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2" r:id="rId5"/>
    <p:sldId id="263" r:id="rId6"/>
    <p:sldId id="264" r:id="rId7"/>
    <p:sldId id="265" r:id="rId8"/>
    <p:sldId id="266" r:id="rId9"/>
    <p:sldId id="268" r:id="rId10"/>
    <p:sldId id="269" r:id="rId11"/>
    <p:sldId id="271" r:id="rId12"/>
    <p:sldId id="273" r:id="rId13"/>
    <p:sldId id="275"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62F8DA0-1E3C-4B6C-ACF7-F2FA20CEFD81}"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2944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2F8DA0-1E3C-4B6C-ACF7-F2FA20CEFD81}"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321747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2F8DA0-1E3C-4B6C-ACF7-F2FA20CEFD81}"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310884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2F8DA0-1E3C-4B6C-ACF7-F2FA20CEFD81}"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53765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62F8DA0-1E3C-4B6C-ACF7-F2FA20CEFD81}"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259799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62F8DA0-1E3C-4B6C-ACF7-F2FA20CEFD81}"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284746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62F8DA0-1E3C-4B6C-ACF7-F2FA20CEFD81}" type="datetimeFigureOut">
              <a:rPr lang="tr-TR" smtClean="0"/>
              <a:t>23.11.2017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70920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62F8DA0-1E3C-4B6C-ACF7-F2FA20CEFD81}" type="datetimeFigureOut">
              <a:rPr lang="tr-TR" smtClean="0"/>
              <a:t>23.11.2017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183321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62F8DA0-1E3C-4B6C-ACF7-F2FA20CEFD81}" type="datetimeFigureOut">
              <a:rPr lang="tr-TR" smtClean="0"/>
              <a:t>23.11.2017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371603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62F8DA0-1E3C-4B6C-ACF7-F2FA20CEFD81}"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180756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62F8DA0-1E3C-4B6C-ACF7-F2FA20CEFD81}"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265DB1-F7E9-42E4-9F96-5DCD59C2C29A}" type="slidenum">
              <a:rPr lang="tr-TR" smtClean="0"/>
              <a:t>‹#›</a:t>
            </a:fld>
            <a:endParaRPr lang="tr-TR"/>
          </a:p>
        </p:txBody>
      </p:sp>
    </p:spTree>
    <p:extLst>
      <p:ext uri="{BB962C8B-B14F-4D97-AF65-F5344CB8AC3E}">
        <p14:creationId xmlns:p14="http://schemas.microsoft.com/office/powerpoint/2010/main" val="28401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F8DA0-1E3C-4B6C-ACF7-F2FA20CEFD81}" type="datetimeFigureOut">
              <a:rPr lang="tr-TR" smtClean="0"/>
              <a:t>23.11.2017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5DB1-F7E9-42E4-9F96-5DCD59C2C29A}" type="slidenum">
              <a:rPr lang="tr-TR" smtClean="0"/>
              <a:t>‹#›</a:t>
            </a:fld>
            <a:endParaRPr lang="tr-TR"/>
          </a:p>
        </p:txBody>
      </p:sp>
    </p:spTree>
    <p:extLst>
      <p:ext uri="{BB962C8B-B14F-4D97-AF65-F5344CB8AC3E}">
        <p14:creationId xmlns:p14="http://schemas.microsoft.com/office/powerpoint/2010/main" val="1549459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marL="742950" indent="-742950" algn="ctr">
              <a:buFont typeface="+mj-lt"/>
              <a:buAutoNum type="arabicPeriod"/>
            </a:pPr>
            <a:r>
              <a:rPr lang="en-US" b="1" dirty="0" smtClean="0">
                <a:solidFill>
                  <a:srgbClr val="FF0000"/>
                </a:solidFill>
                <a:latin typeface="Comic Sans MS" pitchFamily="66" charset="0"/>
              </a:rPr>
              <a:t>2 </a:t>
            </a:r>
            <a:r>
              <a:rPr lang="tr-TR" b="1" dirty="0" smtClean="0">
                <a:solidFill>
                  <a:srgbClr val="FF0000"/>
                </a:solidFill>
                <a:latin typeface="Comic Sans MS" pitchFamily="66" charset="0"/>
              </a:rPr>
              <a:t>  </a:t>
            </a:r>
            <a:r>
              <a:rPr lang="en-US" b="1" dirty="0" smtClean="0">
                <a:solidFill>
                  <a:srgbClr val="FF0000"/>
                </a:solidFill>
                <a:latin typeface="Comic Sans MS" pitchFamily="66" charset="0"/>
              </a:rPr>
              <a:t>OPERATIONS BEFORE THE LABORATORY WORK STARTED</a:t>
            </a:r>
            <a:endParaRPr lang="tr-TR" b="1" dirty="0">
              <a:solidFill>
                <a:srgbClr val="FF0000"/>
              </a:solidFill>
              <a:latin typeface="Comic Sans MS" pitchFamily="66" charset="0"/>
            </a:endParaRPr>
          </a:p>
        </p:txBody>
      </p:sp>
      <p:sp>
        <p:nvSpPr>
          <p:cNvPr id="3" name="2 İçerik Yer Tutucusu"/>
          <p:cNvSpPr>
            <a:spLocks noGrp="1"/>
          </p:cNvSpPr>
          <p:nvPr>
            <p:ph idx="1"/>
          </p:nvPr>
        </p:nvSpPr>
        <p:spPr/>
        <p:txBody>
          <a:bodyPr>
            <a:normAutofit fontScale="47500" lnSpcReduction="20000"/>
          </a:bodyPr>
          <a:lstStyle/>
          <a:p>
            <a:r>
              <a:rPr lang="en-US" sz="4400" b="1" dirty="0">
                <a:solidFill>
                  <a:srgbClr val="002060"/>
                </a:solidFill>
                <a:latin typeface="Comic Sans MS" pitchFamily="66" charset="0"/>
              </a:rPr>
              <a:t>Before we start working, we should be able to answer the following questions</a:t>
            </a:r>
            <a:r>
              <a:rPr lang="tr-TR" sz="4400" b="1" dirty="0">
                <a:solidFill>
                  <a:srgbClr val="002060"/>
                </a:solidFill>
                <a:latin typeface="Comic Sans MS" pitchFamily="66" charset="0"/>
              </a:rPr>
              <a:t>:</a:t>
            </a:r>
          </a:p>
          <a:p>
            <a:endParaRPr lang="en-US" sz="4400" b="1" dirty="0">
              <a:solidFill>
                <a:srgbClr val="002060"/>
              </a:solidFill>
              <a:latin typeface="Comic Sans MS" pitchFamily="66" charset="0"/>
            </a:endParaRPr>
          </a:p>
          <a:p>
            <a:pPr>
              <a:buFont typeface="Wingdings" pitchFamily="2" charset="2"/>
              <a:buChar char="Ø"/>
            </a:pPr>
            <a:r>
              <a:rPr lang="en-US" sz="4400" b="1" dirty="0">
                <a:solidFill>
                  <a:srgbClr val="C00000"/>
                </a:solidFill>
                <a:latin typeface="Comic Sans MS" pitchFamily="66" charset="0"/>
              </a:rPr>
              <a:t>Help desk, escape ladder, general escape route?</a:t>
            </a:r>
            <a:endParaRPr lang="tr-TR" sz="4400" b="1" dirty="0">
              <a:solidFill>
                <a:srgbClr val="C00000"/>
              </a:solidFill>
              <a:latin typeface="Comic Sans MS" pitchFamily="66" charset="0"/>
            </a:endParaRPr>
          </a:p>
          <a:p>
            <a:pPr>
              <a:buFont typeface="Wingdings" pitchFamily="2" charset="2"/>
              <a:buChar char="Ø"/>
            </a:pPr>
            <a:endParaRPr lang="en-US" sz="4400" b="1" dirty="0">
              <a:solidFill>
                <a:srgbClr val="C00000"/>
              </a:solidFill>
              <a:latin typeface="Comic Sans MS" pitchFamily="66" charset="0"/>
            </a:endParaRPr>
          </a:p>
          <a:p>
            <a:pPr>
              <a:buFont typeface="Wingdings" pitchFamily="2" charset="2"/>
              <a:buChar char="Ø"/>
            </a:pPr>
            <a:r>
              <a:rPr lang="en-US" sz="4400" b="1" dirty="0">
                <a:solidFill>
                  <a:srgbClr val="C00000"/>
                </a:solidFill>
                <a:latin typeface="Comic Sans MS" pitchFamily="66" charset="0"/>
              </a:rPr>
              <a:t>Alarm system, telephone, assistant room?</a:t>
            </a:r>
            <a:endParaRPr lang="tr-TR" sz="4400" b="1" dirty="0">
              <a:solidFill>
                <a:srgbClr val="C00000"/>
              </a:solidFill>
              <a:latin typeface="Comic Sans MS" pitchFamily="66" charset="0"/>
            </a:endParaRPr>
          </a:p>
          <a:p>
            <a:pPr>
              <a:buFont typeface="Wingdings" pitchFamily="2" charset="2"/>
              <a:buChar char="Ø"/>
            </a:pPr>
            <a:endParaRPr lang="en-US" sz="3700" b="1" dirty="0">
              <a:solidFill>
                <a:srgbClr val="C00000"/>
              </a:solidFill>
              <a:latin typeface="Comic Sans MS" pitchFamily="66" charset="0"/>
            </a:endParaRPr>
          </a:p>
          <a:p>
            <a:pPr>
              <a:buFont typeface="Wingdings" pitchFamily="2" charset="2"/>
              <a:buChar char="Ø"/>
            </a:pPr>
            <a:r>
              <a:rPr lang="en-US" sz="4400" b="1" dirty="0">
                <a:solidFill>
                  <a:srgbClr val="C00000"/>
                </a:solidFill>
                <a:latin typeface="Comic Sans MS" pitchFamily="66" charset="0"/>
              </a:rPr>
              <a:t>Fire extinguisher, fire telephone, protective masks and filters?</a:t>
            </a:r>
            <a:endParaRPr lang="tr-TR" sz="4400" b="1" dirty="0">
              <a:solidFill>
                <a:srgbClr val="C00000"/>
              </a:solidFill>
              <a:latin typeface="Comic Sans MS" pitchFamily="66" charset="0"/>
            </a:endParaRPr>
          </a:p>
          <a:p>
            <a:pPr>
              <a:buFont typeface="Wingdings" pitchFamily="2" charset="2"/>
              <a:buChar char="Ø"/>
            </a:pPr>
            <a:endParaRPr lang="en-US" sz="4400" b="1" dirty="0">
              <a:solidFill>
                <a:srgbClr val="C00000"/>
              </a:solidFill>
              <a:latin typeface="Comic Sans MS" pitchFamily="66" charset="0"/>
            </a:endParaRPr>
          </a:p>
          <a:p>
            <a:pPr>
              <a:buFont typeface="Wingdings" pitchFamily="2" charset="2"/>
              <a:buChar char="Ø"/>
            </a:pPr>
            <a:r>
              <a:rPr lang="en-US" sz="4400" b="1" dirty="0">
                <a:solidFill>
                  <a:srgbClr val="C00000"/>
                </a:solidFill>
                <a:latin typeface="Comic Sans MS" pitchFamily="66" charset="0"/>
              </a:rPr>
              <a:t>First-aid kit, available facilities to </a:t>
            </a:r>
            <a:r>
              <a:rPr lang="tr-TR" sz="4400" b="1" dirty="0" err="1">
                <a:solidFill>
                  <a:srgbClr val="C00000"/>
                </a:solidFill>
                <a:latin typeface="Comic Sans MS" pitchFamily="66" charset="0"/>
              </a:rPr>
              <a:t>wash</a:t>
            </a:r>
            <a:r>
              <a:rPr lang="tr-TR" sz="4400" b="1" dirty="0">
                <a:solidFill>
                  <a:srgbClr val="C00000"/>
                </a:solidFill>
                <a:latin typeface="Comic Sans MS" pitchFamily="66" charset="0"/>
              </a:rPr>
              <a:t> </a:t>
            </a:r>
            <a:r>
              <a:rPr lang="tr-TR" sz="4400" b="1" dirty="0" err="1">
                <a:solidFill>
                  <a:srgbClr val="C00000"/>
                </a:solidFill>
                <a:latin typeface="Comic Sans MS" pitchFamily="66" charset="0"/>
              </a:rPr>
              <a:t>the</a:t>
            </a:r>
            <a:r>
              <a:rPr lang="tr-TR" sz="4400" b="1" dirty="0">
                <a:solidFill>
                  <a:srgbClr val="C00000"/>
                </a:solidFill>
                <a:latin typeface="Comic Sans MS" pitchFamily="66" charset="0"/>
              </a:rPr>
              <a:t> </a:t>
            </a:r>
            <a:r>
              <a:rPr lang="en-US" sz="4400" b="1" dirty="0">
                <a:solidFill>
                  <a:srgbClr val="C00000"/>
                </a:solidFill>
                <a:latin typeface="Comic Sans MS" pitchFamily="66" charset="0"/>
              </a:rPr>
              <a:t>eyes?</a:t>
            </a:r>
            <a:endParaRPr lang="tr-TR" sz="4400" b="1" dirty="0">
              <a:solidFill>
                <a:srgbClr val="C00000"/>
              </a:solidFill>
              <a:latin typeface="Comic Sans MS" pitchFamily="66" charset="0"/>
            </a:endParaRPr>
          </a:p>
          <a:p>
            <a:pPr>
              <a:buFont typeface="Wingdings" pitchFamily="2" charset="2"/>
              <a:buChar char="Ø"/>
            </a:pPr>
            <a:endParaRPr lang="en-US" sz="4400" b="1" dirty="0">
              <a:solidFill>
                <a:srgbClr val="C00000"/>
              </a:solidFill>
              <a:latin typeface="Comic Sans MS" pitchFamily="66" charset="0"/>
            </a:endParaRPr>
          </a:p>
          <a:p>
            <a:pPr>
              <a:buFont typeface="Wingdings" pitchFamily="2" charset="2"/>
              <a:buChar char="Ø"/>
            </a:pPr>
            <a:r>
              <a:rPr lang="en-US" sz="4400" b="1" dirty="0">
                <a:solidFill>
                  <a:srgbClr val="C00000"/>
                </a:solidFill>
                <a:latin typeface="Comic Sans MS" pitchFamily="66" charset="0"/>
              </a:rPr>
              <a:t>Infirmary</a:t>
            </a:r>
            <a:r>
              <a:rPr lang="tr-TR" sz="4400" b="1" dirty="0">
                <a:solidFill>
                  <a:srgbClr val="C00000"/>
                </a:solidFill>
                <a:latin typeface="Comic Sans MS" pitchFamily="66" charset="0"/>
              </a:rPr>
              <a:t> (</a:t>
            </a:r>
            <a:r>
              <a:rPr lang="tr-TR" sz="4400" b="1" dirty="0" err="1">
                <a:solidFill>
                  <a:srgbClr val="C00000"/>
                </a:solidFill>
                <a:latin typeface="Comic Sans MS" pitchFamily="66" charset="0"/>
              </a:rPr>
              <a:t>hospital</a:t>
            </a:r>
            <a:r>
              <a:rPr lang="tr-TR" sz="4400" b="1" dirty="0">
                <a:solidFill>
                  <a:srgbClr val="C00000"/>
                </a:solidFill>
                <a:latin typeface="Comic Sans MS" pitchFamily="66" charset="0"/>
              </a:rPr>
              <a:t>)</a:t>
            </a:r>
            <a:r>
              <a:rPr lang="en-US" sz="4400" b="1" dirty="0">
                <a:solidFill>
                  <a:srgbClr val="C00000"/>
                </a:solidFill>
                <a:latin typeface="Comic Sans MS" pitchFamily="66" charset="0"/>
              </a:rPr>
              <a:t>, patient transportation?</a:t>
            </a:r>
            <a:endParaRPr lang="tr-TR" sz="4400" b="1" dirty="0">
              <a:solidFill>
                <a:srgbClr val="C00000"/>
              </a:solidFill>
              <a:latin typeface="Comic Sans MS" pitchFamily="66" charset="0"/>
            </a:endParaRPr>
          </a:p>
        </p:txBody>
      </p:sp>
    </p:spTree>
    <p:extLst>
      <p:ext uri="{BB962C8B-B14F-4D97-AF65-F5344CB8AC3E}">
        <p14:creationId xmlns:p14="http://schemas.microsoft.com/office/powerpoint/2010/main" val="4217484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0"/>
            <a:ext cx="8229600" cy="1000108"/>
          </a:xfrm>
        </p:spPr>
        <p:txBody>
          <a:bodyPr>
            <a:noAutofit/>
          </a:bodyPr>
          <a:lstStyle/>
          <a:p>
            <a:pPr algn="ctr"/>
            <a:r>
              <a:rPr lang="tr-TR" sz="3200" b="1" dirty="0" err="1">
                <a:solidFill>
                  <a:srgbClr val="FF0000"/>
                </a:solidFill>
                <a:latin typeface="Comic Sans MS" pitchFamily="66" charset="0"/>
              </a:rPr>
              <a:t>Haven’t</a:t>
            </a:r>
            <a:r>
              <a:rPr lang="tr-TR" sz="3200" b="1" dirty="0">
                <a:solidFill>
                  <a:srgbClr val="FF0000"/>
                </a:solidFill>
                <a:latin typeface="Comic Sans MS" pitchFamily="66" charset="0"/>
              </a:rPr>
              <a:t> </a:t>
            </a:r>
            <a:r>
              <a:rPr lang="tr-TR" sz="3200" b="1" dirty="0" err="1">
                <a:solidFill>
                  <a:srgbClr val="FF0000"/>
                </a:solidFill>
                <a:latin typeface="Comic Sans MS" pitchFamily="66" charset="0"/>
              </a:rPr>
              <a:t>you</a:t>
            </a:r>
            <a:r>
              <a:rPr lang="tr-TR" sz="3200" b="1" dirty="0">
                <a:solidFill>
                  <a:srgbClr val="FF0000"/>
                </a:solidFill>
                <a:latin typeface="Comic Sans MS" pitchFamily="66" charset="0"/>
              </a:rPr>
              <a:t> </a:t>
            </a:r>
            <a:r>
              <a:rPr lang="tr-TR" sz="3200" b="1" dirty="0" err="1">
                <a:solidFill>
                  <a:srgbClr val="FF0000"/>
                </a:solidFill>
                <a:latin typeface="Comic Sans MS" pitchFamily="66" charset="0"/>
              </a:rPr>
              <a:t>read</a:t>
            </a:r>
            <a:r>
              <a:rPr lang="tr-TR" sz="3200" b="1" dirty="0">
                <a:solidFill>
                  <a:srgbClr val="FF0000"/>
                </a:solidFill>
                <a:latin typeface="Comic Sans MS" pitchFamily="66" charset="0"/>
              </a:rPr>
              <a:t> </a:t>
            </a:r>
            <a:r>
              <a:rPr lang="tr-TR" sz="3200" b="1" dirty="0" err="1">
                <a:solidFill>
                  <a:srgbClr val="FF0000"/>
                </a:solidFill>
                <a:latin typeface="Comic Sans MS" pitchFamily="66" charset="0"/>
              </a:rPr>
              <a:t>the</a:t>
            </a:r>
            <a:r>
              <a:rPr lang="tr-TR" sz="3200" b="1" dirty="0">
                <a:solidFill>
                  <a:srgbClr val="FF0000"/>
                </a:solidFill>
                <a:latin typeface="Comic Sans MS" pitchFamily="66" charset="0"/>
              </a:rPr>
              <a:t> </a:t>
            </a:r>
            <a:r>
              <a:rPr lang="tr-TR" sz="3200" b="1" dirty="0" err="1">
                <a:solidFill>
                  <a:srgbClr val="FF0000"/>
                </a:solidFill>
                <a:latin typeface="Comic Sans MS" pitchFamily="66" charset="0"/>
              </a:rPr>
              <a:t>text</a:t>
            </a:r>
            <a:r>
              <a:rPr lang="tr-TR" sz="3200" b="1" dirty="0">
                <a:solidFill>
                  <a:srgbClr val="FF0000"/>
                </a:solidFill>
                <a:latin typeface="Comic Sans MS" pitchFamily="66" charset="0"/>
              </a:rPr>
              <a:t> “</a:t>
            </a:r>
            <a:r>
              <a:rPr lang="tr-TR" sz="3200" b="1" dirty="0" err="1">
                <a:solidFill>
                  <a:srgbClr val="FF0000"/>
                </a:solidFill>
                <a:latin typeface="Comic Sans MS" pitchFamily="66" charset="0"/>
              </a:rPr>
              <a:t>don’t</a:t>
            </a:r>
            <a:r>
              <a:rPr lang="tr-TR" sz="3200" b="1" dirty="0">
                <a:solidFill>
                  <a:srgbClr val="FF0000"/>
                </a:solidFill>
                <a:latin typeface="Comic Sans MS" pitchFamily="66" charset="0"/>
              </a:rPr>
              <a:t> </a:t>
            </a:r>
            <a:r>
              <a:rPr lang="tr-TR" sz="3200" b="1" dirty="0" err="1">
                <a:solidFill>
                  <a:srgbClr val="FF0000"/>
                </a:solidFill>
                <a:latin typeface="Comic Sans MS" pitchFamily="66" charset="0"/>
              </a:rPr>
              <a:t>touch</a:t>
            </a:r>
            <a:r>
              <a:rPr lang="tr-TR" sz="3200" b="1" dirty="0">
                <a:solidFill>
                  <a:srgbClr val="FF0000"/>
                </a:solidFill>
                <a:latin typeface="Comic Sans MS" pitchFamily="66" charset="0"/>
              </a:rPr>
              <a:t> </a:t>
            </a:r>
            <a:r>
              <a:rPr lang="tr-TR" sz="3200" b="1" dirty="0" err="1">
                <a:solidFill>
                  <a:srgbClr val="FF0000"/>
                </a:solidFill>
                <a:latin typeface="Comic Sans MS" pitchFamily="66" charset="0"/>
              </a:rPr>
              <a:t>the</a:t>
            </a:r>
            <a:r>
              <a:rPr lang="tr-TR" sz="3200" b="1" dirty="0">
                <a:solidFill>
                  <a:srgbClr val="FF0000"/>
                </a:solidFill>
                <a:latin typeface="Comic Sans MS" pitchFamily="66" charset="0"/>
              </a:rPr>
              <a:t> skin” on </a:t>
            </a:r>
            <a:r>
              <a:rPr lang="tr-TR" sz="3200" b="1" dirty="0" err="1">
                <a:solidFill>
                  <a:srgbClr val="FF0000"/>
                </a:solidFill>
                <a:latin typeface="Comic Sans MS" pitchFamily="66" charset="0"/>
              </a:rPr>
              <a:t>the</a:t>
            </a:r>
            <a:r>
              <a:rPr lang="tr-TR" sz="3200" b="1" dirty="0">
                <a:solidFill>
                  <a:srgbClr val="FF0000"/>
                </a:solidFill>
                <a:latin typeface="Comic Sans MS" pitchFamily="66" charset="0"/>
              </a:rPr>
              <a:t> </a:t>
            </a:r>
            <a:r>
              <a:rPr lang="tr-TR" sz="3200" b="1" dirty="0" err="1">
                <a:solidFill>
                  <a:srgbClr val="FF0000"/>
                </a:solidFill>
                <a:latin typeface="Comic Sans MS" pitchFamily="66" charset="0"/>
              </a:rPr>
              <a:t>package</a:t>
            </a:r>
            <a:r>
              <a:rPr lang="tr-TR" sz="3200" b="1" dirty="0">
                <a:solidFill>
                  <a:srgbClr val="FF0000"/>
                </a:solidFill>
                <a:latin typeface="Comic Sans MS" pitchFamily="66" charset="0"/>
              </a:rPr>
              <a:t> </a:t>
            </a:r>
          </a:p>
        </p:txBody>
      </p:sp>
      <p:pic>
        <p:nvPicPr>
          <p:cNvPr id="4" name="Resim 30"/>
          <p:cNvPicPr>
            <a:picLocks noGrp="1" noChangeAspect="1" noChangeArrowheads="1"/>
          </p:cNvPicPr>
          <p:nvPr>
            <p:ph idx="1"/>
          </p:nvPr>
        </p:nvPicPr>
        <p:blipFill>
          <a:blip r:embed="rId2"/>
          <a:srcRect/>
          <a:stretch>
            <a:fillRect/>
          </a:stretch>
        </p:blipFill>
        <p:spPr bwMode="auto">
          <a:xfrm>
            <a:off x="2024034" y="1357298"/>
            <a:ext cx="3857652" cy="4752438"/>
          </a:xfrm>
          <a:prstGeom prst="rect">
            <a:avLst/>
          </a:prstGeom>
          <a:noFill/>
          <a:ln w="9525">
            <a:noFill/>
            <a:miter lim="800000"/>
            <a:headEnd/>
            <a:tailEnd/>
          </a:ln>
        </p:spPr>
      </p:pic>
      <p:pic>
        <p:nvPicPr>
          <p:cNvPr id="5" name="3 Resim"/>
          <p:cNvPicPr>
            <a:picLocks noChangeAspect="1" noChangeArrowheads="1"/>
          </p:cNvPicPr>
          <p:nvPr/>
        </p:nvPicPr>
        <p:blipFill>
          <a:blip r:embed="rId3"/>
          <a:srcRect/>
          <a:stretch>
            <a:fillRect/>
          </a:stretch>
        </p:blipFill>
        <p:spPr bwMode="auto">
          <a:xfrm>
            <a:off x="5953124" y="1285860"/>
            <a:ext cx="4286250" cy="4714908"/>
          </a:xfrm>
          <a:prstGeom prst="rect">
            <a:avLst/>
          </a:prstGeom>
          <a:noFill/>
          <a:ln w="9525">
            <a:noFill/>
            <a:miter lim="800000"/>
            <a:headEnd/>
            <a:tailEnd/>
          </a:ln>
        </p:spPr>
      </p:pic>
    </p:spTree>
    <p:extLst>
      <p:ext uri="{BB962C8B-B14F-4D97-AF65-F5344CB8AC3E}">
        <p14:creationId xmlns:p14="http://schemas.microsoft.com/office/powerpoint/2010/main" val="149248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85728"/>
            <a:ext cx="8229600" cy="428628"/>
          </a:xfrm>
        </p:spPr>
        <p:txBody>
          <a:bodyPr>
            <a:normAutofit fontScale="90000"/>
          </a:bodyPr>
          <a:lstStyle/>
          <a:p>
            <a:pPr algn="ctr"/>
            <a:r>
              <a:rPr lang="tr-TR" sz="3200" b="1" dirty="0">
                <a:solidFill>
                  <a:srgbClr val="FF0000"/>
                </a:solidFill>
                <a:latin typeface="Comic Sans MS" pitchFamily="66" charset="0"/>
              </a:rPr>
              <a:t>Risk (R) </a:t>
            </a:r>
            <a:r>
              <a:rPr lang="tr-TR" sz="3200" b="1" dirty="0" err="1">
                <a:solidFill>
                  <a:srgbClr val="FF0000"/>
                </a:solidFill>
                <a:latin typeface="Comic Sans MS" pitchFamily="66" charset="0"/>
              </a:rPr>
              <a:t>and</a:t>
            </a:r>
            <a:r>
              <a:rPr lang="tr-TR" sz="3200" b="1" dirty="0">
                <a:solidFill>
                  <a:srgbClr val="FF0000"/>
                </a:solidFill>
                <a:latin typeface="Comic Sans MS" pitchFamily="66" charset="0"/>
              </a:rPr>
              <a:t> </a:t>
            </a:r>
            <a:r>
              <a:rPr lang="tr-TR" sz="3200" b="1" dirty="0" err="1">
                <a:solidFill>
                  <a:srgbClr val="FF0000"/>
                </a:solidFill>
                <a:latin typeface="Comic Sans MS" pitchFamily="66" charset="0"/>
              </a:rPr>
              <a:t>Safety</a:t>
            </a:r>
            <a:r>
              <a:rPr lang="tr-TR" sz="3200" b="1" dirty="0">
                <a:solidFill>
                  <a:srgbClr val="FF0000"/>
                </a:solidFill>
                <a:latin typeface="Comic Sans MS" pitchFamily="66" charset="0"/>
              </a:rPr>
              <a:t> (S) </a:t>
            </a:r>
            <a:r>
              <a:rPr lang="tr-TR" sz="3200" b="1" dirty="0" err="1">
                <a:solidFill>
                  <a:srgbClr val="FF0000"/>
                </a:solidFill>
                <a:latin typeface="Comic Sans MS" pitchFamily="66" charset="0"/>
              </a:rPr>
              <a:t>Phrases</a:t>
            </a:r>
            <a:endParaRPr lang="tr-TR" sz="3200" b="1" dirty="0">
              <a:solidFill>
                <a:srgbClr val="FF0000"/>
              </a:solidFill>
              <a:latin typeface="Comic Sans MS" pitchFamily="66" charset="0"/>
            </a:endParaRPr>
          </a:p>
        </p:txBody>
      </p:sp>
      <p:sp>
        <p:nvSpPr>
          <p:cNvPr id="3" name="2 İçerik Yer Tutucusu"/>
          <p:cNvSpPr>
            <a:spLocks noGrp="1"/>
          </p:cNvSpPr>
          <p:nvPr>
            <p:ph idx="1"/>
          </p:nvPr>
        </p:nvSpPr>
        <p:spPr>
          <a:xfrm>
            <a:off x="1981200" y="1000108"/>
            <a:ext cx="8229600" cy="5324492"/>
          </a:xfrm>
        </p:spPr>
        <p:txBody>
          <a:bodyPr>
            <a:normAutofit fontScale="92500" lnSpcReduction="10000"/>
          </a:bodyPr>
          <a:lstStyle/>
          <a:p>
            <a:r>
              <a:rPr lang="en-US" b="1" dirty="0" smtClean="0"/>
              <a:t>T</a:t>
            </a:r>
            <a:r>
              <a:rPr lang="en-US" b="1" dirty="0" smtClean="0">
                <a:latin typeface="Comic Sans MS" pitchFamily="66" charset="0"/>
              </a:rPr>
              <a:t>he terms Hazard, Risk and Risk Assessment are often used in relation to chemical substances. </a:t>
            </a:r>
            <a:endParaRPr lang="tr-TR" b="1" dirty="0" smtClean="0">
              <a:latin typeface="Comic Sans MS" pitchFamily="66" charset="0"/>
            </a:endParaRPr>
          </a:p>
          <a:p>
            <a:r>
              <a:rPr lang="en-US" b="1" dirty="0" smtClean="0">
                <a:solidFill>
                  <a:srgbClr val="FF0000"/>
                </a:solidFill>
                <a:latin typeface="Comic Sans MS" pitchFamily="66" charset="0"/>
              </a:rPr>
              <a:t>Hazard: </a:t>
            </a:r>
            <a:r>
              <a:rPr lang="en-US" b="1" dirty="0" smtClean="0">
                <a:solidFill>
                  <a:srgbClr val="0070C0"/>
                </a:solidFill>
                <a:latin typeface="Comic Sans MS" pitchFamily="66" charset="0"/>
              </a:rPr>
              <a:t>The potential for harm of a chemical substance. Hazard is a property of chemical substance and can not be reduced or changed.</a:t>
            </a:r>
            <a:endParaRPr lang="tr-TR" b="1" dirty="0" smtClean="0">
              <a:solidFill>
                <a:srgbClr val="0070C0"/>
              </a:solidFill>
              <a:latin typeface="Comic Sans MS" pitchFamily="66" charset="0"/>
            </a:endParaRPr>
          </a:p>
          <a:p>
            <a:r>
              <a:rPr lang="en-US" b="1" dirty="0" smtClean="0">
                <a:latin typeface="Comic Sans MS" pitchFamily="66" charset="0"/>
              </a:rPr>
              <a:t> </a:t>
            </a:r>
            <a:r>
              <a:rPr lang="en-US" b="1" dirty="0" smtClean="0">
                <a:solidFill>
                  <a:srgbClr val="FF0000"/>
                </a:solidFill>
                <a:latin typeface="Comic Sans MS" pitchFamily="66" charset="0"/>
              </a:rPr>
              <a:t>Risk: </a:t>
            </a:r>
            <a:r>
              <a:rPr lang="en-US" b="1" dirty="0" smtClean="0">
                <a:solidFill>
                  <a:srgbClr val="C00000"/>
                </a:solidFill>
                <a:latin typeface="Comic Sans MS" pitchFamily="66" charset="0"/>
              </a:rPr>
              <a:t>Indicate how a chemical substance will harm in use conditions</a:t>
            </a:r>
            <a:r>
              <a:rPr lang="en-US" b="1" dirty="0" smtClean="0">
                <a:latin typeface="Comic Sans MS" pitchFamily="66" charset="0"/>
              </a:rPr>
              <a:t>. The risk can be reduced by using chemicals in small quantities and taking necessary precautions. </a:t>
            </a:r>
            <a:endParaRPr lang="tr-TR" b="1" dirty="0" smtClean="0">
              <a:latin typeface="Comic Sans MS" pitchFamily="66" charset="0"/>
            </a:endParaRPr>
          </a:p>
          <a:p>
            <a:r>
              <a:rPr lang="en-US" b="1" dirty="0" smtClean="0">
                <a:solidFill>
                  <a:srgbClr val="FF0000"/>
                </a:solidFill>
                <a:latin typeface="Comic Sans MS" pitchFamily="66" charset="0"/>
              </a:rPr>
              <a:t>Risk Assessment: </a:t>
            </a:r>
            <a:r>
              <a:rPr lang="en-US" b="1" dirty="0" smtClean="0">
                <a:solidFill>
                  <a:srgbClr val="FFC000"/>
                </a:solidFill>
                <a:latin typeface="Comic Sans MS" pitchFamily="66" charset="0"/>
              </a:rPr>
              <a:t>This includes the steps to be taken step-by-step in order to minimize the risk of harm, taking risks into account and reliably harming the waste materials used</a:t>
            </a:r>
            <a:r>
              <a:rPr lang="en-US" b="1" dirty="0" smtClean="0">
                <a:latin typeface="Comic Sans MS" pitchFamily="66" charset="0"/>
              </a:rPr>
              <a:t>.</a:t>
            </a:r>
            <a:endParaRPr lang="tr-TR" b="1" dirty="0">
              <a:latin typeface="Comic Sans MS" pitchFamily="66" charset="0"/>
            </a:endParaRPr>
          </a:p>
        </p:txBody>
      </p:sp>
    </p:spTree>
    <p:extLst>
      <p:ext uri="{BB962C8B-B14F-4D97-AF65-F5344CB8AC3E}">
        <p14:creationId xmlns:p14="http://schemas.microsoft.com/office/powerpoint/2010/main" val="340732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95472" y="142852"/>
            <a:ext cx="8229600" cy="1143000"/>
          </a:xfrm>
        </p:spPr>
        <p:txBody>
          <a:bodyPr>
            <a:normAutofit/>
          </a:bodyPr>
          <a:lstStyle/>
          <a:p>
            <a:pPr algn="ctr"/>
            <a:r>
              <a:rPr lang="tr-TR" sz="3600" b="1" dirty="0" err="1">
                <a:solidFill>
                  <a:srgbClr val="FF0000"/>
                </a:solidFill>
                <a:latin typeface="Comic Sans MS" pitchFamily="66" charset="0"/>
              </a:rPr>
              <a:t>Hazard</a:t>
            </a:r>
            <a:r>
              <a:rPr lang="tr-TR" sz="3600" b="1" dirty="0">
                <a:solidFill>
                  <a:srgbClr val="FF0000"/>
                </a:solidFill>
                <a:latin typeface="Comic Sans MS" pitchFamily="66" charset="0"/>
              </a:rPr>
              <a:t> (H) </a:t>
            </a:r>
            <a:r>
              <a:rPr lang="tr-TR" sz="3600" b="1" dirty="0" err="1">
                <a:solidFill>
                  <a:srgbClr val="FF0000"/>
                </a:solidFill>
                <a:latin typeface="Comic Sans MS" pitchFamily="66" charset="0"/>
              </a:rPr>
              <a:t>and</a:t>
            </a:r>
            <a:r>
              <a:rPr lang="tr-TR" sz="3600" b="1" dirty="0">
                <a:solidFill>
                  <a:srgbClr val="FF0000"/>
                </a:solidFill>
                <a:latin typeface="Comic Sans MS" pitchFamily="66" charset="0"/>
              </a:rPr>
              <a:t> </a:t>
            </a:r>
            <a:r>
              <a:rPr lang="tr-TR" sz="3600" b="1" dirty="0" err="1">
                <a:solidFill>
                  <a:srgbClr val="FF0000"/>
                </a:solidFill>
                <a:latin typeface="Comic Sans MS" pitchFamily="66" charset="0"/>
              </a:rPr>
              <a:t>Precautinary</a:t>
            </a:r>
            <a:r>
              <a:rPr lang="tr-TR" sz="3600" b="1" dirty="0">
                <a:solidFill>
                  <a:srgbClr val="FF0000"/>
                </a:solidFill>
                <a:latin typeface="Comic Sans MS" pitchFamily="66" charset="0"/>
              </a:rPr>
              <a:t> (P)</a:t>
            </a:r>
            <a:r>
              <a:rPr lang="tr-TR" sz="3600" b="1" dirty="0" err="1">
                <a:solidFill>
                  <a:srgbClr val="FF0000"/>
                </a:solidFill>
                <a:latin typeface="Comic Sans MS" pitchFamily="66" charset="0"/>
              </a:rPr>
              <a:t>Statements</a:t>
            </a:r>
            <a:endParaRPr lang="tr-TR" sz="3600" b="1" dirty="0">
              <a:solidFill>
                <a:srgbClr val="FF0000"/>
              </a:solidFill>
              <a:latin typeface="Comic Sans MS" pitchFamily="66" charset="0"/>
            </a:endParaRPr>
          </a:p>
        </p:txBody>
      </p:sp>
      <p:sp>
        <p:nvSpPr>
          <p:cNvPr id="3" name="2 İçerik Yer Tutucusu"/>
          <p:cNvSpPr>
            <a:spLocks noGrp="1"/>
          </p:cNvSpPr>
          <p:nvPr>
            <p:ph idx="1"/>
          </p:nvPr>
        </p:nvSpPr>
        <p:spPr>
          <a:xfrm>
            <a:off x="1809720" y="1285860"/>
            <a:ext cx="8501122" cy="5038740"/>
          </a:xfrm>
        </p:spPr>
        <p:txBody>
          <a:bodyPr>
            <a:normAutofit lnSpcReduction="10000"/>
          </a:bodyPr>
          <a:lstStyle/>
          <a:p>
            <a:r>
              <a:rPr lang="en-US" b="1" dirty="0" smtClean="0">
                <a:solidFill>
                  <a:srgbClr val="FFC000"/>
                </a:solidFill>
                <a:latin typeface="Comic Sans MS" pitchFamily="66" charset="0"/>
              </a:rPr>
              <a:t>The Globally Harmonized System of Classification and Labeling of Chemicals </a:t>
            </a:r>
            <a:r>
              <a:rPr lang="en-US" b="1" dirty="0" smtClean="0">
                <a:solidFill>
                  <a:srgbClr val="00B0F0"/>
                </a:solidFill>
                <a:latin typeface="Comic Sans MS" pitchFamily="66" charset="0"/>
              </a:rPr>
              <a:t>(GHS) </a:t>
            </a:r>
            <a:r>
              <a:rPr lang="en-US" b="1" dirty="0" smtClean="0">
                <a:latin typeface="Comic Sans MS" pitchFamily="66" charset="0"/>
              </a:rPr>
              <a:t>has been developed by the United Nations for the classification and labeling of hazardous chemical substances in the same way, and the Risk Phrases in the EU Classification Directives as of 01.06.2015 have been replaced by </a:t>
            </a:r>
            <a:r>
              <a:rPr lang="en-US" b="1" dirty="0" smtClean="0">
                <a:solidFill>
                  <a:srgbClr val="FF0000"/>
                </a:solidFill>
                <a:latin typeface="Comic Sans MS" pitchFamily="66" charset="0"/>
              </a:rPr>
              <a:t>H Hazard Codes</a:t>
            </a:r>
            <a:r>
              <a:rPr lang="tr-TR" b="1" dirty="0" smtClean="0">
                <a:solidFill>
                  <a:srgbClr val="FF0000"/>
                </a:solidFill>
                <a:latin typeface="Comic Sans MS" pitchFamily="66" charset="0"/>
              </a:rPr>
              <a:t>-</a:t>
            </a:r>
            <a:r>
              <a:rPr lang="en-US" b="1" dirty="0" smtClean="0">
                <a:solidFill>
                  <a:srgbClr val="FF0000"/>
                </a:solidFill>
                <a:latin typeface="Comic Sans MS" pitchFamily="66" charset="0"/>
              </a:rPr>
              <a:t>Hazard Statements </a:t>
            </a:r>
            <a:r>
              <a:rPr lang="en-US" b="1" dirty="0" smtClean="0">
                <a:latin typeface="Comic Sans MS" pitchFamily="66" charset="0"/>
              </a:rPr>
              <a:t>and Safety Phrases have been replaced by </a:t>
            </a:r>
            <a:r>
              <a:rPr lang="en-US" b="1" dirty="0" smtClean="0">
                <a:solidFill>
                  <a:srgbClr val="FF0000"/>
                </a:solidFill>
                <a:latin typeface="Comic Sans MS" pitchFamily="66" charset="0"/>
              </a:rPr>
              <a:t>Precautionary Statements</a:t>
            </a:r>
            <a:r>
              <a:rPr lang="en-US" b="1" dirty="0" smtClean="0">
                <a:latin typeface="Comic Sans MS" pitchFamily="66" charset="0"/>
              </a:rPr>
              <a:t>. The following is a schematic representation of what the letters and numbers used in these sentences express</a:t>
            </a:r>
            <a:endParaRPr lang="tr-TR" b="1" dirty="0">
              <a:latin typeface="Comic Sans MS" pitchFamily="66" charset="0"/>
            </a:endParaRPr>
          </a:p>
        </p:txBody>
      </p:sp>
    </p:spTree>
    <p:extLst>
      <p:ext uri="{BB962C8B-B14F-4D97-AF65-F5344CB8AC3E}">
        <p14:creationId xmlns:p14="http://schemas.microsoft.com/office/powerpoint/2010/main" val="366722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srcRect/>
          <a:stretch>
            <a:fillRect/>
          </a:stretch>
        </p:blipFill>
        <p:spPr bwMode="auto">
          <a:xfrm>
            <a:off x="1881158" y="857232"/>
            <a:ext cx="5303520" cy="2385060"/>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3935760" y="3645025"/>
            <a:ext cx="6172200" cy="2847975"/>
          </a:xfrm>
          <a:prstGeom prst="rect">
            <a:avLst/>
          </a:prstGeom>
          <a:noFill/>
          <a:ln w="9525">
            <a:noFill/>
            <a:miter lim="800000"/>
            <a:headEnd/>
            <a:tailEnd/>
          </a:ln>
          <a:effectLst/>
        </p:spPr>
      </p:pic>
      <p:pic>
        <p:nvPicPr>
          <p:cNvPr id="2" name="Resim 1"/>
          <p:cNvPicPr>
            <a:picLocks noChangeAspect="1"/>
          </p:cNvPicPr>
          <p:nvPr/>
        </p:nvPicPr>
        <p:blipFill>
          <a:blip r:embed="rId4"/>
          <a:stretch>
            <a:fillRect/>
          </a:stretch>
        </p:blipFill>
        <p:spPr>
          <a:xfrm>
            <a:off x="3719737" y="3645921"/>
            <a:ext cx="6169687" cy="2847079"/>
          </a:xfrm>
          <a:prstGeom prst="rect">
            <a:avLst/>
          </a:prstGeom>
        </p:spPr>
      </p:pic>
    </p:spTree>
    <p:extLst>
      <p:ext uri="{BB962C8B-B14F-4D97-AF65-F5344CB8AC3E}">
        <p14:creationId xmlns:p14="http://schemas.microsoft.com/office/powerpoint/2010/main" val="26376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38282" y="0"/>
            <a:ext cx="8786874" cy="6986528"/>
          </a:xfrm>
          <a:prstGeom prst="rect">
            <a:avLst/>
          </a:prstGeom>
        </p:spPr>
        <p:txBody>
          <a:bodyPr wrap="square">
            <a:spAutoFit/>
          </a:bodyPr>
          <a:lstStyle/>
          <a:p>
            <a:pPr marL="514350" indent="-514350">
              <a:buFont typeface="Wingdings" pitchFamily="2" charset="2"/>
              <a:buChar char="Ø"/>
            </a:pPr>
            <a:r>
              <a:rPr lang="en-US" sz="2800" b="1" dirty="0">
                <a:latin typeface="Comic Sans MS" pitchFamily="66" charset="0"/>
              </a:rPr>
              <a:t>Where and how gas, electricity and water can be shut down</a:t>
            </a:r>
            <a:endParaRPr lang="tr-TR" sz="2800" b="1" dirty="0">
              <a:latin typeface="Comic Sans MS" pitchFamily="66" charset="0"/>
            </a:endParaRPr>
          </a:p>
          <a:p>
            <a:pPr marL="514350" indent="-514350">
              <a:buFont typeface="Wingdings" pitchFamily="2" charset="2"/>
              <a:buChar char="Ø"/>
            </a:pPr>
            <a:r>
              <a:rPr lang="en-US" sz="2800" b="1" dirty="0">
                <a:solidFill>
                  <a:srgbClr val="FF0000"/>
                </a:solidFill>
                <a:latin typeface="Comic Sans MS" pitchFamily="66" charset="0"/>
              </a:rPr>
              <a:t>During the fire, the elevators can not be used</a:t>
            </a:r>
            <a:r>
              <a:rPr lang="tr-TR" sz="2800" b="1" dirty="0">
                <a:solidFill>
                  <a:srgbClr val="FF0000"/>
                </a:solidFill>
                <a:latin typeface="Comic Sans MS" pitchFamily="66" charset="0"/>
              </a:rPr>
              <a:t>.</a:t>
            </a:r>
          </a:p>
          <a:p>
            <a:pPr marL="514350" indent="-514350">
              <a:buFont typeface="Wingdings" pitchFamily="2" charset="2"/>
              <a:buChar char="Ø"/>
            </a:pPr>
            <a:r>
              <a:rPr lang="en-US" sz="2800" b="1" dirty="0">
                <a:solidFill>
                  <a:srgbClr val="002060"/>
                </a:solidFill>
                <a:latin typeface="Comic Sans MS" pitchFamily="66" charset="0"/>
              </a:rPr>
              <a:t>After each use, the fire extinguisher must be refilled</a:t>
            </a:r>
            <a:br>
              <a:rPr lang="en-US" sz="2800" b="1" dirty="0">
                <a:solidFill>
                  <a:srgbClr val="002060"/>
                </a:solidFill>
                <a:latin typeface="Comic Sans MS" pitchFamily="66" charset="0"/>
              </a:rPr>
            </a:br>
            <a:endParaRPr lang="tr-TR" sz="2800" b="1" dirty="0">
              <a:solidFill>
                <a:srgbClr val="002060"/>
              </a:solidFill>
              <a:latin typeface="Comic Sans MS" pitchFamily="66" charset="0"/>
            </a:endParaRPr>
          </a:p>
          <a:p>
            <a:pPr marL="514350" indent="-514350">
              <a:buFont typeface="Wingdings" pitchFamily="2" charset="2"/>
              <a:buChar char="Ø"/>
            </a:pPr>
            <a:r>
              <a:rPr lang="en-US" sz="2800" b="1" dirty="0">
                <a:solidFill>
                  <a:srgbClr val="7030A0"/>
                </a:solidFill>
                <a:latin typeface="Comic Sans MS" pitchFamily="66" charset="0"/>
              </a:rPr>
              <a:t>The pressure tubes must always be attached to the wall or to a solid support</a:t>
            </a:r>
            <a:r>
              <a:rPr lang="en-US" sz="2800" b="1" dirty="0">
                <a:latin typeface="Comic Sans MS" pitchFamily="66" charset="0"/>
              </a:rPr>
              <a:t/>
            </a:r>
            <a:br>
              <a:rPr lang="en-US" sz="2800" b="1" dirty="0">
                <a:latin typeface="Comic Sans MS" pitchFamily="66" charset="0"/>
              </a:rPr>
            </a:br>
            <a:endParaRPr lang="tr-TR" sz="2800" b="1" dirty="0">
              <a:latin typeface="Comic Sans MS" pitchFamily="66" charset="0"/>
            </a:endParaRPr>
          </a:p>
          <a:p>
            <a:pPr marL="514350" indent="-514350">
              <a:buFont typeface="Wingdings" pitchFamily="2" charset="2"/>
              <a:buChar char="Ø"/>
            </a:pPr>
            <a:r>
              <a:rPr lang="en-US" sz="2800" b="1" dirty="0">
                <a:solidFill>
                  <a:srgbClr val="C00000"/>
                </a:solidFill>
                <a:latin typeface="Comic Sans MS" pitchFamily="66" charset="0"/>
              </a:rPr>
              <a:t>What to do in heavy accidents</a:t>
            </a:r>
            <a:r>
              <a:rPr lang="en-US" sz="2800" b="1" dirty="0">
                <a:latin typeface="Comic Sans MS" pitchFamily="66" charset="0"/>
              </a:rPr>
              <a:t/>
            </a:r>
            <a:br>
              <a:rPr lang="en-US" sz="2800" b="1" dirty="0">
                <a:latin typeface="Comic Sans MS" pitchFamily="66" charset="0"/>
              </a:rPr>
            </a:br>
            <a:endParaRPr lang="tr-TR" sz="2800" b="1" dirty="0">
              <a:latin typeface="Comic Sans MS" pitchFamily="66" charset="0"/>
            </a:endParaRPr>
          </a:p>
          <a:p>
            <a:pPr marL="514350" indent="-514350">
              <a:buFont typeface="Wingdings" pitchFamily="2" charset="2"/>
              <a:buChar char="Ø"/>
            </a:pPr>
            <a:r>
              <a:rPr lang="en-US" sz="2800" b="1" dirty="0">
                <a:latin typeface="Comic Sans MS" pitchFamily="66" charset="0"/>
              </a:rPr>
              <a:t>Whether the materials are poisonous</a:t>
            </a:r>
            <a:r>
              <a:rPr lang="tr-TR" sz="2800" b="1" dirty="0">
                <a:latin typeface="Comic Sans MS" pitchFamily="66" charset="0"/>
              </a:rPr>
              <a:t> </a:t>
            </a:r>
            <a:r>
              <a:rPr lang="tr-TR" sz="2800" b="1" dirty="0" err="1">
                <a:latin typeface="Comic Sans MS" pitchFamily="66" charset="0"/>
              </a:rPr>
              <a:t>and</a:t>
            </a:r>
            <a:r>
              <a:rPr lang="en-US" sz="2800" b="1" dirty="0">
                <a:latin typeface="Comic Sans MS" pitchFamily="66" charset="0"/>
              </a:rPr>
              <a:t> dangerous to explode or easy to ignite</a:t>
            </a:r>
            <a:endParaRPr lang="tr-TR" sz="2800" b="1" dirty="0">
              <a:latin typeface="Comic Sans MS" pitchFamily="66" charset="0"/>
            </a:endParaRPr>
          </a:p>
          <a:p>
            <a:pPr marL="514350" indent="-514350">
              <a:buFont typeface="Wingdings" pitchFamily="2" charset="2"/>
              <a:buChar char="Ø"/>
            </a:pPr>
            <a:r>
              <a:rPr lang="en-US" sz="2800" b="1" dirty="0">
                <a:latin typeface="Comic Sans MS" pitchFamily="66" charset="0"/>
              </a:rPr>
              <a:t/>
            </a:r>
            <a:br>
              <a:rPr lang="en-US" sz="2800" b="1" dirty="0">
                <a:latin typeface="Comic Sans MS" pitchFamily="66" charset="0"/>
              </a:rPr>
            </a:br>
            <a:r>
              <a:rPr lang="en-US" sz="2800" b="1" dirty="0">
                <a:solidFill>
                  <a:schemeClr val="accent5">
                    <a:lumMod val="50000"/>
                  </a:schemeClr>
                </a:solidFill>
                <a:latin typeface="Comic Sans MS" pitchFamily="66" charset="0"/>
              </a:rPr>
              <a:t>Where you can find safety information</a:t>
            </a:r>
            <a:endParaRPr lang="tr-TR" sz="2800" b="1" dirty="0">
              <a:solidFill>
                <a:schemeClr val="accent5">
                  <a:lumMod val="50000"/>
                </a:schemeClr>
              </a:solidFill>
              <a:latin typeface="Comic Sans MS" pitchFamily="66" charset="0"/>
            </a:endParaRPr>
          </a:p>
        </p:txBody>
      </p:sp>
    </p:spTree>
    <p:extLst>
      <p:ext uri="{BB962C8B-B14F-4D97-AF65-F5344CB8AC3E}">
        <p14:creationId xmlns:p14="http://schemas.microsoft.com/office/powerpoint/2010/main" val="2345243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0"/>
            <a:ext cx="8229600" cy="785794"/>
          </a:xfrm>
        </p:spPr>
        <p:txBody>
          <a:bodyPr>
            <a:normAutofit/>
          </a:bodyPr>
          <a:lstStyle/>
          <a:p>
            <a:pPr algn="ctr"/>
            <a:r>
              <a:rPr lang="tr-TR" sz="3600" b="1" dirty="0">
                <a:solidFill>
                  <a:srgbClr val="FF0000"/>
                </a:solidFill>
                <a:latin typeface="Comic Sans MS" pitchFamily="66" charset="0"/>
              </a:rPr>
              <a:t>Transport of </a:t>
            </a:r>
            <a:r>
              <a:rPr lang="tr-TR" sz="3600" b="1" dirty="0" err="1">
                <a:solidFill>
                  <a:srgbClr val="FF0000"/>
                </a:solidFill>
                <a:latin typeface="Comic Sans MS" pitchFamily="66" charset="0"/>
              </a:rPr>
              <a:t>gas</a:t>
            </a:r>
            <a:r>
              <a:rPr lang="tr-TR" sz="3600" b="1" dirty="0">
                <a:solidFill>
                  <a:srgbClr val="FF0000"/>
                </a:solidFill>
                <a:latin typeface="Comic Sans MS" pitchFamily="66" charset="0"/>
              </a:rPr>
              <a:t> </a:t>
            </a:r>
            <a:r>
              <a:rPr lang="tr-TR" sz="3600" b="1" dirty="0" err="1">
                <a:solidFill>
                  <a:srgbClr val="FF0000"/>
                </a:solidFill>
                <a:latin typeface="Comic Sans MS" pitchFamily="66" charset="0"/>
              </a:rPr>
              <a:t>cylinders</a:t>
            </a:r>
            <a:endParaRPr lang="tr-TR" sz="3600" b="1" dirty="0">
              <a:solidFill>
                <a:srgbClr val="FF0000"/>
              </a:solidFill>
              <a:latin typeface="Comic Sans MS" pitchFamily="66" charset="0"/>
            </a:endParaRPr>
          </a:p>
        </p:txBody>
      </p:sp>
      <p:pic>
        <p:nvPicPr>
          <p:cNvPr id="4" name="Picture 4"/>
          <p:cNvPicPr>
            <a:picLocks noGrp="1" noChangeAspect="1" noChangeArrowheads="1"/>
          </p:cNvPicPr>
          <p:nvPr>
            <p:ph idx="1"/>
          </p:nvPr>
        </p:nvPicPr>
        <p:blipFill>
          <a:blip r:embed="rId2"/>
          <a:stretch>
            <a:fillRect/>
          </a:stretch>
        </p:blipFill>
        <p:spPr>
          <a:xfrm>
            <a:off x="4629333" y="2958144"/>
            <a:ext cx="2933334" cy="2343477"/>
          </a:xfrm>
          <a:noFill/>
          <a:ln w="38100" cap="flat" cmpd="dbl">
            <a:solidFill>
              <a:schemeClr val="tx2"/>
            </a:solidFill>
            <a:headEnd w="med" len="med"/>
            <a:tailEnd w="med" len="med"/>
          </a:ln>
        </p:spPr>
      </p:pic>
    </p:spTree>
    <p:extLst>
      <p:ext uri="{BB962C8B-B14F-4D97-AF65-F5344CB8AC3E}">
        <p14:creationId xmlns:p14="http://schemas.microsoft.com/office/powerpoint/2010/main" val="113924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UT0019"/>
          <p:cNvPicPr>
            <a:picLocks noGrp="1" noChangeAspect="1" noChangeArrowheads="1"/>
          </p:cNvPicPr>
          <p:nvPr>
            <p:ph idx="1"/>
          </p:nvPr>
        </p:nvPicPr>
        <p:blipFill>
          <a:blip r:embed="rId2"/>
          <a:srcRect/>
          <a:stretch>
            <a:fillRect/>
          </a:stretch>
        </p:blipFill>
        <p:spPr bwMode="auto">
          <a:xfrm>
            <a:off x="1666844" y="142852"/>
            <a:ext cx="8786874" cy="6639219"/>
          </a:xfrm>
          <a:prstGeom prst="rect">
            <a:avLst/>
          </a:prstGeom>
          <a:noFill/>
          <a:ln w="9525">
            <a:noFill/>
            <a:miter lim="800000"/>
            <a:headEnd/>
            <a:tailEnd/>
          </a:ln>
        </p:spPr>
      </p:pic>
    </p:spTree>
    <p:extLst>
      <p:ext uri="{BB962C8B-B14F-4D97-AF65-F5344CB8AC3E}">
        <p14:creationId xmlns:p14="http://schemas.microsoft.com/office/powerpoint/2010/main" val="63935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52596" y="214290"/>
            <a:ext cx="8229600" cy="857256"/>
          </a:xfrm>
        </p:spPr>
        <p:txBody>
          <a:bodyPr>
            <a:noAutofit/>
          </a:bodyPr>
          <a:lstStyle/>
          <a:p>
            <a:pPr algn="ctr"/>
            <a:r>
              <a:rPr lang="en-US" sz="4000" b="1" dirty="0">
                <a:solidFill>
                  <a:srgbClr val="FF0000"/>
                </a:solidFill>
                <a:latin typeface="Comic Sans MS" pitchFamily="66" charset="0"/>
              </a:rPr>
              <a:t>Gas cylinders must be connected to a solid support</a:t>
            </a:r>
            <a:endParaRPr lang="tr-TR" sz="4000" b="1" dirty="0">
              <a:solidFill>
                <a:srgbClr val="FF0000"/>
              </a:solidFill>
              <a:latin typeface="Comic Sans MS" pitchFamily="66" charset="0"/>
            </a:endParaRPr>
          </a:p>
        </p:txBody>
      </p:sp>
      <p:pic>
        <p:nvPicPr>
          <p:cNvPr id="4" name="Picture 2" descr="~AUT0018"/>
          <p:cNvPicPr>
            <a:picLocks noGrp="1" noChangeAspect="1" noChangeArrowheads="1"/>
          </p:cNvPicPr>
          <p:nvPr>
            <p:ph idx="1"/>
          </p:nvPr>
        </p:nvPicPr>
        <p:blipFill>
          <a:blip r:embed="rId2"/>
          <a:stretch>
            <a:fillRect/>
          </a:stretch>
        </p:blipFill>
        <p:spPr bwMode="auto">
          <a:xfrm>
            <a:off x="4804252" y="1935164"/>
            <a:ext cx="2583497" cy="4389437"/>
          </a:xfrm>
          <a:prstGeom prst="rect">
            <a:avLst/>
          </a:prstGeom>
          <a:noFill/>
          <a:ln w="9525">
            <a:noFill/>
            <a:miter lim="800000"/>
            <a:headEnd/>
            <a:tailEnd/>
          </a:ln>
        </p:spPr>
      </p:pic>
    </p:spTree>
    <p:extLst>
      <p:ext uri="{BB962C8B-B14F-4D97-AF65-F5344CB8AC3E}">
        <p14:creationId xmlns:p14="http://schemas.microsoft.com/office/powerpoint/2010/main" val="403600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500042"/>
            <a:ext cx="8229600" cy="714380"/>
          </a:xfrm>
        </p:spPr>
        <p:txBody>
          <a:bodyPr>
            <a:noAutofit/>
          </a:bodyPr>
          <a:lstStyle/>
          <a:p>
            <a:pPr algn="ctr"/>
            <a:r>
              <a:rPr lang="en-US" sz="4000" b="1" dirty="0">
                <a:solidFill>
                  <a:srgbClr val="FF0000"/>
                </a:solidFill>
                <a:latin typeface="Comic Sans MS" pitchFamily="66" charset="0"/>
              </a:rPr>
              <a:t>Color codes of gas cylinders</a:t>
            </a:r>
            <a:r>
              <a:rPr lang="tr-TR" sz="4000" b="1" dirty="0">
                <a:solidFill>
                  <a:srgbClr val="FF0000"/>
                </a:solidFill>
                <a:latin typeface="Comic Sans MS" pitchFamily="66" charset="0"/>
              </a:rPr>
              <a:t> (UK)</a:t>
            </a:r>
          </a:p>
        </p:txBody>
      </p:sp>
      <p:pic>
        <p:nvPicPr>
          <p:cNvPr id="4" name="Picture 4" descr="helium"/>
          <p:cNvPicPr>
            <a:picLocks noGrp="1" noChangeAspect="1" noChangeArrowheads="1"/>
          </p:cNvPicPr>
          <p:nvPr>
            <p:ph idx="1"/>
          </p:nvPr>
        </p:nvPicPr>
        <p:blipFill>
          <a:blip r:embed="rId2"/>
          <a:srcRect/>
          <a:stretch>
            <a:fillRect/>
          </a:stretch>
        </p:blipFill>
        <p:spPr bwMode="auto">
          <a:xfrm>
            <a:off x="2166910" y="1714488"/>
            <a:ext cx="1357322" cy="3714776"/>
          </a:xfrm>
          <a:prstGeom prst="rect">
            <a:avLst/>
          </a:prstGeom>
          <a:noFill/>
          <a:ln w="9525">
            <a:noFill/>
            <a:miter lim="800000"/>
            <a:headEnd/>
            <a:tailEnd/>
          </a:ln>
        </p:spPr>
      </p:pic>
      <p:pic>
        <p:nvPicPr>
          <p:cNvPr id="5" name="Picture 5" descr="air"/>
          <p:cNvPicPr>
            <a:picLocks noChangeAspect="1" noChangeArrowheads="1"/>
          </p:cNvPicPr>
          <p:nvPr/>
        </p:nvPicPr>
        <p:blipFill>
          <a:blip r:embed="rId3"/>
          <a:srcRect/>
          <a:stretch>
            <a:fillRect/>
          </a:stretch>
        </p:blipFill>
        <p:spPr bwMode="auto">
          <a:xfrm>
            <a:off x="3952860" y="1643050"/>
            <a:ext cx="928694" cy="3771906"/>
          </a:xfrm>
          <a:prstGeom prst="rect">
            <a:avLst/>
          </a:prstGeom>
          <a:noFill/>
          <a:ln w="9525">
            <a:noFill/>
            <a:miter lim="800000"/>
            <a:headEnd/>
            <a:tailEnd/>
          </a:ln>
        </p:spPr>
      </p:pic>
      <p:pic>
        <p:nvPicPr>
          <p:cNvPr id="6" name="Picture 6" descr="argon"/>
          <p:cNvPicPr>
            <a:picLocks noChangeAspect="1" noChangeArrowheads="1"/>
          </p:cNvPicPr>
          <p:nvPr/>
        </p:nvPicPr>
        <p:blipFill>
          <a:blip r:embed="rId4"/>
          <a:srcRect/>
          <a:stretch>
            <a:fillRect/>
          </a:stretch>
        </p:blipFill>
        <p:spPr bwMode="auto">
          <a:xfrm>
            <a:off x="5238744" y="1785926"/>
            <a:ext cx="1357322" cy="3700468"/>
          </a:xfrm>
          <a:prstGeom prst="rect">
            <a:avLst/>
          </a:prstGeom>
          <a:noFill/>
          <a:ln w="9525">
            <a:noFill/>
            <a:miter lim="800000"/>
            <a:headEnd/>
            <a:tailEnd/>
          </a:ln>
        </p:spPr>
      </p:pic>
      <p:pic>
        <p:nvPicPr>
          <p:cNvPr id="7" name="Picture 12" descr="propane"/>
          <p:cNvPicPr>
            <a:picLocks noChangeAspect="1" noChangeArrowheads="1"/>
          </p:cNvPicPr>
          <p:nvPr/>
        </p:nvPicPr>
        <p:blipFill>
          <a:blip r:embed="rId5"/>
          <a:srcRect/>
          <a:stretch>
            <a:fillRect/>
          </a:stretch>
        </p:blipFill>
        <p:spPr bwMode="auto">
          <a:xfrm>
            <a:off x="6881819" y="2714620"/>
            <a:ext cx="1189037" cy="2786082"/>
          </a:xfrm>
          <a:prstGeom prst="rect">
            <a:avLst/>
          </a:prstGeom>
          <a:noFill/>
          <a:ln w="9525">
            <a:noFill/>
            <a:miter lim="800000"/>
            <a:headEnd/>
            <a:tailEnd/>
          </a:ln>
        </p:spPr>
      </p:pic>
      <p:pic>
        <p:nvPicPr>
          <p:cNvPr id="8" name="Picture 15" descr="acetylene"/>
          <p:cNvPicPr>
            <a:picLocks noChangeAspect="1" noChangeArrowheads="1"/>
          </p:cNvPicPr>
          <p:nvPr/>
        </p:nvPicPr>
        <p:blipFill>
          <a:blip r:embed="rId6"/>
          <a:srcRect/>
          <a:stretch>
            <a:fillRect/>
          </a:stretch>
        </p:blipFill>
        <p:spPr bwMode="auto">
          <a:xfrm>
            <a:off x="8310578" y="1714488"/>
            <a:ext cx="1582738" cy="3714776"/>
          </a:xfrm>
          <a:prstGeom prst="rect">
            <a:avLst/>
          </a:prstGeom>
          <a:noFill/>
          <a:ln w="9525">
            <a:noFill/>
            <a:miter lim="800000"/>
            <a:headEnd/>
            <a:tailEnd/>
          </a:ln>
        </p:spPr>
      </p:pic>
    </p:spTree>
    <p:extLst>
      <p:ext uri="{BB962C8B-B14F-4D97-AF65-F5344CB8AC3E}">
        <p14:creationId xmlns:p14="http://schemas.microsoft.com/office/powerpoint/2010/main" val="23813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O2 liquid"/>
          <p:cNvPicPr>
            <a:picLocks noGrp="1" noChangeAspect="1" noChangeArrowheads="1"/>
          </p:cNvPicPr>
          <p:nvPr>
            <p:ph idx="1"/>
          </p:nvPr>
        </p:nvPicPr>
        <p:blipFill>
          <a:blip r:embed="rId2"/>
          <a:srcRect/>
          <a:stretch>
            <a:fillRect/>
          </a:stretch>
        </p:blipFill>
        <p:spPr bwMode="auto">
          <a:xfrm>
            <a:off x="1952596" y="1071546"/>
            <a:ext cx="2143140" cy="3786214"/>
          </a:xfrm>
          <a:prstGeom prst="rect">
            <a:avLst/>
          </a:prstGeom>
          <a:noFill/>
          <a:ln w="9525">
            <a:noFill/>
            <a:miter lim="800000"/>
            <a:headEnd/>
            <a:tailEnd/>
          </a:ln>
        </p:spPr>
      </p:pic>
      <p:pic>
        <p:nvPicPr>
          <p:cNvPr id="5" name="Picture 14" descr="CO2vapour"/>
          <p:cNvPicPr>
            <a:picLocks noChangeAspect="1" noChangeArrowheads="1"/>
          </p:cNvPicPr>
          <p:nvPr/>
        </p:nvPicPr>
        <p:blipFill>
          <a:blip r:embed="rId3"/>
          <a:srcRect/>
          <a:stretch>
            <a:fillRect/>
          </a:stretch>
        </p:blipFill>
        <p:spPr bwMode="auto">
          <a:xfrm>
            <a:off x="4238612" y="1142985"/>
            <a:ext cx="1928826" cy="3692529"/>
          </a:xfrm>
          <a:prstGeom prst="rect">
            <a:avLst/>
          </a:prstGeom>
          <a:noFill/>
          <a:ln w="9525">
            <a:noFill/>
            <a:miter lim="800000"/>
            <a:headEnd/>
            <a:tailEnd/>
          </a:ln>
        </p:spPr>
      </p:pic>
      <p:pic>
        <p:nvPicPr>
          <p:cNvPr id="6" name="Picture 1040" descr="hydrogen"/>
          <p:cNvPicPr>
            <a:picLocks noChangeAspect="1" noChangeArrowheads="1"/>
          </p:cNvPicPr>
          <p:nvPr/>
        </p:nvPicPr>
        <p:blipFill>
          <a:blip r:embed="rId4"/>
          <a:srcRect/>
          <a:stretch>
            <a:fillRect/>
          </a:stretch>
        </p:blipFill>
        <p:spPr bwMode="auto">
          <a:xfrm>
            <a:off x="6596066" y="1428736"/>
            <a:ext cx="1714512" cy="3414716"/>
          </a:xfrm>
          <a:prstGeom prst="rect">
            <a:avLst/>
          </a:prstGeom>
          <a:noFill/>
          <a:ln w="9525">
            <a:noFill/>
            <a:miter lim="800000"/>
            <a:headEnd/>
            <a:tailEnd/>
          </a:ln>
        </p:spPr>
      </p:pic>
      <p:pic>
        <p:nvPicPr>
          <p:cNvPr id="7" name="Picture 1041" descr="H2/N2 mixtures"/>
          <p:cNvPicPr>
            <a:picLocks noChangeAspect="1" noChangeArrowheads="1"/>
          </p:cNvPicPr>
          <p:nvPr/>
        </p:nvPicPr>
        <p:blipFill>
          <a:blip r:embed="rId5"/>
          <a:srcRect/>
          <a:stretch>
            <a:fillRect/>
          </a:stretch>
        </p:blipFill>
        <p:spPr bwMode="auto">
          <a:xfrm>
            <a:off x="8382017" y="1285860"/>
            <a:ext cx="1697041" cy="3571900"/>
          </a:xfrm>
          <a:prstGeom prst="rect">
            <a:avLst/>
          </a:prstGeom>
          <a:noFill/>
          <a:ln w="9525">
            <a:noFill/>
            <a:miter lim="800000"/>
            <a:headEnd/>
            <a:tailEnd/>
          </a:ln>
        </p:spPr>
      </p:pic>
    </p:spTree>
    <p:extLst>
      <p:ext uri="{BB962C8B-B14F-4D97-AF65-F5344CB8AC3E}">
        <p14:creationId xmlns:p14="http://schemas.microsoft.com/office/powerpoint/2010/main" val="19179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42" descr="oxygen"/>
          <p:cNvPicPr>
            <a:picLocks noGrp="1" noChangeAspect="1" noChangeArrowheads="1"/>
          </p:cNvPicPr>
          <p:nvPr>
            <p:ph idx="1"/>
          </p:nvPr>
        </p:nvPicPr>
        <p:blipFill>
          <a:blip r:embed="rId2"/>
          <a:srcRect/>
          <a:stretch>
            <a:fillRect/>
          </a:stretch>
        </p:blipFill>
        <p:spPr bwMode="auto">
          <a:xfrm>
            <a:off x="3381356" y="1357298"/>
            <a:ext cx="1428760" cy="4286280"/>
          </a:xfrm>
          <a:prstGeom prst="rect">
            <a:avLst/>
          </a:prstGeom>
          <a:noFill/>
          <a:ln w="9525">
            <a:noFill/>
            <a:miter lim="800000"/>
            <a:headEnd/>
            <a:tailEnd/>
          </a:ln>
        </p:spPr>
      </p:pic>
      <p:pic>
        <p:nvPicPr>
          <p:cNvPr id="5" name="Picture 1043" descr="nitrogen"/>
          <p:cNvPicPr>
            <a:picLocks noChangeAspect="1" noChangeArrowheads="1"/>
          </p:cNvPicPr>
          <p:nvPr/>
        </p:nvPicPr>
        <p:blipFill>
          <a:blip r:embed="rId3"/>
          <a:srcRect/>
          <a:stretch>
            <a:fillRect/>
          </a:stretch>
        </p:blipFill>
        <p:spPr bwMode="auto">
          <a:xfrm>
            <a:off x="5881686" y="1357299"/>
            <a:ext cx="2357454" cy="4335471"/>
          </a:xfrm>
          <a:prstGeom prst="rect">
            <a:avLst/>
          </a:prstGeom>
          <a:noFill/>
          <a:ln w="9525">
            <a:noFill/>
            <a:miter lim="800000"/>
            <a:headEnd/>
            <a:tailEnd/>
          </a:ln>
        </p:spPr>
      </p:pic>
    </p:spTree>
    <p:extLst>
      <p:ext uri="{BB962C8B-B14F-4D97-AF65-F5344CB8AC3E}">
        <p14:creationId xmlns:p14="http://schemas.microsoft.com/office/powerpoint/2010/main" val="211714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52596" y="214290"/>
            <a:ext cx="8229600" cy="1143000"/>
          </a:xfrm>
        </p:spPr>
        <p:txBody>
          <a:bodyPr>
            <a:normAutofit/>
          </a:bodyPr>
          <a:lstStyle/>
          <a:p>
            <a:pPr algn="ctr"/>
            <a:r>
              <a:rPr lang="en-US" sz="3600" dirty="0">
                <a:solidFill>
                  <a:srgbClr val="FF0000"/>
                </a:solidFill>
                <a:latin typeface="Comic Sans MS" pitchFamily="66" charset="0"/>
              </a:rPr>
              <a:t>On the labels are the information shown by the numbers R and S</a:t>
            </a:r>
            <a:endParaRPr lang="tr-TR" sz="3600" dirty="0">
              <a:solidFill>
                <a:srgbClr val="FF0000"/>
              </a:solidFill>
              <a:latin typeface="Comic Sans MS" pitchFamily="66" charset="0"/>
            </a:endParaRPr>
          </a:p>
        </p:txBody>
      </p:sp>
      <p:pic>
        <p:nvPicPr>
          <p:cNvPr id="4" name="3 İçerik Yer Tutucusu"/>
          <p:cNvPicPr>
            <a:picLocks noGrp="1"/>
          </p:cNvPicPr>
          <p:nvPr>
            <p:ph idx="1"/>
          </p:nvPr>
        </p:nvPicPr>
        <p:blipFill>
          <a:blip r:embed="rId3"/>
          <a:srcRect/>
          <a:stretch>
            <a:fillRect/>
          </a:stretch>
        </p:blipFill>
        <p:spPr bwMode="auto">
          <a:xfrm>
            <a:off x="1524000" y="1500174"/>
            <a:ext cx="4667902" cy="5214974"/>
          </a:xfrm>
          <a:prstGeom prst="rect">
            <a:avLst/>
          </a:prstGeom>
          <a:noFill/>
          <a:ln w="9525">
            <a:noFill/>
            <a:miter lim="800000"/>
            <a:headEnd/>
            <a:tailEnd/>
          </a:ln>
        </p:spPr>
      </p:pic>
      <p:sp>
        <p:nvSpPr>
          <p:cNvPr id="102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02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027" name="Object 3"/>
          <p:cNvGraphicFramePr>
            <a:graphicFrameLocks noChangeAspect="1"/>
          </p:cNvGraphicFramePr>
          <p:nvPr/>
        </p:nvGraphicFramePr>
        <p:xfrm>
          <a:off x="6096000" y="1500174"/>
          <a:ext cx="4572000" cy="5357826"/>
        </p:xfrm>
        <a:graphic>
          <a:graphicData uri="http://schemas.openxmlformats.org/presentationml/2006/ole">
            <mc:AlternateContent xmlns:mc="http://schemas.openxmlformats.org/markup-compatibility/2006">
              <mc:Choice xmlns:v="urn:schemas-microsoft-com:vml" Requires="v">
                <p:oleObj spid="_x0000_s1032" name="Bit Eşlem Resmi" r:id="rId4" imgW="4315427" imgH="3561905" progId="PBrush">
                  <p:embed/>
                </p:oleObj>
              </mc:Choice>
              <mc:Fallback>
                <p:oleObj name="Bit Eşlem Resmi" r:id="rId4" imgW="4315427" imgH="3561905" progId="PBrush">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500174"/>
                        <a:ext cx="4572000" cy="5357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Resim 2"/>
          <p:cNvPicPr>
            <a:picLocks noChangeAspect="1"/>
          </p:cNvPicPr>
          <p:nvPr/>
        </p:nvPicPr>
        <p:blipFill>
          <a:blip r:embed="rId6"/>
          <a:stretch>
            <a:fillRect/>
          </a:stretch>
        </p:blipFill>
        <p:spPr>
          <a:xfrm>
            <a:off x="1631505" y="1571579"/>
            <a:ext cx="4392488" cy="5218628"/>
          </a:xfrm>
          <a:prstGeom prst="rect">
            <a:avLst/>
          </a:prstGeom>
        </p:spPr>
      </p:pic>
    </p:spTree>
    <p:extLst>
      <p:ext uri="{BB962C8B-B14F-4D97-AF65-F5344CB8AC3E}">
        <p14:creationId xmlns:p14="http://schemas.microsoft.com/office/powerpoint/2010/main" val="23361302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356</Words>
  <Application>Microsoft Office PowerPoint</Application>
  <PresentationFormat>Geniş ekran</PresentationFormat>
  <Paragraphs>31</Paragraphs>
  <Slides>13</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13</vt:i4>
      </vt:variant>
    </vt:vector>
  </HeadingPairs>
  <TitlesOfParts>
    <vt:vector size="20" baseType="lpstr">
      <vt:lpstr>Arial</vt:lpstr>
      <vt:lpstr>Calibri</vt:lpstr>
      <vt:lpstr>Calibri Light</vt:lpstr>
      <vt:lpstr>Comic Sans MS</vt:lpstr>
      <vt:lpstr>Wingdings</vt:lpstr>
      <vt:lpstr>Office Teması</vt:lpstr>
      <vt:lpstr>Bit Eşlem Resmi</vt:lpstr>
      <vt:lpstr>2   OPERATIONS BEFORE THE LABORATORY WORK STARTED</vt:lpstr>
      <vt:lpstr>PowerPoint Sunusu</vt:lpstr>
      <vt:lpstr>Transport of gas cylinders</vt:lpstr>
      <vt:lpstr>PowerPoint Sunusu</vt:lpstr>
      <vt:lpstr>Gas cylinders must be connected to a solid support</vt:lpstr>
      <vt:lpstr>Color codes of gas cylinders (UK)</vt:lpstr>
      <vt:lpstr>PowerPoint Sunusu</vt:lpstr>
      <vt:lpstr>PowerPoint Sunusu</vt:lpstr>
      <vt:lpstr>On the labels are the information shown by the numbers R and S</vt:lpstr>
      <vt:lpstr>Haven’t you read the text “don’t touch the skin” on the package </vt:lpstr>
      <vt:lpstr>Risk (R) and Safety (S) Phrases</vt:lpstr>
      <vt:lpstr>Hazard (H) and Precautinary (P)Statements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OPERATIONS BEFORE THE LABORATORY WORK STARTED</dc:title>
  <dc:creator>KİMYA_MCANEL</dc:creator>
  <cp:lastModifiedBy>KİMYA_MCANEL</cp:lastModifiedBy>
  <cp:revision>8</cp:revision>
  <dcterms:created xsi:type="dcterms:W3CDTF">2017-11-23T07:09:35Z</dcterms:created>
  <dcterms:modified xsi:type="dcterms:W3CDTF">2017-11-23T10:20:39Z</dcterms:modified>
</cp:coreProperties>
</file>