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71" r:id="rId10"/>
    <p:sldId id="267" r:id="rId11"/>
    <p:sldId id="269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72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739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0605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609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26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887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613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829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420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825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71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462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F8609-0CD6-4347-9C5E-E11B4402A0F5}" type="datetimeFigureOut">
              <a:rPr lang="tr-TR" smtClean="0"/>
              <a:t>23.11.2017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AC629-1511-442E-9BD9-773B672FF8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760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Canel\Desktop\Muammer%20hoca\HE\hexane.html" TargetMode="External"/><Relationship Id="rId2" Type="http://schemas.openxmlformats.org/officeDocument/2006/relationships/hyperlink" Target="http://ptcl.chem.ox.ac.uk/MSDS/FREON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~AUT000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54328" y="846754"/>
            <a:ext cx="578647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68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~AUT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1982" y="0"/>
            <a:ext cx="12484145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7832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524001" y="0"/>
            <a:ext cx="9001155" cy="6477000"/>
            <a:chOff x="0" y="0"/>
            <a:chExt cx="3895" cy="6994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0" y="0"/>
              <a:ext cx="3895" cy="422"/>
              <a:chOff x="0" y="0"/>
              <a:chExt cx="3895" cy="422"/>
            </a:xfrm>
          </p:grpSpPr>
          <p:sp>
            <p:nvSpPr>
              <p:cNvPr id="67" name="Rectangle 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95" cy="42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/>
                <a:r>
                  <a:rPr lang="en-US" sz="1000" b="1" dirty="0">
                    <a:latin typeface="Comic Sans MS" pitchFamily="66" charset="0"/>
                    <a:cs typeface="Times New Roman" pitchFamily="18" charset="0"/>
                  </a:rPr>
                  <a:t>Chemical resistant gloves </a:t>
                </a:r>
                <a:endParaRPr lang="en-US" sz="1000" dirty="0">
                  <a:latin typeface="Comic Sans MS" pitchFamily="66" charset="0"/>
                  <a:cs typeface="Times New Roman" pitchFamily="18" charset="0"/>
                </a:endParaRPr>
              </a:p>
              <a:p>
                <a:pPr algn="ctr" eaLnBrk="0" hangingPunct="0"/>
                <a:endParaRPr lang="en-US" sz="1000" dirty="0">
                  <a:latin typeface="Comic Sans MS" pitchFamily="66" charset="0"/>
                </a:endParaRPr>
              </a:p>
            </p:txBody>
          </p:sp>
          <p:sp>
            <p:nvSpPr>
              <p:cNvPr id="68" name="Rectangle 2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95" cy="422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0" y="422"/>
              <a:ext cx="780" cy="422"/>
              <a:chOff x="0" y="422"/>
              <a:chExt cx="780" cy="422"/>
            </a:xfrm>
          </p:grpSpPr>
          <p:sp>
            <p:nvSpPr>
              <p:cNvPr id="65" name="Rectangle 3"/>
              <p:cNvSpPr>
                <a:spLocks noChangeArrowheads="1"/>
              </p:cNvSpPr>
              <p:nvPr/>
            </p:nvSpPr>
            <p:spPr bwMode="auto">
              <a:xfrm>
                <a:off x="0" y="422"/>
                <a:ext cx="780" cy="42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/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Material</a:t>
                </a:r>
                <a:endParaRPr lang="en-US" sz="1000">
                  <a:latin typeface="Comic Sans MS" pitchFamily="66" charset="0"/>
                  <a:cs typeface="Times New Roman" pitchFamily="18" charset="0"/>
                </a:endParaRPr>
              </a:p>
              <a:p>
                <a:pPr algn="ctr"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66" name="Rectangle 26"/>
              <p:cNvSpPr>
                <a:spLocks noChangeArrowheads="1"/>
              </p:cNvSpPr>
              <p:nvPr/>
            </p:nvSpPr>
            <p:spPr bwMode="auto">
              <a:xfrm>
                <a:off x="0" y="422"/>
                <a:ext cx="780" cy="422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780" y="422"/>
              <a:ext cx="150" cy="422"/>
              <a:chOff x="780" y="422"/>
              <a:chExt cx="150" cy="422"/>
            </a:xfrm>
          </p:grpSpPr>
          <p:sp>
            <p:nvSpPr>
              <p:cNvPr id="63" name="Rectangle 4"/>
              <p:cNvSpPr>
                <a:spLocks noChangeArrowheads="1"/>
              </p:cNvSpPr>
              <p:nvPr/>
            </p:nvSpPr>
            <p:spPr bwMode="auto">
              <a:xfrm>
                <a:off x="780" y="422"/>
                <a:ext cx="150" cy="42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 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64" name="Rectangle 28"/>
              <p:cNvSpPr>
                <a:spLocks noChangeArrowheads="1"/>
              </p:cNvSpPr>
              <p:nvPr/>
            </p:nvSpPr>
            <p:spPr bwMode="auto">
              <a:xfrm>
                <a:off x="780" y="422"/>
                <a:ext cx="150" cy="422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930" y="422"/>
              <a:ext cx="2965" cy="422"/>
              <a:chOff x="930" y="422"/>
              <a:chExt cx="2965" cy="422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930" y="422"/>
                <a:ext cx="2965" cy="42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/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Generally suitable for</a:t>
                </a:r>
                <a:endParaRPr lang="en-US" sz="1000">
                  <a:latin typeface="Comic Sans MS" pitchFamily="66" charset="0"/>
                  <a:cs typeface="Times New Roman" pitchFamily="18" charset="0"/>
                </a:endParaRPr>
              </a:p>
              <a:p>
                <a:pPr algn="ctr"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62" name="Rectangle 30"/>
              <p:cNvSpPr>
                <a:spLocks noChangeArrowheads="1"/>
              </p:cNvSpPr>
              <p:nvPr/>
            </p:nvSpPr>
            <p:spPr bwMode="auto">
              <a:xfrm>
                <a:off x="930" y="422"/>
                <a:ext cx="2965" cy="422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7" name="Group 33"/>
            <p:cNvGrpSpPr>
              <a:grpSpLocks/>
            </p:cNvGrpSpPr>
            <p:nvPr/>
          </p:nvGrpSpPr>
          <p:grpSpPr bwMode="auto">
            <a:xfrm>
              <a:off x="0" y="844"/>
              <a:ext cx="780" cy="958"/>
              <a:chOff x="0" y="844"/>
              <a:chExt cx="780" cy="958"/>
            </a:xfrm>
          </p:grpSpPr>
          <p:sp>
            <p:nvSpPr>
              <p:cNvPr id="59" name="Rectangle 6"/>
              <p:cNvSpPr>
                <a:spLocks noChangeArrowheads="1"/>
              </p:cNvSpPr>
              <p:nvPr/>
            </p:nvSpPr>
            <p:spPr bwMode="auto">
              <a:xfrm>
                <a:off x="0" y="844"/>
                <a:ext cx="780" cy="95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Butyl rubber 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60" name="Rectangle 32"/>
              <p:cNvSpPr>
                <a:spLocks noChangeArrowheads="1"/>
              </p:cNvSpPr>
              <p:nvPr/>
            </p:nvSpPr>
            <p:spPr bwMode="auto">
              <a:xfrm>
                <a:off x="0" y="844"/>
                <a:ext cx="780" cy="95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/>
          </p:nvGrpSpPr>
          <p:grpSpPr bwMode="auto">
            <a:xfrm>
              <a:off x="780" y="844"/>
              <a:ext cx="150" cy="958"/>
              <a:chOff x="780" y="844"/>
              <a:chExt cx="150" cy="958"/>
            </a:xfrm>
          </p:grpSpPr>
          <p:sp>
            <p:nvSpPr>
              <p:cNvPr id="57" name="Rectangle 7"/>
              <p:cNvSpPr>
                <a:spLocks noChangeArrowheads="1"/>
              </p:cNvSpPr>
              <p:nvPr/>
            </p:nvSpPr>
            <p:spPr bwMode="auto">
              <a:xfrm>
                <a:off x="780" y="844"/>
                <a:ext cx="150" cy="95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 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58" name="Rectangle 34"/>
              <p:cNvSpPr>
                <a:spLocks noChangeArrowheads="1"/>
              </p:cNvSpPr>
              <p:nvPr/>
            </p:nvSpPr>
            <p:spPr bwMode="auto">
              <a:xfrm>
                <a:off x="780" y="844"/>
                <a:ext cx="150" cy="95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930" y="844"/>
              <a:ext cx="2965" cy="958"/>
              <a:chOff x="930" y="844"/>
              <a:chExt cx="2965" cy="958"/>
            </a:xfrm>
          </p:grpSpPr>
          <p:sp>
            <p:nvSpPr>
              <p:cNvPr id="55" name="Rectangle 8"/>
              <p:cNvSpPr>
                <a:spLocks noChangeArrowheads="1"/>
              </p:cNvSpPr>
              <p:nvPr/>
            </p:nvSpPr>
            <p:spPr bwMode="auto">
              <a:xfrm>
                <a:off x="930" y="844"/>
                <a:ext cx="2965" cy="95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/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Aldehydes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Carboxylic acids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Glycols and ethers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Hydroxyl compounds and alcohols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Peroxides </a:t>
                </a:r>
                <a:endParaRPr lang="en-US" sz="1000">
                  <a:latin typeface="Comic Sans MS" pitchFamily="66" charset="0"/>
                  <a:cs typeface="Times New Roman" pitchFamily="18" charset="0"/>
                </a:endParaRPr>
              </a:p>
              <a:p>
                <a:pPr algn="ctr"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56" name="Rectangle 36"/>
              <p:cNvSpPr>
                <a:spLocks noChangeArrowheads="1"/>
              </p:cNvSpPr>
              <p:nvPr/>
            </p:nvSpPr>
            <p:spPr bwMode="auto">
              <a:xfrm>
                <a:off x="930" y="844"/>
                <a:ext cx="2965" cy="95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0" y="1802"/>
              <a:ext cx="780" cy="422"/>
              <a:chOff x="0" y="1802"/>
              <a:chExt cx="780" cy="422"/>
            </a:xfrm>
          </p:grpSpPr>
          <p:sp>
            <p:nvSpPr>
              <p:cNvPr id="53" name="Rectangle 9"/>
              <p:cNvSpPr>
                <a:spLocks noChangeArrowheads="1"/>
              </p:cNvSpPr>
              <p:nvPr/>
            </p:nvSpPr>
            <p:spPr bwMode="auto">
              <a:xfrm>
                <a:off x="0" y="1802"/>
                <a:ext cx="780" cy="42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Latex 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54" name="Rectangle 38"/>
              <p:cNvSpPr>
                <a:spLocks noChangeArrowheads="1"/>
              </p:cNvSpPr>
              <p:nvPr/>
            </p:nvSpPr>
            <p:spPr bwMode="auto">
              <a:xfrm>
                <a:off x="0" y="1802"/>
                <a:ext cx="780" cy="422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780" y="1802"/>
              <a:ext cx="150" cy="422"/>
              <a:chOff x="780" y="1802"/>
              <a:chExt cx="150" cy="422"/>
            </a:xfrm>
          </p:grpSpPr>
          <p:sp>
            <p:nvSpPr>
              <p:cNvPr id="51" name="Rectangle 10"/>
              <p:cNvSpPr>
                <a:spLocks noChangeArrowheads="1"/>
              </p:cNvSpPr>
              <p:nvPr/>
            </p:nvSpPr>
            <p:spPr bwMode="auto">
              <a:xfrm>
                <a:off x="780" y="1802"/>
                <a:ext cx="150" cy="42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 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52" name="Rectangle 40"/>
              <p:cNvSpPr>
                <a:spLocks noChangeArrowheads="1"/>
              </p:cNvSpPr>
              <p:nvPr/>
            </p:nvSpPr>
            <p:spPr bwMode="auto">
              <a:xfrm>
                <a:off x="780" y="1802"/>
                <a:ext cx="150" cy="422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12" name="Group 43"/>
            <p:cNvGrpSpPr>
              <a:grpSpLocks/>
            </p:cNvGrpSpPr>
            <p:nvPr/>
          </p:nvGrpSpPr>
          <p:grpSpPr bwMode="auto">
            <a:xfrm>
              <a:off x="930" y="1802"/>
              <a:ext cx="2965" cy="422"/>
              <a:chOff x="930" y="1802"/>
              <a:chExt cx="2965" cy="422"/>
            </a:xfrm>
          </p:grpSpPr>
          <p:sp>
            <p:nvSpPr>
              <p:cNvPr id="49" name="Rectangle 11"/>
              <p:cNvSpPr>
                <a:spLocks noChangeArrowheads="1"/>
              </p:cNvSpPr>
              <p:nvPr/>
            </p:nvSpPr>
            <p:spPr bwMode="auto">
              <a:xfrm>
                <a:off x="930" y="1802"/>
                <a:ext cx="2965" cy="42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/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See note </a:t>
                </a:r>
                <a:r>
                  <a:rPr lang="tr-TR" sz="1000" b="1">
                    <a:latin typeface="Comic Sans MS" pitchFamily="66" charset="0"/>
                  </a:rPr>
                  <a:t>(can</a:t>
                </a: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 causing irritation, sensitisation or allergic reaction</a:t>
                </a:r>
                <a:r>
                  <a:rPr lang="tr-TR" sz="1000" b="1">
                    <a:latin typeface="Comic Sans MS" pitchFamily="66" charset="0"/>
                    <a:cs typeface="Times New Roman" pitchFamily="18" charset="0"/>
                  </a:rPr>
                  <a:t> </a:t>
                </a:r>
                <a:r>
                  <a:rPr lang="tr-TR" sz="1000" b="1">
                    <a:latin typeface="Comic Sans MS" pitchFamily="66" charset="0"/>
                  </a:rPr>
                  <a:t>)</a:t>
                </a:r>
                <a:endParaRPr lang="en-US" sz="1000">
                  <a:latin typeface="Comic Sans MS" pitchFamily="66" charset="0"/>
                </a:endParaRPr>
              </a:p>
              <a:p>
                <a:pPr algn="ctr"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50" name="Rectangle 42"/>
              <p:cNvSpPr>
                <a:spLocks noChangeArrowheads="1"/>
              </p:cNvSpPr>
              <p:nvPr/>
            </p:nvSpPr>
            <p:spPr bwMode="auto">
              <a:xfrm>
                <a:off x="930" y="1802"/>
                <a:ext cx="2965" cy="422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13" name="Group 45"/>
            <p:cNvGrpSpPr>
              <a:grpSpLocks/>
            </p:cNvGrpSpPr>
            <p:nvPr/>
          </p:nvGrpSpPr>
          <p:grpSpPr bwMode="auto">
            <a:xfrm>
              <a:off x="0" y="2224"/>
              <a:ext cx="780" cy="1226"/>
              <a:chOff x="0" y="2224"/>
              <a:chExt cx="780" cy="1226"/>
            </a:xfrm>
          </p:grpSpPr>
          <p:sp>
            <p:nvSpPr>
              <p:cNvPr id="47" name="Rectangle 12"/>
              <p:cNvSpPr>
                <a:spLocks noChangeArrowheads="1"/>
              </p:cNvSpPr>
              <p:nvPr/>
            </p:nvSpPr>
            <p:spPr bwMode="auto">
              <a:xfrm>
                <a:off x="0" y="2224"/>
                <a:ext cx="780" cy="122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Natural rubber 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0" y="2224"/>
                <a:ext cx="780" cy="1226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14" name="Group 47"/>
            <p:cNvGrpSpPr>
              <a:grpSpLocks/>
            </p:cNvGrpSpPr>
            <p:nvPr/>
          </p:nvGrpSpPr>
          <p:grpSpPr bwMode="auto">
            <a:xfrm>
              <a:off x="780" y="2224"/>
              <a:ext cx="150" cy="1226"/>
              <a:chOff x="780" y="2224"/>
              <a:chExt cx="150" cy="1226"/>
            </a:xfrm>
          </p:grpSpPr>
          <p:sp>
            <p:nvSpPr>
              <p:cNvPr id="45" name="Rectangle 13"/>
              <p:cNvSpPr>
                <a:spLocks noChangeArrowheads="1"/>
              </p:cNvSpPr>
              <p:nvPr/>
            </p:nvSpPr>
            <p:spPr bwMode="auto">
              <a:xfrm>
                <a:off x="780" y="2224"/>
                <a:ext cx="150" cy="122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 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46" name="Rectangle 46"/>
              <p:cNvSpPr>
                <a:spLocks noChangeArrowheads="1"/>
              </p:cNvSpPr>
              <p:nvPr/>
            </p:nvSpPr>
            <p:spPr bwMode="auto">
              <a:xfrm>
                <a:off x="780" y="2224"/>
                <a:ext cx="150" cy="1226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15" name="Group 49"/>
            <p:cNvGrpSpPr>
              <a:grpSpLocks/>
            </p:cNvGrpSpPr>
            <p:nvPr/>
          </p:nvGrpSpPr>
          <p:grpSpPr bwMode="auto">
            <a:xfrm>
              <a:off x="930" y="2224"/>
              <a:ext cx="2965" cy="1226"/>
              <a:chOff x="930" y="2224"/>
              <a:chExt cx="2965" cy="1226"/>
            </a:xfrm>
          </p:grpSpPr>
          <p:sp>
            <p:nvSpPr>
              <p:cNvPr id="43" name="Rectangle 14"/>
              <p:cNvSpPr>
                <a:spLocks noChangeArrowheads="1"/>
              </p:cNvSpPr>
              <p:nvPr/>
            </p:nvSpPr>
            <p:spPr bwMode="auto">
              <a:xfrm>
                <a:off x="930" y="2224"/>
                <a:ext cx="2965" cy="122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/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Acetone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A</a:t>
                </a:r>
                <a:r>
                  <a:rPr lang="tr-TR" sz="1000" b="1">
                    <a:latin typeface="Comic Sans MS" pitchFamily="66" charset="0"/>
                  </a:rPr>
                  <a:t>l</a:t>
                </a: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cohols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Alkalies and Caustics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Ammonium fluoride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Dimethyl sulphoxide (DMSO)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Phenol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Plating solutions </a:t>
                </a:r>
                <a:endParaRPr lang="en-US" sz="1000">
                  <a:latin typeface="Comic Sans MS" pitchFamily="66" charset="0"/>
                  <a:cs typeface="Times New Roman" pitchFamily="18" charset="0"/>
                </a:endParaRPr>
              </a:p>
              <a:p>
                <a:pPr algn="ctr"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44" name="Rectangle 48"/>
              <p:cNvSpPr>
                <a:spLocks noChangeArrowheads="1"/>
              </p:cNvSpPr>
              <p:nvPr/>
            </p:nvSpPr>
            <p:spPr bwMode="auto">
              <a:xfrm>
                <a:off x="930" y="2224"/>
                <a:ext cx="2965" cy="1226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16" name="Group 51"/>
            <p:cNvGrpSpPr>
              <a:grpSpLocks/>
            </p:cNvGrpSpPr>
            <p:nvPr/>
          </p:nvGrpSpPr>
          <p:grpSpPr bwMode="auto">
            <a:xfrm>
              <a:off x="0" y="3450"/>
              <a:ext cx="780" cy="1226"/>
              <a:chOff x="0" y="3450"/>
              <a:chExt cx="780" cy="1226"/>
            </a:xfrm>
          </p:grpSpPr>
          <p:sp>
            <p:nvSpPr>
              <p:cNvPr id="41" name="Rectangle 15"/>
              <p:cNvSpPr>
                <a:spLocks noChangeArrowheads="1"/>
              </p:cNvSpPr>
              <p:nvPr/>
            </p:nvSpPr>
            <p:spPr bwMode="auto">
              <a:xfrm>
                <a:off x="0" y="3450"/>
                <a:ext cx="780" cy="122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Neoprene 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42" name="Rectangle 50"/>
              <p:cNvSpPr>
                <a:spLocks noChangeArrowheads="1"/>
              </p:cNvSpPr>
              <p:nvPr/>
            </p:nvSpPr>
            <p:spPr bwMode="auto">
              <a:xfrm>
                <a:off x="0" y="3450"/>
                <a:ext cx="780" cy="1226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17" name="Group 53"/>
            <p:cNvGrpSpPr>
              <a:grpSpLocks/>
            </p:cNvGrpSpPr>
            <p:nvPr/>
          </p:nvGrpSpPr>
          <p:grpSpPr bwMode="auto">
            <a:xfrm>
              <a:off x="780" y="3450"/>
              <a:ext cx="150" cy="1226"/>
              <a:chOff x="780" y="3450"/>
              <a:chExt cx="150" cy="1226"/>
            </a:xfrm>
          </p:grpSpPr>
          <p:sp>
            <p:nvSpPr>
              <p:cNvPr id="39" name="Rectangle 16"/>
              <p:cNvSpPr>
                <a:spLocks noChangeArrowheads="1"/>
              </p:cNvSpPr>
              <p:nvPr/>
            </p:nvSpPr>
            <p:spPr bwMode="auto">
              <a:xfrm>
                <a:off x="780" y="3450"/>
                <a:ext cx="150" cy="122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 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40" name="Rectangle 52"/>
              <p:cNvSpPr>
                <a:spLocks noChangeArrowheads="1"/>
              </p:cNvSpPr>
              <p:nvPr/>
            </p:nvSpPr>
            <p:spPr bwMode="auto">
              <a:xfrm>
                <a:off x="780" y="3450"/>
                <a:ext cx="150" cy="1226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18" name="Group 55"/>
            <p:cNvGrpSpPr>
              <a:grpSpLocks/>
            </p:cNvGrpSpPr>
            <p:nvPr/>
          </p:nvGrpSpPr>
          <p:grpSpPr bwMode="auto">
            <a:xfrm>
              <a:off x="930" y="3450"/>
              <a:ext cx="2965" cy="1226"/>
              <a:chOff x="930" y="3450"/>
              <a:chExt cx="2965" cy="1226"/>
            </a:xfrm>
          </p:grpSpPr>
          <p:sp>
            <p:nvSpPr>
              <p:cNvPr id="37" name="Rectangle 17"/>
              <p:cNvSpPr>
                <a:spLocks noChangeArrowheads="1"/>
              </p:cNvSpPr>
              <p:nvPr/>
            </p:nvSpPr>
            <p:spPr bwMode="auto">
              <a:xfrm>
                <a:off x="930" y="3450"/>
                <a:ext cx="2965" cy="122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/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Alcohols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Alkalies and caustics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Cellosolve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Degreasing solvents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Mineral acids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Oils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Plating solutions </a:t>
                </a:r>
                <a:endParaRPr lang="en-US" sz="1000">
                  <a:latin typeface="Comic Sans MS" pitchFamily="66" charset="0"/>
                  <a:cs typeface="Times New Roman" pitchFamily="18" charset="0"/>
                </a:endParaRPr>
              </a:p>
              <a:p>
                <a:pPr algn="ctr"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38" name="Rectangle 54"/>
              <p:cNvSpPr>
                <a:spLocks noChangeArrowheads="1"/>
              </p:cNvSpPr>
              <p:nvPr/>
            </p:nvSpPr>
            <p:spPr bwMode="auto">
              <a:xfrm>
                <a:off x="930" y="3450"/>
                <a:ext cx="2965" cy="1226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0" y="4676"/>
              <a:ext cx="780" cy="1628"/>
              <a:chOff x="0" y="4676"/>
              <a:chExt cx="780" cy="1628"/>
            </a:xfrm>
          </p:grpSpPr>
          <p:sp>
            <p:nvSpPr>
              <p:cNvPr id="35" name="Rectangle 18"/>
              <p:cNvSpPr>
                <a:spLocks noChangeArrowheads="1"/>
              </p:cNvSpPr>
              <p:nvPr/>
            </p:nvSpPr>
            <p:spPr bwMode="auto">
              <a:xfrm>
                <a:off x="0" y="4676"/>
                <a:ext cx="780" cy="162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Nitrile rubber 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36" name="Rectangle 56"/>
              <p:cNvSpPr>
                <a:spLocks noChangeArrowheads="1"/>
              </p:cNvSpPr>
              <p:nvPr/>
            </p:nvSpPr>
            <p:spPr bwMode="auto">
              <a:xfrm>
                <a:off x="0" y="4676"/>
                <a:ext cx="780" cy="162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20" name="Group 59"/>
            <p:cNvGrpSpPr>
              <a:grpSpLocks/>
            </p:cNvGrpSpPr>
            <p:nvPr/>
          </p:nvGrpSpPr>
          <p:grpSpPr bwMode="auto">
            <a:xfrm>
              <a:off x="780" y="4676"/>
              <a:ext cx="150" cy="1628"/>
              <a:chOff x="780" y="4676"/>
              <a:chExt cx="150" cy="1628"/>
            </a:xfrm>
          </p:grpSpPr>
          <p:sp>
            <p:nvSpPr>
              <p:cNvPr id="33" name="Rectangle 19"/>
              <p:cNvSpPr>
                <a:spLocks noChangeArrowheads="1"/>
              </p:cNvSpPr>
              <p:nvPr/>
            </p:nvSpPr>
            <p:spPr bwMode="auto">
              <a:xfrm>
                <a:off x="780" y="4676"/>
                <a:ext cx="150" cy="162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 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34" name="Rectangle 58"/>
              <p:cNvSpPr>
                <a:spLocks noChangeArrowheads="1"/>
              </p:cNvSpPr>
              <p:nvPr/>
            </p:nvSpPr>
            <p:spPr bwMode="auto">
              <a:xfrm>
                <a:off x="780" y="4676"/>
                <a:ext cx="150" cy="162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21" name="Group 61"/>
            <p:cNvGrpSpPr>
              <a:grpSpLocks/>
            </p:cNvGrpSpPr>
            <p:nvPr/>
          </p:nvGrpSpPr>
          <p:grpSpPr bwMode="auto">
            <a:xfrm>
              <a:off x="930" y="4676"/>
              <a:ext cx="2965" cy="1628"/>
              <a:chOff x="930" y="4676"/>
              <a:chExt cx="2965" cy="1628"/>
            </a:xfrm>
          </p:grpSpPr>
          <p:sp>
            <p:nvSpPr>
              <p:cNvPr id="31" name="Rectangle 20"/>
              <p:cNvSpPr>
                <a:spLocks noChangeArrowheads="1"/>
              </p:cNvSpPr>
              <p:nvPr/>
            </p:nvSpPr>
            <p:spPr bwMode="auto">
              <a:xfrm>
                <a:off x="930" y="4676"/>
                <a:ext cx="2965" cy="162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/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Alcohols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Ammonium fluoride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  <a:hlinkClick r:id="rId2"/>
                  </a:rPr>
                  <a:t>Freons</a:t>
                </a: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  <a:hlinkClick r:id="rId3" action="ppaction://hlinkfile"/>
                  </a:rPr>
                  <a:t>Hexane</a:t>
                </a: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Hydrofluoric and hydrochloric acid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Perchloric acid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Perchloroethylene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Phosphoric acid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Potassium and sodium hydroxide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Water soluble materials, dilute acids and bases </a:t>
                </a:r>
                <a:endParaRPr lang="en-US" sz="1000">
                  <a:latin typeface="Comic Sans MS" pitchFamily="66" charset="0"/>
                  <a:cs typeface="Times New Roman" pitchFamily="18" charset="0"/>
                </a:endParaRPr>
              </a:p>
              <a:p>
                <a:pPr algn="ctr"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32" name="Rectangle 60"/>
              <p:cNvSpPr>
                <a:spLocks noChangeArrowheads="1"/>
              </p:cNvSpPr>
              <p:nvPr/>
            </p:nvSpPr>
            <p:spPr bwMode="auto">
              <a:xfrm>
                <a:off x="930" y="4676"/>
                <a:ext cx="2965" cy="1628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22" name="Group 63"/>
            <p:cNvGrpSpPr>
              <a:grpSpLocks/>
            </p:cNvGrpSpPr>
            <p:nvPr/>
          </p:nvGrpSpPr>
          <p:grpSpPr bwMode="auto">
            <a:xfrm>
              <a:off x="0" y="6304"/>
              <a:ext cx="780" cy="690"/>
              <a:chOff x="0" y="6304"/>
              <a:chExt cx="780" cy="690"/>
            </a:xfrm>
          </p:grpSpPr>
          <p:sp>
            <p:nvSpPr>
              <p:cNvPr id="29" name="Rectangle 21"/>
              <p:cNvSpPr>
                <a:spLocks noChangeArrowheads="1"/>
              </p:cNvSpPr>
              <p:nvPr/>
            </p:nvSpPr>
            <p:spPr bwMode="auto">
              <a:xfrm>
                <a:off x="0" y="6304"/>
                <a:ext cx="780" cy="69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Vinyl 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30" name="Rectangle 62"/>
              <p:cNvSpPr>
                <a:spLocks noChangeArrowheads="1"/>
              </p:cNvSpPr>
              <p:nvPr/>
            </p:nvSpPr>
            <p:spPr bwMode="auto">
              <a:xfrm>
                <a:off x="0" y="6304"/>
                <a:ext cx="780" cy="690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23" name="Group 65"/>
            <p:cNvGrpSpPr>
              <a:grpSpLocks/>
            </p:cNvGrpSpPr>
            <p:nvPr/>
          </p:nvGrpSpPr>
          <p:grpSpPr bwMode="auto">
            <a:xfrm>
              <a:off x="780" y="6304"/>
              <a:ext cx="150" cy="690"/>
              <a:chOff x="780" y="6304"/>
              <a:chExt cx="150" cy="690"/>
            </a:xfrm>
          </p:grpSpPr>
          <p:sp>
            <p:nvSpPr>
              <p:cNvPr id="27" name="Rectangle 22"/>
              <p:cNvSpPr>
                <a:spLocks noChangeArrowheads="1"/>
              </p:cNvSpPr>
              <p:nvPr/>
            </p:nvSpPr>
            <p:spPr bwMode="auto">
              <a:xfrm>
                <a:off x="780" y="6304"/>
                <a:ext cx="150" cy="69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r>
                  <a:rPr lang="en-US" sz="1000">
                    <a:latin typeface="Comic Sans MS" pitchFamily="66" charset="0"/>
                    <a:cs typeface="Times New Roman" pitchFamily="18" charset="0"/>
                  </a:rPr>
                  <a:t> </a:t>
                </a:r>
              </a:p>
              <a:p>
                <a:pPr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28" name="Rectangle 64"/>
              <p:cNvSpPr>
                <a:spLocks noChangeArrowheads="1"/>
              </p:cNvSpPr>
              <p:nvPr/>
            </p:nvSpPr>
            <p:spPr bwMode="auto">
              <a:xfrm>
                <a:off x="780" y="6304"/>
                <a:ext cx="150" cy="690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  <p:grpSp>
          <p:nvGrpSpPr>
            <p:cNvPr id="24" name="Group 67"/>
            <p:cNvGrpSpPr>
              <a:grpSpLocks/>
            </p:cNvGrpSpPr>
            <p:nvPr/>
          </p:nvGrpSpPr>
          <p:grpSpPr bwMode="auto">
            <a:xfrm>
              <a:off x="930" y="6304"/>
              <a:ext cx="2965" cy="690"/>
              <a:chOff x="930" y="6304"/>
              <a:chExt cx="2965" cy="690"/>
            </a:xfrm>
          </p:grpSpPr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930" y="6304"/>
                <a:ext cx="2965" cy="69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/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General prevention of contamination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Medical examination </a:t>
                </a:r>
                <a:br>
                  <a:rPr lang="en-US" sz="1000" b="1">
                    <a:latin typeface="Comic Sans MS" pitchFamily="66" charset="0"/>
                    <a:cs typeface="Times New Roman" pitchFamily="18" charset="0"/>
                  </a:rPr>
                </a:br>
                <a:r>
                  <a:rPr lang="en-US" sz="1000" b="1">
                    <a:latin typeface="Comic Sans MS" pitchFamily="66" charset="0"/>
                    <a:cs typeface="Times New Roman" pitchFamily="18" charset="0"/>
                  </a:rPr>
                  <a:t>Nuisance materials</a:t>
                </a:r>
                <a:endParaRPr lang="en-US" sz="1000">
                  <a:latin typeface="Comic Sans MS" pitchFamily="66" charset="0"/>
                  <a:cs typeface="Times New Roman" pitchFamily="18" charset="0"/>
                </a:endParaRPr>
              </a:p>
              <a:p>
                <a:pPr algn="ctr" eaLnBrk="0" hangingPunct="0"/>
                <a:endParaRPr lang="en-US" sz="1000">
                  <a:latin typeface="Comic Sans MS" pitchFamily="66" charset="0"/>
                </a:endParaRPr>
              </a:p>
            </p:txBody>
          </p:sp>
          <p:sp>
            <p:nvSpPr>
              <p:cNvPr id="26" name="Rectangle 66"/>
              <p:cNvSpPr>
                <a:spLocks noChangeArrowheads="1"/>
              </p:cNvSpPr>
              <p:nvPr/>
            </p:nvSpPr>
            <p:spPr bwMode="auto">
              <a:xfrm>
                <a:off x="930" y="6304"/>
                <a:ext cx="2965" cy="690"/>
              </a:xfrm>
              <a:prstGeom prst="rect">
                <a:avLst/>
              </a:prstGeom>
              <a:noFill/>
              <a:ln w="7" cap="sq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tr-TR"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876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~AUT000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38348" y="475488"/>
            <a:ext cx="7572428" cy="616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111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~AUT00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09852" y="571481"/>
            <a:ext cx="5929354" cy="575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34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~AUT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87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86000" y="0"/>
          <a:ext cx="7620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 Eşlem Resmi" r:id="rId3" imgW="4877481" imgH="6638095" progId="PBrush">
                  <p:embed/>
                </p:oleObj>
              </mc:Choice>
              <mc:Fallback>
                <p:oleObj name="Bit Eşlem Resmi" r:id="rId3" imgW="4877481" imgH="6638095" progId="PBrush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0"/>
                        <a:ext cx="7620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29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~AUT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448800" cy="693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86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Resim 28" descr="https://www.huberlab.ch/medias/sys_master/h7b/heb/8804510826526/87972405248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11675" y="115889"/>
            <a:ext cx="2520950" cy="3540125"/>
          </a:xfrm>
          <a:noFill/>
        </p:spPr>
      </p:pic>
      <p:pic>
        <p:nvPicPr>
          <p:cNvPr id="76803" name="Resim 31" descr="http://eidupont.scene7.com/is/image/eidupont/DPT_Photo_Kevlar_Cut_Technology_thumbnail_465x232_630x3151?$Full-Width-D$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5863" y="260351"/>
            <a:ext cx="2881312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Resim 34" descr="http://image.made-in-china.com/43f34j00qsoQgEkyZjcD/Splash-Proof-Protection-Mask-Face-Shield-with-CE-Approv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188914"/>
            <a:ext cx="2627313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Resim 75" descr="http://www.baylor.edu/content/imglib/1/8/8/4/1884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1" y="3933825"/>
            <a:ext cx="26273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Resim 69" descr="laboratory goggles ile ilgili görsel sonuc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0239" y="3905250"/>
            <a:ext cx="25923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Resim 72" descr="http://cdn.teachersource.com/images/products/pop/safe1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35863" y="3860801"/>
            <a:ext cx="288131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84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~AUT0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"/>
            <a:ext cx="7620000" cy="705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371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952596" y="1285860"/>
            <a:ext cx="8429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Basically what should be aware and what should be taken into account?</a:t>
            </a:r>
            <a:r>
              <a:rPr lang="en-US" sz="3600" b="1" dirty="0">
                <a:latin typeface="Comic Sans MS" pitchFamily="66" charset="0"/>
              </a:rPr>
              <a:t/>
            </a:r>
            <a:br>
              <a:rPr lang="en-US" sz="3600" b="1" dirty="0">
                <a:latin typeface="Comic Sans MS" pitchFamily="66" charset="0"/>
              </a:rPr>
            </a:br>
            <a:r>
              <a:rPr lang="en-US" sz="3600" b="1" dirty="0">
                <a:latin typeface="Comic Sans MS" pitchFamily="66" charset="0"/>
              </a:rPr>
              <a:t/>
            </a:r>
            <a:br>
              <a:rPr lang="en-US" sz="3600" b="1" dirty="0">
                <a:latin typeface="Comic Sans MS" pitchFamily="66" charset="0"/>
              </a:rPr>
            </a:br>
            <a:r>
              <a:rPr lang="tr-TR" sz="3600" b="1" dirty="0">
                <a:latin typeface="Comic Sans MS" pitchFamily="66" charset="0"/>
              </a:rPr>
              <a:t>-</a:t>
            </a:r>
            <a:r>
              <a:rPr lang="en-US" sz="3600" b="1" dirty="0">
                <a:latin typeface="Comic Sans MS" pitchFamily="66" charset="0"/>
              </a:rPr>
              <a:t>Body Protection and Work Dresses</a:t>
            </a:r>
            <a:br>
              <a:rPr lang="en-US" sz="3600" b="1" dirty="0">
                <a:latin typeface="Comic Sans MS" pitchFamily="66" charset="0"/>
              </a:rPr>
            </a:br>
            <a:r>
              <a:rPr lang="tr-TR" sz="3600" b="1" dirty="0">
                <a:latin typeface="Comic Sans MS" pitchFamily="66" charset="0"/>
              </a:rPr>
              <a:t>-</a:t>
            </a:r>
            <a:r>
              <a:rPr lang="en-US" sz="3600" b="1" dirty="0">
                <a:latin typeface="Comic Sans MS" pitchFamily="66" charset="0"/>
              </a:rPr>
              <a:t>Finding in the Laboratory</a:t>
            </a:r>
            <a:br>
              <a:rPr lang="en-US" sz="3600" b="1" dirty="0">
                <a:latin typeface="Comic Sans MS" pitchFamily="66" charset="0"/>
              </a:rPr>
            </a:br>
            <a:r>
              <a:rPr lang="tr-TR" sz="3600" b="1" dirty="0">
                <a:latin typeface="Comic Sans MS" pitchFamily="66" charset="0"/>
              </a:rPr>
              <a:t>-</a:t>
            </a:r>
            <a:r>
              <a:rPr lang="en-US" sz="3600" b="1" dirty="0">
                <a:latin typeface="Comic Sans MS" pitchFamily="66" charset="0"/>
              </a:rPr>
              <a:t>Eating, Drinking and Smoking</a:t>
            </a:r>
            <a:br>
              <a:rPr lang="en-US" sz="3600" b="1" dirty="0">
                <a:latin typeface="Comic Sans MS" pitchFamily="66" charset="0"/>
              </a:rPr>
            </a:br>
            <a:r>
              <a:rPr lang="tr-TR" sz="3600" b="1" dirty="0">
                <a:latin typeface="Comic Sans MS" pitchFamily="66" charset="0"/>
              </a:rPr>
              <a:t>-</a:t>
            </a:r>
            <a:r>
              <a:rPr lang="en-US" sz="3600" b="1" dirty="0">
                <a:latin typeface="Comic Sans MS" pitchFamily="66" charset="0"/>
              </a:rPr>
              <a:t>Washing</a:t>
            </a:r>
            <a:r>
              <a:rPr lang="tr-TR" sz="3600" b="1" dirty="0">
                <a:latin typeface="Comic Sans MS" pitchFamily="66" charset="0"/>
              </a:rPr>
              <a:t> </a:t>
            </a:r>
            <a:r>
              <a:rPr lang="tr-TR" sz="3600" b="1" dirty="0" err="1">
                <a:latin typeface="Comic Sans MS" pitchFamily="66" charset="0"/>
              </a:rPr>
              <a:t>the</a:t>
            </a:r>
            <a:r>
              <a:rPr lang="tr-TR" sz="3600" b="1" dirty="0">
                <a:latin typeface="Comic Sans MS" pitchFamily="66" charset="0"/>
              </a:rPr>
              <a:t> </a:t>
            </a:r>
            <a:r>
              <a:rPr lang="tr-TR" sz="3600" b="1" dirty="0" err="1">
                <a:latin typeface="Comic Sans MS" pitchFamily="66" charset="0"/>
              </a:rPr>
              <a:t>hands</a:t>
            </a:r>
            <a:r>
              <a:rPr lang="tr-TR" sz="3600" b="1" dirty="0">
                <a:latin typeface="Comic Sans MS" pitchFamily="66" charset="0"/>
              </a:rPr>
              <a:t> ad </a:t>
            </a:r>
            <a:r>
              <a:rPr lang="tr-TR" sz="3600" b="1" dirty="0" err="1">
                <a:latin typeface="Comic Sans MS" pitchFamily="66" charset="0"/>
              </a:rPr>
              <a:t>faces</a:t>
            </a:r>
            <a:endParaRPr lang="tr-TR" sz="3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15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</Words>
  <Application>Microsoft Office PowerPoint</Application>
  <PresentationFormat>Geniş ekran</PresentationFormat>
  <Paragraphs>23</Paragraphs>
  <Slides>11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Times New Roman</vt:lpstr>
      <vt:lpstr>Wingdings</vt:lpstr>
      <vt:lpstr>Office Teması</vt:lpstr>
      <vt:lpstr>Bit Eşlem Resmi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KİMYA_MCANEL</dc:creator>
  <cp:lastModifiedBy>KİMYA_MCANEL</cp:lastModifiedBy>
  <cp:revision>5</cp:revision>
  <dcterms:created xsi:type="dcterms:W3CDTF">2017-11-23T07:25:10Z</dcterms:created>
  <dcterms:modified xsi:type="dcterms:W3CDTF">2017-11-23T07:28:59Z</dcterms:modified>
</cp:coreProperties>
</file>