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5" r:id="rId9"/>
    <p:sldId id="266" r:id="rId10"/>
    <p:sldId id="267"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3E77CD5-2DE2-4E0E-B42D-257B00A3DA92}"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264247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E77CD5-2DE2-4E0E-B42D-257B00A3DA92}"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120254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E77CD5-2DE2-4E0E-B42D-257B00A3DA92}"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285810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E77CD5-2DE2-4E0E-B42D-257B00A3DA92}"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7122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3E77CD5-2DE2-4E0E-B42D-257B00A3DA92}"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72880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3E77CD5-2DE2-4E0E-B42D-257B00A3DA92}"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375461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3E77CD5-2DE2-4E0E-B42D-257B00A3DA92}" type="datetimeFigureOut">
              <a:rPr lang="tr-TR" smtClean="0"/>
              <a:t>23.11.2017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172115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3E77CD5-2DE2-4E0E-B42D-257B00A3DA92}" type="datetimeFigureOut">
              <a:rPr lang="tr-TR" smtClean="0"/>
              <a:t>23.11.2017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368740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3E77CD5-2DE2-4E0E-B42D-257B00A3DA92}" type="datetimeFigureOut">
              <a:rPr lang="tr-TR" smtClean="0"/>
              <a:t>23.11.2017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92363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3E77CD5-2DE2-4E0E-B42D-257B00A3DA92}"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408841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3E77CD5-2DE2-4E0E-B42D-257B00A3DA92}"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D54555-F57E-47EC-81FA-2E0F07824E6E}" type="slidenum">
              <a:rPr lang="tr-TR" smtClean="0"/>
              <a:t>‹#›</a:t>
            </a:fld>
            <a:endParaRPr lang="tr-TR"/>
          </a:p>
        </p:txBody>
      </p:sp>
    </p:spTree>
    <p:extLst>
      <p:ext uri="{BB962C8B-B14F-4D97-AF65-F5344CB8AC3E}">
        <p14:creationId xmlns:p14="http://schemas.microsoft.com/office/powerpoint/2010/main" val="265703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77CD5-2DE2-4E0E-B42D-257B00A3DA92}" type="datetimeFigureOut">
              <a:rPr lang="tr-TR" smtClean="0"/>
              <a:t>23.11.2017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54555-F57E-47EC-81FA-2E0F07824E6E}" type="slidenum">
              <a:rPr lang="tr-TR" smtClean="0"/>
              <a:t>‹#›</a:t>
            </a:fld>
            <a:endParaRPr lang="tr-TR"/>
          </a:p>
        </p:txBody>
      </p:sp>
    </p:spTree>
    <p:extLst>
      <p:ext uri="{BB962C8B-B14F-4D97-AF65-F5344CB8AC3E}">
        <p14:creationId xmlns:p14="http://schemas.microsoft.com/office/powerpoint/2010/main" val="2753595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7528" y="0"/>
            <a:ext cx="8229600" cy="620688"/>
          </a:xfrm>
        </p:spPr>
        <p:txBody>
          <a:bodyPr>
            <a:normAutofit/>
          </a:bodyPr>
          <a:lstStyle/>
          <a:p>
            <a:pPr algn="ctr"/>
            <a:r>
              <a:rPr lang="tr-TR" sz="3200" b="1" dirty="0">
                <a:solidFill>
                  <a:srgbClr val="FF0000"/>
                </a:solidFill>
                <a:latin typeface="Comic Sans MS" panose="030F0702030302020204" pitchFamily="66" charset="0"/>
              </a:rPr>
              <a:t>10 – RESPIRATORY PROTECTION</a:t>
            </a:r>
          </a:p>
        </p:txBody>
      </p:sp>
      <p:sp>
        <p:nvSpPr>
          <p:cNvPr id="3" name="İçerik Yer Tutucusu 2"/>
          <p:cNvSpPr>
            <a:spLocks noGrp="1"/>
          </p:cNvSpPr>
          <p:nvPr>
            <p:ph idx="1"/>
          </p:nvPr>
        </p:nvSpPr>
        <p:spPr>
          <a:xfrm>
            <a:off x="1559242" y="620688"/>
            <a:ext cx="8517886" cy="5832648"/>
          </a:xfrm>
        </p:spPr>
        <p:txBody>
          <a:bodyPr>
            <a:noAutofit/>
          </a:bodyPr>
          <a:lstStyle/>
          <a:p>
            <a:r>
              <a:rPr lang="en-US" sz="2200" b="1" dirty="0">
                <a:solidFill>
                  <a:srgbClr val="0070C0"/>
                </a:solidFill>
                <a:latin typeface="Comic Sans MS" panose="030F0702030302020204" pitchFamily="66" charset="0"/>
              </a:rPr>
              <a:t>Physiological Basis of Respiration</a:t>
            </a:r>
            <a:r>
              <a:rPr lang="en-US" sz="2200" b="1" dirty="0">
                <a:latin typeface="Comic Sans MS" panose="030F0702030302020204" pitchFamily="66" charset="0"/>
              </a:rPr>
              <a:t/>
            </a:r>
            <a:br>
              <a:rPr lang="en-US" sz="2200" b="1" dirty="0">
                <a:latin typeface="Comic Sans MS" panose="030F0702030302020204" pitchFamily="66" charset="0"/>
              </a:rPr>
            </a:br>
            <a:r>
              <a:rPr lang="en-US" sz="2200" b="1" dirty="0" err="1">
                <a:latin typeface="Comic Sans MS" panose="030F0702030302020204" pitchFamily="66" charset="0"/>
              </a:rPr>
              <a:t>Respiration</a:t>
            </a:r>
            <a:r>
              <a:rPr lang="en-US" sz="2200" b="1" dirty="0">
                <a:latin typeface="Comic Sans MS" panose="030F0702030302020204" pitchFamily="66" charset="0"/>
              </a:rPr>
              <a:t> has vital prognosis as it provides oxygen to the blood. Oxygen exchange is carried out by approximately 300 million alveoli (</a:t>
            </a:r>
            <a:r>
              <a:rPr lang="tr-TR" sz="2200" b="1" dirty="0" err="1">
                <a:latin typeface="Comic Sans MS" panose="030F0702030302020204" pitchFamily="66" charset="0"/>
              </a:rPr>
              <a:t>pores</a:t>
            </a:r>
            <a:r>
              <a:rPr lang="tr-TR" sz="2200" b="1" dirty="0">
                <a:latin typeface="Comic Sans MS" panose="030F0702030302020204" pitchFamily="66" charset="0"/>
              </a:rPr>
              <a:t> in </a:t>
            </a:r>
            <a:r>
              <a:rPr lang="en-US" sz="2200" b="1" dirty="0">
                <a:latin typeface="Comic Sans MS" panose="030F0702030302020204" pitchFamily="66" charset="0"/>
              </a:rPr>
              <a:t>lungs), and the surface area of these </a:t>
            </a:r>
            <a:r>
              <a:rPr lang="tr-TR" sz="2200" b="1" dirty="0" err="1">
                <a:latin typeface="Comic Sans MS" panose="030F0702030302020204" pitchFamily="66" charset="0"/>
              </a:rPr>
              <a:t>pores</a:t>
            </a:r>
            <a:r>
              <a:rPr lang="en-US" sz="2200" b="1" dirty="0">
                <a:latin typeface="Comic Sans MS" panose="030F0702030302020204" pitchFamily="66" charset="0"/>
              </a:rPr>
              <a:t> is around 80-100 m2. The frequency of breathing is adjusted depending on the concentration of CO2. It is necessary to breathe twice as often when the CO2 concentration in the vicinity increases by 0.2%.</a:t>
            </a:r>
            <a:br>
              <a:rPr lang="en-US" sz="2200" b="1" dirty="0">
                <a:latin typeface="Comic Sans MS" panose="030F0702030302020204" pitchFamily="66" charset="0"/>
              </a:rPr>
            </a:br>
            <a:r>
              <a:rPr lang="en-US" sz="2200" b="1" dirty="0">
                <a:solidFill>
                  <a:srgbClr val="7030A0"/>
                </a:solidFill>
                <a:latin typeface="Comic Sans MS" panose="030F0702030302020204" pitchFamily="66" charset="0"/>
              </a:rPr>
              <a:t>A</a:t>
            </a:r>
            <a:r>
              <a:rPr lang="tr-TR" sz="2200" b="1" dirty="0">
                <a:solidFill>
                  <a:srgbClr val="7030A0"/>
                </a:solidFill>
                <a:latin typeface="Comic Sans MS" panose="030F0702030302020204" pitchFamily="66" charset="0"/>
              </a:rPr>
              <a:t> </a:t>
            </a:r>
            <a:r>
              <a:rPr lang="en-US" sz="2200" b="1" dirty="0">
                <a:solidFill>
                  <a:srgbClr val="7030A0"/>
                </a:solidFill>
                <a:latin typeface="Comic Sans MS" panose="030F0702030302020204" pitchFamily="66" charset="0"/>
              </a:rPr>
              <a:t>person</a:t>
            </a:r>
            <a:r>
              <a:rPr lang="tr-TR" sz="2200" b="1" dirty="0">
                <a:solidFill>
                  <a:srgbClr val="7030A0"/>
                </a:solidFill>
                <a:latin typeface="Comic Sans MS" panose="030F0702030302020204" pitchFamily="66" charset="0"/>
              </a:rPr>
              <a:t> has a rest</a:t>
            </a:r>
            <a:r>
              <a:rPr lang="en-US" sz="2200" b="1" dirty="0">
                <a:solidFill>
                  <a:srgbClr val="7030A0"/>
                </a:solidFill>
                <a:latin typeface="Comic Sans MS" panose="030F0702030302020204" pitchFamily="66" charset="0"/>
              </a:rPr>
              <a:t> breathes 16 times </a:t>
            </a:r>
            <a:r>
              <a:rPr lang="tr-TR" sz="2200" b="1" dirty="0">
                <a:solidFill>
                  <a:srgbClr val="7030A0"/>
                </a:solidFill>
                <a:latin typeface="Comic Sans MS" panose="030F0702030302020204" pitchFamily="66" charset="0"/>
              </a:rPr>
              <a:t>in </a:t>
            </a:r>
            <a:r>
              <a:rPr lang="en-US" sz="2200" b="1" dirty="0">
                <a:solidFill>
                  <a:srgbClr val="7030A0"/>
                </a:solidFill>
                <a:latin typeface="Comic Sans MS" panose="030F0702030302020204" pitchFamily="66" charset="0"/>
              </a:rPr>
              <a:t>a minute and again uses 10 liters of air per minute.</a:t>
            </a:r>
            <a:br>
              <a:rPr lang="en-US" sz="2200" b="1" dirty="0">
                <a:solidFill>
                  <a:srgbClr val="7030A0"/>
                </a:solidFill>
                <a:latin typeface="Comic Sans MS" panose="030F0702030302020204" pitchFamily="66" charset="0"/>
              </a:rPr>
            </a:br>
            <a:r>
              <a:rPr lang="en-US" sz="2200" b="1" dirty="0">
                <a:solidFill>
                  <a:srgbClr val="0070C0"/>
                </a:solidFill>
                <a:latin typeface="Comic Sans MS" panose="030F0702030302020204" pitchFamily="66" charset="0"/>
              </a:rPr>
              <a:t>Breathing frequency increases according to the effort spent during </a:t>
            </a:r>
            <a:r>
              <a:rPr lang="en-US" sz="2200" b="1" dirty="0" err="1">
                <a:solidFill>
                  <a:srgbClr val="0070C0"/>
                </a:solidFill>
                <a:latin typeface="Comic Sans MS" panose="030F0702030302020204" pitchFamily="66" charset="0"/>
              </a:rPr>
              <a:t>work.Heavy</a:t>
            </a:r>
            <a:r>
              <a:rPr lang="en-US" sz="2200" b="1" dirty="0">
                <a:solidFill>
                  <a:srgbClr val="0070C0"/>
                </a:solidFill>
                <a:latin typeface="Comic Sans MS" panose="030F0702030302020204" pitchFamily="66" charset="0"/>
              </a:rPr>
              <a:t> duty person can use air at 100 l / min.</a:t>
            </a:r>
            <a:br>
              <a:rPr lang="en-US" sz="2200" b="1" dirty="0">
                <a:solidFill>
                  <a:srgbClr val="0070C0"/>
                </a:solidFill>
                <a:latin typeface="Comic Sans MS" panose="030F0702030302020204" pitchFamily="66" charset="0"/>
              </a:rPr>
            </a:br>
            <a:r>
              <a:rPr lang="en-US" sz="2200" b="1" dirty="0">
                <a:solidFill>
                  <a:srgbClr val="C00000"/>
                </a:solidFill>
                <a:latin typeface="Comic Sans MS" panose="030F0702030302020204" pitchFamily="66" charset="0"/>
              </a:rPr>
              <a:t>21% oxygen, 0.04% CO2, 17% oxygen, 4% CO2 are present in air drawn to the lungs in respiration. If the amount of oxygen in the air is below 15%, significant loss of power and loss of consciousness may result.</a:t>
            </a:r>
          </a:p>
        </p:txBody>
      </p:sp>
    </p:spTree>
    <p:extLst>
      <p:ext uri="{BB962C8B-B14F-4D97-AF65-F5344CB8AC3E}">
        <p14:creationId xmlns:p14="http://schemas.microsoft.com/office/powerpoint/2010/main" val="230934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UT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80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19536" y="188640"/>
            <a:ext cx="8496944" cy="6801862"/>
          </a:xfrm>
          <a:prstGeom prst="rect">
            <a:avLst/>
          </a:prstGeom>
        </p:spPr>
        <p:txBody>
          <a:bodyPr wrap="square">
            <a:spAutoFit/>
          </a:bodyPr>
          <a:lstStyle/>
          <a:p>
            <a:pPr algn="ctr"/>
            <a:r>
              <a:rPr lang="en-US" sz="2400" b="1" dirty="0">
                <a:solidFill>
                  <a:srgbClr val="FF0000"/>
                </a:solidFill>
                <a:latin typeface="Comic Sans MS" panose="030F0702030302020204" pitchFamily="66" charset="0"/>
              </a:rPr>
              <a:t>Filtered Devices (Masks)</a:t>
            </a:r>
            <a:endParaRPr lang="tr-TR" sz="2400" b="1" dirty="0">
              <a:solidFill>
                <a:srgbClr val="FF0000"/>
              </a:solidFill>
              <a:latin typeface="Comic Sans MS" panose="030F0702030302020204" pitchFamily="66" charset="0"/>
            </a:endParaRPr>
          </a:p>
          <a:p>
            <a:r>
              <a:rPr lang="en-US" sz="2000" b="1" dirty="0">
                <a:latin typeface="Comic Sans MS" panose="030F0702030302020204" pitchFamily="66" charset="0"/>
              </a:rPr>
              <a:t/>
            </a:r>
            <a:br>
              <a:rPr lang="en-US" sz="2000" b="1" dirty="0">
                <a:latin typeface="Comic Sans MS" panose="030F0702030302020204" pitchFamily="66" charset="0"/>
              </a:rPr>
            </a:br>
            <a:r>
              <a:rPr lang="en-US" sz="2200" b="1" dirty="0">
                <a:latin typeface="Comic Sans MS" panose="030F0702030302020204" pitchFamily="66" charset="0"/>
              </a:rPr>
              <a:t>They are used to protect from harmful vapors or gases in inhaled air.</a:t>
            </a:r>
            <a:br>
              <a:rPr lang="en-US" sz="2200" b="1" dirty="0">
                <a:latin typeface="Comic Sans MS" panose="030F0702030302020204" pitchFamily="66" charset="0"/>
              </a:rPr>
            </a:br>
            <a:r>
              <a:rPr lang="en-US" sz="2200" b="1" dirty="0">
                <a:latin typeface="Comic Sans MS" panose="030F0702030302020204" pitchFamily="66" charset="0"/>
              </a:rPr>
              <a:t>Half masks do not prevent irritation of the eyes only when closing the mouth and nose.</a:t>
            </a:r>
            <a:br>
              <a:rPr lang="en-US" sz="2200" b="1" dirty="0">
                <a:latin typeface="Comic Sans MS" panose="030F0702030302020204" pitchFamily="66" charset="0"/>
              </a:rPr>
            </a:br>
            <a:r>
              <a:rPr lang="en-US" sz="2200" b="1" dirty="0">
                <a:latin typeface="Comic Sans MS" panose="030F0702030302020204" pitchFamily="66" charset="0"/>
              </a:rPr>
              <a:t>Full masks cover the entire face and provide full protection.</a:t>
            </a:r>
            <a:br>
              <a:rPr lang="en-US" sz="2200" b="1" dirty="0">
                <a:latin typeface="Comic Sans MS" panose="030F0702030302020204" pitchFamily="66" charset="0"/>
              </a:rPr>
            </a:br>
            <a:r>
              <a:rPr lang="en-US" sz="2200" b="1" dirty="0">
                <a:latin typeface="Comic Sans MS" panose="030F0702030302020204" pitchFamily="66" charset="0"/>
              </a:rPr>
              <a:t>The following considerations should be observed when choosing the appropriate filter.</a:t>
            </a:r>
            <a:br>
              <a:rPr lang="en-US" sz="2200" b="1" dirty="0">
                <a:latin typeface="Comic Sans MS" panose="030F0702030302020204" pitchFamily="66" charset="0"/>
              </a:rPr>
            </a:br>
            <a:r>
              <a:rPr lang="en-US" sz="2200" b="1" dirty="0">
                <a:solidFill>
                  <a:srgbClr val="0070C0"/>
                </a:solidFill>
                <a:latin typeface="Comic Sans MS" panose="030F0702030302020204" pitchFamily="66" charset="0"/>
              </a:rPr>
              <a:t>A- The oxygen concentration should be at least 17% by volume.</a:t>
            </a:r>
            <a:br>
              <a:rPr lang="en-US" sz="2200" b="1" dirty="0">
                <a:solidFill>
                  <a:srgbClr val="0070C0"/>
                </a:solidFill>
                <a:latin typeface="Comic Sans MS" panose="030F0702030302020204" pitchFamily="66" charset="0"/>
              </a:rPr>
            </a:br>
            <a:r>
              <a:rPr lang="en-US" sz="2200" b="1" dirty="0">
                <a:solidFill>
                  <a:srgbClr val="0070C0"/>
                </a:solidFill>
                <a:latin typeface="Comic Sans MS" panose="030F0702030302020204" pitchFamily="66" charset="0"/>
              </a:rPr>
              <a:t>B- The nature and composition of the harmful substance must be known and the filter type should be selected accordingly.</a:t>
            </a:r>
            <a:br>
              <a:rPr lang="en-US" sz="2200" b="1" dirty="0">
                <a:solidFill>
                  <a:srgbClr val="0070C0"/>
                </a:solidFill>
                <a:latin typeface="Comic Sans MS" panose="030F0702030302020204" pitchFamily="66" charset="0"/>
              </a:rPr>
            </a:br>
            <a:r>
              <a:rPr lang="en-US" sz="2200" b="1" dirty="0">
                <a:solidFill>
                  <a:srgbClr val="0070C0"/>
                </a:solidFill>
                <a:latin typeface="Comic Sans MS" panose="030F0702030302020204" pitchFamily="66" charset="0"/>
              </a:rPr>
              <a:t>C- The concentration of harmful substances in gaseous or solid state should not exceed the maximum values given in the charts.</a:t>
            </a:r>
            <a:br>
              <a:rPr lang="en-US" sz="2200" b="1" dirty="0">
                <a:solidFill>
                  <a:srgbClr val="0070C0"/>
                </a:solidFill>
                <a:latin typeface="Comic Sans MS" panose="030F0702030302020204" pitchFamily="66" charset="0"/>
              </a:rPr>
            </a:br>
            <a:r>
              <a:rPr lang="en-US" sz="2200" b="1" dirty="0">
                <a:latin typeface="Comic Sans MS" panose="030F0702030302020204" pitchFamily="66" charset="0"/>
              </a:rPr>
              <a:t>There are three types of filters: 1- Pure gas filters 2- Pure particle filters 3- Combined filters (used in the laboratory).</a:t>
            </a:r>
            <a:endParaRPr lang="tr-TR" sz="2200" b="1" dirty="0">
              <a:latin typeface="Comic Sans MS" panose="030F0702030302020204" pitchFamily="66" charset="0"/>
            </a:endParaRPr>
          </a:p>
        </p:txBody>
      </p:sp>
    </p:spTree>
    <p:extLst>
      <p:ext uri="{BB962C8B-B14F-4D97-AF65-F5344CB8AC3E}">
        <p14:creationId xmlns:p14="http://schemas.microsoft.com/office/powerpoint/2010/main" val="339382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7528" y="620688"/>
            <a:ext cx="8301608" cy="5829280"/>
          </a:xfrm>
        </p:spPr>
        <p:txBody>
          <a:bodyPr>
            <a:normAutofit fontScale="62500" lnSpcReduction="20000"/>
          </a:bodyPr>
          <a:lstStyle/>
          <a:p>
            <a:pPr algn="ctr"/>
            <a:r>
              <a:rPr lang="en-US" sz="3800" b="1" dirty="0">
                <a:solidFill>
                  <a:srgbClr val="FF0000"/>
                </a:solidFill>
                <a:latin typeface="Comic Sans MS" panose="030F0702030302020204" pitchFamily="66" charset="0"/>
              </a:rPr>
              <a:t>Combined Filters</a:t>
            </a:r>
            <a:r>
              <a:rPr lang="en-US" sz="3800" b="1" dirty="0">
                <a:latin typeface="Comic Sans MS" panose="030F0702030302020204" pitchFamily="66" charset="0"/>
              </a:rPr>
              <a:t/>
            </a:r>
            <a:br>
              <a:rPr lang="en-US" sz="3800" b="1" dirty="0">
                <a:latin typeface="Comic Sans MS" panose="030F0702030302020204" pitchFamily="66" charset="0"/>
              </a:rPr>
            </a:br>
            <a:endParaRPr lang="tr-TR" sz="3800" b="1" dirty="0">
              <a:latin typeface="Comic Sans MS" panose="030F0702030302020204" pitchFamily="66" charset="0"/>
            </a:endParaRPr>
          </a:p>
          <a:p>
            <a:r>
              <a:rPr lang="en-US" sz="3600" b="1" dirty="0">
                <a:latin typeface="Comic Sans MS" panose="030F0702030302020204" pitchFamily="66" charset="0"/>
              </a:rPr>
              <a:t>Particulate and gas filters are in the same </a:t>
            </a:r>
            <a:r>
              <a:rPr lang="tr-TR" sz="3600" b="1" dirty="0" err="1">
                <a:latin typeface="Comic Sans MS" panose="030F0702030302020204" pitchFamily="66" charset="0"/>
              </a:rPr>
              <a:t>cover</a:t>
            </a:r>
            <a:r>
              <a:rPr lang="en-US" sz="3600" b="1" dirty="0">
                <a:latin typeface="Comic Sans MS" panose="030F0702030302020204" pitchFamily="66" charset="0"/>
              </a:rPr>
              <a:t>. It protects against harmful gas, vapor and particle mixture in the breathing air.</a:t>
            </a:r>
            <a:endParaRPr lang="tr-TR" sz="3600" b="1" dirty="0">
              <a:latin typeface="Comic Sans MS" panose="030F0702030302020204" pitchFamily="66" charset="0"/>
            </a:endParaRPr>
          </a:p>
          <a:p>
            <a:r>
              <a:rPr lang="en-US" sz="3600" b="1" dirty="0">
                <a:latin typeface="Comic Sans MS" panose="030F0702030302020204" pitchFamily="66" charset="0"/>
              </a:rPr>
              <a:t/>
            </a:r>
            <a:br>
              <a:rPr lang="en-US" sz="3600" b="1" dirty="0">
                <a:latin typeface="Comic Sans MS" panose="030F0702030302020204" pitchFamily="66" charset="0"/>
              </a:rPr>
            </a:br>
            <a:r>
              <a:rPr lang="en-US" sz="3600" b="1" dirty="0">
                <a:latin typeface="Comic Sans MS" panose="030F0702030302020204" pitchFamily="66" charset="0"/>
              </a:rPr>
              <a:t>First, airborne particles are trapped, then harmful gases are adsorbed on special coal or chemically </a:t>
            </a:r>
            <a:r>
              <a:rPr lang="tr-TR" sz="3600" b="1" dirty="0" err="1">
                <a:latin typeface="Comic Sans MS" panose="030F0702030302020204" pitchFamily="66" charset="0"/>
              </a:rPr>
              <a:t>reacted</a:t>
            </a:r>
            <a:r>
              <a:rPr lang="en-US" sz="3600" b="1" dirty="0">
                <a:latin typeface="Comic Sans MS" panose="030F0702030302020204" pitchFamily="66" charset="0"/>
              </a:rPr>
              <a:t>.</a:t>
            </a:r>
            <a:endParaRPr lang="tr-TR" sz="3600" b="1" dirty="0">
              <a:latin typeface="Comic Sans MS" panose="030F0702030302020204" pitchFamily="66" charset="0"/>
            </a:endParaRPr>
          </a:p>
          <a:p>
            <a:r>
              <a:rPr lang="en-US" sz="3600" b="1" dirty="0">
                <a:latin typeface="Comic Sans MS" panose="030F0702030302020204" pitchFamily="66" charset="0"/>
              </a:rPr>
              <a:t/>
            </a:r>
            <a:br>
              <a:rPr lang="en-US" sz="3600" b="1" dirty="0">
                <a:latin typeface="Comic Sans MS" panose="030F0702030302020204" pitchFamily="66" charset="0"/>
              </a:rPr>
            </a:br>
            <a:r>
              <a:rPr lang="en-US" sz="3600" b="1" dirty="0">
                <a:latin typeface="Comic Sans MS" panose="030F0702030302020204" pitchFamily="66" charset="0"/>
              </a:rPr>
              <a:t>In the laboratory, a combined filter marked A2B2E2K2-P3 can be used for general protection.</a:t>
            </a:r>
            <a:endParaRPr lang="tr-TR" sz="3600" b="1" dirty="0">
              <a:latin typeface="Comic Sans MS" panose="030F0702030302020204" pitchFamily="66" charset="0"/>
            </a:endParaRPr>
          </a:p>
          <a:p>
            <a:pPr marL="0" indent="0">
              <a:buNone/>
            </a:pPr>
            <a:endParaRPr lang="tr-TR" sz="3600" b="1" dirty="0">
              <a:latin typeface="Comic Sans MS" panose="030F0702030302020204" pitchFamily="66" charset="0"/>
            </a:endParaRPr>
          </a:p>
          <a:p>
            <a:r>
              <a:rPr lang="en-US" sz="3600" b="1" dirty="0">
                <a:solidFill>
                  <a:srgbClr val="0070C0"/>
                </a:solidFill>
                <a:latin typeface="Comic Sans MS" panose="030F0702030302020204" pitchFamily="66" charset="0"/>
              </a:rPr>
              <a:t>The usage time of a filter depends on its size and usage conditions. </a:t>
            </a:r>
            <a:r>
              <a:rPr lang="en-US" sz="3600" b="1" dirty="0">
                <a:latin typeface="Comic Sans MS" panose="030F0702030302020204" pitchFamily="66" charset="0"/>
              </a:rPr>
              <a:t>Air temperature,</a:t>
            </a:r>
            <a:r>
              <a:rPr lang="tr-TR" sz="3600" b="1" dirty="0">
                <a:latin typeface="Comic Sans MS" panose="030F0702030302020204" pitchFamily="66" charset="0"/>
              </a:rPr>
              <a:t> </a:t>
            </a:r>
            <a:r>
              <a:rPr lang="en-US" sz="3600" b="1" dirty="0">
                <a:latin typeface="Comic Sans MS" panose="030F0702030302020204" pitchFamily="66" charset="0"/>
              </a:rPr>
              <a:t>air humidity and concentration of harmful substances affect the duration of use. If the smell is felt in the air passing through the filter or difficult breathing is taking place, the life of the filter is over.</a:t>
            </a:r>
          </a:p>
        </p:txBody>
      </p:sp>
    </p:spTree>
    <p:extLst>
      <p:ext uri="{BB962C8B-B14F-4D97-AF65-F5344CB8AC3E}">
        <p14:creationId xmlns:p14="http://schemas.microsoft.com/office/powerpoint/2010/main" val="333861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1919537" y="476672"/>
          <a:ext cx="7717765" cy="5719346"/>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4063820232"/>
                    </a:ext>
                  </a:extLst>
                </a:gridCol>
                <a:gridCol w="3272155">
                  <a:extLst>
                    <a:ext uri="{9D8B030D-6E8A-4147-A177-3AD203B41FA5}">
                      <a16:colId xmlns:a16="http://schemas.microsoft.com/office/drawing/2014/main" val="1807324952"/>
                    </a:ext>
                  </a:extLst>
                </a:gridCol>
                <a:gridCol w="2645410">
                  <a:extLst>
                    <a:ext uri="{9D8B030D-6E8A-4147-A177-3AD203B41FA5}">
                      <a16:colId xmlns:a16="http://schemas.microsoft.com/office/drawing/2014/main" val="1443753585"/>
                    </a:ext>
                  </a:extLst>
                </a:gridCol>
              </a:tblGrid>
              <a:tr h="785558">
                <a:tc gridSpan="3">
                  <a:txBody>
                    <a:bodyPr/>
                    <a:lstStyle/>
                    <a:p>
                      <a:pPr algn="ctr"/>
                      <a:r>
                        <a:rPr lang="en-US" dirty="0" smtClean="0"/>
                        <a:t>Gas filters according to usage area</a:t>
                      </a:r>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607867042"/>
                  </a:ext>
                </a:extLst>
              </a:tr>
              <a:tr h="785558">
                <a:tc>
                  <a:txBody>
                    <a:bodyPr/>
                    <a:lstStyle/>
                    <a:p>
                      <a:pPr algn="ctr"/>
                      <a:r>
                        <a:rPr lang="tr-TR" b="1" dirty="0" err="1" smtClean="0">
                          <a:latin typeface="Comic Sans MS" panose="030F0702030302020204" pitchFamily="66" charset="0"/>
                        </a:rPr>
                        <a:t>Identification</a:t>
                      </a:r>
                      <a:r>
                        <a:rPr lang="tr-TR" b="1" dirty="0" smtClean="0">
                          <a:latin typeface="Comic Sans MS" panose="030F0702030302020204" pitchFamily="66" charset="0"/>
                        </a:rPr>
                        <a:t> </a:t>
                      </a:r>
                      <a:r>
                        <a:rPr lang="tr-TR" b="1" dirty="0" err="1" smtClean="0">
                          <a:latin typeface="Comic Sans MS" panose="030F0702030302020204" pitchFamily="66" charset="0"/>
                        </a:rPr>
                        <a:t>letter</a:t>
                      </a:r>
                      <a:endParaRPr lang="tr-TR" b="1" dirty="0">
                        <a:latin typeface="Comic Sans MS" panose="030F0702030302020204" pitchFamily="66" charset="0"/>
                      </a:endParaRPr>
                    </a:p>
                  </a:txBody>
                  <a:tcPr/>
                </a:tc>
                <a:tc>
                  <a:txBody>
                    <a:bodyPr/>
                    <a:lstStyle/>
                    <a:p>
                      <a:pPr algn="ctr"/>
                      <a:r>
                        <a:rPr lang="tr-TR" b="1" dirty="0" err="1" smtClean="0">
                          <a:latin typeface="Comic Sans MS" panose="030F0702030302020204" pitchFamily="66" charset="0"/>
                        </a:rPr>
                        <a:t>Identification</a:t>
                      </a:r>
                      <a:r>
                        <a:rPr lang="tr-TR" b="1" dirty="0" smtClean="0">
                          <a:latin typeface="Comic Sans MS" panose="030F0702030302020204" pitchFamily="66" charset="0"/>
                        </a:rPr>
                        <a:t> </a:t>
                      </a:r>
                      <a:r>
                        <a:rPr lang="tr-TR" b="1" dirty="0" err="1" smtClean="0">
                          <a:latin typeface="Comic Sans MS" panose="030F0702030302020204" pitchFamily="66" charset="0"/>
                        </a:rPr>
                        <a:t>colour</a:t>
                      </a:r>
                      <a:endParaRPr lang="tr-TR" b="1" dirty="0">
                        <a:latin typeface="Comic Sans MS" panose="030F0702030302020204" pitchFamily="66" charset="0"/>
                      </a:endParaRPr>
                    </a:p>
                  </a:txBody>
                  <a:tcPr/>
                </a:tc>
                <a:tc>
                  <a:txBody>
                    <a:bodyPr/>
                    <a:lstStyle/>
                    <a:p>
                      <a:pPr algn="ctr"/>
                      <a:r>
                        <a:rPr lang="tr-TR" b="1" dirty="0" smtClean="0">
                          <a:latin typeface="Comic Sans MS" panose="030F0702030302020204" pitchFamily="66" charset="0"/>
                        </a:rPr>
                        <a:t>Using</a:t>
                      </a:r>
                      <a:r>
                        <a:rPr lang="tr-TR" b="1" baseline="0" dirty="0" smtClean="0">
                          <a:latin typeface="Comic Sans MS" panose="030F0702030302020204" pitchFamily="66" charset="0"/>
                        </a:rPr>
                        <a:t> </a:t>
                      </a:r>
                      <a:r>
                        <a:rPr lang="tr-TR" b="1" baseline="0" dirty="0" err="1" smtClean="0">
                          <a:latin typeface="Comic Sans MS" panose="030F0702030302020204" pitchFamily="66" charset="0"/>
                        </a:rPr>
                        <a:t>area</a:t>
                      </a:r>
                      <a:endParaRPr lang="tr-TR" b="1" dirty="0">
                        <a:latin typeface="Comic Sans MS" panose="030F0702030302020204" pitchFamily="66" charset="0"/>
                      </a:endParaRPr>
                    </a:p>
                  </a:txBody>
                  <a:tcPr/>
                </a:tc>
                <a:extLst>
                  <a:ext uri="{0D108BD9-81ED-4DB2-BD59-A6C34878D82A}">
                    <a16:rowId xmlns:a16="http://schemas.microsoft.com/office/drawing/2014/main" val="2485629532"/>
                  </a:ext>
                </a:extLst>
              </a:tr>
              <a:tr h="877156">
                <a:tc>
                  <a:txBody>
                    <a:bodyPr/>
                    <a:lstStyle/>
                    <a:p>
                      <a:pPr algn="ctr"/>
                      <a:r>
                        <a:rPr lang="tr-TR" b="1" dirty="0" smtClean="0">
                          <a:latin typeface="Comic Sans MS" panose="030F0702030302020204" pitchFamily="66" charset="0"/>
                        </a:rPr>
                        <a:t>A</a:t>
                      </a:r>
                      <a:endParaRPr lang="tr-TR" b="1" dirty="0">
                        <a:latin typeface="Comic Sans MS" panose="030F0702030302020204" pitchFamily="66" charset="0"/>
                      </a:endParaRPr>
                    </a:p>
                  </a:txBody>
                  <a:tcPr/>
                </a:tc>
                <a:tc>
                  <a:txBody>
                    <a:bodyPr/>
                    <a:lstStyle/>
                    <a:p>
                      <a:pPr algn="ctr"/>
                      <a:r>
                        <a:rPr lang="tr-TR" b="1" dirty="0" smtClean="0">
                          <a:solidFill>
                            <a:schemeClr val="tx1">
                              <a:lumMod val="75000"/>
                              <a:lumOff val="25000"/>
                            </a:schemeClr>
                          </a:solidFill>
                          <a:latin typeface="Comic Sans MS" panose="030F0702030302020204" pitchFamily="66" charset="0"/>
                        </a:rPr>
                        <a:t>Brown</a:t>
                      </a:r>
                      <a:endParaRPr lang="tr-TR" b="1" dirty="0">
                        <a:solidFill>
                          <a:schemeClr val="tx1">
                            <a:lumMod val="75000"/>
                            <a:lumOff val="25000"/>
                          </a:schemeClr>
                        </a:solidFill>
                        <a:latin typeface="Comic Sans MS" panose="030F0702030302020204" pitchFamily="66" charset="0"/>
                      </a:endParaRPr>
                    </a:p>
                  </a:txBody>
                  <a:tcPr/>
                </a:tc>
                <a:tc>
                  <a:txBody>
                    <a:bodyPr/>
                    <a:lstStyle/>
                    <a:p>
                      <a:pPr algn="ctr"/>
                      <a:r>
                        <a:rPr lang="tr-TR" b="1" dirty="0" err="1" smtClean="0">
                          <a:latin typeface="Comic Sans MS" panose="030F0702030302020204" pitchFamily="66" charset="0"/>
                        </a:rPr>
                        <a:t>Organic</a:t>
                      </a:r>
                      <a:r>
                        <a:rPr lang="tr-TR" b="1" dirty="0" smtClean="0">
                          <a:latin typeface="Comic Sans MS" panose="030F0702030302020204" pitchFamily="66" charset="0"/>
                        </a:rPr>
                        <a:t> </a:t>
                      </a:r>
                      <a:r>
                        <a:rPr lang="tr-TR" b="1" dirty="0" err="1" smtClean="0">
                          <a:latin typeface="Comic Sans MS" panose="030F0702030302020204" pitchFamily="66" charset="0"/>
                        </a:rPr>
                        <a:t>gases</a:t>
                      </a:r>
                      <a:r>
                        <a:rPr lang="tr-TR" b="1" dirty="0" smtClean="0">
                          <a:latin typeface="Comic Sans MS" panose="030F0702030302020204" pitchFamily="66" charset="0"/>
                        </a:rPr>
                        <a:t>, </a:t>
                      </a:r>
                      <a:r>
                        <a:rPr lang="tr-TR" b="1" dirty="0" err="1" smtClean="0">
                          <a:latin typeface="Comic Sans MS" panose="030F0702030302020204" pitchFamily="66" charset="0"/>
                        </a:rPr>
                        <a:t>vapours</a:t>
                      </a:r>
                      <a:r>
                        <a:rPr lang="tr-TR" b="1" dirty="0" smtClean="0">
                          <a:latin typeface="Comic Sans MS" panose="030F0702030302020204" pitchFamily="66" charset="0"/>
                        </a:rPr>
                        <a:t>, </a:t>
                      </a:r>
                      <a:r>
                        <a:rPr lang="tr-TR" b="1" dirty="0" err="1" smtClean="0">
                          <a:latin typeface="Comic Sans MS" panose="030F0702030302020204" pitchFamily="66" charset="0"/>
                        </a:rPr>
                        <a:t>solvents</a:t>
                      </a:r>
                      <a:endParaRPr lang="tr-TR" b="1" dirty="0">
                        <a:latin typeface="Comic Sans MS" panose="030F0702030302020204" pitchFamily="66" charset="0"/>
                      </a:endParaRPr>
                    </a:p>
                  </a:txBody>
                  <a:tcPr/>
                </a:tc>
                <a:extLst>
                  <a:ext uri="{0D108BD9-81ED-4DB2-BD59-A6C34878D82A}">
                    <a16:rowId xmlns:a16="http://schemas.microsoft.com/office/drawing/2014/main" val="2240146609"/>
                  </a:ext>
                </a:extLst>
              </a:tr>
              <a:tr h="785558">
                <a:tc>
                  <a:txBody>
                    <a:bodyPr/>
                    <a:lstStyle/>
                    <a:p>
                      <a:pPr algn="ctr"/>
                      <a:r>
                        <a:rPr lang="tr-TR" b="1" dirty="0" smtClean="0">
                          <a:latin typeface="Comic Sans MS" panose="030F0702030302020204" pitchFamily="66" charset="0"/>
                        </a:rPr>
                        <a:t>B</a:t>
                      </a:r>
                      <a:endParaRPr lang="tr-TR" b="1" dirty="0">
                        <a:latin typeface="Comic Sans MS" panose="030F0702030302020204" pitchFamily="66" charset="0"/>
                      </a:endParaRPr>
                    </a:p>
                  </a:txBody>
                  <a:tcPr/>
                </a:tc>
                <a:tc>
                  <a:txBody>
                    <a:bodyPr/>
                    <a:lstStyle/>
                    <a:p>
                      <a:pPr algn="ctr"/>
                      <a:r>
                        <a:rPr lang="tr-TR" b="1" dirty="0" err="1" smtClean="0">
                          <a:solidFill>
                            <a:schemeClr val="bg1">
                              <a:lumMod val="50000"/>
                            </a:schemeClr>
                          </a:solidFill>
                          <a:latin typeface="Comic Sans MS" panose="030F0702030302020204" pitchFamily="66" charset="0"/>
                        </a:rPr>
                        <a:t>Grey</a:t>
                      </a:r>
                      <a:endParaRPr lang="tr-TR" b="1" dirty="0">
                        <a:solidFill>
                          <a:schemeClr val="bg1">
                            <a:lumMod val="50000"/>
                          </a:schemeClr>
                        </a:solidFill>
                        <a:latin typeface="Comic Sans MS" panose="030F0702030302020204" pitchFamily="66" charset="0"/>
                      </a:endParaRPr>
                    </a:p>
                  </a:txBody>
                  <a:tcPr/>
                </a:tc>
                <a:tc>
                  <a:txBody>
                    <a:bodyPr/>
                    <a:lstStyle/>
                    <a:p>
                      <a:pPr algn="ctr"/>
                      <a:r>
                        <a:rPr lang="tr-TR" b="1" dirty="0" err="1" smtClean="0">
                          <a:latin typeface="Comic Sans MS" panose="030F0702030302020204" pitchFamily="66" charset="0"/>
                        </a:rPr>
                        <a:t>Anorganic</a:t>
                      </a:r>
                      <a:r>
                        <a:rPr lang="tr-TR" b="1" dirty="0" smtClean="0">
                          <a:latin typeface="Comic Sans MS" panose="030F0702030302020204" pitchFamily="66" charset="0"/>
                        </a:rPr>
                        <a:t> </a:t>
                      </a:r>
                      <a:r>
                        <a:rPr lang="tr-TR" b="1" dirty="0" err="1" smtClean="0">
                          <a:latin typeface="Comic Sans MS" panose="030F0702030302020204" pitchFamily="66" charset="0"/>
                        </a:rPr>
                        <a:t>gases</a:t>
                      </a:r>
                      <a:r>
                        <a:rPr lang="tr-TR" b="1" dirty="0" smtClean="0">
                          <a:latin typeface="Comic Sans MS" panose="030F0702030302020204" pitchFamily="66" charset="0"/>
                        </a:rPr>
                        <a:t>, </a:t>
                      </a:r>
                      <a:r>
                        <a:rPr lang="tr-TR" b="1" dirty="0" err="1" smtClean="0">
                          <a:latin typeface="Comic Sans MS" panose="030F0702030302020204" pitchFamily="66" charset="0"/>
                        </a:rPr>
                        <a:t>vapours</a:t>
                      </a:r>
                      <a:r>
                        <a:rPr lang="tr-TR" b="1" dirty="0" smtClean="0">
                          <a:latin typeface="Comic Sans MS" panose="030F0702030302020204" pitchFamily="66" charset="0"/>
                        </a:rPr>
                        <a:t>, </a:t>
                      </a:r>
                      <a:r>
                        <a:rPr lang="tr-TR" b="1" dirty="0" err="1" smtClean="0">
                          <a:latin typeface="Comic Sans MS" panose="030F0702030302020204" pitchFamily="66" charset="0"/>
                        </a:rPr>
                        <a:t>Example</a:t>
                      </a:r>
                      <a:r>
                        <a:rPr lang="tr-TR" b="1" dirty="0" smtClean="0">
                          <a:latin typeface="Comic Sans MS" panose="030F0702030302020204" pitchFamily="66" charset="0"/>
                        </a:rPr>
                        <a:t>: H2S, Cl2, HCN</a:t>
                      </a:r>
                      <a:r>
                        <a:rPr lang="tr-TR" b="1" baseline="0" dirty="0" smtClean="0">
                          <a:latin typeface="Comic Sans MS" panose="030F0702030302020204" pitchFamily="66" charset="0"/>
                        </a:rPr>
                        <a:t> </a:t>
                      </a:r>
                      <a:endParaRPr lang="tr-TR" b="1" dirty="0">
                        <a:latin typeface="Comic Sans MS" panose="030F0702030302020204" pitchFamily="66" charset="0"/>
                      </a:endParaRPr>
                    </a:p>
                  </a:txBody>
                  <a:tcPr/>
                </a:tc>
                <a:extLst>
                  <a:ext uri="{0D108BD9-81ED-4DB2-BD59-A6C34878D82A}">
                    <a16:rowId xmlns:a16="http://schemas.microsoft.com/office/drawing/2014/main" val="34890331"/>
                  </a:ext>
                </a:extLst>
              </a:tr>
              <a:tr h="785558">
                <a:tc>
                  <a:txBody>
                    <a:bodyPr/>
                    <a:lstStyle/>
                    <a:p>
                      <a:pPr algn="ctr"/>
                      <a:r>
                        <a:rPr lang="tr-TR" b="1" dirty="0" smtClean="0">
                          <a:latin typeface="Comic Sans MS" panose="030F0702030302020204" pitchFamily="66" charset="0"/>
                        </a:rPr>
                        <a:t>E</a:t>
                      </a:r>
                      <a:endParaRPr lang="tr-TR" b="1" dirty="0">
                        <a:latin typeface="Comic Sans MS" panose="030F0702030302020204" pitchFamily="66" charset="0"/>
                      </a:endParaRPr>
                    </a:p>
                  </a:txBody>
                  <a:tcPr/>
                </a:tc>
                <a:tc>
                  <a:txBody>
                    <a:bodyPr/>
                    <a:lstStyle/>
                    <a:p>
                      <a:pPr algn="ctr"/>
                      <a:r>
                        <a:rPr lang="tr-TR" b="1" dirty="0" err="1" smtClean="0">
                          <a:solidFill>
                            <a:srgbClr val="FFC000"/>
                          </a:solidFill>
                          <a:latin typeface="Comic Sans MS" panose="030F0702030302020204" pitchFamily="66" charset="0"/>
                        </a:rPr>
                        <a:t>Yellow</a:t>
                      </a:r>
                      <a:endParaRPr lang="tr-TR" b="1" dirty="0">
                        <a:solidFill>
                          <a:srgbClr val="FFC000"/>
                        </a:solidFill>
                        <a:latin typeface="Comic Sans MS" panose="030F0702030302020204" pitchFamily="66" charset="0"/>
                      </a:endParaRPr>
                    </a:p>
                  </a:txBody>
                  <a:tcPr/>
                </a:tc>
                <a:tc>
                  <a:txBody>
                    <a:bodyPr/>
                    <a:lstStyle/>
                    <a:p>
                      <a:pPr algn="ctr"/>
                      <a:r>
                        <a:rPr lang="tr-TR" b="1" dirty="0" smtClean="0">
                          <a:latin typeface="Comic Sans MS" panose="030F0702030302020204" pitchFamily="66" charset="0"/>
                        </a:rPr>
                        <a:t>SO2, </a:t>
                      </a:r>
                      <a:r>
                        <a:rPr lang="tr-TR" b="1" dirty="0" err="1" smtClean="0">
                          <a:latin typeface="Comic Sans MS" panose="030F0702030302020204" pitchFamily="66" charset="0"/>
                        </a:rPr>
                        <a:t>HCl</a:t>
                      </a:r>
                      <a:endParaRPr lang="tr-TR" b="1" dirty="0">
                        <a:latin typeface="Comic Sans MS" panose="030F0702030302020204" pitchFamily="66" charset="0"/>
                      </a:endParaRPr>
                    </a:p>
                  </a:txBody>
                  <a:tcPr/>
                </a:tc>
                <a:extLst>
                  <a:ext uri="{0D108BD9-81ED-4DB2-BD59-A6C34878D82A}">
                    <a16:rowId xmlns:a16="http://schemas.microsoft.com/office/drawing/2014/main" val="3831313061"/>
                  </a:ext>
                </a:extLst>
              </a:tr>
              <a:tr h="785558">
                <a:tc>
                  <a:txBody>
                    <a:bodyPr/>
                    <a:lstStyle/>
                    <a:p>
                      <a:pPr algn="ctr"/>
                      <a:r>
                        <a:rPr lang="tr-TR" b="1" dirty="0" smtClean="0">
                          <a:latin typeface="Comic Sans MS" panose="030F0702030302020204" pitchFamily="66" charset="0"/>
                        </a:rPr>
                        <a:t>K</a:t>
                      </a:r>
                      <a:endParaRPr lang="tr-TR" b="1" dirty="0">
                        <a:latin typeface="Comic Sans MS" panose="030F0702030302020204" pitchFamily="66" charset="0"/>
                      </a:endParaRPr>
                    </a:p>
                  </a:txBody>
                  <a:tcPr/>
                </a:tc>
                <a:tc>
                  <a:txBody>
                    <a:bodyPr/>
                    <a:lstStyle/>
                    <a:p>
                      <a:pPr algn="ctr"/>
                      <a:r>
                        <a:rPr lang="tr-TR" b="1" dirty="0" err="1" smtClean="0">
                          <a:solidFill>
                            <a:srgbClr val="00B050"/>
                          </a:solidFill>
                          <a:latin typeface="Comic Sans MS" panose="030F0702030302020204" pitchFamily="66" charset="0"/>
                        </a:rPr>
                        <a:t>Green</a:t>
                      </a:r>
                      <a:endParaRPr lang="tr-TR" b="1" dirty="0">
                        <a:solidFill>
                          <a:srgbClr val="00B050"/>
                        </a:solidFill>
                        <a:latin typeface="Comic Sans MS" panose="030F0702030302020204" pitchFamily="66" charset="0"/>
                      </a:endParaRPr>
                    </a:p>
                  </a:txBody>
                  <a:tcPr/>
                </a:tc>
                <a:tc>
                  <a:txBody>
                    <a:bodyPr/>
                    <a:lstStyle/>
                    <a:p>
                      <a:pPr algn="ctr"/>
                      <a:r>
                        <a:rPr lang="tr-TR" b="1" dirty="0" smtClean="0">
                          <a:latin typeface="Comic Sans MS" panose="030F0702030302020204" pitchFamily="66" charset="0"/>
                        </a:rPr>
                        <a:t>NH3</a:t>
                      </a:r>
                      <a:endParaRPr lang="tr-TR" b="1" dirty="0">
                        <a:latin typeface="Comic Sans MS" panose="030F0702030302020204" pitchFamily="66" charset="0"/>
                      </a:endParaRPr>
                    </a:p>
                  </a:txBody>
                  <a:tcPr/>
                </a:tc>
                <a:extLst>
                  <a:ext uri="{0D108BD9-81ED-4DB2-BD59-A6C34878D82A}">
                    <a16:rowId xmlns:a16="http://schemas.microsoft.com/office/drawing/2014/main" val="1749797627"/>
                  </a:ext>
                </a:extLst>
              </a:tr>
              <a:tr h="785558">
                <a:tc>
                  <a:txBody>
                    <a:bodyPr/>
                    <a:lstStyle/>
                    <a:p>
                      <a:pPr algn="ctr"/>
                      <a:r>
                        <a:rPr lang="tr-TR" b="1" dirty="0" smtClean="0">
                          <a:latin typeface="Comic Sans MS" panose="030F0702030302020204" pitchFamily="66" charset="0"/>
                        </a:rPr>
                        <a:t>A B E K</a:t>
                      </a:r>
                      <a:endParaRPr lang="tr-TR" b="1" dirty="0">
                        <a:latin typeface="Comic Sans MS" panose="030F0702030302020204" pitchFamily="66" charset="0"/>
                      </a:endParaRPr>
                    </a:p>
                  </a:txBody>
                  <a:tcPr/>
                </a:tc>
                <a:tc>
                  <a:txBody>
                    <a:bodyPr/>
                    <a:lstStyle/>
                    <a:p>
                      <a:pPr algn="ctr"/>
                      <a:r>
                        <a:rPr lang="tr-TR" b="1" dirty="0" smtClean="0">
                          <a:latin typeface="Comic Sans MS" panose="030F0702030302020204" pitchFamily="66" charset="0"/>
                        </a:rPr>
                        <a:t>Brown, </a:t>
                      </a:r>
                      <a:r>
                        <a:rPr lang="tr-TR" b="1" dirty="0" err="1" smtClean="0">
                          <a:latin typeface="Comic Sans MS" panose="030F0702030302020204" pitchFamily="66" charset="0"/>
                        </a:rPr>
                        <a:t>grey</a:t>
                      </a:r>
                      <a:r>
                        <a:rPr lang="tr-TR" b="1" dirty="0" smtClean="0">
                          <a:latin typeface="Comic Sans MS" panose="030F0702030302020204" pitchFamily="66" charset="0"/>
                        </a:rPr>
                        <a:t>, </a:t>
                      </a:r>
                      <a:r>
                        <a:rPr lang="tr-TR" b="1" dirty="0" err="1" smtClean="0">
                          <a:latin typeface="Comic Sans MS" panose="030F0702030302020204" pitchFamily="66" charset="0"/>
                        </a:rPr>
                        <a:t>yellow</a:t>
                      </a:r>
                      <a:r>
                        <a:rPr lang="tr-TR" b="1" dirty="0" smtClean="0">
                          <a:latin typeface="Comic Sans MS" panose="030F0702030302020204" pitchFamily="66" charset="0"/>
                        </a:rPr>
                        <a:t>, </a:t>
                      </a:r>
                      <a:r>
                        <a:rPr lang="tr-TR" b="1" dirty="0" err="1" smtClean="0">
                          <a:latin typeface="Comic Sans MS" panose="030F0702030302020204" pitchFamily="66" charset="0"/>
                        </a:rPr>
                        <a:t>green</a:t>
                      </a:r>
                      <a:endParaRPr lang="tr-TR" b="1" dirty="0">
                        <a:latin typeface="Comic Sans MS" panose="030F0702030302020204" pitchFamily="66" charset="0"/>
                      </a:endParaRPr>
                    </a:p>
                  </a:txBody>
                  <a:tcPr/>
                </a:tc>
                <a:tc>
                  <a:txBody>
                    <a:bodyPr/>
                    <a:lstStyle/>
                    <a:p>
                      <a:pPr algn="ctr"/>
                      <a:endParaRPr lang="tr-TR" dirty="0"/>
                    </a:p>
                  </a:txBody>
                  <a:tcPr/>
                </a:tc>
                <a:extLst>
                  <a:ext uri="{0D108BD9-81ED-4DB2-BD59-A6C34878D82A}">
                    <a16:rowId xmlns:a16="http://schemas.microsoft.com/office/drawing/2014/main" val="2131104719"/>
                  </a:ext>
                </a:extLst>
              </a:tr>
            </a:tbl>
          </a:graphicData>
        </a:graphic>
      </p:graphicFrame>
    </p:spTree>
    <p:extLst>
      <p:ext uri="{BB962C8B-B14F-4D97-AF65-F5344CB8AC3E}">
        <p14:creationId xmlns:p14="http://schemas.microsoft.com/office/powerpoint/2010/main" val="46579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1775520" y="764705"/>
          <a:ext cx="8496945" cy="4248471"/>
        </p:xfrm>
        <a:graphic>
          <a:graphicData uri="http://schemas.openxmlformats.org/drawingml/2006/table">
            <a:tbl>
              <a:tblPr firstRow="1" bandRow="1">
                <a:tableStyleId>{5C22544A-7EE6-4342-B048-85BDC9FD1C3A}</a:tableStyleId>
              </a:tblPr>
              <a:tblGrid>
                <a:gridCol w="2832315">
                  <a:extLst>
                    <a:ext uri="{9D8B030D-6E8A-4147-A177-3AD203B41FA5}">
                      <a16:colId xmlns:a16="http://schemas.microsoft.com/office/drawing/2014/main" val="1677619316"/>
                    </a:ext>
                  </a:extLst>
                </a:gridCol>
                <a:gridCol w="2832315">
                  <a:extLst>
                    <a:ext uri="{9D8B030D-6E8A-4147-A177-3AD203B41FA5}">
                      <a16:colId xmlns:a16="http://schemas.microsoft.com/office/drawing/2014/main" val="2349246890"/>
                    </a:ext>
                  </a:extLst>
                </a:gridCol>
                <a:gridCol w="2832315">
                  <a:extLst>
                    <a:ext uri="{9D8B030D-6E8A-4147-A177-3AD203B41FA5}">
                      <a16:colId xmlns:a16="http://schemas.microsoft.com/office/drawing/2014/main" val="3530023929"/>
                    </a:ext>
                  </a:extLst>
                </a:gridCol>
              </a:tblGrid>
              <a:tr h="518106">
                <a:tc gridSpan="3">
                  <a:txBody>
                    <a:bodyPr/>
                    <a:lstStyle/>
                    <a:p>
                      <a:pPr algn="ctr"/>
                      <a:r>
                        <a:rPr lang="tr-TR" sz="2400" b="1" dirty="0" smtClean="0">
                          <a:solidFill>
                            <a:schemeClr val="bg1"/>
                          </a:solidFill>
                          <a:latin typeface="Comic Sans MS" panose="030F0702030302020204" pitchFamily="66" charset="0"/>
                        </a:rPr>
                        <a:t>Special </a:t>
                      </a:r>
                      <a:r>
                        <a:rPr lang="tr-TR" sz="2400" b="1" dirty="0" err="1" smtClean="0">
                          <a:solidFill>
                            <a:schemeClr val="bg1"/>
                          </a:solidFill>
                          <a:latin typeface="Comic Sans MS" panose="030F0702030302020204" pitchFamily="66" charset="0"/>
                        </a:rPr>
                        <a:t>filters</a:t>
                      </a:r>
                      <a:endParaRPr lang="tr-TR" sz="2400" b="1" dirty="0">
                        <a:solidFill>
                          <a:schemeClr val="bg1"/>
                        </a:solidFill>
                        <a:latin typeface="Comic Sans MS" panose="030F0702030302020204" pitchFamily="66" charset="0"/>
                      </a:endParaRP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846891616"/>
                  </a:ext>
                </a:extLst>
              </a:tr>
              <a:tr h="518106">
                <a:tc>
                  <a:txBody>
                    <a:bodyPr/>
                    <a:lstStyle/>
                    <a:p>
                      <a:pPr algn="ctr"/>
                      <a:r>
                        <a:rPr lang="tr-TR" sz="2400" b="1" dirty="0" smtClean="0">
                          <a:latin typeface="Comic Sans MS" panose="030F0702030302020204" pitchFamily="66" charset="0"/>
                        </a:rPr>
                        <a:t>CO</a:t>
                      </a:r>
                      <a:endParaRPr lang="tr-TR" sz="2400" b="1" dirty="0">
                        <a:latin typeface="Comic Sans MS" panose="030F0702030302020204" pitchFamily="66" charset="0"/>
                      </a:endParaRPr>
                    </a:p>
                  </a:txBody>
                  <a:tcPr/>
                </a:tc>
                <a:tc>
                  <a:txBody>
                    <a:bodyPr/>
                    <a:lstStyle/>
                    <a:p>
                      <a:pPr algn="ctr"/>
                      <a:r>
                        <a:rPr lang="tr-TR" sz="2400" b="1" dirty="0" smtClean="0">
                          <a:latin typeface="Comic Sans MS" panose="030F0702030302020204" pitchFamily="66" charset="0"/>
                        </a:rPr>
                        <a:t>Black</a:t>
                      </a:r>
                      <a:endParaRPr lang="tr-TR" sz="2400" b="1" dirty="0">
                        <a:latin typeface="Comic Sans MS" panose="030F0702030302020204" pitchFamily="66" charset="0"/>
                      </a:endParaRPr>
                    </a:p>
                  </a:txBody>
                  <a:tcPr/>
                </a:tc>
                <a:tc>
                  <a:txBody>
                    <a:bodyPr/>
                    <a:lstStyle/>
                    <a:p>
                      <a:r>
                        <a:rPr lang="tr-TR" sz="2400" b="1" dirty="0" err="1" smtClean="0">
                          <a:latin typeface="Comic Sans MS" panose="030F0702030302020204" pitchFamily="66" charset="0"/>
                        </a:rPr>
                        <a:t>Carbon</a:t>
                      </a:r>
                      <a:r>
                        <a:rPr lang="tr-TR" sz="2400" b="1" baseline="0" dirty="0" smtClean="0">
                          <a:latin typeface="Comic Sans MS" panose="030F0702030302020204" pitchFamily="66" charset="0"/>
                        </a:rPr>
                        <a:t> </a:t>
                      </a:r>
                      <a:r>
                        <a:rPr lang="tr-TR" sz="2400" b="1" baseline="0" dirty="0" err="1" smtClean="0">
                          <a:latin typeface="Comic Sans MS" panose="030F0702030302020204" pitchFamily="66" charset="0"/>
                        </a:rPr>
                        <a:t>monoxide</a:t>
                      </a:r>
                      <a:endParaRPr lang="tr-TR" sz="2400" b="1" dirty="0">
                        <a:latin typeface="Comic Sans MS" panose="030F0702030302020204" pitchFamily="66" charset="0"/>
                      </a:endParaRPr>
                    </a:p>
                  </a:txBody>
                  <a:tcPr/>
                </a:tc>
                <a:extLst>
                  <a:ext uri="{0D108BD9-81ED-4DB2-BD59-A6C34878D82A}">
                    <a16:rowId xmlns:a16="http://schemas.microsoft.com/office/drawing/2014/main" val="496121555"/>
                  </a:ext>
                </a:extLst>
              </a:tr>
              <a:tr h="518106">
                <a:tc>
                  <a:txBody>
                    <a:bodyPr/>
                    <a:lstStyle/>
                    <a:p>
                      <a:pPr algn="ctr"/>
                      <a:r>
                        <a:rPr lang="tr-TR" sz="2400" b="1" dirty="0" smtClean="0">
                          <a:latin typeface="Comic Sans MS" panose="030F0702030302020204" pitchFamily="66" charset="0"/>
                        </a:rPr>
                        <a:t>Hg</a:t>
                      </a:r>
                      <a:endParaRPr lang="tr-TR" sz="2400" b="1" dirty="0">
                        <a:latin typeface="Comic Sans MS" panose="030F0702030302020204" pitchFamily="66" charset="0"/>
                      </a:endParaRPr>
                    </a:p>
                  </a:txBody>
                  <a:tcPr/>
                </a:tc>
                <a:tc>
                  <a:txBody>
                    <a:bodyPr/>
                    <a:lstStyle/>
                    <a:p>
                      <a:pPr algn="ctr"/>
                      <a:r>
                        <a:rPr lang="tr-TR" sz="2400" b="1" dirty="0" err="1" smtClean="0">
                          <a:solidFill>
                            <a:srgbClr val="FF0000"/>
                          </a:solidFill>
                          <a:latin typeface="Comic Sans MS" panose="030F0702030302020204" pitchFamily="66" charset="0"/>
                        </a:rPr>
                        <a:t>red</a:t>
                      </a:r>
                      <a:endParaRPr lang="tr-TR" sz="2400" b="1" dirty="0">
                        <a:solidFill>
                          <a:srgbClr val="FF0000"/>
                        </a:solidFill>
                        <a:latin typeface="Comic Sans MS" panose="030F0702030302020204" pitchFamily="66" charset="0"/>
                      </a:endParaRPr>
                    </a:p>
                  </a:txBody>
                  <a:tcPr/>
                </a:tc>
                <a:tc>
                  <a:txBody>
                    <a:bodyPr/>
                    <a:lstStyle/>
                    <a:p>
                      <a:r>
                        <a:rPr lang="tr-TR" sz="2400" b="1" dirty="0" err="1" smtClean="0">
                          <a:latin typeface="Comic Sans MS" panose="030F0702030302020204" pitchFamily="66" charset="0"/>
                        </a:rPr>
                        <a:t>Mercury</a:t>
                      </a:r>
                      <a:r>
                        <a:rPr lang="tr-TR" sz="2400" b="1" dirty="0" smtClean="0">
                          <a:latin typeface="Comic Sans MS" panose="030F0702030302020204" pitchFamily="66" charset="0"/>
                        </a:rPr>
                        <a:t> </a:t>
                      </a:r>
                      <a:r>
                        <a:rPr lang="tr-TR" sz="2400" b="1" dirty="0" err="1" smtClean="0">
                          <a:latin typeface="Comic Sans MS" panose="030F0702030302020204" pitchFamily="66" charset="0"/>
                        </a:rPr>
                        <a:t>vapour</a:t>
                      </a:r>
                      <a:endParaRPr lang="tr-TR" sz="2400" b="1" dirty="0">
                        <a:latin typeface="Comic Sans MS" panose="030F0702030302020204" pitchFamily="66" charset="0"/>
                      </a:endParaRPr>
                    </a:p>
                  </a:txBody>
                  <a:tcPr/>
                </a:tc>
                <a:extLst>
                  <a:ext uri="{0D108BD9-81ED-4DB2-BD59-A6C34878D82A}">
                    <a16:rowId xmlns:a16="http://schemas.microsoft.com/office/drawing/2014/main" val="1369193307"/>
                  </a:ext>
                </a:extLst>
              </a:tr>
              <a:tr h="932591">
                <a:tc>
                  <a:txBody>
                    <a:bodyPr/>
                    <a:lstStyle/>
                    <a:p>
                      <a:pPr algn="ctr"/>
                      <a:r>
                        <a:rPr lang="tr-TR" sz="2400" b="1" dirty="0" smtClean="0">
                          <a:latin typeface="Comic Sans MS" panose="030F0702030302020204" pitchFamily="66" charset="0"/>
                        </a:rPr>
                        <a:t>NO</a:t>
                      </a:r>
                      <a:endParaRPr lang="tr-TR" sz="2400" b="1" dirty="0">
                        <a:latin typeface="Comic Sans MS" panose="030F0702030302020204" pitchFamily="66" charset="0"/>
                      </a:endParaRPr>
                    </a:p>
                  </a:txBody>
                  <a:tcPr/>
                </a:tc>
                <a:tc>
                  <a:txBody>
                    <a:bodyPr/>
                    <a:lstStyle/>
                    <a:p>
                      <a:pPr algn="ctr"/>
                      <a:r>
                        <a:rPr lang="tr-TR" sz="2400" b="1" dirty="0" smtClean="0">
                          <a:solidFill>
                            <a:srgbClr val="0070C0"/>
                          </a:solidFill>
                          <a:latin typeface="Comic Sans MS" panose="030F0702030302020204" pitchFamily="66" charset="0"/>
                        </a:rPr>
                        <a:t>Blue</a:t>
                      </a:r>
                      <a:endParaRPr lang="tr-TR" sz="2400" b="1" dirty="0">
                        <a:solidFill>
                          <a:srgbClr val="0070C0"/>
                        </a:solidFill>
                        <a:latin typeface="Comic Sans MS" panose="030F0702030302020204" pitchFamily="66" charset="0"/>
                      </a:endParaRPr>
                    </a:p>
                  </a:txBody>
                  <a:tcPr/>
                </a:tc>
                <a:tc>
                  <a:txBody>
                    <a:bodyPr/>
                    <a:lstStyle/>
                    <a:p>
                      <a:r>
                        <a:rPr lang="tr-TR" sz="2400" b="1" dirty="0" err="1" smtClean="0">
                          <a:latin typeface="Comic Sans MS" panose="030F0702030302020204" pitchFamily="66" charset="0"/>
                        </a:rPr>
                        <a:t>Nitrogen</a:t>
                      </a:r>
                      <a:r>
                        <a:rPr lang="tr-TR" sz="2400" b="1" dirty="0" smtClean="0">
                          <a:latin typeface="Comic Sans MS" panose="030F0702030302020204" pitchFamily="66" charset="0"/>
                        </a:rPr>
                        <a:t> </a:t>
                      </a:r>
                      <a:r>
                        <a:rPr lang="tr-TR" sz="2400" b="1" dirty="0" err="1" smtClean="0">
                          <a:latin typeface="Comic Sans MS" panose="030F0702030302020204" pitchFamily="66" charset="0"/>
                        </a:rPr>
                        <a:t>oxides</a:t>
                      </a:r>
                      <a:r>
                        <a:rPr lang="tr-TR" sz="2400" b="1" dirty="0" smtClean="0">
                          <a:latin typeface="Comic Sans MS" panose="030F0702030302020204" pitchFamily="66" charset="0"/>
                        </a:rPr>
                        <a:t> </a:t>
                      </a:r>
                      <a:r>
                        <a:rPr lang="tr-TR" sz="2400" b="1" dirty="0" err="1" smtClean="0">
                          <a:latin typeface="Comic Sans MS" panose="030F0702030302020204" pitchFamily="66" charset="0"/>
                        </a:rPr>
                        <a:t>and</a:t>
                      </a:r>
                      <a:r>
                        <a:rPr lang="tr-TR" sz="2400" b="1" dirty="0" smtClean="0">
                          <a:latin typeface="Comic Sans MS" panose="030F0702030302020204" pitchFamily="66" charset="0"/>
                        </a:rPr>
                        <a:t> NO</a:t>
                      </a:r>
                      <a:endParaRPr lang="tr-TR" sz="2400" b="1" dirty="0">
                        <a:latin typeface="Comic Sans MS" panose="030F0702030302020204" pitchFamily="66" charset="0"/>
                      </a:endParaRPr>
                    </a:p>
                  </a:txBody>
                  <a:tcPr/>
                </a:tc>
                <a:extLst>
                  <a:ext uri="{0D108BD9-81ED-4DB2-BD59-A6C34878D82A}">
                    <a16:rowId xmlns:a16="http://schemas.microsoft.com/office/drawing/2014/main" val="1324821915"/>
                  </a:ext>
                </a:extLst>
              </a:tr>
              <a:tr h="1761562">
                <a:tc>
                  <a:txBody>
                    <a:bodyPr/>
                    <a:lstStyle/>
                    <a:p>
                      <a:pPr algn="ctr"/>
                      <a:r>
                        <a:rPr lang="tr-TR" sz="2400" b="1" dirty="0" err="1" smtClean="0">
                          <a:latin typeface="Comic Sans MS" panose="030F0702030302020204" pitchFamily="66" charset="0"/>
                        </a:rPr>
                        <a:t>Reactor</a:t>
                      </a:r>
                      <a:endParaRPr lang="tr-TR" sz="2400" b="1" dirty="0">
                        <a:latin typeface="Comic Sans MS" panose="030F0702030302020204" pitchFamily="66" charset="0"/>
                      </a:endParaRPr>
                    </a:p>
                  </a:txBody>
                  <a:tcPr/>
                </a:tc>
                <a:tc>
                  <a:txBody>
                    <a:bodyPr/>
                    <a:lstStyle/>
                    <a:p>
                      <a:pPr algn="ctr"/>
                      <a:r>
                        <a:rPr lang="tr-TR" sz="2400" b="1" dirty="0" err="1" smtClean="0">
                          <a:solidFill>
                            <a:srgbClr val="FFC000"/>
                          </a:solidFill>
                          <a:latin typeface="Comic Sans MS" panose="030F0702030302020204" pitchFamily="66" charset="0"/>
                        </a:rPr>
                        <a:t>Orange</a:t>
                      </a:r>
                      <a:endParaRPr lang="tr-TR" sz="2400" b="1" dirty="0">
                        <a:solidFill>
                          <a:srgbClr val="FFC000"/>
                        </a:solidFill>
                        <a:latin typeface="Comic Sans MS" panose="030F0702030302020204" pitchFamily="66" charset="0"/>
                      </a:endParaRPr>
                    </a:p>
                  </a:txBody>
                  <a:tcPr/>
                </a:tc>
                <a:tc>
                  <a:txBody>
                    <a:bodyPr/>
                    <a:lstStyle/>
                    <a:p>
                      <a:r>
                        <a:rPr lang="tr-TR" sz="2400" b="1" dirty="0" err="1" smtClean="0">
                          <a:latin typeface="Comic Sans MS" panose="030F0702030302020204" pitchFamily="66" charset="0"/>
                        </a:rPr>
                        <a:t>Radioactive</a:t>
                      </a:r>
                      <a:r>
                        <a:rPr lang="tr-TR" sz="2400" b="1" dirty="0" smtClean="0">
                          <a:latin typeface="Comic Sans MS" panose="030F0702030302020204" pitchFamily="66" charset="0"/>
                        </a:rPr>
                        <a:t> </a:t>
                      </a:r>
                      <a:r>
                        <a:rPr lang="tr-TR" sz="2400" b="1" dirty="0" err="1" smtClean="0">
                          <a:latin typeface="Comic Sans MS" panose="030F0702030302020204" pitchFamily="66" charset="0"/>
                        </a:rPr>
                        <a:t>iodine</a:t>
                      </a:r>
                      <a:r>
                        <a:rPr lang="tr-TR" sz="2400" b="1" dirty="0" smtClean="0">
                          <a:latin typeface="Comic Sans MS" panose="030F0702030302020204" pitchFamily="66" charset="0"/>
                        </a:rPr>
                        <a:t>, </a:t>
                      </a:r>
                      <a:r>
                        <a:rPr lang="tr-TR" sz="2400" b="1" dirty="0" err="1" smtClean="0">
                          <a:latin typeface="Comic Sans MS" panose="030F0702030302020204" pitchFamily="66" charset="0"/>
                        </a:rPr>
                        <a:t>radioactive</a:t>
                      </a:r>
                      <a:r>
                        <a:rPr lang="tr-TR" sz="2400" b="1" dirty="0" smtClean="0">
                          <a:latin typeface="Comic Sans MS" panose="030F0702030302020204" pitchFamily="66" charset="0"/>
                        </a:rPr>
                        <a:t> </a:t>
                      </a:r>
                      <a:r>
                        <a:rPr lang="tr-TR" sz="2400" b="1" dirty="0" err="1" smtClean="0">
                          <a:latin typeface="Comic Sans MS" panose="030F0702030302020204" pitchFamily="66" charset="0"/>
                        </a:rPr>
                        <a:t>methyl</a:t>
                      </a:r>
                      <a:r>
                        <a:rPr lang="tr-TR" sz="2400" b="1" dirty="0" smtClean="0">
                          <a:latin typeface="Comic Sans MS" panose="030F0702030302020204" pitchFamily="66" charset="0"/>
                        </a:rPr>
                        <a:t> </a:t>
                      </a:r>
                      <a:r>
                        <a:rPr lang="tr-TR" sz="2400" b="1" dirty="0" err="1" smtClean="0">
                          <a:latin typeface="Comic Sans MS" panose="030F0702030302020204" pitchFamily="66" charset="0"/>
                        </a:rPr>
                        <a:t>iodide</a:t>
                      </a:r>
                      <a:endParaRPr lang="tr-TR" sz="2400" b="1" dirty="0">
                        <a:latin typeface="Comic Sans MS" panose="030F0702030302020204" pitchFamily="66" charset="0"/>
                      </a:endParaRPr>
                    </a:p>
                  </a:txBody>
                  <a:tcPr/>
                </a:tc>
                <a:extLst>
                  <a:ext uri="{0D108BD9-81ED-4DB2-BD59-A6C34878D82A}">
                    <a16:rowId xmlns:a16="http://schemas.microsoft.com/office/drawing/2014/main" val="3079133883"/>
                  </a:ext>
                </a:extLst>
              </a:tr>
            </a:tbl>
          </a:graphicData>
        </a:graphic>
      </p:graphicFrame>
    </p:spTree>
    <p:extLst>
      <p:ext uri="{BB962C8B-B14F-4D97-AF65-F5344CB8AC3E}">
        <p14:creationId xmlns:p14="http://schemas.microsoft.com/office/powerpoint/2010/main" val="159302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AUT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37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63750" y="1341439"/>
            <a:ext cx="8135938" cy="5113337"/>
          </a:xfrm>
          <a:prstGeom prst="rect">
            <a:avLst/>
          </a:prstGeom>
          <a:noFill/>
          <a:ln w="57150" cmpd="thinThick">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5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7528" y="188640"/>
            <a:ext cx="8229600" cy="1143000"/>
          </a:xfrm>
        </p:spPr>
        <p:txBody>
          <a:bodyPr>
            <a:normAutofit/>
          </a:bodyPr>
          <a:lstStyle/>
          <a:p>
            <a:pPr algn="ctr"/>
            <a:r>
              <a:rPr lang="tr-TR" sz="2800" b="1" dirty="0">
                <a:solidFill>
                  <a:srgbClr val="FF0000"/>
                </a:solidFill>
                <a:latin typeface="Comic Sans MS" panose="030F0702030302020204" pitchFamily="66" charset="0"/>
              </a:rPr>
              <a:t>Mask </a:t>
            </a:r>
            <a:r>
              <a:rPr lang="tr-TR" sz="2800" b="1" dirty="0" err="1">
                <a:solidFill>
                  <a:srgbClr val="FF0000"/>
                </a:solidFill>
                <a:latin typeface="Comic Sans MS" panose="030F0702030302020204" pitchFamily="66" charset="0"/>
              </a:rPr>
              <a:t>and</a:t>
            </a:r>
            <a:r>
              <a:rPr lang="tr-TR" sz="2800" b="1" dirty="0">
                <a:solidFill>
                  <a:srgbClr val="FF0000"/>
                </a:solidFill>
                <a:latin typeface="Comic Sans MS" panose="030F0702030302020204" pitchFamily="66" charset="0"/>
              </a:rPr>
              <a:t> </a:t>
            </a:r>
            <a:r>
              <a:rPr lang="tr-TR" sz="2800" b="1" dirty="0" err="1">
                <a:solidFill>
                  <a:srgbClr val="FF0000"/>
                </a:solidFill>
                <a:latin typeface="Comic Sans MS" panose="030F0702030302020204" pitchFamily="66" charset="0"/>
              </a:rPr>
              <a:t>filter</a:t>
            </a:r>
            <a:endParaRPr lang="tr-TR" sz="2800" b="1" dirty="0">
              <a:solidFill>
                <a:srgbClr val="FF0000"/>
              </a:solidFill>
              <a:latin typeface="Comic Sans MS" panose="030F0702030302020204" pitchFamily="66" charset="0"/>
            </a:endParaRPr>
          </a:p>
        </p:txBody>
      </p:sp>
      <p:pic>
        <p:nvPicPr>
          <p:cNvPr id="4" name="Picture 10" descr="respirator white bkgd_sm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5761" y="1859667"/>
            <a:ext cx="4346403"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AUT0000"/>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828800" y="-304800"/>
            <a:ext cx="8839200" cy="803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96630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95</Words>
  <Application>Microsoft Office PowerPoint</Application>
  <PresentationFormat>Geniş ekran</PresentationFormat>
  <Paragraphs>42</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Comic Sans MS</vt:lpstr>
      <vt:lpstr>Office Teması</vt:lpstr>
      <vt:lpstr>10 – RESPIRATORY PROTECTION</vt:lpstr>
      <vt:lpstr>PowerPoint Sunusu</vt:lpstr>
      <vt:lpstr>PowerPoint Sunusu</vt:lpstr>
      <vt:lpstr>PowerPoint Sunusu</vt:lpstr>
      <vt:lpstr>PowerPoint Sunusu</vt:lpstr>
      <vt:lpstr>PowerPoint Sunusu</vt:lpstr>
      <vt:lpstr>PowerPoint Sunusu</vt:lpstr>
      <vt:lpstr>Mask and filter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 RESPIRATORY PROTECTION</dc:title>
  <dc:creator>KİMYA_MCANEL</dc:creator>
  <cp:lastModifiedBy>KİMYA_MCANEL</cp:lastModifiedBy>
  <cp:revision>2</cp:revision>
  <dcterms:created xsi:type="dcterms:W3CDTF">2017-11-23T08:35:56Z</dcterms:created>
  <dcterms:modified xsi:type="dcterms:W3CDTF">2017-11-23T10:39:20Z</dcterms:modified>
</cp:coreProperties>
</file>