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4" r:id="rId2"/>
    <p:sldId id="257" r:id="rId3"/>
    <p:sldId id="259" r:id="rId4"/>
    <p:sldId id="261" r:id="rId5"/>
    <p:sldId id="262" r:id="rId6"/>
    <p:sldId id="263" r:id="rId7"/>
    <p:sldId id="265" r:id="rId8"/>
    <p:sldId id="266" r:id="rId9"/>
    <p:sldId id="267" r:id="rId10"/>
    <p:sldId id="268" r:id="rId11"/>
    <p:sldId id="269" r:id="rId12"/>
    <p:sldId id="270" r:id="rId13"/>
    <p:sldId id="271" r:id="rId14"/>
    <p:sldId id="272"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CD57F1-8070-4657-A37A-171328009F8E}" type="datetimeFigureOut">
              <a:rPr lang="tr-TR" smtClean="0"/>
              <a:t>23.11.2017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5A706-8A7E-4980-B9A5-6B48AA6ABD71}" type="slidenum">
              <a:rPr lang="tr-TR" smtClean="0"/>
              <a:t>‹#›</a:t>
            </a:fld>
            <a:endParaRPr lang="tr-TR"/>
          </a:p>
        </p:txBody>
      </p:sp>
    </p:spTree>
    <p:extLst>
      <p:ext uri="{BB962C8B-B14F-4D97-AF65-F5344CB8AC3E}">
        <p14:creationId xmlns:p14="http://schemas.microsoft.com/office/powerpoint/2010/main" val="2900131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0E023A-DA05-453C-BD82-2A1F10C51F03}" type="slidenum">
              <a:rPr lang="tr-TR" smtClean="0"/>
              <a:pPr/>
              <a:t>12</a:t>
            </a:fld>
            <a:endParaRPr lang="tr-TR"/>
          </a:p>
        </p:txBody>
      </p:sp>
    </p:spTree>
    <p:extLst>
      <p:ext uri="{BB962C8B-B14F-4D97-AF65-F5344CB8AC3E}">
        <p14:creationId xmlns:p14="http://schemas.microsoft.com/office/powerpoint/2010/main" val="292361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46C3023C-D6A8-4464-B9F0-0486F4765FBA}" type="datetimeFigureOut">
              <a:rPr lang="tr-TR" smtClean="0"/>
              <a:t>23.11.2017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1F83E2-E870-4EB2-8AD4-2F929ADB48AC}" type="slidenum">
              <a:rPr lang="tr-TR" smtClean="0"/>
              <a:t>‹#›</a:t>
            </a:fld>
            <a:endParaRPr lang="tr-TR"/>
          </a:p>
        </p:txBody>
      </p:sp>
    </p:spTree>
    <p:extLst>
      <p:ext uri="{BB962C8B-B14F-4D97-AF65-F5344CB8AC3E}">
        <p14:creationId xmlns:p14="http://schemas.microsoft.com/office/powerpoint/2010/main" val="2482095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6C3023C-D6A8-4464-B9F0-0486F4765FBA}" type="datetimeFigureOut">
              <a:rPr lang="tr-TR" smtClean="0"/>
              <a:t>23.11.2017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1F83E2-E870-4EB2-8AD4-2F929ADB48AC}" type="slidenum">
              <a:rPr lang="tr-TR" smtClean="0"/>
              <a:t>‹#›</a:t>
            </a:fld>
            <a:endParaRPr lang="tr-TR"/>
          </a:p>
        </p:txBody>
      </p:sp>
    </p:spTree>
    <p:extLst>
      <p:ext uri="{BB962C8B-B14F-4D97-AF65-F5344CB8AC3E}">
        <p14:creationId xmlns:p14="http://schemas.microsoft.com/office/powerpoint/2010/main" val="311672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6C3023C-D6A8-4464-B9F0-0486F4765FBA}" type="datetimeFigureOut">
              <a:rPr lang="tr-TR" smtClean="0"/>
              <a:t>23.11.2017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1F83E2-E870-4EB2-8AD4-2F929ADB48AC}" type="slidenum">
              <a:rPr lang="tr-TR" smtClean="0"/>
              <a:t>‹#›</a:t>
            </a:fld>
            <a:endParaRPr lang="tr-TR"/>
          </a:p>
        </p:txBody>
      </p:sp>
    </p:spTree>
    <p:extLst>
      <p:ext uri="{BB962C8B-B14F-4D97-AF65-F5344CB8AC3E}">
        <p14:creationId xmlns:p14="http://schemas.microsoft.com/office/powerpoint/2010/main" val="401915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6C3023C-D6A8-4464-B9F0-0486F4765FBA}" type="datetimeFigureOut">
              <a:rPr lang="tr-TR" smtClean="0"/>
              <a:t>23.11.2017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1F83E2-E870-4EB2-8AD4-2F929ADB48AC}" type="slidenum">
              <a:rPr lang="tr-TR" smtClean="0"/>
              <a:t>‹#›</a:t>
            </a:fld>
            <a:endParaRPr lang="tr-TR"/>
          </a:p>
        </p:txBody>
      </p:sp>
    </p:spTree>
    <p:extLst>
      <p:ext uri="{BB962C8B-B14F-4D97-AF65-F5344CB8AC3E}">
        <p14:creationId xmlns:p14="http://schemas.microsoft.com/office/powerpoint/2010/main" val="181668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46C3023C-D6A8-4464-B9F0-0486F4765FBA}" type="datetimeFigureOut">
              <a:rPr lang="tr-TR" smtClean="0"/>
              <a:t>23.11.2017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1F83E2-E870-4EB2-8AD4-2F929ADB48AC}" type="slidenum">
              <a:rPr lang="tr-TR" smtClean="0"/>
              <a:t>‹#›</a:t>
            </a:fld>
            <a:endParaRPr lang="tr-TR"/>
          </a:p>
        </p:txBody>
      </p:sp>
    </p:spTree>
    <p:extLst>
      <p:ext uri="{BB962C8B-B14F-4D97-AF65-F5344CB8AC3E}">
        <p14:creationId xmlns:p14="http://schemas.microsoft.com/office/powerpoint/2010/main" val="369280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6C3023C-D6A8-4464-B9F0-0486F4765FBA}" type="datetimeFigureOut">
              <a:rPr lang="tr-TR" smtClean="0"/>
              <a:t>23.11.2017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C1F83E2-E870-4EB2-8AD4-2F929ADB48AC}" type="slidenum">
              <a:rPr lang="tr-TR" smtClean="0"/>
              <a:t>‹#›</a:t>
            </a:fld>
            <a:endParaRPr lang="tr-TR"/>
          </a:p>
        </p:txBody>
      </p:sp>
    </p:spTree>
    <p:extLst>
      <p:ext uri="{BB962C8B-B14F-4D97-AF65-F5344CB8AC3E}">
        <p14:creationId xmlns:p14="http://schemas.microsoft.com/office/powerpoint/2010/main" val="2838091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6C3023C-D6A8-4464-B9F0-0486F4765FBA}" type="datetimeFigureOut">
              <a:rPr lang="tr-TR" smtClean="0"/>
              <a:t>23.11.2017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C1F83E2-E870-4EB2-8AD4-2F929ADB48AC}" type="slidenum">
              <a:rPr lang="tr-TR" smtClean="0"/>
              <a:t>‹#›</a:t>
            </a:fld>
            <a:endParaRPr lang="tr-TR"/>
          </a:p>
        </p:txBody>
      </p:sp>
    </p:spTree>
    <p:extLst>
      <p:ext uri="{BB962C8B-B14F-4D97-AF65-F5344CB8AC3E}">
        <p14:creationId xmlns:p14="http://schemas.microsoft.com/office/powerpoint/2010/main" val="9871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6C3023C-D6A8-4464-B9F0-0486F4765FBA}" type="datetimeFigureOut">
              <a:rPr lang="tr-TR" smtClean="0"/>
              <a:t>23.11.2017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C1F83E2-E870-4EB2-8AD4-2F929ADB48AC}" type="slidenum">
              <a:rPr lang="tr-TR" smtClean="0"/>
              <a:t>‹#›</a:t>
            </a:fld>
            <a:endParaRPr lang="tr-TR"/>
          </a:p>
        </p:txBody>
      </p:sp>
    </p:spTree>
    <p:extLst>
      <p:ext uri="{BB962C8B-B14F-4D97-AF65-F5344CB8AC3E}">
        <p14:creationId xmlns:p14="http://schemas.microsoft.com/office/powerpoint/2010/main" val="213154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6C3023C-D6A8-4464-B9F0-0486F4765FBA}" type="datetimeFigureOut">
              <a:rPr lang="tr-TR" smtClean="0"/>
              <a:t>23.11.2017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C1F83E2-E870-4EB2-8AD4-2F929ADB48AC}" type="slidenum">
              <a:rPr lang="tr-TR" smtClean="0"/>
              <a:t>‹#›</a:t>
            </a:fld>
            <a:endParaRPr lang="tr-TR"/>
          </a:p>
        </p:txBody>
      </p:sp>
    </p:spTree>
    <p:extLst>
      <p:ext uri="{BB962C8B-B14F-4D97-AF65-F5344CB8AC3E}">
        <p14:creationId xmlns:p14="http://schemas.microsoft.com/office/powerpoint/2010/main" val="183147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6C3023C-D6A8-4464-B9F0-0486F4765FBA}" type="datetimeFigureOut">
              <a:rPr lang="tr-TR" smtClean="0"/>
              <a:t>23.11.2017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C1F83E2-E870-4EB2-8AD4-2F929ADB48AC}" type="slidenum">
              <a:rPr lang="tr-TR" smtClean="0"/>
              <a:t>‹#›</a:t>
            </a:fld>
            <a:endParaRPr lang="tr-TR"/>
          </a:p>
        </p:txBody>
      </p:sp>
    </p:spTree>
    <p:extLst>
      <p:ext uri="{BB962C8B-B14F-4D97-AF65-F5344CB8AC3E}">
        <p14:creationId xmlns:p14="http://schemas.microsoft.com/office/powerpoint/2010/main" val="3565899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6C3023C-D6A8-4464-B9F0-0486F4765FBA}" type="datetimeFigureOut">
              <a:rPr lang="tr-TR" smtClean="0"/>
              <a:t>23.11.2017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C1F83E2-E870-4EB2-8AD4-2F929ADB48AC}" type="slidenum">
              <a:rPr lang="tr-TR" smtClean="0"/>
              <a:t>‹#›</a:t>
            </a:fld>
            <a:endParaRPr lang="tr-TR"/>
          </a:p>
        </p:txBody>
      </p:sp>
    </p:spTree>
    <p:extLst>
      <p:ext uri="{BB962C8B-B14F-4D97-AF65-F5344CB8AC3E}">
        <p14:creationId xmlns:p14="http://schemas.microsoft.com/office/powerpoint/2010/main" val="189402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3023C-D6A8-4464-B9F0-0486F4765FBA}" type="datetimeFigureOut">
              <a:rPr lang="tr-TR" smtClean="0"/>
              <a:t>23.11.2017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F83E2-E870-4EB2-8AD4-2F929ADB48AC}" type="slidenum">
              <a:rPr lang="tr-TR" smtClean="0"/>
              <a:t>‹#›</a:t>
            </a:fld>
            <a:endParaRPr lang="tr-TR"/>
          </a:p>
        </p:txBody>
      </p:sp>
    </p:spTree>
    <p:extLst>
      <p:ext uri="{BB962C8B-B14F-4D97-AF65-F5344CB8AC3E}">
        <p14:creationId xmlns:p14="http://schemas.microsoft.com/office/powerpoint/2010/main" val="1556733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2323090296"/>
              </p:ext>
            </p:extLst>
          </p:nvPr>
        </p:nvGraphicFramePr>
        <p:xfrm>
          <a:off x="878774" y="546265"/>
          <a:ext cx="9975274" cy="5688280"/>
        </p:xfrm>
        <a:graphic>
          <a:graphicData uri="http://schemas.openxmlformats.org/drawingml/2006/table">
            <a:tbl>
              <a:tblPr firstRow="1" firstCol="1" bandRow="1">
                <a:tableStyleId>{5C22544A-7EE6-4342-B048-85BDC9FD1C3A}</a:tableStyleId>
              </a:tblPr>
              <a:tblGrid>
                <a:gridCol w="9975274">
                  <a:extLst>
                    <a:ext uri="{9D8B030D-6E8A-4147-A177-3AD203B41FA5}">
                      <a16:colId xmlns:a16="http://schemas.microsoft.com/office/drawing/2014/main" val="1824761114"/>
                    </a:ext>
                  </a:extLst>
                </a:gridCol>
              </a:tblGrid>
              <a:tr h="5688280">
                <a:tc>
                  <a:txBody>
                    <a:bodyPr/>
                    <a:lstStyle/>
                    <a:p>
                      <a:pPr>
                        <a:lnSpc>
                          <a:spcPct val="106000"/>
                        </a:lnSpc>
                        <a:spcAft>
                          <a:spcPts val="0"/>
                        </a:spcAft>
                      </a:pPr>
                      <a:endParaRPr lang="tr-TR" sz="2400" dirty="0" smtClean="0">
                        <a:effectLst/>
                        <a:latin typeface="Comic Sans MS" panose="030F0702030302020204" pitchFamily="66" charset="0"/>
                      </a:endParaRPr>
                    </a:p>
                    <a:p>
                      <a:pPr>
                        <a:lnSpc>
                          <a:spcPct val="106000"/>
                        </a:lnSpc>
                        <a:spcAft>
                          <a:spcPts val="0"/>
                        </a:spcAft>
                      </a:pPr>
                      <a:endParaRPr lang="tr-TR" sz="2400" dirty="0" smtClean="0">
                        <a:effectLst/>
                        <a:latin typeface="Comic Sans MS" panose="030F0702030302020204" pitchFamily="66" charset="0"/>
                      </a:endParaRPr>
                    </a:p>
                    <a:p>
                      <a:pPr>
                        <a:lnSpc>
                          <a:spcPct val="106000"/>
                        </a:lnSpc>
                        <a:spcAft>
                          <a:spcPts val="0"/>
                        </a:spcAft>
                      </a:pPr>
                      <a:endParaRPr lang="tr-TR" sz="2400" dirty="0" smtClean="0">
                        <a:effectLst/>
                        <a:latin typeface="Comic Sans MS" panose="030F0702030302020204" pitchFamily="66" charset="0"/>
                      </a:endParaRPr>
                    </a:p>
                    <a:p>
                      <a:pPr>
                        <a:lnSpc>
                          <a:spcPct val="106000"/>
                        </a:lnSpc>
                        <a:spcAft>
                          <a:spcPts val="0"/>
                        </a:spcAft>
                      </a:pPr>
                      <a:r>
                        <a:rPr lang="tr-TR" sz="2400" dirty="0" err="1" smtClean="0">
                          <a:solidFill>
                            <a:srgbClr val="7030A0"/>
                          </a:solidFill>
                          <a:effectLst/>
                          <a:latin typeface="Comic Sans MS" panose="030F0702030302020204" pitchFamily="66" charset="0"/>
                        </a:rPr>
                        <a:t>ln</a:t>
                      </a:r>
                      <a:r>
                        <a:rPr lang="tr-TR" sz="2400" dirty="0" smtClean="0">
                          <a:solidFill>
                            <a:srgbClr val="7030A0"/>
                          </a:solidFill>
                          <a:effectLst/>
                          <a:latin typeface="Comic Sans MS" panose="030F0702030302020204" pitchFamily="66" charset="0"/>
                        </a:rPr>
                        <a:t> </a:t>
                      </a:r>
                      <a:r>
                        <a:rPr lang="tr-TR" sz="2400" dirty="0" err="1">
                          <a:solidFill>
                            <a:srgbClr val="7030A0"/>
                          </a:solidFill>
                          <a:effectLst/>
                          <a:latin typeface="Comic Sans MS" panose="030F0702030302020204" pitchFamily="66" charset="0"/>
                        </a:rPr>
                        <a:t>this</a:t>
                      </a:r>
                      <a:r>
                        <a:rPr lang="tr-TR" sz="2400" dirty="0">
                          <a:solidFill>
                            <a:srgbClr val="7030A0"/>
                          </a:solidFill>
                          <a:effectLst/>
                          <a:latin typeface="Comic Sans MS" panose="030F0702030302020204" pitchFamily="66" charset="0"/>
                        </a:rPr>
                        <a:t> </a:t>
                      </a:r>
                      <a:r>
                        <a:rPr lang="tr-TR" sz="2400" dirty="0" err="1">
                          <a:solidFill>
                            <a:srgbClr val="7030A0"/>
                          </a:solidFill>
                          <a:effectLst/>
                          <a:latin typeface="Comic Sans MS" panose="030F0702030302020204" pitchFamily="66" charset="0"/>
                        </a:rPr>
                        <a:t>undergraduate</a:t>
                      </a:r>
                      <a:r>
                        <a:rPr lang="tr-TR" sz="2400" dirty="0">
                          <a:solidFill>
                            <a:srgbClr val="7030A0"/>
                          </a:solidFill>
                          <a:effectLst/>
                          <a:latin typeface="Comic Sans MS" panose="030F0702030302020204" pitchFamily="66" charset="0"/>
                        </a:rPr>
                        <a:t> </a:t>
                      </a:r>
                      <a:r>
                        <a:rPr lang="tr-TR" sz="2400" dirty="0" err="1">
                          <a:solidFill>
                            <a:srgbClr val="7030A0"/>
                          </a:solidFill>
                          <a:effectLst/>
                          <a:latin typeface="Comic Sans MS" panose="030F0702030302020204" pitchFamily="66" charset="0"/>
                        </a:rPr>
                        <a:t>lesson</a:t>
                      </a:r>
                      <a:r>
                        <a:rPr lang="tr-TR" sz="2400" dirty="0">
                          <a:solidFill>
                            <a:srgbClr val="7030A0"/>
                          </a:solidFill>
                          <a:effectLst/>
                          <a:latin typeface="Comic Sans MS" panose="030F0702030302020204" pitchFamily="66" charset="0"/>
                        </a:rPr>
                        <a:t> </a:t>
                      </a:r>
                      <a:r>
                        <a:rPr lang="tr-TR" sz="2400" dirty="0" err="1">
                          <a:solidFill>
                            <a:srgbClr val="7030A0"/>
                          </a:solidFill>
                          <a:effectLst/>
                          <a:latin typeface="Comic Sans MS" panose="030F0702030302020204" pitchFamily="66" charset="0"/>
                        </a:rPr>
                        <a:t>the</a:t>
                      </a:r>
                      <a:r>
                        <a:rPr lang="tr-TR" sz="2400" dirty="0">
                          <a:solidFill>
                            <a:srgbClr val="7030A0"/>
                          </a:solidFill>
                          <a:effectLst/>
                          <a:latin typeface="Comic Sans MS" panose="030F0702030302020204" pitchFamily="66" charset="0"/>
                        </a:rPr>
                        <a:t> </a:t>
                      </a:r>
                      <a:r>
                        <a:rPr lang="tr-TR" sz="2400" dirty="0" err="1">
                          <a:solidFill>
                            <a:srgbClr val="7030A0"/>
                          </a:solidFill>
                          <a:effectLst/>
                          <a:latin typeface="Comic Sans MS" panose="030F0702030302020204" pitchFamily="66" charset="0"/>
                        </a:rPr>
                        <a:t>information</a:t>
                      </a:r>
                      <a:r>
                        <a:rPr lang="tr-TR" sz="2400" dirty="0">
                          <a:solidFill>
                            <a:srgbClr val="7030A0"/>
                          </a:solidFill>
                          <a:effectLst/>
                          <a:latin typeface="Comic Sans MS" panose="030F0702030302020204" pitchFamily="66" charset="0"/>
                        </a:rPr>
                        <a:t>, </a:t>
                      </a:r>
                      <a:r>
                        <a:rPr lang="tr-TR" sz="2400" dirty="0" err="1">
                          <a:solidFill>
                            <a:srgbClr val="7030A0"/>
                          </a:solidFill>
                          <a:effectLst/>
                          <a:latin typeface="Comic Sans MS" panose="030F0702030302020204" pitchFamily="66" charset="0"/>
                        </a:rPr>
                        <a:t>instructions</a:t>
                      </a:r>
                      <a:r>
                        <a:rPr lang="tr-TR" sz="2400" dirty="0">
                          <a:solidFill>
                            <a:srgbClr val="7030A0"/>
                          </a:solidFill>
                          <a:effectLst/>
                          <a:latin typeface="Comic Sans MS" panose="030F0702030302020204" pitchFamily="66" charset="0"/>
                        </a:rPr>
                        <a:t> </a:t>
                      </a:r>
                      <a:r>
                        <a:rPr lang="tr-TR" sz="2400" dirty="0" err="1">
                          <a:solidFill>
                            <a:srgbClr val="7030A0"/>
                          </a:solidFill>
                          <a:effectLst/>
                          <a:latin typeface="Comic Sans MS" panose="030F0702030302020204" pitchFamily="66" charset="0"/>
                        </a:rPr>
                        <a:t>and</a:t>
                      </a:r>
                      <a:r>
                        <a:rPr lang="tr-TR" sz="2400" dirty="0">
                          <a:solidFill>
                            <a:srgbClr val="7030A0"/>
                          </a:solidFill>
                          <a:effectLst/>
                          <a:latin typeface="Comic Sans MS" panose="030F0702030302020204" pitchFamily="66" charset="0"/>
                        </a:rPr>
                        <a:t> </a:t>
                      </a:r>
                      <a:r>
                        <a:rPr lang="tr-TR" sz="2400" dirty="0" smtClean="0">
                          <a:solidFill>
                            <a:srgbClr val="7030A0"/>
                          </a:solidFill>
                          <a:effectLst/>
                          <a:latin typeface="Comic Sans MS" panose="030F0702030302020204" pitchFamily="66" charset="0"/>
                        </a:rPr>
                        <a:t>data </a:t>
                      </a:r>
                      <a:r>
                        <a:rPr lang="tr-TR" sz="2400" dirty="0" err="1">
                          <a:solidFill>
                            <a:srgbClr val="7030A0"/>
                          </a:solidFill>
                          <a:effectLst/>
                          <a:latin typeface="Comic Sans MS" panose="030F0702030302020204" pitchFamily="66" charset="0"/>
                        </a:rPr>
                        <a:t>are</a:t>
                      </a:r>
                      <a:r>
                        <a:rPr lang="tr-TR" sz="2400" dirty="0">
                          <a:solidFill>
                            <a:srgbClr val="7030A0"/>
                          </a:solidFill>
                          <a:effectLst/>
                          <a:latin typeface="Comic Sans MS" panose="030F0702030302020204" pitchFamily="66" charset="0"/>
                        </a:rPr>
                        <a:t> </a:t>
                      </a:r>
                      <a:r>
                        <a:rPr lang="tr-TR" sz="2400" dirty="0" err="1">
                          <a:solidFill>
                            <a:srgbClr val="7030A0"/>
                          </a:solidFill>
                          <a:effectLst/>
                          <a:latin typeface="Comic Sans MS" panose="030F0702030302020204" pitchFamily="66" charset="0"/>
                        </a:rPr>
                        <a:t>exactly</a:t>
                      </a:r>
                      <a:r>
                        <a:rPr lang="tr-TR" sz="2400" dirty="0">
                          <a:solidFill>
                            <a:srgbClr val="7030A0"/>
                          </a:solidFill>
                          <a:effectLst/>
                          <a:latin typeface="Comic Sans MS" panose="030F0702030302020204" pitchFamily="66" charset="0"/>
                        </a:rPr>
                        <a:t> </a:t>
                      </a:r>
                      <a:r>
                        <a:rPr lang="tr-TR" sz="2400" dirty="0" err="1" smtClean="0">
                          <a:solidFill>
                            <a:srgbClr val="7030A0"/>
                          </a:solidFill>
                          <a:effectLst/>
                          <a:latin typeface="Comic Sans MS" panose="030F0702030302020204" pitchFamily="66" charset="0"/>
                        </a:rPr>
                        <a:t>the</a:t>
                      </a:r>
                      <a:r>
                        <a:rPr lang="tr-TR" sz="2400" smtClean="0">
                          <a:solidFill>
                            <a:srgbClr val="7030A0"/>
                          </a:solidFill>
                          <a:effectLst/>
                          <a:latin typeface="Comic Sans MS" panose="030F0702030302020204" pitchFamily="66" charset="0"/>
                        </a:rPr>
                        <a:t> same</a:t>
                      </a:r>
                      <a:r>
                        <a:rPr lang="tr-TR" sz="2400" dirty="0" smtClean="0">
                          <a:solidFill>
                            <a:srgbClr val="7030A0"/>
                          </a:solidFill>
                          <a:effectLst/>
                          <a:latin typeface="Comic Sans MS" panose="030F0702030302020204" pitchFamily="66" charset="0"/>
                        </a:rPr>
                        <a:t> </a:t>
                      </a:r>
                      <a:r>
                        <a:rPr lang="tr-TR" sz="2400" dirty="0">
                          <a:solidFill>
                            <a:srgbClr val="7030A0"/>
                          </a:solidFill>
                          <a:effectLst/>
                          <a:latin typeface="Comic Sans MS" panose="030F0702030302020204" pitchFamily="66" charset="0"/>
                        </a:rPr>
                        <a:t>as in </a:t>
                      </a:r>
                      <a:r>
                        <a:rPr lang="tr-TR" sz="2400" dirty="0" err="1">
                          <a:solidFill>
                            <a:srgbClr val="7030A0"/>
                          </a:solidFill>
                          <a:effectLst/>
                          <a:latin typeface="Comic Sans MS" panose="030F0702030302020204" pitchFamily="66" charset="0"/>
                        </a:rPr>
                        <a:t>the</a:t>
                      </a:r>
                      <a:r>
                        <a:rPr lang="tr-TR" sz="2400" dirty="0">
                          <a:solidFill>
                            <a:srgbClr val="7030A0"/>
                          </a:solidFill>
                          <a:effectLst/>
                          <a:latin typeface="Comic Sans MS" panose="030F0702030302020204" pitchFamily="66" charset="0"/>
                        </a:rPr>
                        <a:t> </a:t>
                      </a:r>
                      <a:r>
                        <a:rPr lang="tr-TR" sz="2400" dirty="0" err="1">
                          <a:solidFill>
                            <a:srgbClr val="7030A0"/>
                          </a:solidFill>
                          <a:effectLst/>
                          <a:latin typeface="Comic Sans MS" panose="030F0702030302020204" pitchFamily="66" charset="0"/>
                        </a:rPr>
                        <a:t>book</a:t>
                      </a:r>
                      <a:r>
                        <a:rPr lang="tr-TR" sz="2400" dirty="0">
                          <a:solidFill>
                            <a:srgbClr val="7030A0"/>
                          </a:solidFill>
                          <a:effectLst/>
                          <a:latin typeface="Comic Sans MS" panose="030F0702030302020204" pitchFamily="66" charset="0"/>
                        </a:rPr>
                        <a:t> </a:t>
                      </a:r>
                      <a:r>
                        <a:rPr lang="tr-TR" sz="2400" dirty="0" err="1">
                          <a:solidFill>
                            <a:srgbClr val="7030A0"/>
                          </a:solidFill>
                          <a:effectLst/>
                          <a:latin typeface="Comic Sans MS" panose="030F0702030302020204" pitchFamily="66" charset="0"/>
                        </a:rPr>
                        <a:t>titled</a:t>
                      </a:r>
                      <a:r>
                        <a:rPr lang="tr-TR" sz="2400" dirty="0">
                          <a:solidFill>
                            <a:srgbClr val="7030A0"/>
                          </a:solidFill>
                          <a:effectLst/>
                          <a:latin typeface="Comic Sans MS" panose="030F0702030302020204" pitchFamily="66" charset="0"/>
                        </a:rPr>
                        <a:t> “</a:t>
                      </a:r>
                      <a:r>
                        <a:rPr lang="tr-TR" sz="2400" dirty="0" err="1">
                          <a:solidFill>
                            <a:srgbClr val="7030A0"/>
                          </a:solidFill>
                          <a:effectLst/>
                          <a:latin typeface="Comic Sans MS" panose="030F0702030302020204" pitchFamily="66" charset="0"/>
                        </a:rPr>
                        <a:t>Laboratory</a:t>
                      </a:r>
                      <a:r>
                        <a:rPr lang="tr-TR" sz="2400" dirty="0">
                          <a:solidFill>
                            <a:srgbClr val="7030A0"/>
                          </a:solidFill>
                          <a:effectLst/>
                          <a:latin typeface="Comic Sans MS" panose="030F0702030302020204" pitchFamily="66" charset="0"/>
                        </a:rPr>
                        <a:t> </a:t>
                      </a:r>
                      <a:r>
                        <a:rPr lang="tr-TR" sz="2400" dirty="0" err="1">
                          <a:solidFill>
                            <a:srgbClr val="7030A0"/>
                          </a:solidFill>
                          <a:effectLst/>
                          <a:latin typeface="Comic Sans MS" panose="030F0702030302020204" pitchFamily="66" charset="0"/>
                        </a:rPr>
                        <a:t>Safety</a:t>
                      </a:r>
                      <a:r>
                        <a:rPr lang="tr-TR" sz="2400" dirty="0">
                          <a:solidFill>
                            <a:srgbClr val="7030A0"/>
                          </a:solidFill>
                          <a:effectLst/>
                          <a:latin typeface="Comic Sans MS" panose="030F0702030302020204" pitchFamily="66" charset="0"/>
                        </a:rPr>
                        <a:t>” </a:t>
                      </a:r>
                      <a:r>
                        <a:rPr lang="tr-TR" sz="2400" dirty="0" err="1">
                          <a:solidFill>
                            <a:srgbClr val="7030A0"/>
                          </a:solidFill>
                          <a:effectLst/>
                          <a:latin typeface="Comic Sans MS" panose="030F0702030302020204" pitchFamily="66" charset="0"/>
                        </a:rPr>
                        <a:t>written</a:t>
                      </a:r>
                      <a:r>
                        <a:rPr lang="tr-TR" sz="2400" dirty="0">
                          <a:solidFill>
                            <a:srgbClr val="7030A0"/>
                          </a:solidFill>
                          <a:effectLst/>
                          <a:latin typeface="Comic Sans MS" panose="030F0702030302020204" pitchFamily="66" charset="0"/>
                        </a:rPr>
                        <a:t> </a:t>
                      </a:r>
                      <a:r>
                        <a:rPr lang="tr-TR" sz="2400" dirty="0" err="1">
                          <a:solidFill>
                            <a:srgbClr val="7030A0"/>
                          </a:solidFill>
                          <a:effectLst/>
                          <a:latin typeface="Comic Sans MS" panose="030F0702030302020204" pitchFamily="66" charset="0"/>
                        </a:rPr>
                        <a:t>by</a:t>
                      </a:r>
                      <a:r>
                        <a:rPr lang="tr-TR" sz="2400" dirty="0">
                          <a:solidFill>
                            <a:srgbClr val="7030A0"/>
                          </a:solidFill>
                          <a:effectLst/>
                          <a:latin typeface="Comic Sans MS" panose="030F0702030302020204" pitchFamily="66" charset="0"/>
                        </a:rPr>
                        <a:t> Prof. Dr. Muammer </a:t>
                      </a:r>
                      <a:r>
                        <a:rPr lang="tr-TR" sz="2400" dirty="0" err="1">
                          <a:solidFill>
                            <a:srgbClr val="7030A0"/>
                          </a:solidFill>
                          <a:effectLst/>
                          <a:latin typeface="Comic Sans MS" panose="030F0702030302020204" pitchFamily="66" charset="0"/>
                        </a:rPr>
                        <a:t>Canel</a:t>
                      </a:r>
                      <a:r>
                        <a:rPr lang="tr-TR" sz="2400" dirty="0">
                          <a:solidFill>
                            <a:srgbClr val="7030A0"/>
                          </a:solidFill>
                          <a:effectLst/>
                          <a:latin typeface="Comic Sans MS" panose="030F0702030302020204" pitchFamily="66" charset="0"/>
                        </a:rPr>
                        <a:t> </a:t>
                      </a:r>
                      <a:r>
                        <a:rPr lang="tr-TR" sz="2400" dirty="0" err="1">
                          <a:solidFill>
                            <a:srgbClr val="7030A0"/>
                          </a:solidFill>
                          <a:effectLst/>
                          <a:latin typeface="Comic Sans MS" panose="030F0702030302020204" pitchFamily="66" charset="0"/>
                        </a:rPr>
                        <a:t>and</a:t>
                      </a:r>
                      <a:r>
                        <a:rPr lang="tr-TR" sz="2400" dirty="0">
                          <a:solidFill>
                            <a:srgbClr val="7030A0"/>
                          </a:solidFill>
                          <a:effectLst/>
                          <a:latin typeface="Comic Sans MS" panose="030F0702030302020204" pitchFamily="66" charset="0"/>
                        </a:rPr>
                        <a:t> Prof. Dr. Esin </a:t>
                      </a:r>
                      <a:r>
                        <a:rPr lang="tr-TR" sz="2400" dirty="0" err="1">
                          <a:solidFill>
                            <a:srgbClr val="7030A0"/>
                          </a:solidFill>
                          <a:effectLst/>
                          <a:latin typeface="Comic Sans MS" panose="030F0702030302020204" pitchFamily="66" charset="0"/>
                        </a:rPr>
                        <a:t>Canel</a:t>
                      </a:r>
                      <a:r>
                        <a:rPr lang="tr-TR" sz="2400" dirty="0">
                          <a:solidFill>
                            <a:srgbClr val="7030A0"/>
                          </a:solidFill>
                          <a:effectLst/>
                          <a:latin typeface="Comic Sans MS" panose="030F0702030302020204" pitchFamily="66" charset="0"/>
                        </a:rPr>
                        <a:t>, Gazi </a:t>
                      </a:r>
                      <a:r>
                        <a:rPr lang="tr-TR" sz="2400" dirty="0" err="1">
                          <a:solidFill>
                            <a:srgbClr val="7030A0"/>
                          </a:solidFill>
                          <a:effectLst/>
                          <a:latin typeface="Comic Sans MS" panose="030F0702030302020204" pitchFamily="66" charset="0"/>
                        </a:rPr>
                        <a:t>Bookstore</a:t>
                      </a:r>
                      <a:r>
                        <a:rPr lang="tr-TR" sz="2400" dirty="0">
                          <a:solidFill>
                            <a:srgbClr val="7030A0"/>
                          </a:solidFill>
                          <a:effectLst/>
                          <a:latin typeface="Comic Sans MS" panose="030F0702030302020204" pitchFamily="66" charset="0"/>
                        </a:rPr>
                        <a:t>, 2016 </a:t>
                      </a:r>
                    </a:p>
                    <a:p>
                      <a:pPr>
                        <a:lnSpc>
                          <a:spcPct val="106000"/>
                        </a:lnSpc>
                        <a:spcAft>
                          <a:spcPts val="0"/>
                        </a:spcAft>
                      </a:pPr>
                      <a:r>
                        <a:rPr lang="tr-TR" sz="2400" dirty="0">
                          <a:solidFill>
                            <a:srgbClr val="7030A0"/>
                          </a:solidFill>
                          <a:effectLst/>
                          <a:latin typeface="Comic Sans MS" panose="030F0702030302020204" pitchFamily="66" charset="0"/>
                        </a:rPr>
                        <a:t> </a:t>
                      </a:r>
                    </a:p>
                    <a:p>
                      <a:pPr>
                        <a:lnSpc>
                          <a:spcPct val="106000"/>
                        </a:lnSpc>
                        <a:spcAft>
                          <a:spcPts val="0"/>
                        </a:spcAft>
                      </a:pPr>
                      <a:r>
                        <a:rPr lang="tr-TR" sz="2400" dirty="0" err="1">
                          <a:solidFill>
                            <a:srgbClr val="7030A0"/>
                          </a:solidFill>
                          <a:effectLst/>
                          <a:latin typeface="Comic Sans MS" panose="030F0702030302020204" pitchFamily="66" charset="0"/>
                        </a:rPr>
                        <a:t>Exam</a:t>
                      </a:r>
                      <a:r>
                        <a:rPr lang="tr-TR" sz="2400" dirty="0">
                          <a:solidFill>
                            <a:srgbClr val="7030A0"/>
                          </a:solidFill>
                          <a:effectLst/>
                          <a:latin typeface="Comic Sans MS" panose="030F0702030302020204" pitchFamily="66" charset="0"/>
                        </a:rPr>
                        <a:t> </a:t>
                      </a:r>
                      <a:r>
                        <a:rPr lang="tr-TR" sz="2400" dirty="0" err="1">
                          <a:solidFill>
                            <a:srgbClr val="7030A0"/>
                          </a:solidFill>
                          <a:effectLst/>
                          <a:latin typeface="Comic Sans MS" panose="030F0702030302020204" pitchFamily="66" charset="0"/>
                        </a:rPr>
                        <a:t>questions</a:t>
                      </a:r>
                      <a:r>
                        <a:rPr lang="tr-TR" sz="2400" dirty="0">
                          <a:solidFill>
                            <a:srgbClr val="7030A0"/>
                          </a:solidFill>
                          <a:effectLst/>
                          <a:latin typeface="Comic Sans MS" panose="030F0702030302020204" pitchFamily="66" charset="0"/>
                        </a:rPr>
                        <a:t> </a:t>
                      </a:r>
                      <a:r>
                        <a:rPr lang="tr-TR" sz="2400" dirty="0" err="1">
                          <a:solidFill>
                            <a:srgbClr val="7030A0"/>
                          </a:solidFill>
                          <a:effectLst/>
                          <a:latin typeface="Comic Sans MS" panose="030F0702030302020204" pitchFamily="66" charset="0"/>
                        </a:rPr>
                        <a:t>are</a:t>
                      </a:r>
                      <a:r>
                        <a:rPr lang="tr-TR" sz="2400" dirty="0">
                          <a:solidFill>
                            <a:srgbClr val="7030A0"/>
                          </a:solidFill>
                          <a:effectLst/>
                          <a:latin typeface="Comic Sans MS" panose="030F0702030302020204" pitchFamily="66" charset="0"/>
                        </a:rPr>
                        <a:t> </a:t>
                      </a:r>
                      <a:r>
                        <a:rPr lang="tr-TR" sz="2400" dirty="0" err="1">
                          <a:solidFill>
                            <a:srgbClr val="7030A0"/>
                          </a:solidFill>
                          <a:effectLst/>
                          <a:latin typeface="Comic Sans MS" panose="030F0702030302020204" pitchFamily="66" charset="0"/>
                        </a:rPr>
                        <a:t>prepared</a:t>
                      </a:r>
                      <a:r>
                        <a:rPr lang="tr-TR" sz="2400" dirty="0">
                          <a:solidFill>
                            <a:srgbClr val="7030A0"/>
                          </a:solidFill>
                          <a:effectLst/>
                          <a:latin typeface="Comic Sans MS" panose="030F0702030302020204" pitchFamily="66" charset="0"/>
                        </a:rPr>
                        <a:t> </a:t>
                      </a:r>
                      <a:r>
                        <a:rPr lang="tr-TR" sz="2400" dirty="0" err="1">
                          <a:solidFill>
                            <a:srgbClr val="7030A0"/>
                          </a:solidFill>
                          <a:effectLst/>
                          <a:latin typeface="Comic Sans MS" panose="030F0702030302020204" pitchFamily="66" charset="0"/>
                        </a:rPr>
                        <a:t>based</a:t>
                      </a:r>
                      <a:r>
                        <a:rPr lang="tr-TR" sz="2400" dirty="0">
                          <a:solidFill>
                            <a:srgbClr val="7030A0"/>
                          </a:solidFill>
                          <a:effectLst/>
                          <a:latin typeface="Comic Sans MS" panose="030F0702030302020204" pitchFamily="66" charset="0"/>
                        </a:rPr>
                        <a:t> on </a:t>
                      </a:r>
                      <a:r>
                        <a:rPr lang="tr-TR" sz="2400" dirty="0" err="1">
                          <a:solidFill>
                            <a:srgbClr val="7030A0"/>
                          </a:solidFill>
                          <a:effectLst/>
                          <a:latin typeface="Comic Sans MS" panose="030F0702030302020204" pitchFamily="66" charset="0"/>
                        </a:rPr>
                        <a:t>the</a:t>
                      </a:r>
                      <a:r>
                        <a:rPr lang="tr-TR" sz="2400" dirty="0">
                          <a:solidFill>
                            <a:srgbClr val="7030A0"/>
                          </a:solidFill>
                          <a:effectLst/>
                          <a:latin typeface="Comic Sans MS" panose="030F0702030302020204" pitchFamily="66" charset="0"/>
                        </a:rPr>
                        <a:t> </a:t>
                      </a:r>
                      <a:r>
                        <a:rPr lang="tr-TR" sz="2400" dirty="0" err="1">
                          <a:solidFill>
                            <a:srgbClr val="7030A0"/>
                          </a:solidFill>
                          <a:effectLst/>
                          <a:latin typeface="Comic Sans MS" panose="030F0702030302020204" pitchFamily="66" charset="0"/>
                        </a:rPr>
                        <a:t>topics</a:t>
                      </a:r>
                      <a:r>
                        <a:rPr lang="tr-TR" sz="2400" dirty="0">
                          <a:solidFill>
                            <a:srgbClr val="7030A0"/>
                          </a:solidFill>
                          <a:effectLst/>
                          <a:latin typeface="Comic Sans MS" panose="030F0702030302020204" pitchFamily="66" charset="0"/>
                        </a:rPr>
                        <a:t> in </a:t>
                      </a:r>
                      <a:r>
                        <a:rPr lang="tr-TR" sz="2400" dirty="0" err="1">
                          <a:solidFill>
                            <a:srgbClr val="7030A0"/>
                          </a:solidFill>
                          <a:effectLst/>
                          <a:latin typeface="Comic Sans MS" panose="030F0702030302020204" pitchFamily="66" charset="0"/>
                        </a:rPr>
                        <a:t>the</a:t>
                      </a:r>
                      <a:r>
                        <a:rPr lang="tr-TR" sz="2400" dirty="0">
                          <a:solidFill>
                            <a:srgbClr val="7030A0"/>
                          </a:solidFill>
                          <a:effectLst/>
                          <a:latin typeface="Comic Sans MS" panose="030F0702030302020204" pitchFamily="66" charset="0"/>
                        </a:rPr>
                        <a:t> </a:t>
                      </a:r>
                      <a:r>
                        <a:rPr lang="tr-TR" sz="2400" dirty="0" err="1">
                          <a:solidFill>
                            <a:srgbClr val="7030A0"/>
                          </a:solidFill>
                          <a:effectLst/>
                          <a:latin typeface="Comic Sans MS" panose="030F0702030302020204" pitchFamily="66" charset="0"/>
                        </a:rPr>
                        <a:t>same</a:t>
                      </a:r>
                      <a:r>
                        <a:rPr lang="tr-TR" sz="2400" dirty="0">
                          <a:solidFill>
                            <a:srgbClr val="7030A0"/>
                          </a:solidFill>
                          <a:effectLst/>
                          <a:latin typeface="Comic Sans MS" panose="030F0702030302020204" pitchFamily="66" charset="0"/>
                        </a:rPr>
                        <a:t> </a:t>
                      </a:r>
                      <a:r>
                        <a:rPr lang="tr-TR" sz="2400" dirty="0" err="1">
                          <a:solidFill>
                            <a:srgbClr val="7030A0"/>
                          </a:solidFill>
                          <a:effectLst/>
                          <a:latin typeface="Comic Sans MS" panose="030F0702030302020204" pitchFamily="66" charset="0"/>
                        </a:rPr>
                        <a:t>book</a:t>
                      </a:r>
                      <a:r>
                        <a:rPr lang="tr-TR" sz="2400" dirty="0">
                          <a:solidFill>
                            <a:srgbClr val="7030A0"/>
                          </a:solidFill>
                          <a:effectLst/>
                          <a:latin typeface="Comic Sans MS" panose="030F0702030302020204" pitchFamily="66" charset="0"/>
                        </a:rPr>
                        <a:t> </a:t>
                      </a:r>
                    </a:p>
                    <a:p>
                      <a:pPr>
                        <a:lnSpc>
                          <a:spcPct val="106000"/>
                        </a:lnSpc>
                        <a:spcAft>
                          <a:spcPts val="0"/>
                        </a:spcAft>
                        <a:tabLst>
                          <a:tab pos="2200275" algn="l"/>
                        </a:tabLst>
                      </a:pPr>
                      <a:r>
                        <a:rPr lang="tr-TR" sz="2400" dirty="0">
                          <a:effectLst/>
                          <a:latin typeface="Comic Sans MS" panose="030F0702030302020204" pitchFamily="66" charset="0"/>
                        </a:rPr>
                        <a:t> </a:t>
                      </a:r>
                      <a:endParaRPr lang="tr-TR"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0224841"/>
                  </a:ext>
                </a:extLst>
              </a:tr>
            </a:tbl>
          </a:graphicData>
        </a:graphic>
      </p:graphicFrame>
      <p:sp>
        <p:nvSpPr>
          <p:cNvPr id="7" name="Rectangle 2"/>
          <p:cNvSpPr>
            <a:spLocks noChangeArrowheads="1"/>
          </p:cNvSpPr>
          <p:nvPr/>
        </p:nvSpPr>
        <p:spPr bwMode="auto">
          <a:xfrm>
            <a:off x="3219450" y="2870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3767423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10762" y="260649"/>
            <a:ext cx="8424936" cy="3108543"/>
          </a:xfrm>
          <a:prstGeom prst="rect">
            <a:avLst/>
          </a:prstGeom>
        </p:spPr>
        <p:txBody>
          <a:bodyPr wrap="square">
            <a:spAutoFit/>
          </a:bodyPr>
          <a:lstStyle/>
          <a:p>
            <a:pPr marL="457200" indent="-457200">
              <a:buFont typeface="Wingdings" panose="05000000000000000000" pitchFamily="2" charset="2"/>
              <a:buChar char="Ø"/>
            </a:pPr>
            <a:r>
              <a:rPr lang="en-US" sz="2800" b="1" dirty="0">
                <a:latin typeface="Comic Sans MS" panose="030F0702030302020204" pitchFamily="66" charset="0"/>
              </a:rPr>
              <a:t>For example, in 2010, a student working in a laboratory at the Texas Tech University had an explosion when working with a 10 g explosive, which was 100 times </a:t>
            </a:r>
            <a:r>
              <a:rPr lang="tr-TR" sz="2800" b="1" dirty="0" err="1">
                <a:latin typeface="Comic Sans MS" panose="030F0702030302020204" pitchFamily="66" charset="0"/>
              </a:rPr>
              <a:t>more</a:t>
            </a:r>
            <a:r>
              <a:rPr lang="tr-TR" sz="2800" b="1" dirty="0">
                <a:latin typeface="Comic Sans MS" panose="030F0702030302020204" pitchFamily="66" charset="0"/>
              </a:rPr>
              <a:t> </a:t>
            </a:r>
            <a:r>
              <a:rPr lang="tr-TR" sz="2800" b="1" dirty="0" err="1">
                <a:latin typeface="Comic Sans MS" panose="030F0702030302020204" pitchFamily="66" charset="0"/>
              </a:rPr>
              <a:t>than</a:t>
            </a:r>
            <a:r>
              <a:rPr lang="tr-TR" sz="2800" b="1" dirty="0">
                <a:latin typeface="Comic Sans MS" panose="030F0702030302020204" pitchFamily="66" charset="0"/>
              </a:rPr>
              <a:t> </a:t>
            </a:r>
            <a:r>
              <a:rPr lang="en-US" sz="2800" b="1" dirty="0">
                <a:latin typeface="Comic Sans MS" panose="030F0702030302020204" pitchFamily="66" charset="0"/>
              </a:rPr>
              <a:t>the permissible value, and the student lost three fingers and severe burns occurred in his body.</a:t>
            </a:r>
            <a:endParaRPr lang="tr-TR" sz="2800" b="1" dirty="0">
              <a:latin typeface="Comic Sans MS" panose="030F0702030302020204" pitchFamily="66" charset="0"/>
            </a:endParaRPr>
          </a:p>
        </p:txBody>
      </p:sp>
      <p:sp>
        <p:nvSpPr>
          <p:cNvPr id="3" name="Dikdörtgen 2"/>
          <p:cNvSpPr/>
          <p:nvPr/>
        </p:nvSpPr>
        <p:spPr>
          <a:xfrm>
            <a:off x="1790691" y="2887682"/>
            <a:ext cx="8280920" cy="3970318"/>
          </a:xfrm>
          <a:prstGeom prst="rect">
            <a:avLst/>
          </a:prstGeom>
        </p:spPr>
        <p:txBody>
          <a:bodyPr wrap="square">
            <a:spAutoFit/>
          </a:bodyPr>
          <a:lstStyle/>
          <a:p>
            <a:endParaRPr lang="tr-TR" sz="2800" b="1" dirty="0">
              <a:latin typeface="Comic Sans MS" panose="030F0702030302020204" pitchFamily="66" charset="0"/>
            </a:endParaRPr>
          </a:p>
          <a:p>
            <a:pPr marL="457200" indent="-457200">
              <a:buFont typeface="Wingdings" panose="05000000000000000000" pitchFamily="2" charset="2"/>
              <a:buChar char="Ø"/>
            </a:pPr>
            <a:r>
              <a:rPr lang="tr-TR" sz="2800" b="1" dirty="0">
                <a:solidFill>
                  <a:srgbClr val="7030A0"/>
                </a:solidFill>
                <a:latin typeface="Comic Sans MS" panose="030F0702030302020204" pitchFamily="66" charset="0"/>
              </a:rPr>
              <a:t>I</a:t>
            </a:r>
            <a:r>
              <a:rPr lang="en-US" sz="2800" b="1" dirty="0">
                <a:solidFill>
                  <a:srgbClr val="7030A0"/>
                </a:solidFill>
                <a:latin typeface="Comic Sans MS" panose="030F0702030302020204" pitchFamily="66" charset="0"/>
              </a:rPr>
              <a:t>n 2008, a student died at the University of UCLA in a chemical fire.</a:t>
            </a:r>
          </a:p>
          <a:p>
            <a:pPr marL="457200" indent="-457200">
              <a:buFont typeface="Wingdings" panose="05000000000000000000" pitchFamily="2" charset="2"/>
              <a:buChar char="Ø"/>
            </a:pPr>
            <a:r>
              <a:rPr lang="en-US" sz="2800" b="1" dirty="0">
                <a:solidFill>
                  <a:srgbClr val="FF0000"/>
                </a:solidFill>
                <a:latin typeface="Comic Sans MS" panose="030F0702030302020204" pitchFamily="66" charset="0"/>
              </a:rPr>
              <a:t>In 2010, four students were injured in the explosion caused by hydrogen gas at the University of Missouri.</a:t>
            </a:r>
          </a:p>
          <a:p>
            <a:pPr marL="457200" indent="-457200">
              <a:buFont typeface="Wingdings" panose="05000000000000000000" pitchFamily="2" charset="2"/>
              <a:buChar char="Ø"/>
            </a:pPr>
            <a:r>
              <a:rPr lang="en-US" sz="2800" b="1" dirty="0">
                <a:solidFill>
                  <a:srgbClr val="002060"/>
                </a:solidFill>
                <a:latin typeface="Comic Sans MS" panose="030F0702030302020204" pitchFamily="66" charset="0"/>
              </a:rPr>
              <a:t>Heavy burns occurred in two students </a:t>
            </a:r>
            <a:r>
              <a:rPr lang="tr-TR" sz="2800" b="1" dirty="0" err="1">
                <a:solidFill>
                  <a:srgbClr val="002060"/>
                </a:solidFill>
                <a:latin typeface="Comic Sans MS" panose="030F0702030302020204" pitchFamily="66" charset="0"/>
              </a:rPr>
              <a:t>becuse</a:t>
            </a:r>
            <a:r>
              <a:rPr lang="tr-TR" sz="2800" b="1" dirty="0">
                <a:solidFill>
                  <a:srgbClr val="002060"/>
                </a:solidFill>
                <a:latin typeface="Comic Sans MS" panose="030F0702030302020204" pitchFamily="66" charset="0"/>
              </a:rPr>
              <a:t> of </a:t>
            </a:r>
            <a:r>
              <a:rPr lang="tr-TR" sz="2800" b="1" dirty="0" err="1">
                <a:solidFill>
                  <a:srgbClr val="002060"/>
                </a:solidFill>
                <a:latin typeface="Comic Sans MS" panose="030F0702030302020204" pitchFamily="66" charset="0"/>
              </a:rPr>
              <a:t>the</a:t>
            </a:r>
            <a:r>
              <a:rPr lang="en-US" sz="2800" b="1" dirty="0">
                <a:solidFill>
                  <a:srgbClr val="002060"/>
                </a:solidFill>
                <a:latin typeface="Comic Sans MS" panose="030F0702030302020204" pitchFamily="66" charset="0"/>
              </a:rPr>
              <a:t> acid </a:t>
            </a:r>
            <a:r>
              <a:rPr lang="tr-TR" sz="2800" b="1" dirty="0" err="1">
                <a:solidFill>
                  <a:srgbClr val="002060"/>
                </a:solidFill>
                <a:latin typeface="Comic Sans MS" panose="030F0702030302020204" pitchFamily="66" charset="0"/>
              </a:rPr>
              <a:t>splashing</a:t>
            </a:r>
            <a:r>
              <a:rPr lang="en-US" sz="2800" b="1" dirty="0">
                <a:solidFill>
                  <a:srgbClr val="002060"/>
                </a:solidFill>
                <a:latin typeface="Comic Sans MS" panose="030F0702030302020204" pitchFamily="66" charset="0"/>
              </a:rPr>
              <a:t> at Maryland University in 2011</a:t>
            </a:r>
            <a:endParaRPr lang="tr-TR" sz="2800" b="1"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54744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881290" y="428604"/>
            <a:ext cx="6715156" cy="1077218"/>
          </a:xfrm>
          <a:prstGeom prst="rect">
            <a:avLst/>
          </a:prstGeom>
        </p:spPr>
        <p:txBody>
          <a:bodyPr wrap="square">
            <a:spAutoFit/>
          </a:bodyPr>
          <a:lstStyle/>
          <a:p>
            <a:r>
              <a:rPr lang="en-US" sz="3200" dirty="0">
                <a:solidFill>
                  <a:srgbClr val="FF0000"/>
                </a:solidFill>
                <a:latin typeface="Comic Sans MS" pitchFamily="66" charset="0"/>
              </a:rPr>
              <a:t>S</a:t>
            </a:r>
            <a:r>
              <a:rPr lang="en-US" sz="3200" b="1" dirty="0">
                <a:solidFill>
                  <a:srgbClr val="FF0000"/>
                </a:solidFill>
                <a:latin typeface="Comic Sans MS" pitchFamily="66" charset="0"/>
              </a:rPr>
              <a:t>ome</a:t>
            </a:r>
            <a:r>
              <a:rPr lang="en-US" sz="2800" b="1" dirty="0">
                <a:solidFill>
                  <a:srgbClr val="FF0000"/>
                </a:solidFill>
                <a:latin typeface="Comic Sans MS" pitchFamily="66" charset="0"/>
              </a:rPr>
              <a:t> </a:t>
            </a:r>
            <a:r>
              <a:rPr lang="en-US" sz="3200" b="1" dirty="0">
                <a:solidFill>
                  <a:srgbClr val="FF0000"/>
                </a:solidFill>
                <a:latin typeface="Comic Sans MS" pitchFamily="66" charset="0"/>
              </a:rPr>
              <a:t>examples of accidents in the laboratory are given below:</a:t>
            </a:r>
          </a:p>
        </p:txBody>
      </p:sp>
      <p:sp>
        <p:nvSpPr>
          <p:cNvPr id="6" name="5 Dikdörtgen"/>
          <p:cNvSpPr/>
          <p:nvPr/>
        </p:nvSpPr>
        <p:spPr>
          <a:xfrm>
            <a:off x="2095472" y="1500175"/>
            <a:ext cx="8286808" cy="6001643"/>
          </a:xfrm>
          <a:prstGeom prst="rect">
            <a:avLst/>
          </a:prstGeom>
        </p:spPr>
        <p:txBody>
          <a:bodyPr wrap="square">
            <a:spAutoFit/>
          </a:bodyPr>
          <a:lstStyle/>
          <a:p>
            <a:pPr>
              <a:buFont typeface="Arial" pitchFamily="34" charset="0"/>
              <a:buChar char="•"/>
            </a:pPr>
            <a:r>
              <a:rPr lang="en-US" sz="3200" dirty="0">
                <a:latin typeface="Comic Sans MS" pitchFamily="66" charset="0"/>
              </a:rPr>
              <a:t>Even some experiments with tubing can be dangerous.</a:t>
            </a:r>
            <a:endParaRPr lang="tr-TR" sz="3200" dirty="0">
              <a:latin typeface="Comic Sans MS" pitchFamily="66" charset="0"/>
            </a:endParaRPr>
          </a:p>
          <a:p>
            <a:pPr marL="457200" indent="-457200">
              <a:buFont typeface="Wingdings" panose="05000000000000000000" pitchFamily="2" charset="2"/>
              <a:buChar char="Ø"/>
            </a:pPr>
            <a:r>
              <a:rPr lang="en-US" sz="3200" dirty="0">
                <a:solidFill>
                  <a:srgbClr val="002060"/>
                </a:solidFill>
                <a:latin typeface="Comic Sans MS" pitchFamily="66" charset="0"/>
              </a:rPr>
              <a:t>A chemist mixes 0.5 ml of cyclohexanone and 30% hydrogen peroxide in a glass tube to obtain cyclohexane peroxide. The vigorous reaction breaks down the tube and is wounded by the chemist's face and his hands. the left window. His eyes are not hurt.</a:t>
            </a:r>
          </a:p>
          <a:p>
            <a:pPr>
              <a:buFont typeface="Arial" pitchFamily="34" charset="0"/>
              <a:buChar char="•"/>
            </a:pPr>
            <a:endParaRPr lang="en-US" sz="3200" dirty="0">
              <a:latin typeface="Comic Sans MS" pitchFamily="66" charset="0"/>
            </a:endParaRPr>
          </a:p>
          <a:p>
            <a:pPr>
              <a:buFont typeface="Arial" pitchFamily="34" charset="0"/>
              <a:buChar char="•"/>
            </a:pPr>
            <a:endParaRPr lang="en-US" sz="3200" dirty="0">
              <a:latin typeface="Comic Sans MS" pitchFamily="66" charset="0"/>
            </a:endParaRPr>
          </a:p>
        </p:txBody>
      </p:sp>
    </p:spTree>
    <p:extLst>
      <p:ext uri="{BB962C8B-B14F-4D97-AF65-F5344CB8AC3E}">
        <p14:creationId xmlns:p14="http://schemas.microsoft.com/office/powerpoint/2010/main" val="2903042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19536" y="620689"/>
            <a:ext cx="8064896" cy="4524315"/>
          </a:xfrm>
          <a:prstGeom prst="rect">
            <a:avLst/>
          </a:prstGeom>
        </p:spPr>
        <p:txBody>
          <a:bodyPr wrap="square">
            <a:spAutoFit/>
          </a:bodyPr>
          <a:lstStyle/>
          <a:p>
            <a:pPr>
              <a:buFont typeface="Arial" pitchFamily="34" charset="0"/>
              <a:buChar char="•"/>
            </a:pPr>
            <a:r>
              <a:rPr lang="en-US" sz="3200" dirty="0">
                <a:latin typeface="Comic Sans MS" pitchFamily="66" charset="0"/>
              </a:rPr>
              <a:t>The characteristics of the materials should be well known.</a:t>
            </a:r>
            <a:endParaRPr lang="tr-TR" sz="3200" dirty="0">
              <a:latin typeface="Comic Sans MS" pitchFamily="66" charset="0"/>
            </a:endParaRPr>
          </a:p>
          <a:p>
            <a:pPr>
              <a:buFont typeface="Arial" pitchFamily="34" charset="0"/>
              <a:buChar char="•"/>
            </a:pPr>
            <a:endParaRPr lang="tr-TR" sz="3200" dirty="0">
              <a:solidFill>
                <a:srgbClr val="002060"/>
              </a:solidFill>
              <a:latin typeface="Comic Sans MS" pitchFamily="66" charset="0"/>
            </a:endParaRPr>
          </a:p>
          <a:p>
            <a:pPr>
              <a:buFont typeface="Arial" pitchFamily="34" charset="0"/>
              <a:buChar char="•"/>
            </a:pPr>
            <a:r>
              <a:rPr lang="en-US" sz="3200" dirty="0">
                <a:solidFill>
                  <a:srgbClr val="002060"/>
                </a:solidFill>
                <a:latin typeface="Comic Sans MS" pitchFamily="66" charset="0"/>
              </a:rPr>
              <a:t>A female chemist is seriously injured by the explosion that occurs while trying to break up the silver perchlorate from the solution and dried in desiccant by spatula. </a:t>
            </a:r>
            <a:r>
              <a:rPr lang="tr-TR" sz="3200" dirty="0" err="1">
                <a:solidFill>
                  <a:srgbClr val="002060"/>
                </a:solidFill>
                <a:latin typeface="Comic Sans MS" pitchFamily="66" charset="0"/>
              </a:rPr>
              <a:t>Sh</a:t>
            </a:r>
            <a:r>
              <a:rPr lang="en-US" sz="3200" dirty="0">
                <a:solidFill>
                  <a:srgbClr val="002060"/>
                </a:solidFill>
                <a:latin typeface="Comic Sans MS" pitchFamily="66" charset="0"/>
              </a:rPr>
              <a:t>e can not be saved in four weeks and dies.</a:t>
            </a:r>
            <a:endParaRPr lang="tr-TR" sz="3200" dirty="0">
              <a:solidFill>
                <a:srgbClr val="002060"/>
              </a:solidFill>
              <a:latin typeface="Comic Sans MS" pitchFamily="66" charset="0"/>
            </a:endParaRPr>
          </a:p>
        </p:txBody>
      </p:sp>
    </p:spTree>
    <p:extLst>
      <p:ext uri="{BB962C8B-B14F-4D97-AF65-F5344CB8AC3E}">
        <p14:creationId xmlns:p14="http://schemas.microsoft.com/office/powerpoint/2010/main" val="1313380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63552" y="1268760"/>
            <a:ext cx="8352928" cy="1077218"/>
          </a:xfrm>
          <a:prstGeom prst="rect">
            <a:avLst/>
          </a:prstGeom>
        </p:spPr>
        <p:txBody>
          <a:bodyPr wrap="square">
            <a:spAutoFit/>
          </a:bodyPr>
          <a:lstStyle/>
          <a:p>
            <a:pPr>
              <a:buFont typeface="Arial" pitchFamily="34" charset="0"/>
              <a:buChar char="•"/>
            </a:pPr>
            <a:r>
              <a:rPr lang="en-US" sz="3200" dirty="0">
                <a:latin typeface="Comic Sans MS" pitchFamily="66" charset="0"/>
              </a:rPr>
              <a:t>Waste materials </a:t>
            </a:r>
            <a:r>
              <a:rPr lang="tr-TR" sz="3200" dirty="0" err="1">
                <a:latin typeface="Comic Sans MS" pitchFamily="66" charset="0"/>
              </a:rPr>
              <a:t>and</a:t>
            </a:r>
            <a:r>
              <a:rPr lang="tr-TR" sz="3200" dirty="0">
                <a:latin typeface="Comic Sans MS" pitchFamily="66" charset="0"/>
              </a:rPr>
              <a:t> </a:t>
            </a:r>
            <a:r>
              <a:rPr lang="tr-TR" sz="3200" dirty="0" err="1">
                <a:latin typeface="Comic Sans MS" pitchFamily="66" charset="0"/>
              </a:rPr>
              <a:t>their</a:t>
            </a:r>
            <a:r>
              <a:rPr lang="tr-TR" sz="3200" dirty="0">
                <a:latin typeface="Comic Sans MS" pitchFamily="66" charset="0"/>
              </a:rPr>
              <a:t> </a:t>
            </a:r>
            <a:r>
              <a:rPr lang="tr-TR" sz="3200" dirty="0" err="1">
                <a:latin typeface="Comic Sans MS" pitchFamily="66" charset="0"/>
              </a:rPr>
              <a:t>risks</a:t>
            </a:r>
            <a:r>
              <a:rPr lang="tr-TR" sz="3200" dirty="0">
                <a:latin typeface="Comic Sans MS" pitchFamily="66" charset="0"/>
              </a:rPr>
              <a:t> </a:t>
            </a:r>
            <a:r>
              <a:rPr lang="en-US" sz="3200" dirty="0">
                <a:latin typeface="Comic Sans MS" pitchFamily="66" charset="0"/>
              </a:rPr>
              <a:t>should also be </a:t>
            </a:r>
            <a:r>
              <a:rPr lang="tr-TR" sz="3200" dirty="0" err="1">
                <a:latin typeface="Comic Sans MS" pitchFamily="66" charset="0"/>
              </a:rPr>
              <a:t>known</a:t>
            </a:r>
            <a:r>
              <a:rPr lang="en-US" sz="3200" dirty="0">
                <a:latin typeface="Comic Sans MS" pitchFamily="66" charset="0"/>
              </a:rPr>
              <a:t>.</a:t>
            </a:r>
            <a:endParaRPr lang="tr-TR" sz="3200" dirty="0">
              <a:latin typeface="Comic Sans MS" pitchFamily="66" charset="0"/>
            </a:endParaRPr>
          </a:p>
        </p:txBody>
      </p:sp>
      <p:sp>
        <p:nvSpPr>
          <p:cNvPr id="3" name="Dikdörtgen 2"/>
          <p:cNvSpPr/>
          <p:nvPr/>
        </p:nvSpPr>
        <p:spPr>
          <a:xfrm>
            <a:off x="2063552" y="2420889"/>
            <a:ext cx="8064896" cy="4031873"/>
          </a:xfrm>
          <a:prstGeom prst="rect">
            <a:avLst/>
          </a:prstGeom>
        </p:spPr>
        <p:txBody>
          <a:bodyPr wrap="square">
            <a:spAutoFit/>
          </a:bodyPr>
          <a:lstStyle/>
          <a:p>
            <a:pPr marL="457200" indent="-457200">
              <a:buFont typeface="Wingdings" panose="05000000000000000000" pitchFamily="2" charset="2"/>
              <a:buChar char="Ø"/>
            </a:pPr>
            <a:r>
              <a:rPr lang="en-US" sz="3200" dirty="0">
                <a:solidFill>
                  <a:srgbClr val="002060"/>
                </a:solidFill>
                <a:latin typeface="Comic Sans MS" panose="030F0702030302020204" pitchFamily="66" charset="0"/>
              </a:rPr>
              <a:t>A chemistry student is pouring cyanide-containing waste into the </a:t>
            </a:r>
            <a:r>
              <a:rPr lang="tr-TR" sz="3200" dirty="0" err="1">
                <a:solidFill>
                  <a:srgbClr val="002060"/>
                </a:solidFill>
                <a:latin typeface="Comic Sans MS" panose="030F0702030302020204" pitchFamily="66" charset="0"/>
              </a:rPr>
              <a:t>washbasin</a:t>
            </a:r>
            <a:r>
              <a:rPr lang="tr-TR" sz="3200" dirty="0">
                <a:solidFill>
                  <a:srgbClr val="002060"/>
                </a:solidFill>
                <a:latin typeface="Comic Sans MS" panose="030F0702030302020204" pitchFamily="66" charset="0"/>
              </a:rPr>
              <a:t> of </a:t>
            </a:r>
            <a:r>
              <a:rPr lang="tr-TR" sz="3200" dirty="0" err="1">
                <a:solidFill>
                  <a:srgbClr val="002060"/>
                </a:solidFill>
                <a:latin typeface="Comic Sans MS" panose="030F0702030302020204" pitchFamily="66" charset="0"/>
              </a:rPr>
              <a:t>the</a:t>
            </a:r>
            <a:r>
              <a:rPr lang="tr-TR" sz="3200" dirty="0">
                <a:solidFill>
                  <a:srgbClr val="002060"/>
                </a:solidFill>
                <a:latin typeface="Comic Sans MS" panose="030F0702030302020204" pitchFamily="66" charset="0"/>
              </a:rPr>
              <a:t> </a:t>
            </a:r>
            <a:r>
              <a:rPr lang="en-US" sz="3200" dirty="0">
                <a:solidFill>
                  <a:srgbClr val="002060"/>
                </a:solidFill>
                <a:latin typeface="Comic Sans MS" panose="030F0702030302020204" pitchFamily="66" charset="0"/>
              </a:rPr>
              <a:t>lab in contradiction to the rules. Another student is pouring </a:t>
            </a:r>
            <a:r>
              <a:rPr lang="tr-TR" sz="3200" dirty="0" err="1">
                <a:solidFill>
                  <a:srgbClr val="002060"/>
                </a:solidFill>
                <a:latin typeface="Comic Sans MS" panose="030F0702030302020204" pitchFamily="66" charset="0"/>
              </a:rPr>
              <a:t>into</a:t>
            </a:r>
            <a:r>
              <a:rPr lang="tr-TR" sz="3200" dirty="0">
                <a:solidFill>
                  <a:srgbClr val="002060"/>
                </a:solidFill>
                <a:latin typeface="Comic Sans MS" panose="030F0702030302020204" pitchFamily="66" charset="0"/>
              </a:rPr>
              <a:t> </a:t>
            </a:r>
            <a:r>
              <a:rPr lang="tr-TR" sz="3200" dirty="0" err="1">
                <a:solidFill>
                  <a:srgbClr val="002060"/>
                </a:solidFill>
                <a:latin typeface="Comic Sans MS" panose="030F0702030302020204" pitchFamily="66" charset="0"/>
              </a:rPr>
              <a:t>the</a:t>
            </a:r>
            <a:r>
              <a:rPr lang="tr-TR" sz="3200" dirty="0">
                <a:solidFill>
                  <a:srgbClr val="002060"/>
                </a:solidFill>
                <a:latin typeface="Comic Sans MS" panose="030F0702030302020204" pitchFamily="66" charset="0"/>
              </a:rPr>
              <a:t> </a:t>
            </a:r>
            <a:r>
              <a:rPr lang="tr-TR" sz="3200" dirty="0" err="1">
                <a:solidFill>
                  <a:srgbClr val="002060"/>
                </a:solidFill>
                <a:latin typeface="Comic Sans MS" panose="030F0702030302020204" pitchFamily="66" charset="0"/>
              </a:rPr>
              <a:t>same</a:t>
            </a:r>
            <a:r>
              <a:rPr lang="tr-TR" sz="3200" dirty="0">
                <a:solidFill>
                  <a:srgbClr val="002060"/>
                </a:solidFill>
                <a:latin typeface="Comic Sans MS" panose="030F0702030302020204" pitchFamily="66" charset="0"/>
              </a:rPr>
              <a:t> </a:t>
            </a:r>
            <a:r>
              <a:rPr lang="tr-TR" sz="3200" dirty="0" err="1">
                <a:solidFill>
                  <a:srgbClr val="002060"/>
                </a:solidFill>
                <a:latin typeface="Comic Sans MS" panose="030F0702030302020204" pitchFamily="66" charset="0"/>
              </a:rPr>
              <a:t>washbasin</a:t>
            </a:r>
            <a:r>
              <a:rPr lang="en-US" sz="3200" dirty="0">
                <a:solidFill>
                  <a:srgbClr val="002060"/>
                </a:solidFill>
                <a:latin typeface="Comic Sans MS" panose="030F0702030302020204" pitchFamily="66" charset="0"/>
              </a:rPr>
              <a:t> hydrochloric acid a little later. The resulting cyanide acid vapors cause this student to die.</a:t>
            </a:r>
            <a:endParaRPr lang="tr-TR" sz="32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334374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79576" y="548680"/>
            <a:ext cx="7632848" cy="1569660"/>
          </a:xfrm>
          <a:prstGeom prst="rect">
            <a:avLst/>
          </a:prstGeom>
        </p:spPr>
        <p:txBody>
          <a:bodyPr wrap="square">
            <a:spAutoFit/>
          </a:bodyPr>
          <a:lstStyle/>
          <a:p>
            <a:pPr>
              <a:buFont typeface="Arial" pitchFamily="34" charset="0"/>
              <a:buChar char="•"/>
            </a:pPr>
            <a:r>
              <a:rPr lang="en-US" sz="3200" dirty="0">
                <a:latin typeface="Comic Sans MS" pitchFamily="66" charset="0"/>
              </a:rPr>
              <a:t>It should not be forgotten that there may be a source of ignition everywhere.</a:t>
            </a:r>
            <a:endParaRPr lang="tr-TR" sz="3200" dirty="0">
              <a:latin typeface="Comic Sans MS" pitchFamily="66" charset="0"/>
            </a:endParaRPr>
          </a:p>
        </p:txBody>
      </p:sp>
      <p:sp>
        <p:nvSpPr>
          <p:cNvPr id="3" name="Dikdörtgen 2"/>
          <p:cNvSpPr/>
          <p:nvPr/>
        </p:nvSpPr>
        <p:spPr>
          <a:xfrm>
            <a:off x="2135560" y="2204865"/>
            <a:ext cx="7776864" cy="4524315"/>
          </a:xfrm>
          <a:prstGeom prst="rect">
            <a:avLst/>
          </a:prstGeom>
        </p:spPr>
        <p:txBody>
          <a:bodyPr wrap="square">
            <a:spAutoFit/>
          </a:bodyPr>
          <a:lstStyle/>
          <a:p>
            <a:pPr marL="457200" indent="-457200">
              <a:buFont typeface="Wingdings" panose="05000000000000000000" pitchFamily="2" charset="2"/>
              <a:buChar char="Ø"/>
            </a:pPr>
            <a:r>
              <a:rPr lang="en-US" sz="3200" dirty="0">
                <a:solidFill>
                  <a:srgbClr val="002060"/>
                </a:solidFill>
                <a:latin typeface="Comic Sans MS" panose="030F0702030302020204" pitchFamily="66" charset="0"/>
              </a:rPr>
              <a:t>In a research lab, some </a:t>
            </a:r>
            <a:r>
              <a:rPr lang="tr-TR" sz="3200" dirty="0">
                <a:solidFill>
                  <a:srgbClr val="002060"/>
                </a:solidFill>
                <a:latin typeface="Comic Sans MS" panose="030F0702030302020204" pitchFamily="66" charset="0"/>
              </a:rPr>
              <a:t>solu</a:t>
            </a:r>
            <a:r>
              <a:rPr lang="en-US" sz="3200" dirty="0" err="1">
                <a:solidFill>
                  <a:srgbClr val="002060"/>
                </a:solidFill>
                <a:latin typeface="Comic Sans MS" panose="030F0702030302020204" pitchFamily="66" charset="0"/>
              </a:rPr>
              <a:t>tions</a:t>
            </a:r>
            <a:r>
              <a:rPr lang="en-US" sz="3200" dirty="0">
                <a:solidFill>
                  <a:srgbClr val="002060"/>
                </a:solidFill>
                <a:latin typeface="Comic Sans MS" panose="030F0702030302020204" pitchFamily="66" charset="0"/>
              </a:rPr>
              <a:t> that are easy to ignite are stored in a household </a:t>
            </a:r>
            <a:r>
              <a:rPr lang="tr-TR" sz="3200" dirty="0" err="1">
                <a:solidFill>
                  <a:srgbClr val="002060"/>
                </a:solidFill>
                <a:latin typeface="Comic Sans MS" panose="030F0702030302020204" pitchFamily="66" charset="0"/>
              </a:rPr>
              <a:t>type</a:t>
            </a:r>
            <a:r>
              <a:rPr lang="tr-TR" sz="3200" dirty="0">
                <a:solidFill>
                  <a:srgbClr val="002060"/>
                </a:solidFill>
                <a:latin typeface="Comic Sans MS" panose="030F0702030302020204" pitchFamily="66" charset="0"/>
              </a:rPr>
              <a:t> </a:t>
            </a:r>
            <a:r>
              <a:rPr lang="en-US" sz="3200" dirty="0">
                <a:solidFill>
                  <a:srgbClr val="002060"/>
                </a:solidFill>
                <a:latin typeface="Comic Sans MS" panose="030F0702030302020204" pitchFamily="66" charset="0"/>
              </a:rPr>
              <a:t>refrigerator. </a:t>
            </a:r>
            <a:r>
              <a:rPr lang="tr-TR" sz="3200" dirty="0" err="1">
                <a:solidFill>
                  <a:srgbClr val="002060"/>
                </a:solidFill>
                <a:latin typeface="Comic Sans MS" panose="030F0702030302020204" pitchFamily="66" charset="0"/>
              </a:rPr>
              <a:t>Vapour</a:t>
            </a:r>
            <a:r>
              <a:rPr lang="en-US" sz="3200" dirty="0">
                <a:solidFill>
                  <a:srgbClr val="002060"/>
                </a:solidFill>
                <a:latin typeface="Comic Sans MS" panose="030F0702030302020204" pitchFamily="66" charset="0"/>
              </a:rPr>
              <a:t> escaping from one of the </a:t>
            </a:r>
            <a:r>
              <a:rPr lang="tr-TR" sz="3200" dirty="0" err="1">
                <a:solidFill>
                  <a:srgbClr val="002060"/>
                </a:solidFill>
                <a:latin typeface="Comic Sans MS" panose="030F0702030302020204" pitchFamily="66" charset="0"/>
              </a:rPr>
              <a:t>bottles</a:t>
            </a:r>
            <a:r>
              <a:rPr lang="en-US" sz="3200" dirty="0">
                <a:solidFill>
                  <a:srgbClr val="002060"/>
                </a:solidFill>
                <a:latin typeface="Comic Sans MS" panose="030F0702030302020204" pitchFamily="66" charset="0"/>
              </a:rPr>
              <a:t> brings an explosive blend to the air in the </a:t>
            </a:r>
            <a:r>
              <a:rPr lang="tr-TR" sz="3200" dirty="0" err="1">
                <a:solidFill>
                  <a:srgbClr val="002060"/>
                </a:solidFill>
                <a:latin typeface="Comic Sans MS" panose="030F0702030302020204" pitchFamily="66" charset="0"/>
              </a:rPr>
              <a:t>refrigerator</a:t>
            </a:r>
            <a:r>
              <a:rPr lang="en-US" sz="3200" dirty="0">
                <a:solidFill>
                  <a:srgbClr val="002060"/>
                </a:solidFill>
                <a:latin typeface="Comic Sans MS" panose="030F0702030302020204" pitchFamily="66" charset="0"/>
              </a:rPr>
              <a:t>. Explosion and fire during the automatic opening of the refrigerator thermostat cause great damage</a:t>
            </a:r>
            <a:r>
              <a:rPr lang="tr-TR" sz="3200" dirty="0">
                <a:solidFill>
                  <a:srgbClr val="002060"/>
                </a:solidFill>
                <a:latin typeface="Comic Sans MS" panose="030F0702030302020204" pitchFamily="66" charset="0"/>
              </a:rPr>
              <a:t>.</a:t>
            </a:r>
          </a:p>
        </p:txBody>
      </p:sp>
    </p:spTree>
    <p:extLst>
      <p:ext uri="{BB962C8B-B14F-4D97-AF65-F5344CB8AC3E}">
        <p14:creationId xmlns:p14="http://schemas.microsoft.com/office/powerpoint/2010/main" val="2730417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38348" y="476250"/>
            <a:ext cx="7715304" cy="6024584"/>
          </a:xfrm>
          <a:prstGeom prst="rect">
            <a:avLst/>
          </a:prstGeom>
          <a:noFill/>
          <a:ln w="9525">
            <a:noFill/>
            <a:miter lim="800000"/>
            <a:headEnd/>
            <a:tailEnd/>
          </a:ln>
          <a:effectLst/>
        </p:spPr>
      </p:pic>
    </p:spTree>
    <p:extLst>
      <p:ext uri="{BB962C8B-B14F-4D97-AF65-F5344CB8AC3E}">
        <p14:creationId xmlns:p14="http://schemas.microsoft.com/office/powerpoint/2010/main" val="2564788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UT0007"/>
          <p:cNvPicPr>
            <a:picLocks noChangeAspect="1" noChangeArrowheads="1"/>
          </p:cNvPicPr>
          <p:nvPr/>
        </p:nvPicPr>
        <p:blipFill>
          <a:blip r:embed="rId2"/>
          <a:srcRect/>
          <a:stretch>
            <a:fillRect/>
          </a:stretch>
        </p:blipFill>
        <p:spPr bwMode="auto">
          <a:xfrm>
            <a:off x="3657601" y="0"/>
            <a:ext cx="5459413" cy="6858000"/>
          </a:xfrm>
          <a:prstGeom prst="rect">
            <a:avLst/>
          </a:prstGeom>
          <a:noFill/>
          <a:ln w="9525">
            <a:noFill/>
            <a:miter lim="800000"/>
            <a:headEnd/>
            <a:tailEnd/>
          </a:ln>
        </p:spPr>
      </p:pic>
    </p:spTree>
    <p:extLst>
      <p:ext uri="{BB962C8B-B14F-4D97-AF65-F5344CB8AC3E}">
        <p14:creationId xmlns:p14="http://schemas.microsoft.com/office/powerpoint/2010/main" val="2327722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524000" y="214290"/>
            <a:ext cx="4500562" cy="6643710"/>
          </a:xfrm>
          <a:prstGeom prst="rect">
            <a:avLst/>
          </a:prstGeom>
          <a:noFill/>
          <a:ln w="9525">
            <a:noFill/>
            <a:miter lim="800000"/>
            <a:headEnd/>
            <a:tailEnd/>
          </a:ln>
          <a:effectLst/>
        </p:spPr>
      </p:pic>
      <p:pic>
        <p:nvPicPr>
          <p:cNvPr id="6" name="5 Resim"/>
          <p:cNvPicPr/>
          <p:nvPr/>
        </p:nvPicPr>
        <p:blipFill>
          <a:blip r:embed="rId3"/>
          <a:srcRect/>
          <a:stretch>
            <a:fillRect/>
          </a:stretch>
        </p:blipFill>
        <p:spPr bwMode="auto">
          <a:xfrm>
            <a:off x="6024562" y="214290"/>
            <a:ext cx="4643438" cy="4214842"/>
          </a:xfrm>
          <a:prstGeom prst="rect">
            <a:avLst/>
          </a:prstGeom>
          <a:noFill/>
          <a:ln w="9525">
            <a:noFill/>
            <a:miter lim="800000"/>
            <a:headEnd/>
            <a:tailEnd/>
          </a:ln>
        </p:spPr>
      </p:pic>
      <p:pic>
        <p:nvPicPr>
          <p:cNvPr id="7" name="6 Resim"/>
          <p:cNvPicPr/>
          <p:nvPr/>
        </p:nvPicPr>
        <p:blipFill>
          <a:blip r:embed="rId4"/>
          <a:srcRect/>
          <a:stretch>
            <a:fillRect/>
          </a:stretch>
        </p:blipFill>
        <p:spPr bwMode="auto">
          <a:xfrm>
            <a:off x="5738810" y="4500570"/>
            <a:ext cx="4929191" cy="2357430"/>
          </a:xfrm>
          <a:prstGeom prst="rect">
            <a:avLst/>
          </a:prstGeom>
          <a:noFill/>
          <a:ln w="9525">
            <a:noFill/>
            <a:miter lim="800000"/>
            <a:headEnd/>
            <a:tailEnd/>
          </a:ln>
        </p:spPr>
      </p:pic>
    </p:spTree>
    <p:extLst>
      <p:ext uri="{BB962C8B-B14F-4D97-AF65-F5344CB8AC3E}">
        <p14:creationId xmlns:p14="http://schemas.microsoft.com/office/powerpoint/2010/main" val="952663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p:cNvPicPr/>
          <p:nvPr/>
        </p:nvPicPr>
        <p:blipFill>
          <a:blip r:embed="rId2"/>
          <a:srcRect/>
          <a:stretch>
            <a:fillRect/>
          </a:stretch>
        </p:blipFill>
        <p:spPr bwMode="auto">
          <a:xfrm>
            <a:off x="1524001" y="0"/>
            <a:ext cx="4572000" cy="6858000"/>
          </a:xfrm>
          <a:prstGeom prst="rect">
            <a:avLst/>
          </a:prstGeom>
          <a:noFill/>
          <a:ln w="9525">
            <a:noFill/>
            <a:miter lim="800000"/>
            <a:headEnd/>
            <a:tailEnd/>
          </a:ln>
        </p:spPr>
      </p:pic>
      <p:pic>
        <p:nvPicPr>
          <p:cNvPr id="6" name="5 Resim"/>
          <p:cNvPicPr/>
          <p:nvPr/>
        </p:nvPicPr>
        <p:blipFill>
          <a:blip r:embed="rId3"/>
          <a:srcRect/>
          <a:stretch>
            <a:fillRect/>
          </a:stretch>
        </p:blipFill>
        <p:spPr bwMode="auto">
          <a:xfrm>
            <a:off x="5810248" y="0"/>
            <a:ext cx="4857752" cy="6858000"/>
          </a:xfrm>
          <a:prstGeom prst="rect">
            <a:avLst/>
          </a:prstGeom>
          <a:noFill/>
          <a:ln w="9525">
            <a:noFill/>
            <a:miter lim="800000"/>
            <a:headEnd/>
            <a:tailEnd/>
          </a:ln>
        </p:spPr>
      </p:pic>
    </p:spTree>
    <p:extLst>
      <p:ext uri="{BB962C8B-B14F-4D97-AF65-F5344CB8AC3E}">
        <p14:creationId xmlns:p14="http://schemas.microsoft.com/office/powerpoint/2010/main" val="1617182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p:cNvPicPr/>
          <p:nvPr/>
        </p:nvPicPr>
        <p:blipFill>
          <a:blip r:embed="rId2"/>
          <a:srcRect/>
          <a:stretch>
            <a:fillRect/>
          </a:stretch>
        </p:blipFill>
        <p:spPr bwMode="auto">
          <a:xfrm>
            <a:off x="1738282" y="642918"/>
            <a:ext cx="4000528" cy="5572164"/>
          </a:xfrm>
          <a:prstGeom prst="rect">
            <a:avLst/>
          </a:prstGeom>
          <a:noFill/>
          <a:ln w="9525">
            <a:noFill/>
            <a:miter lim="800000"/>
            <a:headEnd/>
            <a:tailEnd/>
          </a:ln>
        </p:spPr>
      </p:pic>
      <p:pic>
        <p:nvPicPr>
          <p:cNvPr id="6" name="5 Resim"/>
          <p:cNvPicPr/>
          <p:nvPr/>
        </p:nvPicPr>
        <p:blipFill>
          <a:blip r:embed="rId3"/>
          <a:srcRect/>
          <a:stretch>
            <a:fillRect/>
          </a:stretch>
        </p:blipFill>
        <p:spPr bwMode="auto">
          <a:xfrm>
            <a:off x="5953125" y="642918"/>
            <a:ext cx="4328795" cy="5590540"/>
          </a:xfrm>
          <a:prstGeom prst="rect">
            <a:avLst/>
          </a:prstGeom>
          <a:noFill/>
          <a:ln w="9525">
            <a:noFill/>
            <a:miter lim="800000"/>
            <a:headEnd/>
            <a:tailEnd/>
          </a:ln>
        </p:spPr>
      </p:pic>
    </p:spTree>
    <p:extLst>
      <p:ext uri="{BB962C8B-B14F-4D97-AF65-F5344CB8AC3E}">
        <p14:creationId xmlns:p14="http://schemas.microsoft.com/office/powerpoint/2010/main" val="2655320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79576" y="980728"/>
            <a:ext cx="7560840" cy="5016758"/>
          </a:xfrm>
          <a:prstGeom prst="rect">
            <a:avLst/>
          </a:prstGeom>
        </p:spPr>
        <p:txBody>
          <a:bodyPr wrap="square">
            <a:spAutoFit/>
          </a:bodyPr>
          <a:lstStyle/>
          <a:p>
            <a:r>
              <a:rPr lang="en-US" sz="3200" b="1" dirty="0">
                <a:latin typeface="Comic Sans MS" panose="030F0702030302020204" pitchFamily="66" charset="0"/>
              </a:rPr>
              <a:t>In a study conducted in the United States, it was found that the number of accidents in laboratories was 10 to 50 times higher than the number of accidents in the chemical industry. Again in this research, over the last decade, some </a:t>
            </a:r>
            <a:r>
              <a:rPr lang="tr-TR" sz="3200" b="1" dirty="0" err="1">
                <a:latin typeface="Comic Sans MS" panose="030F0702030302020204" pitchFamily="66" charset="0"/>
              </a:rPr>
              <a:t>accidents</a:t>
            </a:r>
            <a:r>
              <a:rPr lang="tr-TR" sz="3200" b="1" dirty="0">
                <a:latin typeface="Comic Sans MS" panose="030F0702030302020204" pitchFamily="66" charset="0"/>
              </a:rPr>
              <a:t> of </a:t>
            </a:r>
            <a:r>
              <a:rPr lang="en-US" sz="3200" b="1" dirty="0">
                <a:latin typeface="Comic Sans MS" panose="030F0702030302020204" pitchFamily="66" charset="0"/>
              </a:rPr>
              <a:t>120 university-college laboratories </a:t>
            </a:r>
            <a:r>
              <a:rPr lang="tr-TR" sz="3200" b="1" dirty="0" err="1">
                <a:latin typeface="Comic Sans MS" panose="030F0702030302020204" pitchFamily="66" charset="0"/>
              </a:rPr>
              <a:t>caused</a:t>
            </a:r>
            <a:r>
              <a:rPr lang="tr-TR" sz="3200" b="1" dirty="0">
                <a:latin typeface="Comic Sans MS" panose="030F0702030302020204" pitchFamily="66" charset="0"/>
              </a:rPr>
              <a:t> </a:t>
            </a:r>
            <a:r>
              <a:rPr lang="tr-TR" sz="3200" b="1" dirty="0" err="1">
                <a:latin typeface="Comic Sans MS" panose="030F0702030302020204" pitchFamily="66" charset="0"/>
              </a:rPr>
              <a:t>to</a:t>
            </a:r>
            <a:r>
              <a:rPr lang="tr-TR" sz="3200" b="1" dirty="0">
                <a:latin typeface="Comic Sans MS" panose="030F0702030302020204" pitchFamily="66" charset="0"/>
              </a:rPr>
              <a:t> </a:t>
            </a:r>
            <a:r>
              <a:rPr lang="tr-TR" sz="3200" b="1" dirty="0" err="1">
                <a:latin typeface="Comic Sans MS" panose="030F0702030302020204" pitchFamily="66" charset="0"/>
              </a:rPr>
              <a:t>die</a:t>
            </a:r>
            <a:r>
              <a:rPr lang="tr-TR" sz="3200" b="1" dirty="0">
                <a:latin typeface="Comic Sans MS" panose="030F0702030302020204" pitchFamily="66" charset="0"/>
              </a:rPr>
              <a:t> </a:t>
            </a:r>
            <a:r>
              <a:rPr lang="tr-TR" sz="3200" b="1" dirty="0" err="1">
                <a:latin typeface="Comic Sans MS" panose="030F0702030302020204" pitchFamily="66" charset="0"/>
              </a:rPr>
              <a:t>the</a:t>
            </a:r>
            <a:r>
              <a:rPr lang="tr-TR" sz="3200" b="1" dirty="0">
                <a:latin typeface="Comic Sans MS" panose="030F0702030302020204" pitchFamily="66" charset="0"/>
              </a:rPr>
              <a:t> </a:t>
            </a:r>
            <a:r>
              <a:rPr lang="tr-TR" sz="3200" b="1" dirty="0" err="1">
                <a:latin typeface="Comic Sans MS" panose="030F0702030302020204" pitchFamily="66" charset="0"/>
              </a:rPr>
              <a:t>people</a:t>
            </a:r>
            <a:r>
              <a:rPr lang="en-US" sz="3200" b="1" dirty="0">
                <a:latin typeface="Comic Sans MS" panose="030F0702030302020204" pitchFamily="66" charset="0"/>
              </a:rPr>
              <a:t>.</a:t>
            </a:r>
            <a:endParaRPr lang="tr-TR" sz="3200" b="1" dirty="0">
              <a:latin typeface="Comic Sans MS" panose="030F0702030302020204" pitchFamily="66" charset="0"/>
            </a:endParaRPr>
          </a:p>
        </p:txBody>
      </p:sp>
    </p:spTree>
    <p:extLst>
      <p:ext uri="{BB962C8B-B14F-4D97-AF65-F5344CB8AC3E}">
        <p14:creationId xmlns:p14="http://schemas.microsoft.com/office/powerpoint/2010/main" val="308158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91544" y="1052736"/>
            <a:ext cx="8424936" cy="3539430"/>
          </a:xfrm>
          <a:prstGeom prst="rect">
            <a:avLst/>
          </a:prstGeom>
        </p:spPr>
        <p:txBody>
          <a:bodyPr wrap="square">
            <a:spAutoFit/>
          </a:bodyPr>
          <a:lstStyle/>
          <a:p>
            <a:r>
              <a:rPr lang="tr-TR" sz="2800" b="1" dirty="0" err="1">
                <a:latin typeface="Comic Sans MS" panose="030F0702030302020204" pitchFamily="66" charset="0"/>
              </a:rPr>
              <a:t>It</a:t>
            </a:r>
            <a:r>
              <a:rPr lang="tr-TR" sz="2800" b="1" dirty="0">
                <a:latin typeface="Comic Sans MS" panose="030F0702030302020204" pitchFamily="66" charset="0"/>
              </a:rPr>
              <a:t> </a:t>
            </a:r>
            <a:r>
              <a:rPr lang="en-US" sz="2800" b="1" dirty="0">
                <a:latin typeface="Comic Sans MS" panose="030F0702030302020204" pitchFamily="66" charset="0"/>
              </a:rPr>
              <a:t>is statistically determined that a very small part of the accidents that occurred in laboratories and production places are caused by technical faults and 85% by human faults. Lack of information or lack of</a:t>
            </a:r>
            <a:r>
              <a:rPr lang="tr-TR" sz="2800" b="1" dirty="0">
                <a:latin typeface="Comic Sans MS" panose="030F0702030302020204" pitchFamily="66" charset="0"/>
              </a:rPr>
              <a:t> </a:t>
            </a:r>
            <a:r>
              <a:rPr lang="tr-TR" sz="2800" b="1" dirty="0" err="1">
                <a:latin typeface="Comic Sans MS" panose="030F0702030302020204" pitchFamily="66" charset="0"/>
              </a:rPr>
              <a:t>knowledge</a:t>
            </a:r>
            <a:r>
              <a:rPr lang="en-US" sz="2800" b="1" dirty="0">
                <a:latin typeface="Comic Sans MS" panose="030F0702030302020204" pitchFamily="66" charset="0"/>
              </a:rPr>
              <a:t> </a:t>
            </a:r>
            <a:r>
              <a:rPr lang="tr-TR" sz="2800" b="1" dirty="0" err="1">
                <a:latin typeface="Comic Sans MS" panose="030F0702030302020204" pitchFamily="66" charset="0"/>
              </a:rPr>
              <a:t>for</a:t>
            </a:r>
            <a:r>
              <a:rPr lang="tr-TR" sz="2800" b="1" dirty="0">
                <a:latin typeface="Comic Sans MS" panose="030F0702030302020204" pitchFamily="66" charset="0"/>
              </a:rPr>
              <a:t> </a:t>
            </a:r>
            <a:r>
              <a:rPr lang="en-US" sz="2800" b="1" dirty="0">
                <a:latin typeface="Comic Sans MS" panose="030F0702030302020204" pitchFamily="66" charset="0"/>
              </a:rPr>
              <a:t>the substance being studied plays an important role here</a:t>
            </a:r>
            <a:r>
              <a:rPr lang="tr-TR" sz="2800" b="1" dirty="0">
                <a:latin typeface="Comic Sans MS" panose="030F0702030302020204" pitchFamily="66" charset="0"/>
              </a:rPr>
              <a:t>.</a:t>
            </a:r>
          </a:p>
          <a:p>
            <a:endParaRPr lang="tr-TR" sz="2800" b="1" dirty="0">
              <a:latin typeface="Comic Sans MS" panose="030F0702030302020204" pitchFamily="66" charset="0"/>
            </a:endParaRPr>
          </a:p>
        </p:txBody>
      </p:sp>
      <p:sp>
        <p:nvSpPr>
          <p:cNvPr id="3" name="Dikdörtgen 2"/>
          <p:cNvSpPr/>
          <p:nvPr/>
        </p:nvSpPr>
        <p:spPr>
          <a:xfrm>
            <a:off x="1991544" y="4221088"/>
            <a:ext cx="8136904" cy="1815882"/>
          </a:xfrm>
          <a:prstGeom prst="rect">
            <a:avLst/>
          </a:prstGeom>
        </p:spPr>
        <p:txBody>
          <a:bodyPr wrap="square">
            <a:spAutoFit/>
          </a:bodyPr>
          <a:lstStyle/>
          <a:p>
            <a:r>
              <a:rPr lang="en-US" sz="2800" b="1" dirty="0">
                <a:latin typeface="Comic Sans MS" panose="030F0702030302020204" pitchFamily="66" charset="0"/>
              </a:rPr>
              <a:t>The worst enemy of working safely is some wrong habits. People who are careful at the beginning tend to obey the rules of safety in time </a:t>
            </a:r>
            <a:r>
              <a:rPr lang="tr-TR" sz="2800" b="1" dirty="0" err="1">
                <a:latin typeface="Comic Sans MS" panose="030F0702030302020204" pitchFamily="66" charset="0"/>
              </a:rPr>
              <a:t>less</a:t>
            </a:r>
            <a:r>
              <a:rPr lang="tr-TR" sz="2800" b="1" dirty="0">
                <a:latin typeface="Comic Sans MS" panose="030F0702030302020204" pitchFamily="66" charset="0"/>
              </a:rPr>
              <a:t> </a:t>
            </a:r>
            <a:r>
              <a:rPr lang="en-US" sz="2800" b="1" dirty="0">
                <a:latin typeface="Comic Sans MS" panose="030F0702030302020204" pitchFamily="66" charset="0"/>
              </a:rPr>
              <a:t>as their experience increases.</a:t>
            </a:r>
          </a:p>
        </p:txBody>
      </p:sp>
    </p:spTree>
    <p:extLst>
      <p:ext uri="{BB962C8B-B14F-4D97-AF65-F5344CB8AC3E}">
        <p14:creationId xmlns:p14="http://schemas.microsoft.com/office/powerpoint/2010/main" val="4287587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214290"/>
            <a:ext cx="8686800" cy="928694"/>
          </a:xfrm>
        </p:spPr>
        <p:txBody>
          <a:bodyPr>
            <a:normAutofit fontScale="90000"/>
          </a:bodyPr>
          <a:lstStyle/>
          <a:p>
            <a:pPr algn="ctr"/>
            <a:r>
              <a:rPr lang="tr-TR" dirty="0" smtClean="0"/>
              <a:t> </a:t>
            </a:r>
            <a:r>
              <a:rPr lang="tr-TR" dirty="0" smtClean="0">
                <a:solidFill>
                  <a:srgbClr val="FF0000"/>
                </a:solidFill>
              </a:rPr>
              <a:t>1 </a:t>
            </a:r>
            <a:r>
              <a:rPr lang="en-US" dirty="0" smtClean="0">
                <a:solidFill>
                  <a:srgbClr val="FF0000"/>
                </a:solidFill>
                <a:latin typeface="Comic Sans MS" pitchFamily="66" charset="0"/>
              </a:rPr>
              <a:t>The importance of working </a:t>
            </a:r>
            <a:r>
              <a:rPr lang="tr-TR" dirty="0" smtClean="0">
                <a:solidFill>
                  <a:srgbClr val="FF0000"/>
                </a:solidFill>
                <a:latin typeface="Comic Sans MS" pitchFamily="66" charset="0"/>
              </a:rPr>
              <a:t>               SAFELY</a:t>
            </a:r>
            <a:endParaRPr lang="tr-TR" dirty="0">
              <a:solidFill>
                <a:srgbClr val="FF0000"/>
              </a:solidFill>
              <a:latin typeface="Comic Sans MS" pitchFamily="66" charset="0"/>
            </a:endParaRPr>
          </a:p>
        </p:txBody>
      </p:sp>
      <p:sp>
        <p:nvSpPr>
          <p:cNvPr id="3" name="2 İçerik Yer Tutucusu"/>
          <p:cNvSpPr>
            <a:spLocks noGrp="1"/>
          </p:cNvSpPr>
          <p:nvPr>
            <p:ph idx="1"/>
          </p:nvPr>
        </p:nvSpPr>
        <p:spPr>
          <a:xfrm>
            <a:off x="1666844" y="1214422"/>
            <a:ext cx="8848756" cy="5500726"/>
          </a:xfrm>
        </p:spPr>
        <p:txBody>
          <a:bodyPr>
            <a:normAutofit fontScale="92500" lnSpcReduction="10000"/>
          </a:bodyPr>
          <a:lstStyle/>
          <a:p>
            <a:r>
              <a:rPr lang="en-US" b="1" dirty="0">
                <a:latin typeface="Comic Sans MS" pitchFamily="66" charset="0"/>
              </a:rPr>
              <a:t>A chemist acquires highly detailed knowledge and experience about the hazards and risks of the materials he or she produces or produces during his / her profession. Working safely is up to the job and at least as important as learning new techniques and information. The following issues should be emphasized during the training of a chemist</a:t>
            </a:r>
            <a:r>
              <a:rPr lang="tr-TR" b="1" dirty="0">
                <a:latin typeface="Comic Sans MS" pitchFamily="66" charset="0"/>
              </a:rPr>
              <a:t>:</a:t>
            </a:r>
          </a:p>
          <a:p>
            <a:endParaRPr lang="tr-TR" b="1" dirty="0">
              <a:latin typeface="Comic Sans MS" pitchFamily="66" charset="0"/>
            </a:endParaRPr>
          </a:p>
          <a:p>
            <a:r>
              <a:rPr lang="tr-TR" b="1" dirty="0" err="1">
                <a:solidFill>
                  <a:srgbClr val="FF0000"/>
                </a:solidFill>
                <a:latin typeface="Comic Sans MS" pitchFamily="66" charset="0"/>
              </a:rPr>
              <a:t>To</a:t>
            </a:r>
            <a:r>
              <a:rPr lang="tr-TR" b="1" dirty="0">
                <a:solidFill>
                  <a:srgbClr val="FF0000"/>
                </a:solidFill>
                <a:latin typeface="Comic Sans MS" pitchFamily="66" charset="0"/>
              </a:rPr>
              <a:t> </a:t>
            </a:r>
            <a:r>
              <a:rPr lang="tr-TR" b="1" dirty="0" err="1">
                <a:solidFill>
                  <a:srgbClr val="FF0000"/>
                </a:solidFill>
                <a:latin typeface="Comic Sans MS" pitchFamily="66" charset="0"/>
              </a:rPr>
              <a:t>work</a:t>
            </a:r>
            <a:r>
              <a:rPr lang="tr-TR" b="1" dirty="0">
                <a:solidFill>
                  <a:srgbClr val="FF0000"/>
                </a:solidFill>
                <a:latin typeface="Comic Sans MS" pitchFamily="66" charset="0"/>
              </a:rPr>
              <a:t> </a:t>
            </a:r>
            <a:r>
              <a:rPr lang="tr-TR" b="1" dirty="0" err="1">
                <a:solidFill>
                  <a:srgbClr val="FF0000"/>
                </a:solidFill>
                <a:latin typeface="Comic Sans MS" pitchFamily="66" charset="0"/>
              </a:rPr>
              <a:t>safely</a:t>
            </a:r>
            <a:r>
              <a:rPr lang="tr-TR" b="1" dirty="0">
                <a:solidFill>
                  <a:srgbClr val="FF0000"/>
                </a:solidFill>
                <a:latin typeface="Comic Sans MS" pitchFamily="66" charset="0"/>
              </a:rPr>
              <a:t> </a:t>
            </a:r>
            <a:r>
              <a:rPr lang="tr-TR" b="1" dirty="0" err="1">
                <a:solidFill>
                  <a:srgbClr val="FF0000"/>
                </a:solidFill>
                <a:latin typeface="Comic Sans MS" pitchFamily="66" charset="0"/>
              </a:rPr>
              <a:t>with</a:t>
            </a:r>
            <a:r>
              <a:rPr lang="tr-TR" b="1" dirty="0">
                <a:solidFill>
                  <a:srgbClr val="FF0000"/>
                </a:solidFill>
                <a:latin typeface="Comic Sans MS" pitchFamily="66" charset="0"/>
              </a:rPr>
              <a:t> c</a:t>
            </a:r>
            <a:r>
              <a:rPr lang="en-US" b="1" dirty="0" err="1">
                <a:solidFill>
                  <a:srgbClr val="FF0000"/>
                </a:solidFill>
                <a:latin typeface="Comic Sans MS" pitchFamily="66" charset="0"/>
              </a:rPr>
              <a:t>hemical</a:t>
            </a:r>
            <a:r>
              <a:rPr lang="en-US" b="1" dirty="0">
                <a:solidFill>
                  <a:srgbClr val="FF0000"/>
                </a:solidFill>
                <a:latin typeface="Comic Sans MS" pitchFamily="66" charset="0"/>
              </a:rPr>
              <a:t> substances</a:t>
            </a:r>
          </a:p>
          <a:p>
            <a:r>
              <a:rPr lang="en-US" b="1" dirty="0">
                <a:solidFill>
                  <a:srgbClr val="7030A0"/>
                </a:solidFill>
                <a:latin typeface="Comic Sans MS" pitchFamily="66" charset="0"/>
              </a:rPr>
              <a:t>Protect yourself and your friends from danger</a:t>
            </a:r>
            <a:r>
              <a:rPr lang="en-US" b="1" dirty="0">
                <a:latin typeface="Comic Sans MS" pitchFamily="66" charset="0"/>
              </a:rPr>
              <a:t>.</a:t>
            </a:r>
          </a:p>
          <a:p>
            <a:r>
              <a:rPr lang="en-US" b="1" dirty="0">
                <a:solidFill>
                  <a:srgbClr val="002060"/>
                </a:solidFill>
                <a:latin typeface="Comic Sans MS" pitchFamily="66" charset="0"/>
              </a:rPr>
              <a:t>To be sensitive to environmental pollution.</a:t>
            </a:r>
            <a:endParaRPr lang="tr-TR" b="1" dirty="0">
              <a:solidFill>
                <a:srgbClr val="002060"/>
              </a:solidFill>
              <a:latin typeface="Comic Sans MS" pitchFamily="66" charset="0"/>
            </a:endParaRPr>
          </a:p>
          <a:p>
            <a:pPr>
              <a:buFont typeface="Wingdings" pitchFamily="2" charset="2"/>
              <a:buChar char="Ø"/>
              <a:defRPr/>
            </a:pPr>
            <a:r>
              <a:rPr lang="en-US" b="1" dirty="0">
                <a:solidFill>
                  <a:schemeClr val="accent5">
                    <a:lumMod val="50000"/>
                  </a:schemeClr>
                </a:solidFill>
                <a:latin typeface="Comic Sans MS" pitchFamily="66" charset="0"/>
                <a:cs typeface="Times New Roman" pitchFamily="18" charset="0"/>
              </a:rPr>
              <a:t>Identify possible hazards of chemical substances and protect them from these hazards with the help of warnings</a:t>
            </a:r>
            <a:endParaRPr lang="tr-TR" b="1" dirty="0">
              <a:solidFill>
                <a:schemeClr val="accent5">
                  <a:lumMod val="50000"/>
                </a:schemeClr>
              </a:solidFill>
              <a:latin typeface="Comic Sans MS" pitchFamily="66" charset="0"/>
              <a:cs typeface="Times New Roman" pitchFamily="18" charset="0"/>
            </a:endParaRPr>
          </a:p>
          <a:p>
            <a:endParaRPr lang="tr-TR" b="1" dirty="0">
              <a:solidFill>
                <a:schemeClr val="tx1"/>
              </a:solidFill>
            </a:endParaRPr>
          </a:p>
        </p:txBody>
      </p:sp>
    </p:spTree>
    <p:extLst>
      <p:ext uri="{BB962C8B-B14F-4D97-AF65-F5344CB8AC3E}">
        <p14:creationId xmlns:p14="http://schemas.microsoft.com/office/powerpoint/2010/main" val="2339112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637</Words>
  <Application>Microsoft Office PowerPoint</Application>
  <PresentationFormat>Geniş ekran</PresentationFormat>
  <Paragraphs>33</Paragraphs>
  <Slides>14</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14</vt:i4>
      </vt:variant>
    </vt:vector>
  </HeadingPairs>
  <TitlesOfParts>
    <vt:vector size="21" baseType="lpstr">
      <vt:lpstr>Arial</vt:lpstr>
      <vt:lpstr>Calibri</vt:lpstr>
      <vt:lpstr>Calibri Light</vt:lpstr>
      <vt:lpstr>Comic Sans MS</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 1 The importance of working                SAFELY</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KİMYA_MCANEL</dc:creator>
  <cp:lastModifiedBy>KİMYA_MCANEL</cp:lastModifiedBy>
  <cp:revision>7</cp:revision>
  <dcterms:created xsi:type="dcterms:W3CDTF">2017-11-23T07:00:35Z</dcterms:created>
  <dcterms:modified xsi:type="dcterms:W3CDTF">2017-11-23T12:16:28Z</dcterms:modified>
</cp:coreProperties>
</file>