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4" r:id="rId8"/>
    <p:sldId id="265" r:id="rId9"/>
    <p:sldId id="266" r:id="rId10"/>
    <p:sldId id="277" r:id="rId11"/>
    <p:sldId id="267" r:id="rId12"/>
    <p:sldId id="259" r:id="rId13"/>
    <p:sldId id="268" r:id="rId14"/>
    <p:sldId id="348" r:id="rId15"/>
    <p:sldId id="269" r:id="rId16"/>
    <p:sldId id="278" r:id="rId17"/>
    <p:sldId id="279" r:id="rId18"/>
    <p:sldId id="270" r:id="rId19"/>
    <p:sldId id="271" r:id="rId20"/>
    <p:sldId id="272" r:id="rId21"/>
    <p:sldId id="273" r:id="rId22"/>
    <p:sldId id="274" r:id="rId23"/>
    <p:sldId id="275" r:id="rId24"/>
    <p:sldId id="276" r:id="rId25"/>
    <p:sldId id="263" r:id="rId26"/>
    <p:sldId id="324" r:id="rId27"/>
    <p:sldId id="325" r:id="rId28"/>
    <p:sldId id="326" r:id="rId29"/>
    <p:sldId id="335" r:id="rId30"/>
    <p:sldId id="327" r:id="rId31"/>
    <p:sldId id="341" r:id="rId32"/>
    <p:sldId id="329" r:id="rId33"/>
    <p:sldId id="330" r:id="rId34"/>
    <p:sldId id="331" r:id="rId35"/>
    <p:sldId id="336" r:id="rId36"/>
    <p:sldId id="342" r:id="rId37"/>
    <p:sldId id="337" r:id="rId38"/>
    <p:sldId id="328" r:id="rId39"/>
    <p:sldId id="345" r:id="rId40"/>
    <p:sldId id="338" r:id="rId41"/>
    <p:sldId id="339" r:id="rId42"/>
    <p:sldId id="332" r:id="rId43"/>
    <p:sldId id="340" r:id="rId44"/>
    <p:sldId id="346" r:id="rId45"/>
    <p:sldId id="333" r:id="rId46"/>
    <p:sldId id="343" r:id="rId47"/>
    <p:sldId id="347" r:id="rId48"/>
    <p:sldId id="344" r:id="rId49"/>
    <p:sldId id="334" r:id="rId50"/>
    <p:sldId id="280" r:id="rId51"/>
    <p:sldId id="281" r:id="rId52"/>
    <p:sldId id="282" r:id="rId53"/>
    <p:sldId id="283" r:id="rId54"/>
    <p:sldId id="284" r:id="rId55"/>
    <p:sldId id="285" r:id="rId56"/>
    <p:sldId id="286" r:id="rId57"/>
    <p:sldId id="287" r:id="rId58"/>
    <p:sldId id="288" r:id="rId59"/>
    <p:sldId id="289" r:id="rId60"/>
    <p:sldId id="290" r:id="rId61"/>
    <p:sldId id="294" r:id="rId62"/>
    <p:sldId id="296" r:id="rId63"/>
    <p:sldId id="295" r:id="rId64"/>
    <p:sldId id="291" r:id="rId65"/>
    <p:sldId id="292" r:id="rId66"/>
    <p:sldId id="293" r:id="rId67"/>
    <p:sldId id="297" r:id="rId68"/>
    <p:sldId id="298" r:id="rId69"/>
    <p:sldId id="299" r:id="rId70"/>
    <p:sldId id="300" r:id="rId71"/>
    <p:sldId id="301" r:id="rId72"/>
    <p:sldId id="302" r:id="rId73"/>
    <p:sldId id="303" r:id="rId74"/>
    <p:sldId id="305" r:id="rId75"/>
    <p:sldId id="306" r:id="rId76"/>
    <p:sldId id="307" r:id="rId77"/>
    <p:sldId id="308" r:id="rId78"/>
    <p:sldId id="309" r:id="rId79"/>
    <p:sldId id="310" r:id="rId80"/>
    <p:sldId id="311" r:id="rId81"/>
    <p:sldId id="312" r:id="rId82"/>
    <p:sldId id="304" r:id="rId8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6600"/>
    <a:srgbClr val="CC33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p:cViewPr varScale="1">
        <p:scale>
          <a:sx n="81" d="100"/>
          <a:sy n="81" d="100"/>
        </p:scale>
        <p:origin x="60"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F39C69D-6B57-4C7F-A848-1076B5C25278}" type="datetimeFigureOut">
              <a:rPr lang="tr-TR" smtClean="0"/>
              <a:t>21.11.2017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202688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F39C69D-6B57-4C7F-A848-1076B5C25278}" type="datetimeFigureOut">
              <a:rPr lang="tr-TR" smtClean="0"/>
              <a:t>21.11.2017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350367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F39C69D-6B57-4C7F-A848-1076B5C25278}" type="datetimeFigureOut">
              <a:rPr lang="tr-TR" smtClean="0"/>
              <a:t>21.11.2017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73498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F39C69D-6B57-4C7F-A848-1076B5C25278}" type="datetimeFigureOut">
              <a:rPr lang="tr-TR" smtClean="0"/>
              <a:t>21.11.2017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137969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F39C69D-6B57-4C7F-A848-1076B5C25278}" type="datetimeFigureOut">
              <a:rPr lang="tr-TR" smtClean="0"/>
              <a:t>21.11.2017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112654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F39C69D-6B57-4C7F-A848-1076B5C25278}" type="datetimeFigureOut">
              <a:rPr lang="tr-TR" smtClean="0"/>
              <a:t>21.11.2017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85445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FF39C69D-6B57-4C7F-A848-1076B5C25278}" type="datetimeFigureOut">
              <a:rPr lang="tr-TR" smtClean="0"/>
              <a:t>21.11.2017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16817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F39C69D-6B57-4C7F-A848-1076B5C25278}" type="datetimeFigureOut">
              <a:rPr lang="tr-TR" smtClean="0"/>
              <a:t>21.11.2017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39263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F39C69D-6B57-4C7F-A848-1076B5C25278}" type="datetimeFigureOut">
              <a:rPr lang="tr-TR" smtClean="0"/>
              <a:t>21.11.2017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61575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F39C69D-6B57-4C7F-A848-1076B5C25278}" type="datetimeFigureOut">
              <a:rPr lang="tr-TR" smtClean="0"/>
              <a:t>21.11.2017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123761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FF39C69D-6B57-4C7F-A848-1076B5C25278}" type="datetimeFigureOut">
              <a:rPr lang="tr-TR" smtClean="0"/>
              <a:t>21.11.2017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3AF7640-091C-46BF-AA84-A37F81F6AE43}" type="slidenum">
              <a:rPr lang="tr-TR" smtClean="0"/>
              <a:t>‹#›</a:t>
            </a:fld>
            <a:endParaRPr lang="tr-TR"/>
          </a:p>
        </p:txBody>
      </p:sp>
    </p:spTree>
    <p:extLst>
      <p:ext uri="{BB962C8B-B14F-4D97-AF65-F5344CB8AC3E}">
        <p14:creationId xmlns:p14="http://schemas.microsoft.com/office/powerpoint/2010/main" val="346211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C69D-6B57-4C7F-A848-1076B5C25278}" type="datetimeFigureOut">
              <a:rPr lang="tr-TR" smtClean="0"/>
              <a:t>21.11.2017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F7640-091C-46BF-AA84-A37F81F6AE43}" type="slidenum">
              <a:rPr lang="tr-TR" smtClean="0"/>
              <a:t>‹#›</a:t>
            </a:fld>
            <a:endParaRPr lang="tr-TR"/>
          </a:p>
        </p:txBody>
      </p:sp>
    </p:spTree>
    <p:extLst>
      <p:ext uri="{BB962C8B-B14F-4D97-AF65-F5344CB8AC3E}">
        <p14:creationId xmlns:p14="http://schemas.microsoft.com/office/powerpoint/2010/main" val="3830084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msdvetmanual.com/generalized-conditions/bovine-leukosis/overview-of-bovine-leukosi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hyperlink" Target="https://pets.webmd.com/cats/cat-weakness-paralysis" TargetMode="External"/><Relationship Id="rId7" Type="http://schemas.openxmlformats.org/officeDocument/2006/relationships/image" Target="../media/image25.jpeg"/><Relationship Id="rId2" Type="http://schemas.openxmlformats.org/officeDocument/2006/relationships/hyperlink" Target="https://pets.webmd.com/cats/weight-loss-in-cats"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s://pets.webmd.com/cats/the-scoop-on-cat-poop" TargetMode="External"/><Relationship Id="rId4" Type="http://schemas.openxmlformats.org/officeDocument/2006/relationships/hyperlink" Target="https://pets.webmd.com/cats/fevers-in-ca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vetbook.org/wiki/cat/index.php/FeLV" TargetMode="External"/><Relationship Id="rId2" Type="http://schemas.openxmlformats.org/officeDocument/2006/relationships/hyperlink" Target="https://pets.webmd.com/cats/facts-about-feline-leukemia-virus#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vet.cornell.edu/fhc/health_information/vaccines.cf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msdvetmanual.com/immune-system/immunologic-diseases/secondary-immunodeficienci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cfsph.iastate.edu/Factsheets/pdfs/equine_viral_arteritis.pdf"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petmd.com/cat/conditions/infectious-parasitic/c_ct_feline_caliciviru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err="1" smtClean="0">
                <a:solidFill>
                  <a:srgbClr val="0070C0"/>
                </a:solidFill>
              </a:rPr>
              <a:t>Enzootic</a:t>
            </a:r>
            <a:r>
              <a:rPr lang="tr-TR" dirty="0" smtClean="0">
                <a:solidFill>
                  <a:srgbClr val="0070C0"/>
                </a:solidFill>
              </a:rPr>
              <a:t> </a:t>
            </a:r>
            <a:r>
              <a:rPr lang="tr-TR" dirty="0" err="1" smtClean="0">
                <a:solidFill>
                  <a:srgbClr val="0070C0"/>
                </a:solidFill>
              </a:rPr>
              <a:t>Bovine</a:t>
            </a:r>
            <a:r>
              <a:rPr lang="tr-TR" dirty="0" smtClean="0">
                <a:solidFill>
                  <a:srgbClr val="0070C0"/>
                </a:solidFill>
              </a:rPr>
              <a:t> </a:t>
            </a:r>
            <a:r>
              <a:rPr lang="tr-TR" dirty="0" err="1" smtClean="0">
                <a:solidFill>
                  <a:srgbClr val="0070C0"/>
                </a:solidFill>
              </a:rPr>
              <a:t>Leukosis</a:t>
            </a:r>
            <a:r>
              <a:rPr lang="tr-TR" dirty="0" smtClean="0">
                <a:solidFill>
                  <a:srgbClr val="0070C0"/>
                </a:solidFill>
              </a:rPr>
              <a:t> (BLV)</a:t>
            </a:r>
            <a:endParaRPr lang="tr-TR" dirty="0">
              <a:solidFill>
                <a:srgbClr val="0070C0"/>
              </a:solidFill>
            </a:endParaRPr>
          </a:p>
        </p:txBody>
      </p:sp>
      <p:sp>
        <p:nvSpPr>
          <p:cNvPr id="3" name="Alt Başlık 2"/>
          <p:cNvSpPr>
            <a:spLocks noGrp="1"/>
          </p:cNvSpPr>
          <p:nvPr>
            <p:ph type="subTitle" idx="1"/>
          </p:nvPr>
        </p:nvSpPr>
        <p:spPr/>
        <p:txBody>
          <a:bodyPr/>
          <a:lstStyle/>
          <a:p>
            <a:r>
              <a:rPr lang="tr-TR" b="1" dirty="0" err="1"/>
              <a:t>Bovine</a:t>
            </a:r>
            <a:r>
              <a:rPr lang="tr-TR" b="1" dirty="0"/>
              <a:t> </a:t>
            </a:r>
            <a:r>
              <a:rPr lang="tr-TR" b="1" dirty="0" err="1"/>
              <a:t>lymphosarcoma</a:t>
            </a:r>
            <a:r>
              <a:rPr lang="tr-TR" b="1" dirty="0"/>
              <a:t>, </a:t>
            </a:r>
            <a:r>
              <a:rPr lang="tr-TR" b="1" dirty="0" err="1"/>
              <a:t>Leukemia</a:t>
            </a:r>
            <a:r>
              <a:rPr lang="tr-TR" b="1" dirty="0"/>
              <a:t>, </a:t>
            </a:r>
            <a:r>
              <a:rPr lang="tr-TR" b="1" dirty="0" err="1"/>
              <a:t>Malignant</a:t>
            </a:r>
            <a:r>
              <a:rPr lang="tr-TR" b="1" dirty="0"/>
              <a:t> </a:t>
            </a:r>
            <a:r>
              <a:rPr lang="tr-TR" b="1" dirty="0" err="1"/>
              <a:t>lymphoma</a:t>
            </a:r>
            <a:endParaRPr lang="tr-TR" b="1" dirty="0"/>
          </a:p>
          <a:p>
            <a:endParaRPr lang="tr-TR" dirty="0"/>
          </a:p>
        </p:txBody>
      </p:sp>
    </p:spTree>
    <p:extLst>
      <p:ext uri="{BB962C8B-B14F-4D97-AF65-F5344CB8AC3E}">
        <p14:creationId xmlns:p14="http://schemas.microsoft.com/office/powerpoint/2010/main" val="205326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9453" y="1436913"/>
            <a:ext cx="10515600" cy="4918179"/>
          </a:xfrm>
        </p:spPr>
        <p:txBody>
          <a:bodyPr/>
          <a:lstStyle/>
          <a:p>
            <a:r>
              <a:rPr lang="en-US" dirty="0" smtClean="0">
                <a:solidFill>
                  <a:srgbClr val="00B050"/>
                </a:solidFill>
              </a:rPr>
              <a:t>Once BLV enters the organism, antibodies are formed against the virus.</a:t>
            </a:r>
            <a:endParaRPr lang="tr-TR" dirty="0" smtClean="0">
              <a:solidFill>
                <a:srgbClr val="00B050"/>
              </a:solidFill>
            </a:endParaRPr>
          </a:p>
          <a:p>
            <a:pPr lvl="1"/>
            <a:r>
              <a:rPr lang="en-US" dirty="0" smtClean="0"/>
              <a:t>the antibodies are insufficient for the elimination of the virus.</a:t>
            </a:r>
            <a:endParaRPr lang="tr-TR" dirty="0" smtClean="0"/>
          </a:p>
          <a:p>
            <a:pPr lvl="1"/>
            <a:r>
              <a:rPr lang="en-US" dirty="0" smtClean="0"/>
              <a:t>Virus integrates into the DNA of lymphocyte cells.</a:t>
            </a:r>
            <a:endParaRPr lang="tr-TR" dirty="0" smtClean="0"/>
          </a:p>
          <a:p>
            <a:pPr lvl="1"/>
            <a:r>
              <a:rPr lang="en-US" dirty="0" smtClean="0"/>
              <a:t>BLV is constantly carried in the blood of infected animals.(Persistent Infection) BLV infected animals carry life-time viruses and infect healthy animals.</a:t>
            </a:r>
            <a:endParaRPr lang="tr-TR" dirty="0"/>
          </a:p>
        </p:txBody>
      </p:sp>
    </p:spTree>
    <p:extLst>
      <p:ext uri="{BB962C8B-B14F-4D97-AF65-F5344CB8AC3E}">
        <p14:creationId xmlns:p14="http://schemas.microsoft.com/office/powerpoint/2010/main" val="102210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ruses 06 02416 g001 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312" y="0"/>
            <a:ext cx="7201601" cy="5105823"/>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4611231"/>
            <a:ext cx="12192000" cy="2246769"/>
          </a:xfrm>
          <a:prstGeom prst="rect">
            <a:avLst/>
          </a:prstGeom>
        </p:spPr>
        <p:txBody>
          <a:bodyPr wrap="square">
            <a:spAutoFit/>
          </a:bodyPr>
          <a:lstStyle/>
          <a:p>
            <a:r>
              <a:rPr lang="en-US" sz="1400" b="0" i="0" dirty="0" smtClean="0">
                <a:solidFill>
                  <a:srgbClr val="222222"/>
                </a:solidFill>
                <a:effectLst/>
              </a:rPr>
              <a:t> Clinical course of bovine leukemia virus (BLV) infection. Primary infection: an infected cell (red) with a BLV integrated into the host chromosome (blue provirus) is transmitted into a new animal. During primary infection, the BLV provirus is expressed into viral particles (blue hexagon), which further infect B-cells (yellow). Active BLV replication is responsible for a “flu-like” syndrome, as observed during primary infection by HIV in humans. During persistent infection, provirus-carrying cells (red) expand mainly by mitosis, because of the presence of an active immune response. This phase extends for several months/years and is characterized by an immune dysregulation</a:t>
            </a:r>
            <a:r>
              <a:rPr lang="tr-TR" sz="1400" b="0" i="0" dirty="0" smtClean="0">
                <a:solidFill>
                  <a:srgbClr val="222222"/>
                </a:solidFill>
                <a:effectLst/>
              </a:rPr>
              <a:t>.</a:t>
            </a:r>
          </a:p>
          <a:p>
            <a:r>
              <a:rPr lang="en-US" sz="1400" dirty="0" smtClean="0"/>
              <a:t>During this persistent lymphocytosis phase, morbidity is characterized by weakness and opportunistic infections, as observed in chronic lymphocytic leukemia in human. Morbidity (e.g., mastitis) leads to a loss in milk production. In the tumor phase, a single infected cell undergoes genetic mutations (black) and forms a lymphoma within or outside lymph nodes, leading to the death of the animal. Typically, animals undergo sudden death from the hemorrhage of the spleen. Tumors can also occur directly in persistently infected animals without persistent lymphocytosis (PL). The frequency of tumors and clinical latency depend on herd prevalence. A typical picture is 10% death after three years in a herd having 50% BLV prevalence.</a:t>
            </a:r>
            <a:endParaRPr lang="tr-TR" sz="1400" dirty="0"/>
          </a:p>
        </p:txBody>
      </p:sp>
    </p:spTree>
    <p:extLst>
      <p:ext uri="{BB962C8B-B14F-4D97-AF65-F5344CB8AC3E}">
        <p14:creationId xmlns:p14="http://schemas.microsoft.com/office/powerpoint/2010/main" val="383749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36270"/>
            <a:ext cx="10515600" cy="5440693"/>
          </a:xfrm>
        </p:spPr>
        <p:txBody>
          <a:bodyPr/>
          <a:lstStyle/>
          <a:p>
            <a:r>
              <a:rPr lang="en-US" dirty="0" err="1"/>
              <a:t>Lymphosarcoma</a:t>
            </a:r>
            <a:r>
              <a:rPr lang="en-US" dirty="0"/>
              <a:t> in cattle may be </a:t>
            </a:r>
            <a:r>
              <a:rPr lang="en-US" dirty="0">
                <a:solidFill>
                  <a:srgbClr val="CC3399"/>
                </a:solidFill>
              </a:rPr>
              <a:t>sporadic</a:t>
            </a:r>
            <a:r>
              <a:rPr lang="en-US" dirty="0"/>
              <a:t> or result from infection with </a:t>
            </a:r>
            <a:r>
              <a:rPr lang="en-US" dirty="0">
                <a:solidFill>
                  <a:srgbClr val="FF3300"/>
                </a:solidFill>
              </a:rPr>
              <a:t>bovine leukemia virus (BLV); </a:t>
            </a:r>
            <a:r>
              <a:rPr lang="en-US" dirty="0"/>
              <a:t>the latter is often referred to as an </a:t>
            </a:r>
            <a:r>
              <a:rPr lang="en-US" dirty="0">
                <a:solidFill>
                  <a:srgbClr val="FF6600"/>
                </a:solidFill>
              </a:rPr>
              <a:t>enzootic bovine </a:t>
            </a:r>
            <a:r>
              <a:rPr lang="en-US" dirty="0" err="1">
                <a:solidFill>
                  <a:srgbClr val="FF6600"/>
                </a:solidFill>
              </a:rPr>
              <a:t>leukosis</a:t>
            </a:r>
            <a:r>
              <a:rPr lang="en-US" dirty="0"/>
              <a:t>. </a:t>
            </a:r>
            <a:endParaRPr lang="tr-TR" dirty="0" smtClean="0"/>
          </a:p>
          <a:p>
            <a:r>
              <a:rPr lang="en-US" dirty="0" smtClean="0">
                <a:solidFill>
                  <a:srgbClr val="0070C0"/>
                </a:solidFill>
              </a:rPr>
              <a:t>Sporadic </a:t>
            </a:r>
            <a:r>
              <a:rPr lang="en-US" dirty="0" err="1">
                <a:solidFill>
                  <a:srgbClr val="0070C0"/>
                </a:solidFill>
              </a:rPr>
              <a:t>lymphosarcoma</a:t>
            </a:r>
            <a:r>
              <a:rPr lang="en-US" dirty="0">
                <a:solidFill>
                  <a:srgbClr val="0070C0"/>
                </a:solidFill>
              </a:rPr>
              <a:t> in cattle is unrelated to infection with BLV. </a:t>
            </a:r>
            <a:endParaRPr lang="tr-TR" dirty="0" smtClean="0">
              <a:solidFill>
                <a:srgbClr val="0070C0"/>
              </a:solidFill>
            </a:endParaRPr>
          </a:p>
          <a:p>
            <a:r>
              <a:rPr lang="en-US" dirty="0" smtClean="0"/>
              <a:t>Despite </a:t>
            </a:r>
            <a:r>
              <a:rPr lang="en-US" dirty="0"/>
              <a:t>the lack of association, animals with sporadic </a:t>
            </a:r>
            <a:r>
              <a:rPr lang="en-US" dirty="0" err="1"/>
              <a:t>lymphosarcoma</a:t>
            </a:r>
            <a:r>
              <a:rPr lang="en-US" dirty="0"/>
              <a:t> may possibly be infected with the virus. </a:t>
            </a:r>
            <a:endParaRPr lang="tr-TR" dirty="0" smtClean="0"/>
          </a:p>
          <a:p>
            <a:r>
              <a:rPr lang="en-US" dirty="0" smtClean="0"/>
              <a:t>Sporadic </a:t>
            </a:r>
            <a:r>
              <a:rPr lang="en-US" dirty="0" err="1"/>
              <a:t>lymphosarcoma</a:t>
            </a:r>
            <a:r>
              <a:rPr lang="en-US" dirty="0"/>
              <a:t> manifests in three main forms</a:t>
            </a:r>
            <a:r>
              <a:rPr lang="en-US" dirty="0" smtClean="0"/>
              <a:t>:</a:t>
            </a:r>
            <a:endParaRPr lang="tr-TR" dirty="0" smtClean="0"/>
          </a:p>
          <a:p>
            <a:pPr lvl="1"/>
            <a:r>
              <a:rPr lang="en-US" dirty="0" smtClean="0">
                <a:solidFill>
                  <a:srgbClr val="CC3399"/>
                </a:solidFill>
              </a:rPr>
              <a:t>Juvenile </a:t>
            </a:r>
            <a:r>
              <a:rPr lang="en-US" dirty="0" err="1">
                <a:solidFill>
                  <a:srgbClr val="CC3399"/>
                </a:solidFill>
              </a:rPr>
              <a:t>lymphosarcoma</a:t>
            </a:r>
            <a:r>
              <a:rPr lang="en-US" dirty="0">
                <a:solidFill>
                  <a:srgbClr val="CC3399"/>
                </a:solidFill>
              </a:rPr>
              <a:t> </a:t>
            </a:r>
            <a:r>
              <a:rPr lang="en-US" dirty="0"/>
              <a:t>occurs most often in animals &lt;6 </a:t>
            </a:r>
            <a:r>
              <a:rPr lang="en-US" dirty="0" err="1"/>
              <a:t>mo</a:t>
            </a:r>
            <a:r>
              <a:rPr lang="en-US" dirty="0"/>
              <a:t> old, </a:t>
            </a:r>
            <a:endParaRPr lang="tr-TR" dirty="0" smtClean="0"/>
          </a:p>
          <a:p>
            <a:pPr lvl="1"/>
            <a:r>
              <a:rPr lang="en-US" dirty="0" err="1" smtClean="0">
                <a:solidFill>
                  <a:srgbClr val="CC3399"/>
                </a:solidFill>
              </a:rPr>
              <a:t>thymic</a:t>
            </a:r>
            <a:r>
              <a:rPr lang="en-US" dirty="0" smtClean="0">
                <a:solidFill>
                  <a:srgbClr val="CC3399"/>
                </a:solidFill>
              </a:rPr>
              <a:t> </a:t>
            </a:r>
            <a:r>
              <a:rPr lang="en-US" dirty="0" err="1">
                <a:solidFill>
                  <a:srgbClr val="CC3399"/>
                </a:solidFill>
              </a:rPr>
              <a:t>lymphosarcoma</a:t>
            </a:r>
            <a:r>
              <a:rPr lang="en-US" dirty="0">
                <a:solidFill>
                  <a:srgbClr val="CC3399"/>
                </a:solidFill>
              </a:rPr>
              <a:t> </a:t>
            </a:r>
            <a:r>
              <a:rPr lang="en-US" dirty="0"/>
              <a:t>affects cattle 6–24 </a:t>
            </a:r>
            <a:r>
              <a:rPr lang="en-US" dirty="0" err="1"/>
              <a:t>mo</a:t>
            </a:r>
            <a:r>
              <a:rPr lang="en-US" dirty="0"/>
              <a:t> old, </a:t>
            </a:r>
            <a:endParaRPr lang="tr-TR" dirty="0" smtClean="0"/>
          </a:p>
          <a:p>
            <a:pPr lvl="1"/>
            <a:r>
              <a:rPr lang="en-US" dirty="0" smtClean="0">
                <a:solidFill>
                  <a:srgbClr val="CC3399"/>
                </a:solidFill>
              </a:rPr>
              <a:t>cutaneous </a:t>
            </a:r>
            <a:r>
              <a:rPr lang="en-US" dirty="0" err="1">
                <a:solidFill>
                  <a:srgbClr val="CC3399"/>
                </a:solidFill>
              </a:rPr>
              <a:t>lymphosarcoma</a:t>
            </a:r>
            <a:r>
              <a:rPr lang="en-US" dirty="0">
                <a:solidFill>
                  <a:srgbClr val="CC3399"/>
                </a:solidFill>
              </a:rPr>
              <a:t> </a:t>
            </a:r>
            <a:r>
              <a:rPr lang="en-US" dirty="0"/>
              <a:t>is most common in cattle 1–3 </a:t>
            </a:r>
            <a:r>
              <a:rPr lang="en-US" dirty="0" err="1"/>
              <a:t>yr</a:t>
            </a:r>
            <a:r>
              <a:rPr lang="en-US" dirty="0"/>
              <a:t> old.</a:t>
            </a:r>
            <a:endParaRPr lang="tr-TR" dirty="0"/>
          </a:p>
        </p:txBody>
      </p:sp>
    </p:spTree>
    <p:extLst>
      <p:ext uri="{BB962C8B-B14F-4D97-AF65-F5344CB8AC3E}">
        <p14:creationId xmlns:p14="http://schemas.microsoft.com/office/powerpoint/2010/main" val="298894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838200" y="1496291"/>
            <a:ext cx="10515600" cy="4680672"/>
          </a:xfrm>
        </p:spPr>
        <p:txBody>
          <a:bodyPr>
            <a:normAutofit fontScale="85000" lnSpcReduction="20000"/>
          </a:bodyPr>
          <a:lstStyle/>
          <a:p>
            <a:pPr marL="0" indent="0">
              <a:buNone/>
            </a:pPr>
            <a:r>
              <a:rPr lang="tr-TR" dirty="0" smtClean="0">
                <a:solidFill>
                  <a:srgbClr val="CC3399"/>
                </a:solidFill>
              </a:rPr>
              <a:t>1- J</a:t>
            </a:r>
            <a:r>
              <a:rPr lang="en-US" dirty="0" err="1" smtClean="0">
                <a:solidFill>
                  <a:srgbClr val="CC3399"/>
                </a:solidFill>
              </a:rPr>
              <a:t>uvenile</a:t>
            </a:r>
            <a:r>
              <a:rPr lang="en-US" dirty="0" smtClean="0">
                <a:solidFill>
                  <a:srgbClr val="CC3399"/>
                </a:solidFill>
              </a:rPr>
              <a:t> </a:t>
            </a:r>
            <a:r>
              <a:rPr lang="en-US" dirty="0" err="1">
                <a:solidFill>
                  <a:srgbClr val="CC3399"/>
                </a:solidFill>
              </a:rPr>
              <a:t>lymphosarcoma</a:t>
            </a:r>
            <a:r>
              <a:rPr lang="en-US" dirty="0">
                <a:solidFill>
                  <a:srgbClr val="CC3399"/>
                </a:solidFill>
              </a:rPr>
              <a:t> </a:t>
            </a:r>
            <a:r>
              <a:rPr lang="en-US" dirty="0"/>
              <a:t>is often characterized by a sudden onset of diffuse lymphoid hyperplasia with or without visceral organ involvement. Weight loss, fever, tachycardia, dyspnea, bloat, and posterior paresis have all been described with this form of </a:t>
            </a:r>
            <a:r>
              <a:rPr lang="en-US" dirty="0" err="1"/>
              <a:t>lymphosarcoma</a:t>
            </a:r>
            <a:r>
              <a:rPr lang="en-US" dirty="0"/>
              <a:t>. </a:t>
            </a:r>
            <a:r>
              <a:rPr lang="en-US" dirty="0" smtClean="0"/>
              <a:t>Profound </a:t>
            </a:r>
            <a:r>
              <a:rPr lang="en-US" dirty="0"/>
              <a:t>lymphocytosis (&gt;50,000/</a:t>
            </a:r>
            <a:r>
              <a:rPr lang="en-US" dirty="0" err="1"/>
              <a:t>μL</a:t>
            </a:r>
            <a:r>
              <a:rPr lang="en-US" dirty="0"/>
              <a:t>) often accompanies this fatal form of bovine </a:t>
            </a:r>
            <a:r>
              <a:rPr lang="en-US" dirty="0" err="1"/>
              <a:t>lymphosarcoma</a:t>
            </a:r>
            <a:r>
              <a:rPr lang="en-US" dirty="0"/>
              <a:t>. </a:t>
            </a:r>
            <a:endParaRPr lang="tr-TR" dirty="0" smtClean="0"/>
          </a:p>
          <a:p>
            <a:pPr marL="0" indent="0">
              <a:buNone/>
            </a:pPr>
            <a:r>
              <a:rPr lang="tr-TR" dirty="0" smtClean="0">
                <a:solidFill>
                  <a:srgbClr val="CC3399"/>
                </a:solidFill>
              </a:rPr>
              <a:t>2- </a:t>
            </a:r>
            <a:r>
              <a:rPr lang="en-US" dirty="0" err="1" smtClean="0">
                <a:solidFill>
                  <a:srgbClr val="CC3399"/>
                </a:solidFill>
              </a:rPr>
              <a:t>Thymic</a:t>
            </a:r>
            <a:r>
              <a:rPr lang="en-US" dirty="0" smtClean="0">
                <a:solidFill>
                  <a:srgbClr val="CC3399"/>
                </a:solidFill>
              </a:rPr>
              <a:t> </a:t>
            </a:r>
            <a:r>
              <a:rPr lang="en-US" dirty="0" err="1">
                <a:solidFill>
                  <a:srgbClr val="CC3399"/>
                </a:solidFill>
              </a:rPr>
              <a:t>lymphosarcoma</a:t>
            </a:r>
            <a:r>
              <a:rPr lang="en-US" dirty="0">
                <a:solidFill>
                  <a:srgbClr val="CC3399"/>
                </a:solidFill>
              </a:rPr>
              <a:t> </a:t>
            </a:r>
            <a:r>
              <a:rPr lang="en-US" dirty="0"/>
              <a:t>may involve the cervical or intrathoracic thymus, or both. Clinical signs associated with this form of </a:t>
            </a:r>
            <a:r>
              <a:rPr lang="en-US" dirty="0" err="1"/>
              <a:t>lymphosarcoma</a:t>
            </a:r>
            <a:r>
              <a:rPr lang="en-US" dirty="0"/>
              <a:t> depend heavily on the location and size of the tumor. A cervical swelling may be evident. Dyspnea, bloat, jugular distention, tachycardia, anterior edema, and fever have been documented. The affected cell population is an immature, poorly differentiated lymphocyte. </a:t>
            </a:r>
            <a:endParaRPr lang="tr-TR" dirty="0" smtClean="0"/>
          </a:p>
          <a:p>
            <a:pPr marL="0" indent="0">
              <a:buNone/>
            </a:pPr>
            <a:r>
              <a:rPr lang="tr-TR" dirty="0" smtClean="0">
                <a:solidFill>
                  <a:srgbClr val="CC3399"/>
                </a:solidFill>
              </a:rPr>
              <a:t>3- </a:t>
            </a:r>
            <a:r>
              <a:rPr lang="en-US" dirty="0" smtClean="0">
                <a:solidFill>
                  <a:srgbClr val="CC3399"/>
                </a:solidFill>
              </a:rPr>
              <a:t>Cutaneous </a:t>
            </a:r>
            <a:r>
              <a:rPr lang="en-US" dirty="0" err="1">
                <a:solidFill>
                  <a:srgbClr val="CC3399"/>
                </a:solidFill>
              </a:rPr>
              <a:t>lymphosarcoma</a:t>
            </a:r>
            <a:r>
              <a:rPr lang="en-US" dirty="0">
                <a:solidFill>
                  <a:srgbClr val="CC3399"/>
                </a:solidFill>
              </a:rPr>
              <a:t> </a:t>
            </a:r>
            <a:r>
              <a:rPr lang="en-US" dirty="0"/>
              <a:t>presents as cutaneous plaques, 1–5 cm in diameter, on the neck, back, rump, and thighs. Regional lymph nodes may also be enlarged. This form of </a:t>
            </a:r>
            <a:r>
              <a:rPr lang="en-US" dirty="0" err="1"/>
              <a:t>lymphosarcoma</a:t>
            </a:r>
            <a:r>
              <a:rPr lang="en-US" dirty="0"/>
              <a:t> may undergo spontaneous remission; however, relapses may occur.</a:t>
            </a:r>
            <a:endParaRPr lang="tr-TR" dirty="0"/>
          </a:p>
        </p:txBody>
      </p:sp>
    </p:spTree>
    <p:extLst>
      <p:ext uri="{BB962C8B-B14F-4D97-AF65-F5344CB8AC3E}">
        <p14:creationId xmlns:p14="http://schemas.microsoft.com/office/powerpoint/2010/main" val="406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juvenile form of sporadic bovine leuc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73" y="106898"/>
            <a:ext cx="3732836" cy="2789143"/>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2896041"/>
            <a:ext cx="3840908" cy="738664"/>
          </a:xfrm>
          <a:prstGeom prst="rect">
            <a:avLst/>
          </a:prstGeom>
        </p:spPr>
        <p:txBody>
          <a:bodyPr wrap="square">
            <a:spAutoFit/>
          </a:bodyPr>
          <a:lstStyle/>
          <a:p>
            <a:r>
              <a:rPr lang="en-US" sz="1400" dirty="0"/>
              <a:t>The juvenile form of sporadic bovine leucosis causes weight loss with massive enlargement of lymph nodes.</a:t>
            </a:r>
            <a:endParaRPr lang="tr-TR" sz="1400" dirty="0"/>
          </a:p>
        </p:txBody>
      </p:sp>
      <p:pic>
        <p:nvPicPr>
          <p:cNvPr id="11268" name="Picture 4" descr="Growing cattle with thymic lymphosarcoma present with weight 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427" y="106898"/>
            <a:ext cx="3562542" cy="327231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3840909" y="3379213"/>
            <a:ext cx="3649577" cy="523220"/>
          </a:xfrm>
          <a:prstGeom prst="rect">
            <a:avLst/>
          </a:prstGeom>
        </p:spPr>
        <p:txBody>
          <a:bodyPr wrap="square">
            <a:spAutoFit/>
          </a:bodyPr>
          <a:lstStyle/>
          <a:p>
            <a:r>
              <a:rPr lang="en-US" sz="1400" dirty="0"/>
              <a:t>Growing cattle with </a:t>
            </a:r>
            <a:r>
              <a:rPr lang="en-US" sz="1400" dirty="0" err="1"/>
              <a:t>thymic</a:t>
            </a:r>
            <a:r>
              <a:rPr lang="en-US" sz="1400" dirty="0"/>
              <a:t> </a:t>
            </a:r>
            <a:r>
              <a:rPr lang="en-US" sz="1400" dirty="0" err="1"/>
              <a:t>lymphosarcoma</a:t>
            </a:r>
            <a:r>
              <a:rPr lang="en-US" sz="1400" dirty="0"/>
              <a:t> present with weight loss.</a:t>
            </a:r>
            <a:endParaRPr lang="tr-TR" sz="1400" dirty="0"/>
          </a:p>
        </p:txBody>
      </p:sp>
      <p:pic>
        <p:nvPicPr>
          <p:cNvPr id="11270" name="Picture 6" descr="The thymic lymphosarcoma is identified at necrop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487" y="646544"/>
            <a:ext cx="4550349" cy="3426692"/>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7490486" y="4101214"/>
            <a:ext cx="4550349" cy="307777"/>
          </a:xfrm>
          <a:prstGeom prst="rect">
            <a:avLst/>
          </a:prstGeom>
        </p:spPr>
        <p:txBody>
          <a:bodyPr wrap="square">
            <a:spAutoFit/>
          </a:bodyPr>
          <a:lstStyle/>
          <a:p>
            <a:r>
              <a:rPr lang="en-US" sz="1400" dirty="0"/>
              <a:t>The </a:t>
            </a:r>
            <a:r>
              <a:rPr lang="en-US" sz="1400" dirty="0" err="1"/>
              <a:t>thymic</a:t>
            </a:r>
            <a:r>
              <a:rPr lang="en-US" sz="1400" dirty="0"/>
              <a:t> </a:t>
            </a:r>
            <a:r>
              <a:rPr lang="en-US" sz="1400" dirty="0" err="1"/>
              <a:t>lymphosarcoma</a:t>
            </a:r>
            <a:r>
              <a:rPr lang="en-US" sz="1400" dirty="0"/>
              <a:t> is identified at necropsy.</a:t>
            </a:r>
            <a:endParaRPr lang="tr-TR" sz="1400" dirty="0"/>
          </a:p>
        </p:txBody>
      </p:sp>
    </p:spTree>
    <p:extLst>
      <p:ext uri="{BB962C8B-B14F-4D97-AF65-F5344CB8AC3E}">
        <p14:creationId xmlns:p14="http://schemas.microsoft.com/office/powerpoint/2010/main" val="82489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53143"/>
            <a:ext cx="10515600" cy="5523820"/>
          </a:xfrm>
        </p:spPr>
        <p:txBody>
          <a:bodyPr>
            <a:normAutofit fontScale="77500" lnSpcReduction="20000"/>
          </a:bodyPr>
          <a:lstStyle/>
          <a:p>
            <a:pPr marL="0" indent="0">
              <a:buNone/>
            </a:pPr>
            <a:r>
              <a:rPr lang="tr-TR" sz="3600" dirty="0" err="1" smtClean="0">
                <a:solidFill>
                  <a:srgbClr val="CC3399"/>
                </a:solidFill>
              </a:rPr>
              <a:t>Enzootic</a:t>
            </a:r>
            <a:r>
              <a:rPr lang="tr-TR" sz="3600" dirty="0" smtClean="0">
                <a:solidFill>
                  <a:srgbClr val="CC3399"/>
                </a:solidFill>
              </a:rPr>
              <a:t> </a:t>
            </a:r>
            <a:r>
              <a:rPr lang="tr-TR" sz="3600" dirty="0" err="1" smtClean="0">
                <a:solidFill>
                  <a:srgbClr val="CC3399"/>
                </a:solidFill>
              </a:rPr>
              <a:t>Bovine</a:t>
            </a:r>
            <a:r>
              <a:rPr lang="tr-TR" sz="3600" dirty="0" smtClean="0">
                <a:solidFill>
                  <a:srgbClr val="CC3399"/>
                </a:solidFill>
              </a:rPr>
              <a:t> </a:t>
            </a:r>
            <a:r>
              <a:rPr lang="tr-TR" sz="3600" dirty="0" err="1" smtClean="0">
                <a:solidFill>
                  <a:srgbClr val="CC3399"/>
                </a:solidFill>
              </a:rPr>
              <a:t>Leukosis</a:t>
            </a:r>
            <a:endParaRPr lang="tr-TR" sz="3600" dirty="0" smtClean="0">
              <a:solidFill>
                <a:srgbClr val="CC3399"/>
              </a:solidFill>
            </a:endParaRPr>
          </a:p>
          <a:p>
            <a:r>
              <a:rPr lang="en-US" dirty="0"/>
              <a:t>Most infected animals (about 70% ) do not develop the disease. The clinical signs usually appear in animals between 4 and 8 years old. </a:t>
            </a:r>
            <a:endParaRPr lang="tr-TR" dirty="0" smtClean="0"/>
          </a:p>
          <a:p>
            <a:r>
              <a:rPr lang="en-US" dirty="0" smtClean="0"/>
              <a:t>When </a:t>
            </a:r>
            <a:r>
              <a:rPr lang="en-US" dirty="0"/>
              <a:t>present, the clinical signs observed are related to the organ systems involved and include (non exhaustive list):Weight loss with or without reduced appetite,</a:t>
            </a:r>
          </a:p>
          <a:p>
            <a:r>
              <a:rPr lang="en-US" dirty="0" err="1"/>
              <a:t>Anaemia</a:t>
            </a:r>
            <a:endParaRPr lang="en-US" dirty="0"/>
          </a:p>
          <a:p>
            <a:r>
              <a:rPr lang="en-US" dirty="0"/>
              <a:t>Decreased milk yield,</a:t>
            </a:r>
          </a:p>
          <a:p>
            <a:r>
              <a:rPr lang="en-US" dirty="0"/>
              <a:t>Enlarged external and enlarged internal lymph nodes,</a:t>
            </a:r>
          </a:p>
          <a:p>
            <a:r>
              <a:rPr lang="en-US" dirty="0"/>
              <a:t>Partial paralysis of the hind legs,</a:t>
            </a:r>
          </a:p>
          <a:p>
            <a:r>
              <a:rPr lang="en-US" dirty="0"/>
              <a:t>Fever,</a:t>
            </a:r>
          </a:p>
          <a:p>
            <a:r>
              <a:rPr lang="en-US" dirty="0"/>
              <a:t>Abnormal breathing,</a:t>
            </a:r>
          </a:p>
          <a:p>
            <a:r>
              <a:rPr lang="en-US" dirty="0"/>
              <a:t>Bulging eyes,</a:t>
            </a:r>
          </a:p>
          <a:p>
            <a:r>
              <a:rPr lang="en-US" dirty="0" err="1"/>
              <a:t>Diarrhoea</a:t>
            </a:r>
            <a:r>
              <a:rPr lang="en-US" dirty="0"/>
              <a:t>,</a:t>
            </a:r>
          </a:p>
          <a:p>
            <a:r>
              <a:rPr lang="en-US" dirty="0"/>
              <a:t>Constipation</a:t>
            </a:r>
          </a:p>
          <a:p>
            <a:r>
              <a:rPr lang="en-US" dirty="0"/>
              <a:t>Animals that developed </a:t>
            </a:r>
            <a:r>
              <a:rPr lang="en-US" dirty="0" err="1"/>
              <a:t>tumours</a:t>
            </a:r>
            <a:r>
              <a:rPr lang="en-US" dirty="0"/>
              <a:t> will generally progressively loose condition and die.</a:t>
            </a:r>
          </a:p>
          <a:p>
            <a:endParaRPr lang="tr-TR" dirty="0"/>
          </a:p>
        </p:txBody>
      </p:sp>
    </p:spTree>
    <p:extLst>
      <p:ext uri="{BB962C8B-B14F-4D97-AF65-F5344CB8AC3E}">
        <p14:creationId xmlns:p14="http://schemas.microsoft.com/office/powerpoint/2010/main" val="107124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620713"/>
            <a:ext cx="3786188" cy="3746500"/>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2781301"/>
            <a:ext cx="4465637" cy="3336925"/>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474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836614"/>
            <a:ext cx="76327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AutoShape 5"/>
          <p:cNvSpPr>
            <a:spLocks noChangeArrowheads="1"/>
          </p:cNvSpPr>
          <p:nvPr/>
        </p:nvSpPr>
        <p:spPr bwMode="auto">
          <a:xfrm rot="2212194">
            <a:off x="4367214" y="2492375"/>
            <a:ext cx="1150937" cy="215900"/>
          </a:xfrm>
          <a:prstGeom prst="notchedRightArrow">
            <a:avLst>
              <a:gd name="adj1" fmla="val 50000"/>
              <a:gd name="adj2" fmla="val 133272"/>
            </a:avLst>
          </a:prstGeom>
          <a:solidFill>
            <a:srgbClr val="CC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tr-TR" altLang="tr-TR" sz="2400"/>
          </a:p>
        </p:txBody>
      </p:sp>
      <p:sp>
        <p:nvSpPr>
          <p:cNvPr id="21508" name="AutoShape 6"/>
          <p:cNvSpPr>
            <a:spLocks noChangeArrowheads="1"/>
          </p:cNvSpPr>
          <p:nvPr/>
        </p:nvSpPr>
        <p:spPr bwMode="auto">
          <a:xfrm rot="1960199">
            <a:off x="5808663" y="1989138"/>
            <a:ext cx="1223962" cy="215900"/>
          </a:xfrm>
          <a:prstGeom prst="notchedRightArrow">
            <a:avLst>
              <a:gd name="adj1" fmla="val 50000"/>
              <a:gd name="adj2" fmla="val 141728"/>
            </a:avLst>
          </a:prstGeom>
          <a:solidFill>
            <a:srgbClr val="CC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tr-TR" altLang="tr-TR" sz="2400"/>
          </a:p>
        </p:txBody>
      </p:sp>
    </p:spTree>
    <p:extLst>
      <p:ext uri="{BB962C8B-B14F-4D97-AF65-F5344CB8AC3E}">
        <p14:creationId xmlns:p14="http://schemas.microsoft.com/office/powerpoint/2010/main" val="2148525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5057" y="128669"/>
            <a:ext cx="10515600" cy="6305428"/>
          </a:xfrm>
        </p:spPr>
        <p:txBody>
          <a:bodyPr>
            <a:normAutofit/>
          </a:bodyPr>
          <a:lstStyle/>
          <a:p>
            <a:pPr marL="0" indent="0">
              <a:buNone/>
            </a:pPr>
            <a:r>
              <a:rPr lang="en-US" sz="2400" dirty="0" smtClean="0">
                <a:solidFill>
                  <a:srgbClr val="CC3399"/>
                </a:solidFill>
              </a:rPr>
              <a:t>Most affected organs</a:t>
            </a:r>
          </a:p>
          <a:p>
            <a:r>
              <a:rPr lang="en-US" sz="2400" dirty="0" smtClean="0"/>
              <a:t>Heart</a:t>
            </a:r>
          </a:p>
          <a:p>
            <a:r>
              <a:rPr lang="en-US" sz="2400" dirty="0" smtClean="0"/>
              <a:t>abomasum</a:t>
            </a:r>
          </a:p>
          <a:p>
            <a:r>
              <a:rPr lang="en-US" sz="2400" dirty="0" smtClean="0"/>
              <a:t>Spleen</a:t>
            </a:r>
          </a:p>
          <a:p>
            <a:r>
              <a:rPr lang="en-US" sz="2400" dirty="0" smtClean="0"/>
              <a:t>Uterus</a:t>
            </a:r>
          </a:p>
          <a:p>
            <a:r>
              <a:rPr lang="en-US" sz="2400" dirty="0" smtClean="0"/>
              <a:t>Spinal cord</a:t>
            </a:r>
          </a:p>
          <a:p>
            <a:r>
              <a:rPr lang="en-US" sz="2400" dirty="0" smtClean="0"/>
              <a:t>The lymphoid tissue at the back of the eye.</a:t>
            </a:r>
            <a:endParaRPr lang="tr-TR" sz="2400" dirty="0" smtClean="0"/>
          </a:p>
          <a:p>
            <a:pPr marL="0" indent="0">
              <a:buNone/>
            </a:pPr>
            <a:r>
              <a:rPr lang="tr-TR" sz="2400" dirty="0" err="1" smtClean="0">
                <a:solidFill>
                  <a:srgbClr val="CC3399"/>
                </a:solidFill>
              </a:rPr>
              <a:t>Growth</a:t>
            </a:r>
            <a:r>
              <a:rPr lang="tr-TR" sz="2400" dirty="0" smtClean="0">
                <a:solidFill>
                  <a:srgbClr val="CC3399"/>
                </a:solidFill>
              </a:rPr>
              <a:t> in </a:t>
            </a:r>
            <a:r>
              <a:rPr lang="tr-TR" sz="2400" dirty="0" err="1" smtClean="0">
                <a:solidFill>
                  <a:srgbClr val="CC3399"/>
                </a:solidFill>
              </a:rPr>
              <a:t>subcutaneous</a:t>
            </a:r>
            <a:r>
              <a:rPr lang="tr-TR" sz="2400" dirty="0" smtClean="0">
                <a:solidFill>
                  <a:srgbClr val="CC3399"/>
                </a:solidFill>
              </a:rPr>
              <a:t> </a:t>
            </a:r>
            <a:r>
              <a:rPr lang="tr-TR" sz="2400" dirty="0" err="1" smtClean="0">
                <a:solidFill>
                  <a:srgbClr val="CC3399"/>
                </a:solidFill>
              </a:rPr>
              <a:t>lymph</a:t>
            </a:r>
            <a:r>
              <a:rPr lang="tr-TR" sz="2400" dirty="0" smtClean="0">
                <a:solidFill>
                  <a:srgbClr val="CC3399"/>
                </a:solidFill>
              </a:rPr>
              <a:t> </a:t>
            </a:r>
            <a:r>
              <a:rPr lang="tr-TR" sz="2400" dirty="0" err="1" smtClean="0">
                <a:solidFill>
                  <a:srgbClr val="CC3399"/>
                </a:solidFill>
              </a:rPr>
              <a:t>nodes</a:t>
            </a:r>
            <a:endParaRPr lang="tr-TR" sz="2400" dirty="0" smtClean="0">
              <a:solidFill>
                <a:srgbClr val="CC3399"/>
              </a:solidFill>
            </a:endParaRPr>
          </a:p>
          <a:p>
            <a:r>
              <a:rPr lang="tr-TR" sz="2400" dirty="0" smtClean="0"/>
              <a:t>   </a:t>
            </a:r>
            <a:r>
              <a:rPr lang="tr-TR" sz="2400" dirty="0" err="1" smtClean="0"/>
              <a:t>The</a:t>
            </a:r>
            <a:r>
              <a:rPr lang="tr-TR" sz="2400" dirty="0" smtClean="0"/>
              <a:t> </a:t>
            </a:r>
            <a:r>
              <a:rPr lang="tr-TR" sz="2400" dirty="0" err="1" smtClean="0"/>
              <a:t>pelvic</a:t>
            </a:r>
            <a:r>
              <a:rPr lang="tr-TR" sz="2400" dirty="0" smtClean="0"/>
              <a:t> </a:t>
            </a:r>
            <a:r>
              <a:rPr lang="tr-TR" sz="2400" dirty="0" err="1" smtClean="0"/>
              <a:t>lymph</a:t>
            </a:r>
            <a:r>
              <a:rPr lang="tr-TR" sz="2400" dirty="0" smtClean="0"/>
              <a:t> </a:t>
            </a:r>
            <a:r>
              <a:rPr lang="tr-TR" sz="2400" dirty="0" err="1" smtClean="0"/>
              <a:t>nodes</a:t>
            </a:r>
            <a:endParaRPr lang="tr-TR" sz="2400" dirty="0" smtClean="0"/>
          </a:p>
          <a:p>
            <a:r>
              <a:rPr lang="tr-TR" sz="2400" dirty="0" smtClean="0"/>
              <a:t>   </a:t>
            </a:r>
            <a:r>
              <a:rPr lang="tr-TR" sz="2400" dirty="0" err="1" smtClean="0"/>
              <a:t>The</a:t>
            </a:r>
            <a:r>
              <a:rPr lang="tr-TR" sz="2400" dirty="0" smtClean="0"/>
              <a:t> </a:t>
            </a:r>
            <a:r>
              <a:rPr lang="tr-TR" sz="2400" dirty="0" err="1" smtClean="0"/>
              <a:t>mandibular</a:t>
            </a:r>
            <a:r>
              <a:rPr lang="tr-TR" sz="2400" dirty="0" smtClean="0"/>
              <a:t> </a:t>
            </a:r>
            <a:r>
              <a:rPr lang="tr-TR" sz="2400" dirty="0" err="1" smtClean="0"/>
              <a:t>lymph</a:t>
            </a:r>
            <a:r>
              <a:rPr lang="tr-TR" sz="2400" dirty="0" smtClean="0"/>
              <a:t> </a:t>
            </a:r>
            <a:r>
              <a:rPr lang="tr-TR" sz="2400" dirty="0" err="1" smtClean="0"/>
              <a:t>nodes</a:t>
            </a:r>
            <a:endParaRPr lang="tr-TR" sz="2400" dirty="0" smtClean="0"/>
          </a:p>
          <a:p>
            <a:r>
              <a:rPr lang="tr-TR" sz="2400" dirty="0" smtClean="0"/>
              <a:t>  </a:t>
            </a:r>
            <a:r>
              <a:rPr lang="tr-TR" sz="2400" dirty="0" err="1" smtClean="0"/>
              <a:t>Head</a:t>
            </a:r>
            <a:r>
              <a:rPr lang="tr-TR" sz="2400" dirty="0" smtClean="0"/>
              <a:t> </a:t>
            </a:r>
            <a:r>
              <a:rPr lang="tr-TR" sz="2400" dirty="0" err="1" smtClean="0"/>
              <a:t>lymph</a:t>
            </a:r>
            <a:r>
              <a:rPr lang="tr-TR" sz="2400" dirty="0" smtClean="0"/>
              <a:t> </a:t>
            </a:r>
            <a:r>
              <a:rPr lang="tr-TR" sz="2400" dirty="0" err="1" smtClean="0"/>
              <a:t>nodes</a:t>
            </a:r>
            <a:endParaRPr lang="tr-TR" sz="2400" dirty="0"/>
          </a:p>
        </p:txBody>
      </p:sp>
      <p:pic>
        <p:nvPicPr>
          <p:cNvPr id="3076" name="Picture 4" descr="uterus bovine leukosi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273" y="3273053"/>
            <a:ext cx="3611054" cy="240393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415087" y="2347995"/>
            <a:ext cx="813749" cy="369332"/>
          </a:xfrm>
          <a:prstGeom prst="rect">
            <a:avLst/>
          </a:prstGeom>
          <a:noFill/>
        </p:spPr>
        <p:txBody>
          <a:bodyPr wrap="none" rtlCol="0">
            <a:spAutoFit/>
          </a:bodyPr>
          <a:lstStyle/>
          <a:p>
            <a:r>
              <a:rPr lang="tr-TR" dirty="0" err="1" smtClean="0"/>
              <a:t>Uterus</a:t>
            </a:r>
            <a:endParaRPr lang="tr-TR" dirty="0"/>
          </a:p>
        </p:txBody>
      </p:sp>
      <p:pic>
        <p:nvPicPr>
          <p:cNvPr id="3078" name="Picture 6" descr="uterus bovine leukosis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732" y="128669"/>
            <a:ext cx="3333750" cy="221932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9690264" y="2363087"/>
            <a:ext cx="1447960" cy="369332"/>
          </a:xfrm>
          <a:prstGeom prst="rect">
            <a:avLst/>
          </a:prstGeom>
          <a:noFill/>
        </p:spPr>
        <p:txBody>
          <a:bodyPr wrap="none" rtlCol="0">
            <a:spAutoFit/>
          </a:bodyPr>
          <a:lstStyle/>
          <a:p>
            <a:r>
              <a:rPr lang="tr-TR" dirty="0" err="1" smtClean="0"/>
              <a:t>Gravid</a:t>
            </a:r>
            <a:r>
              <a:rPr lang="tr-TR" dirty="0" smtClean="0"/>
              <a:t> </a:t>
            </a:r>
            <a:r>
              <a:rPr lang="tr-TR" dirty="0" err="1" smtClean="0"/>
              <a:t>uterus</a:t>
            </a:r>
            <a:endParaRPr lang="tr-TR" dirty="0"/>
          </a:p>
        </p:txBody>
      </p:sp>
      <p:pic>
        <p:nvPicPr>
          <p:cNvPr id="3080" name="Picture 8" descr="cardiac bovine leukosis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1075" y="2717327"/>
            <a:ext cx="2980043" cy="296301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9135021" y="6064765"/>
            <a:ext cx="2453172" cy="369332"/>
          </a:xfrm>
          <a:prstGeom prst="rect">
            <a:avLst/>
          </a:prstGeom>
          <a:noFill/>
        </p:spPr>
        <p:txBody>
          <a:bodyPr wrap="none" rtlCol="0">
            <a:spAutoFit/>
          </a:bodyPr>
          <a:lstStyle/>
          <a:p>
            <a:r>
              <a:rPr lang="tr-TR" dirty="0" err="1" smtClean="0"/>
              <a:t>Cardiac</a:t>
            </a:r>
            <a:r>
              <a:rPr lang="tr-TR" dirty="0" smtClean="0"/>
              <a:t> </a:t>
            </a:r>
            <a:r>
              <a:rPr lang="tr-TR" dirty="0" err="1" smtClean="0"/>
              <a:t>Lymphasarcoma</a:t>
            </a:r>
            <a:endParaRPr lang="tr-TR" dirty="0"/>
          </a:p>
        </p:txBody>
      </p:sp>
      <p:pic>
        <p:nvPicPr>
          <p:cNvPr id="3084" name="Picture 12" descr="cardiac bovine leukosis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905" y="0"/>
            <a:ext cx="3778603" cy="2996250"/>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5403273" y="6489513"/>
            <a:ext cx="6970816" cy="338554"/>
          </a:xfrm>
          <a:prstGeom prst="rect">
            <a:avLst/>
          </a:prstGeom>
        </p:spPr>
        <p:txBody>
          <a:bodyPr wrap="square">
            <a:spAutoFit/>
          </a:bodyPr>
          <a:lstStyle/>
          <a:p>
            <a:r>
              <a:rPr lang="tr-TR" sz="800" b="0" i="0" dirty="0" err="1" smtClean="0">
                <a:solidFill>
                  <a:srgbClr val="222222"/>
                </a:solidFill>
                <a:effectLst/>
                <a:latin typeface="Arial" panose="020B0604020202020204" pitchFamily="34" charset="0"/>
              </a:rPr>
              <a:t>Shruthi</a:t>
            </a:r>
            <a:r>
              <a:rPr lang="tr-TR" sz="800" b="0" i="0" dirty="0" smtClean="0">
                <a:solidFill>
                  <a:srgbClr val="222222"/>
                </a:solidFill>
                <a:effectLst/>
                <a:latin typeface="Arial" panose="020B0604020202020204" pitchFamily="34" charset="0"/>
              </a:rPr>
              <a:t>, P. J., </a:t>
            </a:r>
            <a:r>
              <a:rPr lang="tr-TR" sz="800" b="0" i="0" dirty="0" err="1" smtClean="0">
                <a:solidFill>
                  <a:srgbClr val="222222"/>
                </a:solidFill>
                <a:effectLst/>
                <a:latin typeface="Arial" panose="020B0604020202020204" pitchFamily="34" charset="0"/>
              </a:rPr>
              <a:t>Sujatha</a:t>
            </a:r>
            <a:r>
              <a:rPr lang="tr-TR" sz="800" b="0" i="0" dirty="0" smtClean="0">
                <a:solidFill>
                  <a:srgbClr val="222222"/>
                </a:solidFill>
                <a:effectLst/>
                <a:latin typeface="Arial" panose="020B0604020202020204" pitchFamily="34" charset="0"/>
              </a:rPr>
              <a:t>, K., </a:t>
            </a:r>
            <a:r>
              <a:rPr lang="tr-TR" sz="800" b="0" i="0" dirty="0" err="1" smtClean="0">
                <a:solidFill>
                  <a:srgbClr val="222222"/>
                </a:solidFill>
                <a:effectLst/>
                <a:latin typeface="Arial" panose="020B0604020202020204" pitchFamily="34" charset="0"/>
              </a:rPr>
              <a:t>Srilatha</a:t>
            </a:r>
            <a:r>
              <a:rPr lang="tr-TR" sz="800" b="0" i="0" dirty="0" smtClean="0">
                <a:solidFill>
                  <a:srgbClr val="222222"/>
                </a:solidFill>
                <a:effectLst/>
                <a:latin typeface="Arial" panose="020B0604020202020204" pitchFamily="34" charset="0"/>
              </a:rPr>
              <a:t>, C. H., &amp; </a:t>
            </a:r>
            <a:r>
              <a:rPr lang="tr-TR" sz="800" b="0" i="0" dirty="0" err="1" smtClean="0">
                <a:solidFill>
                  <a:srgbClr val="222222"/>
                </a:solidFill>
                <a:effectLst/>
                <a:latin typeface="Arial" panose="020B0604020202020204" pitchFamily="34" charset="0"/>
              </a:rPr>
              <a:t>Chengalva</a:t>
            </a:r>
            <a:r>
              <a:rPr lang="tr-TR" sz="800" b="0" i="0" dirty="0" smtClean="0">
                <a:solidFill>
                  <a:srgbClr val="222222"/>
                </a:solidFill>
                <a:effectLst/>
                <a:latin typeface="Arial" panose="020B0604020202020204" pitchFamily="34" charset="0"/>
              </a:rPr>
              <a:t>, R. V. (2016). </a:t>
            </a:r>
            <a:r>
              <a:rPr lang="tr-TR" sz="800" b="0" i="0" dirty="0" err="1" smtClean="0">
                <a:solidFill>
                  <a:srgbClr val="222222"/>
                </a:solidFill>
                <a:effectLst/>
                <a:latin typeface="Arial" panose="020B0604020202020204" pitchFamily="34" charset="0"/>
              </a:rPr>
              <a:t>Nucleolar</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organizer</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region</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count</a:t>
            </a:r>
            <a:r>
              <a:rPr lang="tr-TR" sz="800" b="0" i="0" dirty="0" smtClean="0">
                <a:solidFill>
                  <a:srgbClr val="222222"/>
                </a:solidFill>
                <a:effectLst/>
                <a:latin typeface="Arial" panose="020B0604020202020204" pitchFamily="34" charset="0"/>
              </a:rPr>
              <a:t>, PCNA </a:t>
            </a:r>
            <a:r>
              <a:rPr lang="tr-TR" sz="800" b="0" i="0" dirty="0" err="1" smtClean="0">
                <a:solidFill>
                  <a:srgbClr val="222222"/>
                </a:solidFill>
                <a:effectLst/>
                <a:latin typeface="Arial" panose="020B0604020202020204" pitchFamily="34" charset="0"/>
              </a:rPr>
              <a:t>and</a:t>
            </a:r>
            <a:r>
              <a:rPr lang="tr-TR" sz="800" b="0" i="0" dirty="0" smtClean="0">
                <a:solidFill>
                  <a:srgbClr val="222222"/>
                </a:solidFill>
                <a:effectLst/>
                <a:latin typeface="Arial" panose="020B0604020202020204" pitchFamily="34" charset="0"/>
              </a:rPr>
              <a:t> Ki-67 </a:t>
            </a:r>
            <a:r>
              <a:rPr lang="tr-TR" sz="800" b="0" i="0" dirty="0" err="1" smtClean="0">
                <a:solidFill>
                  <a:srgbClr val="222222"/>
                </a:solidFill>
                <a:effectLst/>
                <a:latin typeface="Arial" panose="020B0604020202020204" pitchFamily="34" charset="0"/>
              </a:rPr>
              <a:t>indices</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are</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diagnostic</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markers</a:t>
            </a:r>
            <a:r>
              <a:rPr lang="tr-TR" sz="800" b="0" i="0" dirty="0" smtClean="0">
                <a:solidFill>
                  <a:srgbClr val="222222"/>
                </a:solidFill>
                <a:effectLst/>
                <a:latin typeface="Arial" panose="020B0604020202020204" pitchFamily="34" charset="0"/>
              </a:rPr>
              <a:t> of </a:t>
            </a:r>
            <a:r>
              <a:rPr lang="tr-TR" sz="800" b="0" i="0" dirty="0" err="1" smtClean="0">
                <a:solidFill>
                  <a:srgbClr val="222222"/>
                </a:solidFill>
                <a:effectLst/>
                <a:latin typeface="Arial" panose="020B0604020202020204" pitchFamily="34" charset="0"/>
              </a:rPr>
              <a:t>malignancy</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and</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cell</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proliferation</a:t>
            </a:r>
            <a:r>
              <a:rPr lang="tr-TR" sz="800" b="0" i="0" dirty="0" smtClean="0">
                <a:solidFill>
                  <a:srgbClr val="222222"/>
                </a:solidFill>
                <a:effectLst/>
                <a:latin typeface="Arial" panose="020B0604020202020204" pitchFamily="34" charset="0"/>
              </a:rPr>
              <a:t> rate in </a:t>
            </a:r>
            <a:r>
              <a:rPr lang="tr-TR" sz="800" b="0" i="0" dirty="0" err="1" smtClean="0">
                <a:solidFill>
                  <a:srgbClr val="222222"/>
                </a:solidFill>
                <a:effectLst/>
                <a:latin typeface="Arial" panose="020B0604020202020204" pitchFamily="34" charset="0"/>
              </a:rPr>
              <a:t>bovine</a:t>
            </a:r>
            <a:r>
              <a:rPr lang="tr-TR" sz="800" b="0" i="0" dirty="0" smtClean="0">
                <a:solidFill>
                  <a:srgbClr val="222222"/>
                </a:solidFill>
                <a:effectLst/>
                <a:latin typeface="Arial" panose="020B0604020202020204" pitchFamily="34" charset="0"/>
              </a:rPr>
              <a:t> </a:t>
            </a:r>
            <a:r>
              <a:rPr lang="tr-TR" sz="800" b="0" i="0" dirty="0" err="1" smtClean="0">
                <a:solidFill>
                  <a:srgbClr val="222222"/>
                </a:solidFill>
                <a:effectLst/>
                <a:latin typeface="Arial" panose="020B0604020202020204" pitchFamily="34" charset="0"/>
              </a:rPr>
              <a:t>lymphosarcoma</a:t>
            </a:r>
            <a:r>
              <a:rPr lang="tr-TR" sz="800" b="0" i="0" dirty="0" smtClean="0">
                <a:solidFill>
                  <a:srgbClr val="222222"/>
                </a:solidFill>
                <a:effectLst/>
                <a:latin typeface="Arial" panose="020B0604020202020204" pitchFamily="34" charset="0"/>
              </a:rPr>
              <a:t>. </a:t>
            </a:r>
            <a:r>
              <a:rPr lang="tr-TR" sz="800" b="0" i="1" dirty="0" err="1" smtClean="0">
                <a:solidFill>
                  <a:srgbClr val="222222"/>
                </a:solidFill>
                <a:effectLst/>
                <a:latin typeface="Arial" panose="020B0604020202020204" pitchFamily="34" charset="0"/>
              </a:rPr>
              <a:t>Journal</a:t>
            </a:r>
            <a:r>
              <a:rPr lang="tr-TR" sz="800" b="0" i="1" dirty="0" smtClean="0">
                <a:solidFill>
                  <a:srgbClr val="222222"/>
                </a:solidFill>
                <a:effectLst/>
                <a:latin typeface="Arial" panose="020B0604020202020204" pitchFamily="34" charset="0"/>
              </a:rPr>
              <a:t> of </a:t>
            </a:r>
            <a:r>
              <a:rPr lang="tr-TR" sz="800" b="0" i="1" dirty="0" err="1" smtClean="0">
                <a:solidFill>
                  <a:srgbClr val="222222"/>
                </a:solidFill>
                <a:effectLst/>
                <a:latin typeface="Arial" panose="020B0604020202020204" pitchFamily="34" charset="0"/>
              </a:rPr>
              <a:t>Veterinary</a:t>
            </a:r>
            <a:r>
              <a:rPr lang="tr-TR" sz="800" b="0" i="1" dirty="0" smtClean="0">
                <a:solidFill>
                  <a:srgbClr val="222222"/>
                </a:solidFill>
                <a:effectLst/>
                <a:latin typeface="Arial" panose="020B0604020202020204" pitchFamily="34" charset="0"/>
              </a:rPr>
              <a:t> </a:t>
            </a:r>
            <a:r>
              <a:rPr lang="tr-TR" sz="800" b="0" i="1" dirty="0" err="1" smtClean="0">
                <a:solidFill>
                  <a:srgbClr val="222222"/>
                </a:solidFill>
                <a:effectLst/>
                <a:latin typeface="Arial" panose="020B0604020202020204" pitchFamily="34" charset="0"/>
              </a:rPr>
              <a:t>Science</a:t>
            </a:r>
            <a:r>
              <a:rPr lang="tr-TR" sz="800" b="0" i="1" dirty="0" smtClean="0">
                <a:solidFill>
                  <a:srgbClr val="222222"/>
                </a:solidFill>
                <a:effectLst/>
                <a:latin typeface="Arial" panose="020B0604020202020204" pitchFamily="34" charset="0"/>
              </a:rPr>
              <a:t> </a:t>
            </a:r>
            <a:r>
              <a:rPr lang="tr-TR" sz="800" b="0" i="1" dirty="0" err="1" smtClean="0">
                <a:solidFill>
                  <a:srgbClr val="222222"/>
                </a:solidFill>
                <a:effectLst/>
                <a:latin typeface="Arial" panose="020B0604020202020204" pitchFamily="34" charset="0"/>
              </a:rPr>
              <a:t>and</a:t>
            </a:r>
            <a:r>
              <a:rPr lang="tr-TR" sz="800" b="0" i="1" dirty="0" smtClean="0">
                <a:solidFill>
                  <a:srgbClr val="222222"/>
                </a:solidFill>
                <a:effectLst/>
                <a:latin typeface="Arial" panose="020B0604020202020204" pitchFamily="34" charset="0"/>
              </a:rPr>
              <a:t> </a:t>
            </a:r>
            <a:r>
              <a:rPr lang="tr-TR" sz="800" b="0" i="1" dirty="0" err="1" smtClean="0">
                <a:solidFill>
                  <a:srgbClr val="222222"/>
                </a:solidFill>
                <a:effectLst/>
                <a:latin typeface="Arial" panose="020B0604020202020204" pitchFamily="34" charset="0"/>
              </a:rPr>
              <a:t>Technology</a:t>
            </a:r>
            <a:r>
              <a:rPr lang="tr-TR" sz="800" b="0" i="0" dirty="0" smtClean="0">
                <a:solidFill>
                  <a:srgbClr val="222222"/>
                </a:solidFill>
                <a:effectLst/>
                <a:latin typeface="Arial" panose="020B0604020202020204" pitchFamily="34" charset="0"/>
              </a:rPr>
              <a:t>, </a:t>
            </a:r>
            <a:r>
              <a:rPr lang="tr-TR" sz="800" b="0" i="1" dirty="0" smtClean="0">
                <a:solidFill>
                  <a:srgbClr val="222222"/>
                </a:solidFill>
                <a:effectLst/>
                <a:latin typeface="Arial" panose="020B0604020202020204" pitchFamily="34" charset="0"/>
              </a:rPr>
              <a:t>7</a:t>
            </a:r>
            <a:r>
              <a:rPr lang="tr-TR" sz="800" b="0" i="0" dirty="0" smtClean="0">
                <a:solidFill>
                  <a:srgbClr val="222222"/>
                </a:solidFill>
                <a:effectLst/>
                <a:latin typeface="Arial" panose="020B0604020202020204" pitchFamily="34" charset="0"/>
              </a:rPr>
              <a:t>(2).</a:t>
            </a:r>
            <a:endParaRPr lang="tr-TR" sz="800" dirty="0"/>
          </a:p>
        </p:txBody>
      </p:sp>
    </p:spTree>
    <p:extLst>
      <p:ext uri="{BB962C8B-B14F-4D97-AF65-F5344CB8AC3E}">
        <p14:creationId xmlns:p14="http://schemas.microsoft.com/office/powerpoint/2010/main" val="253501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mv.ulisboa.pt/atlas/linfoide/imagens/fig_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57652" cy="362888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94805" y="3628880"/>
            <a:ext cx="4374078" cy="261610"/>
          </a:xfrm>
          <a:prstGeom prst="rect">
            <a:avLst/>
          </a:prstGeom>
        </p:spPr>
        <p:txBody>
          <a:bodyPr wrap="square">
            <a:spAutoFit/>
          </a:bodyPr>
          <a:lstStyle/>
          <a:p>
            <a:r>
              <a:rPr lang="tr-TR" sz="1100" dirty="0" smtClean="0"/>
              <a:t>http://www.fmv.ulisboa.pt/atlas/linfoide/pages_us/linf043_ing.htm</a:t>
            </a:r>
            <a:endParaRPr lang="tr-TR" sz="1100" dirty="0"/>
          </a:p>
        </p:txBody>
      </p:sp>
      <p:pic>
        <p:nvPicPr>
          <p:cNvPr id="6148" name="Picture 4" descr="http://www.flockandherd.net.au/cattle/images/sbecalf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913" y="3226624"/>
            <a:ext cx="4768285" cy="320005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60232" y="2946697"/>
            <a:ext cx="3483646" cy="253916"/>
          </a:xfrm>
          <a:prstGeom prst="rect">
            <a:avLst/>
          </a:prstGeom>
        </p:spPr>
        <p:txBody>
          <a:bodyPr wrap="none">
            <a:spAutoFit/>
          </a:bodyPr>
          <a:lstStyle/>
          <a:p>
            <a:r>
              <a:rPr lang="tr-TR" sz="1050" dirty="0" smtClean="0"/>
              <a:t>http://www.flockandherd.net.au/cattle/reader/sbl-calf.html</a:t>
            </a:r>
            <a:endParaRPr lang="tr-TR" sz="1050" dirty="0"/>
          </a:p>
        </p:txBody>
      </p:sp>
      <p:sp>
        <p:nvSpPr>
          <p:cNvPr id="7" name="Dikdörtgen 6"/>
          <p:cNvSpPr/>
          <p:nvPr/>
        </p:nvSpPr>
        <p:spPr>
          <a:xfrm>
            <a:off x="6745541" y="6426674"/>
            <a:ext cx="6096000" cy="276999"/>
          </a:xfrm>
          <a:prstGeom prst="rect">
            <a:avLst/>
          </a:prstGeom>
        </p:spPr>
        <p:txBody>
          <a:bodyPr>
            <a:spAutoFit/>
          </a:bodyPr>
          <a:lstStyle/>
          <a:p>
            <a:r>
              <a:rPr lang="en-US" sz="1200" dirty="0" smtClean="0"/>
              <a:t>Cut surface of liver showing granular appearance and enlarged sinusoids</a:t>
            </a:r>
            <a:endParaRPr lang="tr-TR" sz="1200" dirty="0"/>
          </a:p>
        </p:txBody>
      </p:sp>
    </p:spTree>
    <p:extLst>
      <p:ext uri="{BB962C8B-B14F-4D97-AF65-F5344CB8AC3E}">
        <p14:creationId xmlns:p14="http://schemas.microsoft.com/office/powerpoint/2010/main" val="63363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en-US" dirty="0"/>
              <a:t>Enzootic Bovine </a:t>
            </a:r>
            <a:r>
              <a:rPr lang="en-US" dirty="0" err="1"/>
              <a:t>Leukosis</a:t>
            </a:r>
            <a:r>
              <a:rPr lang="en-US" dirty="0"/>
              <a:t> is contagious disease of cattle caused by the retrovirus, </a:t>
            </a:r>
            <a:r>
              <a:rPr lang="en-US" i="1" dirty="0"/>
              <a:t>bovine </a:t>
            </a:r>
            <a:r>
              <a:rPr lang="en-US" i="1" dirty="0" err="1"/>
              <a:t>leukaemia</a:t>
            </a:r>
            <a:r>
              <a:rPr lang="en-US" i="1" dirty="0"/>
              <a:t> virus</a:t>
            </a:r>
            <a:r>
              <a:rPr lang="en-US" dirty="0"/>
              <a:t> (BLV). The disease causes fatal malignant cancer in a small percentage of infected animals and can be responsible for major economic losses</a:t>
            </a:r>
            <a:r>
              <a:rPr lang="en-US" dirty="0" smtClean="0"/>
              <a:t>.</a:t>
            </a:r>
            <a:endParaRPr lang="tr-TR" dirty="0"/>
          </a:p>
          <a:p>
            <a:pPr algn="ctr"/>
            <a:r>
              <a:rPr lang="tr-TR" dirty="0" err="1" smtClean="0">
                <a:solidFill>
                  <a:srgbClr val="FF3300"/>
                </a:solidFill>
              </a:rPr>
              <a:t>Notifable</a:t>
            </a:r>
            <a:r>
              <a:rPr lang="tr-TR" dirty="0" smtClean="0">
                <a:solidFill>
                  <a:srgbClr val="FF3300"/>
                </a:solidFill>
              </a:rPr>
              <a:t> </a:t>
            </a:r>
            <a:r>
              <a:rPr lang="tr-TR" dirty="0" err="1" smtClean="0">
                <a:solidFill>
                  <a:srgbClr val="FF3300"/>
                </a:solidFill>
              </a:rPr>
              <a:t>Disease</a:t>
            </a:r>
            <a:endParaRPr lang="tr-TR" dirty="0">
              <a:solidFill>
                <a:srgbClr val="FF3300"/>
              </a:solidFill>
            </a:endParaRPr>
          </a:p>
        </p:txBody>
      </p:sp>
    </p:spTree>
    <p:extLst>
      <p:ext uri="{BB962C8B-B14F-4D97-AF65-F5344CB8AC3E}">
        <p14:creationId xmlns:p14="http://schemas.microsoft.com/office/powerpoint/2010/main" val="2423125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199" y="1472540"/>
            <a:ext cx="8008917" cy="4857008"/>
          </a:xfrm>
        </p:spPr>
        <p:txBody>
          <a:bodyPr>
            <a:normAutofit fontScale="85000" lnSpcReduction="20000"/>
          </a:bodyPr>
          <a:lstStyle/>
          <a:p>
            <a:r>
              <a:rPr lang="en-US" dirty="0" err="1" smtClean="0"/>
              <a:t>Lymphosarcoma</a:t>
            </a:r>
            <a:r>
              <a:rPr lang="en-US" dirty="0" smtClean="0"/>
              <a:t> is often included on the differential diagnosis list for many diseases because of the wide range of clinical findings. </a:t>
            </a:r>
            <a:endParaRPr lang="tr-TR" dirty="0" smtClean="0"/>
          </a:p>
          <a:p>
            <a:pPr lvl="1"/>
            <a:r>
              <a:rPr lang="en-US" dirty="0" smtClean="0"/>
              <a:t>Viral infection is diagnosed by serology or virology, </a:t>
            </a:r>
            <a:endParaRPr lang="tr-TR" dirty="0" smtClean="0"/>
          </a:p>
          <a:p>
            <a:pPr lvl="1"/>
            <a:r>
              <a:rPr lang="en-US" dirty="0" smtClean="0"/>
              <a:t>persistent lymphocytosis is identified by hematology, </a:t>
            </a:r>
            <a:endParaRPr lang="tr-TR" dirty="0" smtClean="0"/>
          </a:p>
          <a:p>
            <a:pPr lvl="1"/>
            <a:r>
              <a:rPr lang="en-US" dirty="0" smtClean="0"/>
              <a:t>neoplastic tumors are identified by histologic examination of biopsies. </a:t>
            </a:r>
          </a:p>
          <a:p>
            <a:r>
              <a:rPr lang="en-US" dirty="0" smtClean="0">
                <a:solidFill>
                  <a:srgbClr val="CC3399"/>
                </a:solidFill>
              </a:rPr>
              <a:t>Serology is the most common and reliable way to diagnose infection with BLV. </a:t>
            </a:r>
            <a:endParaRPr lang="tr-TR" dirty="0" smtClean="0">
              <a:solidFill>
                <a:srgbClr val="CC3399"/>
              </a:solidFill>
            </a:endParaRPr>
          </a:p>
          <a:p>
            <a:r>
              <a:rPr lang="en-US" dirty="0" smtClean="0">
                <a:solidFill>
                  <a:srgbClr val="FF3300"/>
                </a:solidFill>
              </a:rPr>
              <a:t>Agar gel immunodiffusion </a:t>
            </a:r>
            <a:r>
              <a:rPr lang="en-US" dirty="0" smtClean="0"/>
              <a:t>is still recognized by most countries as the official import/export test, but </a:t>
            </a:r>
            <a:r>
              <a:rPr lang="en-US" dirty="0" smtClean="0">
                <a:solidFill>
                  <a:srgbClr val="FF3300"/>
                </a:solidFill>
              </a:rPr>
              <a:t>ELISA</a:t>
            </a:r>
            <a:r>
              <a:rPr lang="en-US" dirty="0" smtClean="0"/>
              <a:t> is the most common test for routine diagnostic use.</a:t>
            </a:r>
            <a:endParaRPr lang="tr-TR" dirty="0" smtClean="0"/>
          </a:p>
          <a:p>
            <a:r>
              <a:rPr lang="tr-TR" dirty="0" smtClean="0"/>
              <a:t>AGID</a:t>
            </a:r>
            <a:r>
              <a:rPr lang="en-US" dirty="0" smtClean="0"/>
              <a:t> can not detect antibody response at low level and early in infection; the blood circulating antibodies pass into the colostrum during the calving period, so the AGID test may give false negative results for 2-6 weeks before and after birth.</a:t>
            </a:r>
            <a:endParaRPr lang="tr-TR" dirty="0" smtClean="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862" y="558790"/>
            <a:ext cx="3041773" cy="2968182"/>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655" y="3787590"/>
            <a:ext cx="3024188" cy="2686050"/>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8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53193" y="503401"/>
            <a:ext cx="10515600" cy="6063653"/>
          </a:xfrm>
        </p:spPr>
        <p:txBody>
          <a:bodyPr>
            <a:normAutofit/>
          </a:bodyPr>
          <a:lstStyle/>
          <a:p>
            <a:r>
              <a:rPr lang="en-US" dirty="0" smtClean="0">
                <a:solidFill>
                  <a:srgbClr val="FF3300"/>
                </a:solidFill>
              </a:rPr>
              <a:t>Serology is unreliable in calves that have ingested colostrum from BLV-positive cows because of the passive acquisition of maternal antibodies that typically wane by 4–6 </a:t>
            </a:r>
            <a:r>
              <a:rPr lang="en-US" dirty="0" err="1" smtClean="0">
                <a:solidFill>
                  <a:srgbClr val="FF3300"/>
                </a:solidFill>
              </a:rPr>
              <a:t>mo</a:t>
            </a:r>
            <a:r>
              <a:rPr lang="en-US" dirty="0" smtClean="0">
                <a:solidFill>
                  <a:srgbClr val="FF3300"/>
                </a:solidFill>
              </a:rPr>
              <a:t> of age. </a:t>
            </a:r>
            <a:endParaRPr lang="tr-TR" dirty="0" smtClean="0">
              <a:solidFill>
                <a:srgbClr val="FF3300"/>
              </a:solidFill>
            </a:endParaRPr>
          </a:p>
          <a:p>
            <a:endParaRPr lang="tr-TR" dirty="0">
              <a:solidFill>
                <a:srgbClr val="FF3300"/>
              </a:solidFill>
            </a:endParaRPr>
          </a:p>
          <a:p>
            <a:endParaRPr lang="tr-TR" dirty="0" smtClean="0">
              <a:solidFill>
                <a:srgbClr val="FF3300"/>
              </a:solidFill>
            </a:endParaRPr>
          </a:p>
          <a:p>
            <a:endParaRPr lang="tr-TR" dirty="0">
              <a:solidFill>
                <a:srgbClr val="FF3300"/>
              </a:solidFill>
            </a:endParaRPr>
          </a:p>
          <a:p>
            <a:endParaRPr lang="tr-TR" dirty="0" smtClean="0">
              <a:solidFill>
                <a:srgbClr val="FF3300"/>
              </a:solidFill>
            </a:endParaRPr>
          </a:p>
          <a:p>
            <a:endParaRPr lang="tr-TR" dirty="0" smtClean="0">
              <a:solidFill>
                <a:srgbClr val="FF3300"/>
              </a:solidFill>
            </a:endParaRPr>
          </a:p>
          <a:p>
            <a:r>
              <a:rPr lang="en-US" dirty="0" smtClean="0"/>
              <a:t>PCR is a sensitive and specific assay for diagnosis of BLV infection in peripheral</a:t>
            </a:r>
            <a:r>
              <a:rPr lang="tr-TR" dirty="0"/>
              <a:t> </a:t>
            </a:r>
            <a:r>
              <a:rPr lang="en-US" dirty="0" smtClean="0"/>
              <a:t>blood lymphocytes. This test can identify</a:t>
            </a:r>
            <a:r>
              <a:rPr lang="tr-TR" dirty="0"/>
              <a:t> </a:t>
            </a:r>
            <a:r>
              <a:rPr lang="en-US" dirty="0" err="1" smtClean="0"/>
              <a:t>proviral</a:t>
            </a:r>
            <a:r>
              <a:rPr lang="en-US" dirty="0" smtClean="0"/>
              <a:t> DNA of BLV in the lymphocytes of infected animals and differentiate positive</a:t>
            </a:r>
            <a:r>
              <a:rPr lang="tr-TR" dirty="0"/>
              <a:t> </a:t>
            </a:r>
            <a:r>
              <a:rPr lang="en-US" dirty="0" smtClean="0"/>
              <a:t>from negative calves in the presence of maternal antibodies.</a:t>
            </a:r>
            <a:endParaRPr lang="tr-TR" dirty="0" smtClean="0"/>
          </a:p>
          <a:p>
            <a:endParaRPr lang="tr-TR"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134" y="1833089"/>
            <a:ext cx="3394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Bovine leukosis pc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616" y="1923843"/>
            <a:ext cx="4672363" cy="245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8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normAutofit fontScale="92500" lnSpcReduction="20000"/>
          </a:bodyPr>
          <a:lstStyle/>
          <a:p>
            <a:pPr marL="0" indent="0">
              <a:buNone/>
            </a:pPr>
            <a:r>
              <a:rPr lang="en-US" dirty="0" smtClean="0"/>
              <a:t>The </a:t>
            </a:r>
            <a:r>
              <a:rPr lang="en-US" dirty="0"/>
              <a:t>most commonly recommended eradication protocol is as follows: </a:t>
            </a:r>
            <a:endParaRPr lang="tr-TR" dirty="0" smtClean="0"/>
          </a:p>
          <a:p>
            <a:r>
              <a:rPr lang="en-US" dirty="0" smtClean="0">
                <a:solidFill>
                  <a:srgbClr val="CC3399"/>
                </a:solidFill>
              </a:rPr>
              <a:t>1</a:t>
            </a:r>
            <a:r>
              <a:rPr lang="en-US" dirty="0">
                <a:solidFill>
                  <a:srgbClr val="CC3399"/>
                </a:solidFill>
              </a:rPr>
              <a:t>) identify infected animals using a serologic test, </a:t>
            </a:r>
            <a:endParaRPr lang="tr-TR" dirty="0" smtClean="0">
              <a:solidFill>
                <a:srgbClr val="CC3399"/>
              </a:solidFill>
            </a:endParaRPr>
          </a:p>
          <a:p>
            <a:r>
              <a:rPr lang="en-US" dirty="0" smtClean="0">
                <a:solidFill>
                  <a:srgbClr val="CC3399"/>
                </a:solidFill>
              </a:rPr>
              <a:t>2</a:t>
            </a:r>
            <a:r>
              <a:rPr lang="en-US" dirty="0">
                <a:solidFill>
                  <a:srgbClr val="CC3399"/>
                </a:solidFill>
              </a:rPr>
              <a:t>) cull seropositive animals immediately, </a:t>
            </a:r>
            <a:endParaRPr lang="tr-TR" dirty="0" smtClean="0">
              <a:solidFill>
                <a:srgbClr val="CC3399"/>
              </a:solidFill>
            </a:endParaRPr>
          </a:p>
          <a:p>
            <a:r>
              <a:rPr lang="en-US" dirty="0" smtClean="0">
                <a:solidFill>
                  <a:srgbClr val="CC3399"/>
                </a:solidFill>
              </a:rPr>
              <a:t>3</a:t>
            </a:r>
            <a:r>
              <a:rPr lang="en-US" dirty="0">
                <a:solidFill>
                  <a:srgbClr val="CC3399"/>
                </a:solidFill>
              </a:rPr>
              <a:t>) retest the herd in 30–60 days, </a:t>
            </a:r>
            <a:endParaRPr lang="tr-TR" dirty="0" smtClean="0">
              <a:solidFill>
                <a:srgbClr val="CC3399"/>
              </a:solidFill>
            </a:endParaRPr>
          </a:p>
          <a:p>
            <a:r>
              <a:rPr lang="en-US" dirty="0" smtClean="0">
                <a:solidFill>
                  <a:srgbClr val="CC3399"/>
                </a:solidFill>
              </a:rPr>
              <a:t>4</a:t>
            </a:r>
            <a:r>
              <a:rPr lang="en-US" dirty="0">
                <a:solidFill>
                  <a:srgbClr val="CC3399"/>
                </a:solidFill>
              </a:rPr>
              <a:t>) use PCR to test young calves and as a complementary test to clarify test results in herds with a low prevalence of infection, </a:t>
            </a:r>
            <a:endParaRPr lang="tr-TR" dirty="0" smtClean="0">
              <a:solidFill>
                <a:srgbClr val="CC3399"/>
              </a:solidFill>
            </a:endParaRPr>
          </a:p>
          <a:p>
            <a:r>
              <a:rPr lang="en-US" dirty="0" smtClean="0">
                <a:solidFill>
                  <a:srgbClr val="CC3399"/>
                </a:solidFill>
              </a:rPr>
              <a:t>5</a:t>
            </a:r>
            <a:r>
              <a:rPr lang="en-US" dirty="0">
                <a:solidFill>
                  <a:srgbClr val="CC3399"/>
                </a:solidFill>
              </a:rPr>
              <a:t>) repeat testing and cull until the entire herd tests negative. </a:t>
            </a:r>
            <a:endParaRPr lang="tr-TR" dirty="0" smtClean="0">
              <a:solidFill>
                <a:srgbClr val="CC3399"/>
              </a:solidFill>
            </a:endParaRPr>
          </a:p>
          <a:p>
            <a:pPr marL="0" indent="0">
              <a:buNone/>
            </a:pPr>
            <a:r>
              <a:rPr lang="en-US" dirty="0" smtClean="0"/>
              <a:t>Testing </a:t>
            </a:r>
            <a:r>
              <a:rPr lang="en-US" dirty="0"/>
              <a:t>is then repeated </a:t>
            </a:r>
            <a:r>
              <a:rPr lang="en-US" dirty="0">
                <a:solidFill>
                  <a:srgbClr val="FF3300"/>
                </a:solidFill>
              </a:rPr>
              <a:t>every 6 mo</a:t>
            </a:r>
            <a:r>
              <a:rPr lang="en-US" dirty="0"/>
              <a:t>. </a:t>
            </a:r>
            <a:endParaRPr lang="tr-TR" dirty="0" smtClean="0"/>
          </a:p>
          <a:p>
            <a:pPr marL="0" indent="0">
              <a:buNone/>
            </a:pPr>
            <a:r>
              <a:rPr lang="en-US" dirty="0" smtClean="0"/>
              <a:t>The </a:t>
            </a:r>
            <a:r>
              <a:rPr lang="en-US" dirty="0"/>
              <a:t>herd is declared free when there have been no positive tests for 2 yr. Additions to the herd should have two negative tests 30 and 60 days before arrival.</a:t>
            </a:r>
            <a:endParaRPr lang="tr-TR" dirty="0"/>
          </a:p>
        </p:txBody>
      </p:sp>
    </p:spTree>
    <p:extLst>
      <p:ext uri="{BB962C8B-B14F-4D97-AF65-F5344CB8AC3E}">
        <p14:creationId xmlns:p14="http://schemas.microsoft.com/office/powerpoint/2010/main" val="1400122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95647"/>
            <a:ext cx="10515600" cy="5381316"/>
          </a:xfrm>
        </p:spPr>
        <p:txBody>
          <a:bodyPr>
            <a:normAutofit lnSpcReduction="10000"/>
          </a:bodyPr>
          <a:lstStyle/>
          <a:p>
            <a:r>
              <a:rPr lang="en-US" dirty="0"/>
              <a:t> In calves</a:t>
            </a:r>
            <a:r>
              <a:rPr lang="en-US" dirty="0">
                <a:solidFill>
                  <a:srgbClr val="FF3300"/>
                </a:solidFill>
              </a:rPr>
              <a:t>, feeding colostrum from seronegative cows </a:t>
            </a:r>
            <a:r>
              <a:rPr lang="en-US" dirty="0"/>
              <a:t>is often advocated. </a:t>
            </a:r>
            <a:endParaRPr lang="tr-TR" dirty="0" smtClean="0"/>
          </a:p>
          <a:p>
            <a:r>
              <a:rPr lang="en-US" dirty="0"/>
              <a:t>Cautery or other bloodless methods of dehorning should be used. </a:t>
            </a:r>
            <a:r>
              <a:rPr lang="en-US" dirty="0">
                <a:solidFill>
                  <a:srgbClr val="FF3300"/>
                </a:solidFill>
              </a:rPr>
              <a:t>Equipment</a:t>
            </a:r>
            <a:r>
              <a:rPr lang="en-US" dirty="0"/>
              <a:t> used for castration, tattooing, ear tagging, or implanting </a:t>
            </a:r>
            <a:r>
              <a:rPr lang="en-US" dirty="0">
                <a:solidFill>
                  <a:srgbClr val="FF3300"/>
                </a:solidFill>
              </a:rPr>
              <a:t>should be adequately cleaned and disinfected </a:t>
            </a:r>
            <a:r>
              <a:rPr lang="en-US" dirty="0"/>
              <a:t>between animals</a:t>
            </a:r>
            <a:r>
              <a:rPr lang="en-US" dirty="0" smtClean="0"/>
              <a:t>.</a:t>
            </a:r>
            <a:endParaRPr lang="tr-TR" dirty="0" smtClean="0"/>
          </a:p>
          <a:p>
            <a:r>
              <a:rPr lang="en-US" dirty="0"/>
              <a:t>Transmission can be decreased in adult cattle by </a:t>
            </a:r>
            <a:r>
              <a:rPr lang="en-US" dirty="0">
                <a:solidFill>
                  <a:srgbClr val="FF3300"/>
                </a:solidFill>
              </a:rPr>
              <a:t>changing rectal sleeves</a:t>
            </a:r>
            <a:r>
              <a:rPr lang="en-US" dirty="0"/>
              <a:t> in between cows. Artificial insemination or embryo transfer (using negative recipients) may limit transmission</a:t>
            </a:r>
            <a:r>
              <a:rPr lang="en-US" dirty="0" smtClean="0"/>
              <a:t>.</a:t>
            </a:r>
            <a:endParaRPr lang="tr-TR" dirty="0" smtClean="0"/>
          </a:p>
          <a:p>
            <a:r>
              <a:rPr lang="en-US" dirty="0"/>
              <a:t>Additional recommendations include </a:t>
            </a:r>
            <a:r>
              <a:rPr lang="en-US" dirty="0">
                <a:solidFill>
                  <a:srgbClr val="FF3300"/>
                </a:solidFill>
              </a:rPr>
              <a:t>disinfection of equipment </a:t>
            </a:r>
            <a:r>
              <a:rPr lang="en-US" dirty="0"/>
              <a:t>that has come in contact with blood or body tissue. Single use, disposable needles should always be used for blood collection and IM injections</a:t>
            </a:r>
            <a:r>
              <a:rPr lang="en-US" dirty="0" smtClean="0"/>
              <a:t>.</a:t>
            </a:r>
            <a:endParaRPr lang="tr-TR" dirty="0" smtClean="0"/>
          </a:p>
          <a:p>
            <a:r>
              <a:rPr lang="en-US" dirty="0">
                <a:solidFill>
                  <a:srgbClr val="FF3300"/>
                </a:solidFill>
              </a:rPr>
              <a:t>Fly control </a:t>
            </a:r>
            <a:r>
              <a:rPr lang="en-US" dirty="0"/>
              <a:t>helps minimize the potential for </a:t>
            </a:r>
            <a:r>
              <a:rPr lang="en-US" dirty="0" err="1"/>
              <a:t>tabanid</a:t>
            </a:r>
            <a:r>
              <a:rPr lang="en-US" dirty="0"/>
              <a:t>-associated transmission.</a:t>
            </a:r>
            <a:endParaRPr lang="tr-TR" dirty="0"/>
          </a:p>
        </p:txBody>
      </p:sp>
    </p:spTree>
    <p:extLst>
      <p:ext uri="{BB962C8B-B14F-4D97-AF65-F5344CB8AC3E}">
        <p14:creationId xmlns:p14="http://schemas.microsoft.com/office/powerpoint/2010/main" val="3319332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In</a:t>
            </a:r>
            <a:r>
              <a:rPr lang="tr-TR" dirty="0" smtClean="0">
                <a:solidFill>
                  <a:srgbClr val="0070C0"/>
                </a:solidFill>
              </a:rPr>
              <a:t> </a:t>
            </a:r>
            <a:r>
              <a:rPr lang="tr-TR" dirty="0" err="1" smtClean="0">
                <a:solidFill>
                  <a:srgbClr val="0070C0"/>
                </a:solidFill>
              </a:rPr>
              <a:t>Turkey</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In 1997, an EBL control and eradication program covering 31 agricultural </a:t>
            </a:r>
            <a:r>
              <a:rPr lang="tr-TR" dirty="0" err="1" smtClean="0"/>
              <a:t>managements</a:t>
            </a:r>
            <a:r>
              <a:rPr lang="tr-TR" dirty="0" smtClean="0"/>
              <a:t> </a:t>
            </a:r>
            <a:r>
              <a:rPr lang="en-US" dirty="0" smtClean="0"/>
              <a:t>connected to TİGEM was initiated.</a:t>
            </a:r>
            <a:endParaRPr lang="tr-TR" dirty="0" smtClean="0"/>
          </a:p>
          <a:p>
            <a:r>
              <a:rPr lang="tr-TR" dirty="0" err="1" smtClean="0"/>
              <a:t>These</a:t>
            </a:r>
            <a:r>
              <a:rPr lang="tr-TR" dirty="0" smtClean="0"/>
              <a:t> </a:t>
            </a:r>
            <a:r>
              <a:rPr lang="tr-TR" dirty="0" err="1" smtClean="0"/>
              <a:t>managements</a:t>
            </a:r>
            <a:r>
              <a:rPr lang="en-US" dirty="0" smtClean="0"/>
              <a:t> </a:t>
            </a:r>
            <a:r>
              <a:rPr lang="tr-TR" dirty="0" err="1" smtClean="0"/>
              <a:t>are</a:t>
            </a:r>
            <a:r>
              <a:rPr lang="en-US" dirty="0" smtClean="0"/>
              <a:t> aimed to set an example for the EBL eradication program in Turkey.</a:t>
            </a:r>
            <a:endParaRPr lang="tr-TR" dirty="0" smtClean="0"/>
          </a:p>
          <a:p>
            <a:r>
              <a:rPr lang="tr-TR" dirty="0" err="1" smtClean="0">
                <a:solidFill>
                  <a:srgbClr val="FF0000"/>
                </a:solidFill>
              </a:rPr>
              <a:t>Notifable</a:t>
            </a:r>
            <a:r>
              <a:rPr lang="tr-TR" dirty="0" smtClean="0">
                <a:solidFill>
                  <a:srgbClr val="FF0000"/>
                </a:solidFill>
              </a:rPr>
              <a:t> </a:t>
            </a:r>
            <a:r>
              <a:rPr lang="tr-TR" dirty="0" err="1" smtClean="0">
                <a:solidFill>
                  <a:srgbClr val="FF0000"/>
                </a:solidFill>
              </a:rPr>
              <a:t>Disease</a:t>
            </a:r>
            <a:endParaRPr lang="tr-TR" dirty="0">
              <a:solidFill>
                <a:srgbClr val="FF0000"/>
              </a:solidFill>
            </a:endParaRPr>
          </a:p>
        </p:txBody>
      </p:sp>
    </p:spTree>
    <p:extLst>
      <p:ext uri="{BB962C8B-B14F-4D97-AF65-F5344CB8AC3E}">
        <p14:creationId xmlns:p14="http://schemas.microsoft.com/office/powerpoint/2010/main" val="705805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hlinkClick r:id="rId2"/>
              </a:rPr>
              <a:t>http://www.msdvetmanual.com/generalized-conditions/bovine-leukosis/overview-of-bovine-leukosis</a:t>
            </a:r>
            <a:endParaRPr lang="tr-TR" dirty="0" smtClean="0"/>
          </a:p>
          <a:p>
            <a:r>
              <a:rPr lang="tr-TR" dirty="0" smtClean="0"/>
              <a:t>OIE </a:t>
            </a:r>
            <a:r>
              <a:rPr lang="tr-TR" dirty="0" err="1" smtClean="0"/>
              <a:t>Terrestrial</a:t>
            </a:r>
            <a:r>
              <a:rPr lang="tr-TR" dirty="0" smtClean="0"/>
              <a:t> Manual 2012, CHAPTER 2.4.11. ENZOOTIC BOVINE LEUKOSIS </a:t>
            </a:r>
          </a:p>
          <a:p>
            <a:r>
              <a:rPr lang="tr-TR" dirty="0" err="1"/>
              <a:t>Shruthi</a:t>
            </a:r>
            <a:r>
              <a:rPr lang="tr-TR" dirty="0"/>
              <a:t>, P. J., </a:t>
            </a:r>
            <a:r>
              <a:rPr lang="tr-TR" dirty="0" err="1"/>
              <a:t>Sujatha</a:t>
            </a:r>
            <a:r>
              <a:rPr lang="tr-TR" dirty="0"/>
              <a:t>, K., </a:t>
            </a:r>
            <a:r>
              <a:rPr lang="tr-TR" dirty="0" err="1"/>
              <a:t>Srilatha</a:t>
            </a:r>
            <a:r>
              <a:rPr lang="tr-TR" dirty="0"/>
              <a:t>, C. H., &amp; </a:t>
            </a:r>
            <a:r>
              <a:rPr lang="tr-TR" dirty="0" err="1"/>
              <a:t>Chengalva</a:t>
            </a:r>
            <a:r>
              <a:rPr lang="tr-TR" dirty="0"/>
              <a:t>, R. V. (2016). </a:t>
            </a:r>
            <a:r>
              <a:rPr lang="tr-TR" dirty="0" err="1"/>
              <a:t>Nucleolar</a:t>
            </a:r>
            <a:r>
              <a:rPr lang="tr-TR" dirty="0"/>
              <a:t> </a:t>
            </a:r>
            <a:r>
              <a:rPr lang="tr-TR" dirty="0" err="1"/>
              <a:t>organizer</a:t>
            </a:r>
            <a:r>
              <a:rPr lang="tr-TR" dirty="0"/>
              <a:t> </a:t>
            </a:r>
            <a:r>
              <a:rPr lang="tr-TR" dirty="0" err="1"/>
              <a:t>region</a:t>
            </a:r>
            <a:r>
              <a:rPr lang="tr-TR" dirty="0"/>
              <a:t> </a:t>
            </a:r>
            <a:r>
              <a:rPr lang="tr-TR" dirty="0" err="1"/>
              <a:t>count</a:t>
            </a:r>
            <a:r>
              <a:rPr lang="tr-TR" dirty="0"/>
              <a:t>, PCNA </a:t>
            </a:r>
            <a:r>
              <a:rPr lang="tr-TR" dirty="0" err="1"/>
              <a:t>and</a:t>
            </a:r>
            <a:r>
              <a:rPr lang="tr-TR" dirty="0"/>
              <a:t> Ki-67 </a:t>
            </a:r>
            <a:r>
              <a:rPr lang="tr-TR" dirty="0" err="1"/>
              <a:t>indices</a:t>
            </a:r>
            <a:r>
              <a:rPr lang="tr-TR" dirty="0"/>
              <a:t> </a:t>
            </a:r>
            <a:r>
              <a:rPr lang="tr-TR" dirty="0" err="1"/>
              <a:t>are</a:t>
            </a:r>
            <a:r>
              <a:rPr lang="tr-TR" dirty="0"/>
              <a:t> </a:t>
            </a:r>
            <a:r>
              <a:rPr lang="tr-TR" dirty="0" err="1"/>
              <a:t>diagnostic</a:t>
            </a:r>
            <a:r>
              <a:rPr lang="tr-TR" dirty="0"/>
              <a:t> </a:t>
            </a:r>
            <a:r>
              <a:rPr lang="tr-TR" dirty="0" err="1"/>
              <a:t>markers</a:t>
            </a:r>
            <a:r>
              <a:rPr lang="tr-TR" dirty="0"/>
              <a:t> of </a:t>
            </a:r>
            <a:r>
              <a:rPr lang="tr-TR" dirty="0" err="1"/>
              <a:t>malignancy</a:t>
            </a:r>
            <a:r>
              <a:rPr lang="tr-TR" dirty="0"/>
              <a:t> </a:t>
            </a:r>
            <a:r>
              <a:rPr lang="tr-TR" dirty="0" err="1"/>
              <a:t>and</a:t>
            </a:r>
            <a:r>
              <a:rPr lang="tr-TR" dirty="0"/>
              <a:t> </a:t>
            </a:r>
            <a:r>
              <a:rPr lang="tr-TR" dirty="0" err="1"/>
              <a:t>cell</a:t>
            </a:r>
            <a:r>
              <a:rPr lang="tr-TR" dirty="0"/>
              <a:t> </a:t>
            </a:r>
            <a:r>
              <a:rPr lang="tr-TR" dirty="0" err="1"/>
              <a:t>proliferation</a:t>
            </a:r>
            <a:r>
              <a:rPr lang="tr-TR" dirty="0"/>
              <a:t> rate in </a:t>
            </a:r>
            <a:r>
              <a:rPr lang="tr-TR" dirty="0" err="1"/>
              <a:t>bovine</a:t>
            </a:r>
            <a:r>
              <a:rPr lang="tr-TR" dirty="0"/>
              <a:t> </a:t>
            </a:r>
            <a:r>
              <a:rPr lang="tr-TR" dirty="0" err="1"/>
              <a:t>lymphosarcoma</a:t>
            </a:r>
            <a:r>
              <a:rPr lang="tr-TR" dirty="0"/>
              <a:t>. </a:t>
            </a:r>
            <a:r>
              <a:rPr lang="tr-TR" i="1" dirty="0" err="1"/>
              <a:t>Journal</a:t>
            </a:r>
            <a:r>
              <a:rPr lang="tr-TR" i="1" dirty="0"/>
              <a:t> of </a:t>
            </a:r>
            <a:r>
              <a:rPr lang="tr-TR" i="1" dirty="0" err="1"/>
              <a:t>Veterinary</a:t>
            </a:r>
            <a:r>
              <a:rPr lang="tr-TR" i="1" dirty="0"/>
              <a:t> </a:t>
            </a:r>
            <a:r>
              <a:rPr lang="tr-TR" i="1" dirty="0" err="1"/>
              <a:t>Science</a:t>
            </a:r>
            <a:r>
              <a:rPr lang="tr-TR" i="1" dirty="0"/>
              <a:t> </a:t>
            </a:r>
            <a:r>
              <a:rPr lang="tr-TR" i="1" dirty="0" err="1"/>
              <a:t>and</a:t>
            </a:r>
            <a:r>
              <a:rPr lang="tr-TR" i="1" dirty="0"/>
              <a:t> </a:t>
            </a:r>
            <a:r>
              <a:rPr lang="tr-TR" i="1" dirty="0" err="1"/>
              <a:t>Technology</a:t>
            </a:r>
            <a:r>
              <a:rPr lang="tr-TR" dirty="0"/>
              <a:t>, </a:t>
            </a:r>
            <a:r>
              <a:rPr lang="tr-TR" i="1" dirty="0"/>
              <a:t>7</a:t>
            </a:r>
            <a:r>
              <a:rPr lang="tr-TR" dirty="0"/>
              <a:t>(2).</a:t>
            </a:r>
          </a:p>
        </p:txBody>
      </p:sp>
    </p:spTree>
    <p:extLst>
      <p:ext uri="{BB962C8B-B14F-4D97-AF65-F5344CB8AC3E}">
        <p14:creationId xmlns:p14="http://schemas.microsoft.com/office/powerpoint/2010/main" val="424813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897042"/>
            <a:ext cx="10515600" cy="1325563"/>
          </a:xfrm>
        </p:spPr>
        <p:txBody>
          <a:bodyPr/>
          <a:lstStyle/>
          <a:p>
            <a:pPr algn="ctr"/>
            <a:r>
              <a:rPr lang="tr-TR" dirty="0" err="1" smtClean="0">
                <a:solidFill>
                  <a:srgbClr val="0070C0"/>
                </a:solidFill>
              </a:rPr>
              <a:t>Feline</a:t>
            </a:r>
            <a:r>
              <a:rPr lang="tr-TR" dirty="0" smtClean="0">
                <a:solidFill>
                  <a:srgbClr val="0070C0"/>
                </a:solidFill>
              </a:rPr>
              <a:t> </a:t>
            </a:r>
            <a:r>
              <a:rPr lang="tr-TR" dirty="0" err="1" smtClean="0">
                <a:solidFill>
                  <a:srgbClr val="0070C0"/>
                </a:solidFill>
              </a:rPr>
              <a:t>Leukemia</a:t>
            </a:r>
            <a:r>
              <a:rPr lang="tr-TR" dirty="0" smtClean="0">
                <a:solidFill>
                  <a:srgbClr val="0070C0"/>
                </a:solidFill>
              </a:rPr>
              <a:t> </a:t>
            </a:r>
            <a:r>
              <a:rPr lang="tr-TR" dirty="0" err="1" smtClean="0">
                <a:solidFill>
                  <a:srgbClr val="0070C0"/>
                </a:solidFill>
              </a:rPr>
              <a:t>Virus</a:t>
            </a:r>
            <a:r>
              <a:rPr lang="tr-TR" dirty="0" smtClean="0">
                <a:solidFill>
                  <a:srgbClr val="0070C0"/>
                </a:solidFill>
              </a:rPr>
              <a:t> (</a:t>
            </a:r>
            <a:r>
              <a:rPr lang="tr-TR" dirty="0" err="1" smtClean="0">
                <a:solidFill>
                  <a:srgbClr val="0070C0"/>
                </a:solidFill>
              </a:rPr>
              <a:t>FeLV</a:t>
            </a:r>
            <a:r>
              <a:rPr lang="tr-TR" dirty="0" smtClean="0">
                <a:solidFill>
                  <a:srgbClr val="0070C0"/>
                </a:solidFill>
              </a:rPr>
              <a:t>)</a:t>
            </a:r>
            <a:endParaRPr lang="tr-TR" dirty="0">
              <a:solidFill>
                <a:srgbClr val="0070C0"/>
              </a:solidFill>
            </a:endParaRPr>
          </a:p>
        </p:txBody>
      </p:sp>
    </p:spTree>
    <p:extLst>
      <p:ext uri="{BB962C8B-B14F-4D97-AF65-F5344CB8AC3E}">
        <p14:creationId xmlns:p14="http://schemas.microsoft.com/office/powerpoint/2010/main" val="3611632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lnSpc>
                <a:spcPct val="96000"/>
              </a:lnSpc>
            </a:pPr>
            <a:r>
              <a:rPr lang="en-GB" altLang="tr-TR" dirty="0" err="1">
                <a:solidFill>
                  <a:srgbClr val="00B050"/>
                </a:solidFill>
              </a:rPr>
              <a:t>FeLV</a:t>
            </a:r>
            <a:r>
              <a:rPr lang="en-GB" altLang="tr-TR" dirty="0">
                <a:solidFill>
                  <a:srgbClr val="00B050"/>
                </a:solidFill>
              </a:rPr>
              <a:t> is one causative agent of feline </a:t>
            </a:r>
            <a:r>
              <a:rPr lang="en-GB" altLang="tr-TR" dirty="0" err="1">
                <a:solidFill>
                  <a:srgbClr val="00B050"/>
                </a:solidFill>
              </a:rPr>
              <a:t>lymphosarcoma</a:t>
            </a:r>
            <a:r>
              <a:rPr lang="en-GB" altLang="tr-TR" dirty="0">
                <a:solidFill>
                  <a:srgbClr val="00B050"/>
                </a:solidFill>
              </a:rPr>
              <a:t> and leukaemia, which are the most important and common tumours of cats.  </a:t>
            </a:r>
            <a:r>
              <a:rPr lang="en-GB" altLang="tr-TR" i="1" dirty="0"/>
              <a:t>The same tumours sometimes occur without </a:t>
            </a:r>
            <a:r>
              <a:rPr lang="en-GB" altLang="tr-TR" i="1" dirty="0" err="1"/>
              <a:t>FeLV</a:t>
            </a:r>
            <a:r>
              <a:rPr lang="en-GB" altLang="tr-TR" i="1" dirty="0"/>
              <a:t>, particularly in cats aged over 7 years.</a:t>
            </a:r>
          </a:p>
          <a:p>
            <a:r>
              <a:rPr lang="en-US" dirty="0" smtClean="0"/>
              <a:t>The </a:t>
            </a:r>
            <a:r>
              <a:rPr lang="en-US" dirty="0"/>
              <a:t>virus commonly causes </a:t>
            </a:r>
            <a:r>
              <a:rPr lang="tr-TR" dirty="0" err="1" smtClean="0">
                <a:solidFill>
                  <a:srgbClr val="FF6600"/>
                </a:solidFill>
              </a:rPr>
              <a:t>anemia</a:t>
            </a:r>
            <a:r>
              <a:rPr lang="en-US" dirty="0">
                <a:solidFill>
                  <a:srgbClr val="FF6600"/>
                </a:solidFill>
              </a:rPr>
              <a:t> or lymphoma</a:t>
            </a:r>
            <a:r>
              <a:rPr lang="en-US" dirty="0"/>
              <a:t>, but because it suppresses the immune system, it can also predispose cats to deadly infections.</a:t>
            </a:r>
            <a:endParaRPr lang="tr-TR" dirty="0"/>
          </a:p>
        </p:txBody>
      </p:sp>
    </p:spTree>
    <p:extLst>
      <p:ext uri="{BB962C8B-B14F-4D97-AF65-F5344CB8AC3E}">
        <p14:creationId xmlns:p14="http://schemas.microsoft.com/office/powerpoint/2010/main" val="126832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b="1" i="1" dirty="0" err="1"/>
              <a:t>Retroviridae</a:t>
            </a:r>
            <a:r>
              <a:rPr lang="tr-TR" b="1" i="1" dirty="0"/>
              <a:t>  </a:t>
            </a:r>
            <a:r>
              <a:rPr lang="tr-TR" b="1" i="1" dirty="0" smtClean="0"/>
              <a:t>        </a:t>
            </a:r>
            <a:r>
              <a:rPr lang="tr-TR" b="1" i="1" dirty="0" err="1" smtClean="0"/>
              <a:t>Gammaretrovirus</a:t>
            </a:r>
            <a:r>
              <a:rPr lang="tr-TR" b="1" i="1" dirty="0" smtClean="0"/>
              <a:t> </a:t>
            </a:r>
            <a:r>
              <a:rPr lang="tr-TR" b="1" i="1" dirty="0" err="1" smtClean="0"/>
              <a:t>genus</a:t>
            </a:r>
            <a:endParaRPr lang="tr-TR" b="1" i="1" dirty="0" smtClean="0"/>
          </a:p>
          <a:p>
            <a:r>
              <a:rPr lang="tr-TR" dirty="0" smtClean="0"/>
              <a:t>RNA</a:t>
            </a:r>
          </a:p>
          <a:p>
            <a:r>
              <a:rPr lang="tr-TR" dirty="0" err="1" smtClean="0"/>
              <a:t>Enveloped</a:t>
            </a:r>
            <a:endParaRPr lang="tr-TR" dirty="0"/>
          </a:p>
          <a:p>
            <a:r>
              <a:rPr lang="tr-TR" altLang="tr-TR" dirty="0" smtClean="0"/>
              <a:t>4 </a:t>
            </a:r>
            <a:r>
              <a:rPr lang="tr-TR" altLang="tr-TR" dirty="0" err="1" smtClean="0"/>
              <a:t>subgroups</a:t>
            </a:r>
            <a:r>
              <a:rPr lang="tr-TR" altLang="tr-TR" dirty="0" smtClean="0"/>
              <a:t> A, B, C </a:t>
            </a:r>
            <a:r>
              <a:rPr lang="tr-TR" altLang="tr-TR" dirty="0" err="1" smtClean="0"/>
              <a:t>and</a:t>
            </a:r>
            <a:r>
              <a:rPr lang="tr-TR" altLang="tr-TR" dirty="0" smtClean="0"/>
              <a:t> T</a:t>
            </a:r>
          </a:p>
          <a:p>
            <a:r>
              <a:rPr lang="en-US" dirty="0"/>
              <a:t>There are four </a:t>
            </a:r>
            <a:r>
              <a:rPr lang="en-US" dirty="0" err="1"/>
              <a:t>FeLV</a:t>
            </a:r>
            <a:r>
              <a:rPr lang="en-US" dirty="0"/>
              <a:t> subgroups of clinical importance. Almost all naturally infected cats are originally infected by </a:t>
            </a:r>
            <a:r>
              <a:rPr lang="en-US" dirty="0" err="1"/>
              <a:t>FeLV</a:t>
            </a:r>
            <a:r>
              <a:rPr lang="en-US" dirty="0"/>
              <a:t>-A, the original, archetypical form of the virus. </a:t>
            </a:r>
            <a:endParaRPr lang="tr-TR" dirty="0" smtClean="0"/>
          </a:p>
          <a:p>
            <a:r>
              <a:rPr lang="en-US" dirty="0" smtClean="0"/>
              <a:t>Additional </a:t>
            </a:r>
            <a:r>
              <a:rPr lang="en-US" dirty="0"/>
              <a:t>mutated forms of the original </a:t>
            </a:r>
            <a:r>
              <a:rPr lang="en-US" dirty="0" err="1"/>
              <a:t>FeLV</a:t>
            </a:r>
            <a:r>
              <a:rPr lang="en-US" dirty="0"/>
              <a:t>-A subtype as well as </a:t>
            </a:r>
            <a:r>
              <a:rPr lang="en-US" dirty="0" err="1"/>
              <a:t>FeLV</a:t>
            </a:r>
            <a:r>
              <a:rPr lang="en-US" dirty="0"/>
              <a:t>-B, </a:t>
            </a:r>
            <a:r>
              <a:rPr lang="en-US" dirty="0" err="1"/>
              <a:t>FeLV</a:t>
            </a:r>
            <a:r>
              <a:rPr lang="en-US" dirty="0"/>
              <a:t>-C, or </a:t>
            </a:r>
            <a:r>
              <a:rPr lang="en-US" dirty="0" err="1"/>
              <a:t>FeLV</a:t>
            </a:r>
            <a:r>
              <a:rPr lang="en-US" dirty="0"/>
              <a:t>-T may develop in infected cats</a:t>
            </a:r>
            <a:r>
              <a:rPr lang="en-US" dirty="0" smtClean="0"/>
              <a:t>.</a:t>
            </a:r>
            <a:r>
              <a:rPr lang="tr-TR" dirty="0" smtClean="0"/>
              <a:t> </a:t>
            </a:r>
            <a:endParaRPr lang="tr-TR" dirty="0"/>
          </a:p>
        </p:txBody>
      </p:sp>
    </p:spTree>
    <p:extLst>
      <p:ext uri="{BB962C8B-B14F-4D97-AF65-F5344CB8AC3E}">
        <p14:creationId xmlns:p14="http://schemas.microsoft.com/office/powerpoint/2010/main" val="1922920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en-US" dirty="0"/>
              <a:t>Feline leukemia is a disease that only affects cats -- it cannot be transmitted to people, dogs, or other animals. </a:t>
            </a:r>
            <a:endParaRPr lang="tr-TR" dirty="0" smtClean="0"/>
          </a:p>
          <a:p>
            <a:r>
              <a:rPr lang="en-US" dirty="0" err="1" smtClean="0"/>
              <a:t>FeLV</a:t>
            </a:r>
            <a:r>
              <a:rPr lang="en-US" dirty="0" smtClean="0"/>
              <a:t> </a:t>
            </a:r>
            <a:r>
              <a:rPr lang="en-US" dirty="0"/>
              <a:t>is passed from one cat to another through </a:t>
            </a:r>
            <a:r>
              <a:rPr lang="en-US" dirty="0">
                <a:solidFill>
                  <a:srgbClr val="FF3300"/>
                </a:solidFill>
              </a:rPr>
              <a:t>saliva, blood, and to some extent, urine and feces</a:t>
            </a:r>
            <a:r>
              <a:rPr lang="en-US" dirty="0"/>
              <a:t>. </a:t>
            </a:r>
            <a:endParaRPr lang="tr-TR" dirty="0" smtClean="0"/>
          </a:p>
          <a:p>
            <a:r>
              <a:rPr lang="en-US" dirty="0" smtClean="0"/>
              <a:t>The </a:t>
            </a:r>
            <a:r>
              <a:rPr lang="en-US" dirty="0"/>
              <a:t>virus does not live long outside the cat’s body -- probably just a few hours</a:t>
            </a:r>
            <a:r>
              <a:rPr lang="en-US" dirty="0" smtClean="0"/>
              <a:t>.</a:t>
            </a:r>
            <a:endParaRPr lang="tr-TR" dirty="0" smtClean="0"/>
          </a:p>
          <a:p>
            <a:r>
              <a:rPr lang="en-US" dirty="0"/>
              <a:t>Kittens can contract the disease in utero or through an infected mother’s milk. </a:t>
            </a:r>
            <a:endParaRPr lang="tr-TR" dirty="0" smtClean="0"/>
          </a:p>
          <a:p>
            <a:r>
              <a:rPr lang="en-US" dirty="0" smtClean="0">
                <a:solidFill>
                  <a:srgbClr val="FF0000"/>
                </a:solidFill>
              </a:rPr>
              <a:t>The </a:t>
            </a:r>
            <a:r>
              <a:rPr lang="en-US" dirty="0">
                <a:solidFill>
                  <a:srgbClr val="FF0000"/>
                </a:solidFill>
              </a:rPr>
              <a:t>disease is often spread by apparently healthy cats, so even if a cat appears healthy, it may be infected and able to transmit the virus.</a:t>
            </a:r>
            <a:endParaRPr lang="tr-TR" dirty="0">
              <a:solidFill>
                <a:srgbClr val="FF0000"/>
              </a:solidFill>
            </a:endParaRPr>
          </a:p>
        </p:txBody>
      </p:sp>
    </p:spTree>
    <p:extLst>
      <p:ext uri="{BB962C8B-B14F-4D97-AF65-F5344CB8AC3E}">
        <p14:creationId xmlns:p14="http://schemas.microsoft.com/office/powerpoint/2010/main" val="142693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055" y="1493117"/>
            <a:ext cx="6833259" cy="4351338"/>
          </a:xfrm>
        </p:spPr>
        <p:txBody>
          <a:bodyPr/>
          <a:lstStyle/>
          <a:p>
            <a:r>
              <a:rPr lang="tr-TR" b="1" i="1" dirty="0" err="1" smtClean="0"/>
              <a:t>Retroviridae</a:t>
            </a:r>
            <a:r>
              <a:rPr lang="tr-TR" b="1" i="1" dirty="0" smtClean="0"/>
              <a:t>          </a:t>
            </a:r>
            <a:r>
              <a:rPr lang="tr-TR" b="1" i="1" dirty="0" err="1" smtClean="0"/>
              <a:t>Deltaretrovirus</a:t>
            </a:r>
            <a:r>
              <a:rPr lang="tr-TR" b="1" i="1" dirty="0" smtClean="0"/>
              <a:t> </a:t>
            </a:r>
            <a:r>
              <a:rPr lang="tr-TR" b="1" i="1" dirty="0" err="1" smtClean="0"/>
              <a:t>genus</a:t>
            </a:r>
            <a:endParaRPr lang="tr-TR" b="1" i="1" dirty="0" smtClean="0"/>
          </a:p>
          <a:p>
            <a:r>
              <a:rPr lang="tr-TR" dirty="0" smtClean="0"/>
              <a:t>RNA</a:t>
            </a:r>
          </a:p>
          <a:p>
            <a:r>
              <a:rPr lang="tr-TR" dirty="0" err="1" smtClean="0"/>
              <a:t>Enveloped</a:t>
            </a:r>
            <a:endParaRPr lang="tr-TR" dirty="0" smtClean="0"/>
          </a:p>
          <a:p>
            <a:r>
              <a:rPr lang="tr-TR" dirty="0" err="1" smtClean="0"/>
              <a:t>Serologically</a:t>
            </a:r>
            <a:r>
              <a:rPr lang="tr-TR" dirty="0" smtClean="0"/>
              <a:t> </a:t>
            </a:r>
            <a:r>
              <a:rPr lang="tr-TR" dirty="0" err="1" smtClean="0"/>
              <a:t>one</a:t>
            </a:r>
            <a:r>
              <a:rPr lang="tr-TR" dirty="0" smtClean="0"/>
              <a:t> </a:t>
            </a:r>
            <a:r>
              <a:rPr lang="tr-TR" dirty="0" err="1" smtClean="0"/>
              <a:t>type</a:t>
            </a:r>
            <a:endParaRPr lang="tr-TR" dirty="0" smtClean="0"/>
          </a:p>
          <a:p>
            <a:r>
              <a:rPr lang="tr-TR" dirty="0" err="1" smtClean="0"/>
              <a:t>Disease</a:t>
            </a:r>
            <a:r>
              <a:rPr lang="tr-TR" dirty="0" smtClean="0"/>
              <a:t> of </a:t>
            </a:r>
            <a:r>
              <a:rPr lang="en-US" dirty="0"/>
              <a:t>Cattle although infections </a:t>
            </a:r>
            <a:endParaRPr lang="tr-TR" dirty="0" smtClean="0"/>
          </a:p>
          <a:p>
            <a:pPr marL="0" indent="0">
              <a:buNone/>
            </a:pPr>
            <a:r>
              <a:rPr lang="en-US" dirty="0" smtClean="0"/>
              <a:t>have </a:t>
            </a:r>
            <a:r>
              <a:rPr lang="en-US" dirty="0"/>
              <a:t>rarely been described in buffaloes</a:t>
            </a:r>
            <a:r>
              <a:rPr lang="en-US" dirty="0" smtClean="0"/>
              <a:t>,</a:t>
            </a:r>
            <a:endParaRPr lang="tr-TR" dirty="0" smtClean="0"/>
          </a:p>
          <a:p>
            <a:pPr marL="0" indent="0">
              <a:buNone/>
            </a:pPr>
            <a:r>
              <a:rPr lang="en-US" dirty="0" smtClean="0"/>
              <a:t>sheep </a:t>
            </a:r>
            <a:r>
              <a:rPr lang="en-US" dirty="0"/>
              <a:t>and capybaras</a:t>
            </a:r>
            <a:r>
              <a:rPr lang="en-US" dirty="0" smtClean="0"/>
              <a:t>.</a:t>
            </a:r>
            <a:endParaRPr lang="tr-TR" dirty="0" smtClean="0"/>
          </a:p>
          <a:p>
            <a:endParaRPr lang="tr-TR" dirty="0"/>
          </a:p>
        </p:txBody>
      </p:sp>
      <p:pic>
        <p:nvPicPr>
          <p:cNvPr id="10242" name="Picture 2" descr="deltaretroviru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5214" y="1326862"/>
            <a:ext cx="580178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7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10000"/>
          </a:bodyPr>
          <a:lstStyle/>
          <a:p>
            <a:pPr>
              <a:lnSpc>
                <a:spcPct val="96000"/>
              </a:lnSpc>
            </a:pPr>
            <a:r>
              <a:rPr lang="en-US" dirty="0"/>
              <a:t>After </a:t>
            </a:r>
            <a:r>
              <a:rPr lang="en-US" dirty="0" err="1"/>
              <a:t>oronasal</a:t>
            </a:r>
            <a:r>
              <a:rPr lang="en-US" dirty="0"/>
              <a:t> inoculation, the virus first replicates in oropharyngeal lymphoid tissue. </a:t>
            </a:r>
            <a:endParaRPr lang="tr-TR" dirty="0" smtClean="0"/>
          </a:p>
          <a:p>
            <a:pPr>
              <a:lnSpc>
                <a:spcPct val="96000"/>
              </a:lnSpc>
            </a:pPr>
            <a:r>
              <a:rPr lang="en-US" dirty="0" smtClean="0"/>
              <a:t>From </a:t>
            </a:r>
            <a:r>
              <a:rPr lang="en-US" dirty="0"/>
              <a:t>there, virus is carried in blood mononuclear cells </a:t>
            </a:r>
            <a:r>
              <a:rPr lang="en-US" dirty="0">
                <a:solidFill>
                  <a:srgbClr val="CC3399"/>
                </a:solidFill>
              </a:rPr>
              <a:t>to spleen, lymph nodes, epithelial cells of the intestine and bladder, salivary glands, and bone marrow. </a:t>
            </a:r>
            <a:endParaRPr lang="tr-TR" dirty="0" smtClean="0">
              <a:solidFill>
                <a:srgbClr val="CC3399"/>
              </a:solidFill>
            </a:endParaRPr>
          </a:p>
          <a:p>
            <a:pPr>
              <a:lnSpc>
                <a:spcPct val="96000"/>
              </a:lnSpc>
            </a:pPr>
            <a:r>
              <a:rPr lang="en-US" dirty="0" smtClean="0"/>
              <a:t>Virus </a:t>
            </a:r>
            <a:r>
              <a:rPr lang="en-US" dirty="0"/>
              <a:t>also appears in secretions and excretions of these tissues and in peripheral blood leukocytes and platelets. </a:t>
            </a:r>
            <a:endParaRPr lang="tr-TR" dirty="0" smtClean="0"/>
          </a:p>
          <a:p>
            <a:pPr>
              <a:lnSpc>
                <a:spcPct val="96000"/>
              </a:lnSpc>
            </a:pPr>
            <a:r>
              <a:rPr lang="en-US" dirty="0" smtClean="0">
                <a:solidFill>
                  <a:srgbClr val="FF0000"/>
                </a:solidFill>
              </a:rPr>
              <a:t>Viremia</a:t>
            </a:r>
            <a:r>
              <a:rPr lang="en-US" dirty="0" smtClean="0"/>
              <a:t> </a:t>
            </a:r>
            <a:r>
              <a:rPr lang="en-US" dirty="0"/>
              <a:t>is usually evident 2–4 </a:t>
            </a:r>
            <a:r>
              <a:rPr lang="en-US" dirty="0" err="1"/>
              <a:t>wk</a:t>
            </a:r>
            <a:r>
              <a:rPr lang="en-US" dirty="0"/>
              <a:t> after infection. The acute stage of </a:t>
            </a:r>
            <a:r>
              <a:rPr lang="en-US" dirty="0" err="1"/>
              <a:t>FeLV</a:t>
            </a:r>
            <a:r>
              <a:rPr lang="en-US" dirty="0"/>
              <a:t> infection occurring 2–6 </a:t>
            </a:r>
            <a:r>
              <a:rPr lang="en-US" dirty="0" err="1"/>
              <a:t>wk</a:t>
            </a:r>
            <a:r>
              <a:rPr lang="en-US" dirty="0"/>
              <a:t> after infection is rarely detected but typically characterized by mild fever, malaise, lymphadenopathy, and blood </a:t>
            </a:r>
            <a:r>
              <a:rPr lang="en-US" dirty="0" err="1"/>
              <a:t>cytopenias</a:t>
            </a:r>
            <a:r>
              <a:rPr lang="en-US" dirty="0"/>
              <a:t>.</a:t>
            </a:r>
            <a:endParaRPr lang="tr-TR" dirty="0"/>
          </a:p>
        </p:txBody>
      </p:sp>
    </p:spTree>
    <p:extLst>
      <p:ext uri="{BB962C8B-B14F-4D97-AF65-F5344CB8AC3E}">
        <p14:creationId xmlns:p14="http://schemas.microsoft.com/office/powerpoint/2010/main" val="1454451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line leukemia virus infec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520" y="142503"/>
            <a:ext cx="4673844" cy="657670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8633012" y="6596390"/>
            <a:ext cx="3558988" cy="261610"/>
          </a:xfrm>
          <a:prstGeom prst="rect">
            <a:avLst/>
          </a:prstGeom>
        </p:spPr>
        <p:txBody>
          <a:bodyPr wrap="none">
            <a:spAutoFit/>
          </a:bodyPr>
          <a:lstStyle/>
          <a:p>
            <a:r>
              <a:rPr lang="tr-TR" sz="1100" dirty="0"/>
              <a:t>https://veteriankey.com/feline-leukemia-virus-infection-2/</a:t>
            </a:r>
          </a:p>
        </p:txBody>
      </p:sp>
    </p:spTree>
    <p:extLst>
      <p:ext uri="{BB962C8B-B14F-4D97-AF65-F5344CB8AC3E}">
        <p14:creationId xmlns:p14="http://schemas.microsoft.com/office/powerpoint/2010/main" val="2904164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53143"/>
            <a:ext cx="10515600" cy="5523820"/>
          </a:xfrm>
        </p:spPr>
        <p:txBody>
          <a:bodyPr/>
          <a:lstStyle/>
          <a:p>
            <a:r>
              <a:rPr lang="en-US" dirty="0"/>
              <a:t>Cats unable to mount an adequate immune response become persistently </a:t>
            </a:r>
            <a:r>
              <a:rPr lang="en-US" dirty="0" err="1"/>
              <a:t>viremic</a:t>
            </a:r>
            <a:r>
              <a:rPr lang="en-US" dirty="0"/>
              <a:t> and develop a progressive infection, often leading to fatal disease</a:t>
            </a:r>
            <a:r>
              <a:rPr lang="en-US" dirty="0" smtClean="0"/>
              <a:t>.</a:t>
            </a:r>
            <a:endParaRPr lang="tr-TR" dirty="0" smtClean="0"/>
          </a:p>
          <a:p>
            <a:r>
              <a:rPr lang="en-US" dirty="0" smtClean="0"/>
              <a:t>Oncogenesis </a:t>
            </a:r>
            <a:r>
              <a:rPr lang="en-US" dirty="0"/>
              <a:t>occurs when </a:t>
            </a:r>
            <a:r>
              <a:rPr lang="en-US" dirty="0" err="1"/>
              <a:t>FeLV</a:t>
            </a:r>
            <a:r>
              <a:rPr lang="en-US" dirty="0"/>
              <a:t> virus inserts into the host cellular genome, either in proximity to an oncogene resulting in activation or directly into the oncogene itself to form a recombinant subgroup virus such as </a:t>
            </a:r>
            <a:r>
              <a:rPr lang="en-US" dirty="0" err="1"/>
              <a:t>FeLV</a:t>
            </a:r>
            <a:r>
              <a:rPr lang="en-US" dirty="0"/>
              <a:t>-B that can induce new neoplastic activity in any cell the recombinant virus enters</a:t>
            </a:r>
            <a:r>
              <a:rPr lang="en-US" dirty="0" smtClean="0"/>
              <a:t>.</a:t>
            </a:r>
            <a:endParaRPr lang="tr-TR" dirty="0" smtClean="0"/>
          </a:p>
          <a:p>
            <a:r>
              <a:rPr lang="en-US" dirty="0"/>
              <a:t>The most recent classification system for </a:t>
            </a:r>
            <a:r>
              <a:rPr lang="en-US" dirty="0" err="1"/>
              <a:t>FeLV</a:t>
            </a:r>
            <a:r>
              <a:rPr lang="en-US" dirty="0"/>
              <a:t> labels infections as </a:t>
            </a:r>
            <a:r>
              <a:rPr lang="en-US" dirty="0">
                <a:solidFill>
                  <a:srgbClr val="CC3399"/>
                </a:solidFill>
              </a:rPr>
              <a:t>progressive, abortive, regressive, and focal. </a:t>
            </a:r>
            <a:endParaRPr lang="tr-TR" dirty="0">
              <a:solidFill>
                <a:srgbClr val="CC3399"/>
              </a:solidFill>
            </a:endParaRPr>
          </a:p>
        </p:txBody>
      </p:sp>
    </p:spTree>
    <p:extLst>
      <p:ext uri="{BB962C8B-B14F-4D97-AF65-F5344CB8AC3E}">
        <p14:creationId xmlns:p14="http://schemas.microsoft.com/office/powerpoint/2010/main" val="1372083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tr-TR" dirty="0" err="1"/>
              <a:t>FeLV-related</a:t>
            </a:r>
            <a:r>
              <a:rPr lang="tr-TR" dirty="0"/>
              <a:t> </a:t>
            </a:r>
            <a:r>
              <a:rPr lang="tr-TR" dirty="0" err="1"/>
              <a:t>disorders</a:t>
            </a:r>
            <a:r>
              <a:rPr lang="tr-TR" dirty="0"/>
              <a:t> </a:t>
            </a:r>
            <a:r>
              <a:rPr lang="tr-TR" dirty="0" err="1"/>
              <a:t>are</a:t>
            </a:r>
            <a:r>
              <a:rPr lang="tr-TR" dirty="0"/>
              <a:t> </a:t>
            </a:r>
            <a:r>
              <a:rPr lang="tr-TR" dirty="0" err="1"/>
              <a:t>numerous</a:t>
            </a:r>
            <a:r>
              <a:rPr lang="tr-TR" dirty="0"/>
              <a:t> </a:t>
            </a:r>
            <a:r>
              <a:rPr lang="tr-TR" dirty="0" err="1"/>
              <a:t>and</a:t>
            </a:r>
            <a:r>
              <a:rPr lang="tr-TR" dirty="0"/>
              <a:t> </a:t>
            </a:r>
            <a:r>
              <a:rPr lang="tr-TR" dirty="0" err="1"/>
              <a:t>include</a:t>
            </a:r>
            <a:r>
              <a:rPr lang="tr-TR" dirty="0"/>
              <a:t> </a:t>
            </a:r>
            <a:endParaRPr lang="tr-TR" dirty="0" smtClean="0"/>
          </a:p>
          <a:p>
            <a:r>
              <a:rPr lang="tr-TR" dirty="0" err="1" smtClean="0"/>
              <a:t>anemia</a:t>
            </a:r>
            <a:r>
              <a:rPr lang="tr-TR" dirty="0"/>
              <a:t>, </a:t>
            </a:r>
            <a:endParaRPr lang="tr-TR" dirty="0" smtClean="0"/>
          </a:p>
          <a:p>
            <a:r>
              <a:rPr lang="tr-TR" dirty="0" err="1" smtClean="0"/>
              <a:t>neoplasia</a:t>
            </a:r>
            <a:r>
              <a:rPr lang="tr-TR" dirty="0"/>
              <a:t>, </a:t>
            </a:r>
            <a:endParaRPr lang="tr-TR" dirty="0" smtClean="0"/>
          </a:p>
          <a:p>
            <a:r>
              <a:rPr lang="tr-TR" dirty="0" err="1" smtClean="0"/>
              <a:t>immunosuppression</a:t>
            </a:r>
            <a:r>
              <a:rPr lang="tr-TR" dirty="0"/>
              <a:t>, </a:t>
            </a:r>
            <a:endParaRPr lang="tr-TR" dirty="0" smtClean="0"/>
          </a:p>
          <a:p>
            <a:r>
              <a:rPr lang="tr-TR" dirty="0" err="1" smtClean="0"/>
              <a:t>immune-mediated</a:t>
            </a:r>
            <a:r>
              <a:rPr lang="tr-TR" dirty="0" smtClean="0"/>
              <a:t> </a:t>
            </a:r>
            <a:r>
              <a:rPr lang="tr-TR" dirty="0" err="1"/>
              <a:t>diseases</a:t>
            </a:r>
            <a:r>
              <a:rPr lang="tr-TR" dirty="0"/>
              <a:t>, </a:t>
            </a:r>
            <a:endParaRPr lang="tr-TR" dirty="0" smtClean="0"/>
          </a:p>
          <a:p>
            <a:r>
              <a:rPr lang="tr-TR" dirty="0" err="1" smtClean="0"/>
              <a:t>reproductive</a:t>
            </a:r>
            <a:r>
              <a:rPr lang="tr-TR" dirty="0" smtClean="0"/>
              <a:t> </a:t>
            </a:r>
            <a:r>
              <a:rPr lang="tr-TR" dirty="0" err="1"/>
              <a:t>problems</a:t>
            </a:r>
            <a:r>
              <a:rPr lang="tr-TR" dirty="0"/>
              <a:t>, </a:t>
            </a:r>
            <a:endParaRPr lang="tr-TR" dirty="0" smtClean="0"/>
          </a:p>
          <a:p>
            <a:r>
              <a:rPr lang="tr-TR" dirty="0" err="1" smtClean="0"/>
              <a:t>enteritis</a:t>
            </a:r>
            <a:r>
              <a:rPr lang="tr-TR" dirty="0"/>
              <a:t>, </a:t>
            </a:r>
            <a:endParaRPr lang="tr-TR" dirty="0" smtClean="0"/>
          </a:p>
          <a:p>
            <a:r>
              <a:rPr lang="tr-TR" dirty="0" err="1" smtClean="0"/>
              <a:t>neurologic</a:t>
            </a:r>
            <a:r>
              <a:rPr lang="tr-TR" dirty="0" smtClean="0"/>
              <a:t> </a:t>
            </a:r>
            <a:r>
              <a:rPr lang="tr-TR" dirty="0" err="1"/>
              <a:t>dysfunction</a:t>
            </a:r>
            <a:r>
              <a:rPr lang="tr-TR" dirty="0"/>
              <a:t>, </a:t>
            </a:r>
            <a:r>
              <a:rPr lang="tr-TR" dirty="0" smtClean="0"/>
              <a:t> </a:t>
            </a:r>
          </a:p>
          <a:p>
            <a:r>
              <a:rPr lang="tr-TR" dirty="0" err="1" smtClean="0"/>
              <a:t>stomatitis</a:t>
            </a:r>
            <a:r>
              <a:rPr lang="tr-TR" dirty="0"/>
              <a:t>.</a:t>
            </a:r>
          </a:p>
        </p:txBody>
      </p:sp>
      <p:pic>
        <p:nvPicPr>
          <p:cNvPr id="5122" name="Picture 2" descr="http://vetbook.org/wiki/cat/images/thumb/7/74/Felv01.jpg/300px-Felv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323" y="56367"/>
            <a:ext cx="2857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817428" y="2732892"/>
            <a:ext cx="3374572" cy="461665"/>
          </a:xfrm>
          <a:prstGeom prst="rect">
            <a:avLst/>
          </a:prstGeom>
        </p:spPr>
        <p:txBody>
          <a:bodyPr wrap="square">
            <a:spAutoFit/>
          </a:bodyPr>
          <a:lstStyle/>
          <a:p>
            <a:r>
              <a:rPr lang="en-US" sz="1200" dirty="0"/>
              <a:t>Scaling and crusting on the face of a cat with a giant cell dermatosis associated with </a:t>
            </a:r>
            <a:r>
              <a:rPr lang="en-US" sz="1200" dirty="0" err="1"/>
              <a:t>FeLV</a:t>
            </a:r>
            <a:r>
              <a:rPr lang="en-US" sz="1200" dirty="0"/>
              <a:t> infection</a:t>
            </a:r>
            <a:endParaRPr lang="tr-TR" sz="1200" dirty="0"/>
          </a:p>
        </p:txBody>
      </p:sp>
      <p:pic>
        <p:nvPicPr>
          <p:cNvPr id="5124" name="Picture 4" descr="http://vetbook.org/wiki/cat/images/thumb/e/e0/Felv02.jpg/300px-Felv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323" y="3234740"/>
            <a:ext cx="28575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vetbook.org/wiki/cat/images/thumb/4/4b/Felv1.jpg/300px-Fel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34740"/>
            <a:ext cx="2857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6004420" y="5149265"/>
            <a:ext cx="3223903" cy="1015663"/>
          </a:xfrm>
          <a:prstGeom prst="rect">
            <a:avLst/>
          </a:prstGeom>
        </p:spPr>
        <p:txBody>
          <a:bodyPr wrap="square">
            <a:spAutoFit/>
          </a:bodyPr>
          <a:lstStyle/>
          <a:p>
            <a:r>
              <a:rPr lang="en-US" sz="1200" dirty="0" err="1"/>
              <a:t>Thymic</a:t>
            </a:r>
            <a:r>
              <a:rPr lang="en-US" sz="1200" dirty="0"/>
              <a:t> lymphoma in a feline leukemia virus-infected cat. The mass of neoplastic lymphocytes occupies most of the thoracic cavity and displaces the heart and lungs (image courtesy of Noah’s </a:t>
            </a:r>
            <a:r>
              <a:rPr lang="en-US" sz="1200" dirty="0" err="1"/>
              <a:t>Arkive</a:t>
            </a:r>
            <a:r>
              <a:rPr lang="en-US" sz="1200" dirty="0"/>
              <a:t>, the University of Georgia)</a:t>
            </a:r>
            <a:endParaRPr lang="tr-TR" sz="1200" dirty="0"/>
          </a:p>
        </p:txBody>
      </p:sp>
    </p:spTree>
    <p:extLst>
      <p:ext uri="{BB962C8B-B14F-4D97-AF65-F5344CB8AC3E}">
        <p14:creationId xmlns:p14="http://schemas.microsoft.com/office/powerpoint/2010/main" val="376777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43148"/>
            <a:ext cx="10515600" cy="5333815"/>
          </a:xfrm>
        </p:spPr>
        <p:txBody>
          <a:bodyPr>
            <a:normAutofit fontScale="92500" lnSpcReduction="10000"/>
          </a:bodyPr>
          <a:lstStyle/>
          <a:p>
            <a:r>
              <a:rPr lang="en-US" dirty="0"/>
              <a:t>Pale gums</a:t>
            </a:r>
          </a:p>
          <a:p>
            <a:r>
              <a:rPr lang="en-US" dirty="0"/>
              <a:t>Yellow color in the mouth and whites of eyes</a:t>
            </a:r>
          </a:p>
          <a:p>
            <a:r>
              <a:rPr lang="en-US" dirty="0"/>
              <a:t>Enlarged lymph nodes</a:t>
            </a:r>
          </a:p>
          <a:p>
            <a:r>
              <a:rPr lang="en-US" dirty="0"/>
              <a:t>Bladder, skin, or upper respiratory infections</a:t>
            </a:r>
          </a:p>
          <a:p>
            <a:r>
              <a:rPr lang="en-US" dirty="0">
                <a:hlinkClick r:id="rId2"/>
              </a:rPr>
              <a:t>Weight loss</a:t>
            </a:r>
            <a:r>
              <a:rPr lang="en-US" dirty="0"/>
              <a:t> and/or loss of appetite</a:t>
            </a:r>
          </a:p>
          <a:p>
            <a:r>
              <a:rPr lang="en-US" dirty="0"/>
              <a:t>Poor coat condition</a:t>
            </a:r>
          </a:p>
          <a:p>
            <a:r>
              <a:rPr lang="en-US" dirty="0"/>
              <a:t>Progressive </a:t>
            </a:r>
            <a:r>
              <a:rPr lang="en-US" dirty="0">
                <a:hlinkClick r:id="rId3"/>
              </a:rPr>
              <a:t>weakness</a:t>
            </a:r>
            <a:r>
              <a:rPr lang="en-US" dirty="0"/>
              <a:t> and lethargy</a:t>
            </a:r>
          </a:p>
          <a:p>
            <a:r>
              <a:rPr lang="en-US" dirty="0">
                <a:hlinkClick r:id="rId4"/>
              </a:rPr>
              <a:t>Fever</a:t>
            </a:r>
            <a:endParaRPr lang="en-US" dirty="0"/>
          </a:p>
          <a:p>
            <a:r>
              <a:rPr lang="en-US" dirty="0">
                <a:hlinkClick r:id="rId5"/>
              </a:rPr>
              <a:t>Diarrhea</a:t>
            </a:r>
            <a:endParaRPr lang="en-US" dirty="0"/>
          </a:p>
          <a:p>
            <a:r>
              <a:rPr lang="en-US" dirty="0"/>
              <a:t>Breathing difficulty</a:t>
            </a:r>
          </a:p>
          <a:p>
            <a:r>
              <a:rPr lang="en-US" dirty="0"/>
              <a:t>Reproductive problems like sterility in </a:t>
            </a:r>
            <a:r>
              <a:rPr lang="en-US" dirty="0" err="1"/>
              <a:t>unspayed</a:t>
            </a:r>
            <a:r>
              <a:rPr lang="en-US" dirty="0"/>
              <a:t> female cats </a:t>
            </a:r>
          </a:p>
          <a:p>
            <a:r>
              <a:rPr lang="en-US" dirty="0"/>
              <a:t>Stomatitis – Oral disease that includes ulceration of gingiva</a:t>
            </a:r>
          </a:p>
          <a:p>
            <a:endParaRPr lang="tr-TR" dirty="0"/>
          </a:p>
        </p:txBody>
      </p:sp>
      <p:pic>
        <p:nvPicPr>
          <p:cNvPr id="3074" name="Picture 2" descr="feline leukemia virus infection ile ilgili gö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2309" y="0"/>
            <a:ext cx="4251697" cy="341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etbook.org/wiki/cat/images/thumb/3/32/Feline_leukemia.jpg/300px-Feline_leukemi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7050" y="3218213"/>
            <a:ext cx="2956956" cy="1971304"/>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9147050" y="5221574"/>
            <a:ext cx="3045659" cy="461665"/>
          </a:xfrm>
          <a:prstGeom prst="rect">
            <a:avLst/>
          </a:prstGeom>
        </p:spPr>
        <p:txBody>
          <a:bodyPr wrap="square">
            <a:spAutoFit/>
          </a:bodyPr>
          <a:lstStyle/>
          <a:p>
            <a:r>
              <a:rPr lang="en-US" sz="1200" dirty="0"/>
              <a:t>Protein deposits in the anterior uvea consistent with </a:t>
            </a:r>
            <a:r>
              <a:rPr lang="en-US" sz="1200" dirty="0" err="1"/>
              <a:t>FeLV</a:t>
            </a:r>
            <a:endParaRPr lang="tr-TR" sz="1200" dirty="0"/>
          </a:p>
        </p:txBody>
      </p:sp>
    </p:spTree>
    <p:extLst>
      <p:ext uri="{BB962C8B-B14F-4D97-AF65-F5344CB8AC3E}">
        <p14:creationId xmlns:p14="http://schemas.microsoft.com/office/powerpoint/2010/main" val="2766674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en-US" dirty="0"/>
              <a:t>Three types of tests are now readily available for clinical use: </a:t>
            </a:r>
            <a:endParaRPr lang="tr-TR" dirty="0" smtClean="0"/>
          </a:p>
          <a:p>
            <a:pPr lvl="1">
              <a:buFont typeface="Wingdings" panose="05000000000000000000" pitchFamily="2" charset="2"/>
              <a:buChar char="Ø"/>
            </a:pPr>
            <a:r>
              <a:rPr lang="en-US" dirty="0" err="1" smtClean="0">
                <a:solidFill>
                  <a:srgbClr val="FF66FF"/>
                </a:solidFill>
              </a:rPr>
              <a:t>immunochromatography</a:t>
            </a:r>
            <a:r>
              <a:rPr lang="en-US" dirty="0" smtClean="0">
                <a:solidFill>
                  <a:srgbClr val="FF66FF"/>
                </a:solidFill>
              </a:rPr>
              <a:t> </a:t>
            </a:r>
            <a:r>
              <a:rPr lang="en-US" dirty="0">
                <a:solidFill>
                  <a:srgbClr val="FF66FF"/>
                </a:solidFill>
              </a:rPr>
              <a:t>(such as ELISA), </a:t>
            </a:r>
            <a:endParaRPr lang="tr-TR" dirty="0" smtClean="0">
              <a:solidFill>
                <a:srgbClr val="FF66FF"/>
              </a:solidFill>
            </a:endParaRPr>
          </a:p>
          <a:p>
            <a:pPr lvl="1">
              <a:buFont typeface="Wingdings" panose="05000000000000000000" pitchFamily="2" charset="2"/>
              <a:buChar char="Ø"/>
            </a:pPr>
            <a:r>
              <a:rPr lang="en-US" dirty="0" smtClean="0">
                <a:solidFill>
                  <a:srgbClr val="FF66FF"/>
                </a:solidFill>
              </a:rPr>
              <a:t>immunofluorescent </a:t>
            </a:r>
            <a:r>
              <a:rPr lang="en-US" dirty="0">
                <a:solidFill>
                  <a:srgbClr val="FF66FF"/>
                </a:solidFill>
              </a:rPr>
              <a:t>assay (IFA</a:t>
            </a:r>
            <a:r>
              <a:rPr lang="en-US" dirty="0" smtClean="0">
                <a:solidFill>
                  <a:srgbClr val="FF66FF"/>
                </a:solidFill>
              </a:rPr>
              <a:t>), </a:t>
            </a:r>
            <a:endParaRPr lang="tr-TR" dirty="0" smtClean="0">
              <a:solidFill>
                <a:srgbClr val="FF66FF"/>
              </a:solidFill>
            </a:endParaRPr>
          </a:p>
          <a:p>
            <a:pPr lvl="1">
              <a:buFont typeface="Wingdings" panose="05000000000000000000" pitchFamily="2" charset="2"/>
              <a:buChar char="Ø"/>
            </a:pPr>
            <a:r>
              <a:rPr lang="en-US" dirty="0" smtClean="0">
                <a:solidFill>
                  <a:srgbClr val="FF66FF"/>
                </a:solidFill>
              </a:rPr>
              <a:t>PCR</a:t>
            </a:r>
            <a:r>
              <a:rPr lang="en-US" dirty="0">
                <a:solidFill>
                  <a:srgbClr val="FF66FF"/>
                </a:solidFill>
              </a:rPr>
              <a:t>. </a:t>
            </a:r>
            <a:endParaRPr lang="tr-TR" dirty="0" smtClean="0">
              <a:solidFill>
                <a:srgbClr val="FF66FF"/>
              </a:solidFill>
            </a:endParaRPr>
          </a:p>
          <a:p>
            <a:r>
              <a:rPr lang="en-US" dirty="0" smtClean="0">
                <a:solidFill>
                  <a:srgbClr val="FF6600"/>
                </a:solidFill>
              </a:rPr>
              <a:t>Virus </a:t>
            </a:r>
            <a:r>
              <a:rPr lang="en-US" dirty="0">
                <a:solidFill>
                  <a:srgbClr val="FF6600"/>
                </a:solidFill>
              </a:rPr>
              <a:t>isolation is considered the gold standard diagnostic test </a:t>
            </a:r>
            <a:endParaRPr lang="tr-TR" dirty="0" smtClean="0">
              <a:solidFill>
                <a:srgbClr val="FF6600"/>
              </a:solidFill>
            </a:endParaRPr>
          </a:p>
          <a:p>
            <a:r>
              <a:rPr lang="en-US" dirty="0" smtClean="0"/>
              <a:t>ELISA </a:t>
            </a:r>
            <a:r>
              <a:rPr lang="en-US" dirty="0"/>
              <a:t>or other point-of care antigen test kits can be used in the veterinary clinic to detect </a:t>
            </a:r>
            <a:r>
              <a:rPr lang="en-US" dirty="0" smtClean="0"/>
              <a:t>antigen </a:t>
            </a:r>
            <a:r>
              <a:rPr lang="en-US" dirty="0"/>
              <a:t>in whole blood or serum using a lateral flow test kit or a multi-well plate. </a:t>
            </a:r>
            <a:endParaRPr lang="tr-TR" dirty="0" smtClean="0"/>
          </a:p>
          <a:p>
            <a:r>
              <a:rPr lang="en-US" dirty="0" smtClean="0"/>
              <a:t>Saliva </a:t>
            </a:r>
            <a:r>
              <a:rPr lang="en-US" dirty="0"/>
              <a:t>and tears are not considered to be reliable samples for testing purposes. Several different test kits are available; most have sensitivities and specificities of ~98%.</a:t>
            </a:r>
            <a:endParaRPr lang="tr-TR" dirty="0"/>
          </a:p>
        </p:txBody>
      </p:sp>
    </p:spTree>
    <p:extLst>
      <p:ext uri="{BB962C8B-B14F-4D97-AF65-F5344CB8AC3E}">
        <p14:creationId xmlns:p14="http://schemas.microsoft.com/office/powerpoint/2010/main" val="1437592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2247900" y="5005388"/>
            <a:ext cx="2705100" cy="481012"/>
          </a:xfrm>
          <a:prstGeom prst="rect">
            <a:avLst/>
          </a:prstGeom>
          <a:solidFill>
            <a:srgbClr val="66FF3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61" name="Rectangle 5"/>
          <p:cNvSpPr>
            <a:spLocks noChangeArrowheads="1"/>
          </p:cNvSpPr>
          <p:nvPr/>
        </p:nvSpPr>
        <p:spPr bwMode="auto">
          <a:xfrm>
            <a:off x="5486400" y="4953000"/>
            <a:ext cx="2667000" cy="457200"/>
          </a:xfrm>
          <a:prstGeom prst="rect">
            <a:avLst/>
          </a:prstGeom>
          <a:solidFill>
            <a:srgbClr val="FF99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62" name="Rectangle 6"/>
          <p:cNvSpPr>
            <a:spLocks noChangeArrowheads="1"/>
          </p:cNvSpPr>
          <p:nvPr/>
        </p:nvSpPr>
        <p:spPr bwMode="auto">
          <a:xfrm>
            <a:off x="3352800" y="381000"/>
            <a:ext cx="5410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eaLnBrk="1" hangingPunct="1"/>
            <a:r>
              <a:rPr lang="tr-TR" altLang="tr-TR" sz="3200" b="1" dirty="0" err="1" smtClean="0">
                <a:solidFill>
                  <a:schemeClr val="tx2"/>
                </a:solidFill>
                <a:effectLst>
                  <a:outerShdw blurRad="38100" dist="38100" dir="2700000" algn="tl">
                    <a:srgbClr val="000000"/>
                  </a:outerShdw>
                </a:effectLst>
              </a:rPr>
              <a:t>Disease</a:t>
            </a:r>
            <a:r>
              <a:rPr lang="tr-TR" altLang="tr-TR" sz="3200" b="1" dirty="0" smtClean="0">
                <a:solidFill>
                  <a:schemeClr val="tx2"/>
                </a:solidFill>
                <a:effectLst>
                  <a:outerShdw blurRad="38100" dist="38100" dir="2700000" algn="tl">
                    <a:srgbClr val="000000"/>
                  </a:outerShdw>
                </a:effectLst>
              </a:rPr>
              <a:t> </a:t>
            </a:r>
            <a:r>
              <a:rPr lang="tr-TR" altLang="tr-TR" sz="3200" b="1" dirty="0" err="1" smtClean="0">
                <a:solidFill>
                  <a:schemeClr val="tx2"/>
                </a:solidFill>
                <a:effectLst>
                  <a:outerShdw blurRad="38100" dist="38100" dir="2700000" algn="tl">
                    <a:srgbClr val="000000"/>
                  </a:outerShdw>
                </a:effectLst>
              </a:rPr>
              <a:t>and</a:t>
            </a:r>
            <a:r>
              <a:rPr lang="tr-TR" altLang="tr-TR" sz="3200" b="1" dirty="0" smtClean="0">
                <a:solidFill>
                  <a:schemeClr val="tx2"/>
                </a:solidFill>
                <a:effectLst>
                  <a:outerShdw blurRad="38100" dist="38100" dir="2700000" algn="tl">
                    <a:srgbClr val="000000"/>
                  </a:outerShdw>
                </a:effectLst>
              </a:rPr>
              <a:t> </a:t>
            </a:r>
            <a:r>
              <a:rPr lang="tr-TR" altLang="tr-TR" sz="3200" b="1" dirty="0" err="1" smtClean="0">
                <a:solidFill>
                  <a:schemeClr val="tx2"/>
                </a:solidFill>
                <a:effectLst>
                  <a:outerShdw blurRad="38100" dist="38100" dir="2700000" algn="tl">
                    <a:srgbClr val="000000"/>
                  </a:outerShdw>
                </a:effectLst>
              </a:rPr>
              <a:t>Diagnosis</a:t>
            </a:r>
            <a:endParaRPr lang="en-US" altLang="tr-TR" sz="4000" b="1" dirty="0">
              <a:solidFill>
                <a:schemeClr val="tx2"/>
              </a:solidFill>
              <a:effectLst>
                <a:outerShdw blurRad="38100" dist="38100" dir="2700000" algn="tl">
                  <a:srgbClr val="000000"/>
                </a:outerShdw>
              </a:effectLst>
            </a:endParaRPr>
          </a:p>
        </p:txBody>
      </p:sp>
      <p:sp>
        <p:nvSpPr>
          <p:cNvPr id="19463" name="Text Box 7"/>
          <p:cNvSpPr txBox="1">
            <a:spLocks noChangeArrowheads="1"/>
          </p:cNvSpPr>
          <p:nvPr/>
        </p:nvSpPr>
        <p:spPr bwMode="auto">
          <a:xfrm>
            <a:off x="2057400" y="1447800"/>
            <a:ext cx="15700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tr-TR" sz="1600" b="1" dirty="0">
                <a:solidFill>
                  <a:srgbClr val="CC0000"/>
                </a:solidFill>
                <a:latin typeface="Times" charset="0"/>
                <a:ea typeface="ＭＳ Ｐゴシック" charset="0"/>
              </a:rPr>
              <a:t>Oral enfeksiyon</a:t>
            </a:r>
            <a:endParaRPr lang="en-US" sz="1600" b="1" dirty="0">
              <a:solidFill>
                <a:srgbClr val="CC0000"/>
              </a:solidFill>
              <a:latin typeface="Times" charset="0"/>
              <a:ea typeface="ＭＳ Ｐゴシック" charset="0"/>
            </a:endParaRPr>
          </a:p>
        </p:txBody>
      </p:sp>
      <p:sp>
        <p:nvSpPr>
          <p:cNvPr id="19464" name="Text Box 8"/>
          <p:cNvSpPr txBox="1">
            <a:spLocks noChangeArrowheads="1"/>
          </p:cNvSpPr>
          <p:nvPr/>
        </p:nvSpPr>
        <p:spPr bwMode="auto">
          <a:xfrm>
            <a:off x="5867400" y="1600200"/>
            <a:ext cx="19954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b="1">
                <a:solidFill>
                  <a:srgbClr val="CC0000"/>
                </a:solidFill>
                <a:latin typeface="Times" panose="02020603050405020304" pitchFamily="18" charset="0"/>
              </a:rPr>
              <a:t>Isırma ile enfeksiyon</a:t>
            </a:r>
            <a:endParaRPr lang="en-US" altLang="tr-TR" sz="1600" b="1">
              <a:solidFill>
                <a:srgbClr val="CC0000"/>
              </a:solidFill>
              <a:latin typeface="Times" panose="02020603050405020304" pitchFamily="18" charset="0"/>
            </a:endParaRPr>
          </a:p>
        </p:txBody>
      </p:sp>
      <p:sp>
        <p:nvSpPr>
          <p:cNvPr id="19465" name="Text Box 9"/>
          <p:cNvSpPr txBox="1">
            <a:spLocks noChangeArrowheads="1"/>
          </p:cNvSpPr>
          <p:nvPr/>
        </p:nvSpPr>
        <p:spPr bwMode="auto">
          <a:xfrm>
            <a:off x="2514600" y="2895600"/>
            <a:ext cx="1530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tr-TR" sz="1600" b="1">
                <a:solidFill>
                  <a:schemeClr val="accent2"/>
                </a:solidFill>
                <a:latin typeface="Times" charset="0"/>
                <a:ea typeface="ＭＳ Ｐゴシック" charset="0"/>
              </a:rPr>
              <a:t>Tonsil replikas.</a:t>
            </a:r>
            <a:endParaRPr lang="en-US" sz="1600" b="1">
              <a:solidFill>
                <a:schemeClr val="accent2"/>
              </a:solidFill>
              <a:latin typeface="Times" charset="0"/>
              <a:ea typeface="ＭＳ Ｐゴシック" charset="0"/>
            </a:endParaRPr>
          </a:p>
        </p:txBody>
      </p:sp>
      <p:sp>
        <p:nvSpPr>
          <p:cNvPr id="19466" name="Text Box 10"/>
          <p:cNvSpPr txBox="1">
            <a:spLocks noChangeArrowheads="1"/>
          </p:cNvSpPr>
          <p:nvPr/>
        </p:nvSpPr>
        <p:spPr bwMode="auto">
          <a:xfrm>
            <a:off x="3844925" y="3276600"/>
            <a:ext cx="2082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tr-TR" sz="1600" b="1">
                <a:solidFill>
                  <a:schemeClr val="accent2"/>
                </a:solidFill>
                <a:latin typeface="Times" charset="0"/>
                <a:ea typeface="ＭＳ Ｐゴシック" charset="0"/>
              </a:rPr>
              <a:t>Lenf yumru. replikas.</a:t>
            </a:r>
            <a:endParaRPr lang="en-US" sz="1600" b="1">
              <a:solidFill>
                <a:schemeClr val="accent2"/>
              </a:solidFill>
              <a:latin typeface="Times" charset="0"/>
              <a:ea typeface="ＭＳ Ｐゴシック" charset="0"/>
            </a:endParaRPr>
          </a:p>
        </p:txBody>
      </p:sp>
      <p:sp>
        <p:nvSpPr>
          <p:cNvPr id="19467" name="Text Box 11"/>
          <p:cNvSpPr txBox="1">
            <a:spLocks noChangeArrowheads="1"/>
          </p:cNvSpPr>
          <p:nvPr/>
        </p:nvSpPr>
        <p:spPr bwMode="auto">
          <a:xfrm>
            <a:off x="2514601" y="4205288"/>
            <a:ext cx="11541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b="1">
                <a:solidFill>
                  <a:schemeClr val="accent2"/>
                </a:solidFill>
                <a:latin typeface="Times" panose="02020603050405020304" pitchFamily="18" charset="0"/>
              </a:rPr>
              <a:t>Kemik iliği</a:t>
            </a:r>
            <a:endParaRPr lang="en-US" altLang="tr-TR" sz="1600" b="1">
              <a:solidFill>
                <a:schemeClr val="accent2"/>
              </a:solidFill>
              <a:latin typeface="Times" panose="02020603050405020304" pitchFamily="18" charset="0"/>
            </a:endParaRPr>
          </a:p>
        </p:txBody>
      </p:sp>
      <p:sp>
        <p:nvSpPr>
          <p:cNvPr id="19468" name="Text Box 12"/>
          <p:cNvSpPr txBox="1">
            <a:spLocks noChangeArrowheads="1"/>
          </p:cNvSpPr>
          <p:nvPr/>
        </p:nvSpPr>
        <p:spPr bwMode="auto">
          <a:xfrm>
            <a:off x="4343401" y="4191000"/>
            <a:ext cx="6715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b="1">
                <a:solidFill>
                  <a:schemeClr val="accent2"/>
                </a:solidFill>
                <a:latin typeface="Times" charset="0"/>
                <a:ea typeface="ＭＳ Ｐゴシック" charset="0"/>
              </a:rPr>
              <a:t>t</a:t>
            </a:r>
            <a:r>
              <a:rPr lang="tr-TR" sz="1600" b="1">
                <a:solidFill>
                  <a:schemeClr val="accent2"/>
                </a:solidFill>
                <a:latin typeface="Times" charset="0"/>
                <a:ea typeface="ＭＳ Ｐゴシック" charset="0"/>
              </a:rPr>
              <a:t>i</a:t>
            </a:r>
            <a:r>
              <a:rPr lang="en-US" sz="1600" b="1">
                <a:solidFill>
                  <a:schemeClr val="accent2"/>
                </a:solidFill>
                <a:latin typeface="Times" charset="0"/>
                <a:ea typeface="ＭＳ Ｐゴシック" charset="0"/>
              </a:rPr>
              <a:t>mus</a:t>
            </a:r>
          </a:p>
        </p:txBody>
      </p:sp>
      <p:sp>
        <p:nvSpPr>
          <p:cNvPr id="19469" name="Text Box 13"/>
          <p:cNvSpPr txBox="1">
            <a:spLocks noChangeArrowheads="1"/>
          </p:cNvSpPr>
          <p:nvPr/>
        </p:nvSpPr>
        <p:spPr bwMode="auto">
          <a:xfrm>
            <a:off x="5562600" y="4267200"/>
            <a:ext cx="1422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tr-TR" sz="1600" b="1">
                <a:solidFill>
                  <a:schemeClr val="accent2"/>
                </a:solidFill>
                <a:latin typeface="Times" panose="02020603050405020304" pitchFamily="18" charset="0"/>
              </a:rPr>
              <a:t>Peyer</a:t>
            </a:r>
            <a:r>
              <a:rPr lang="tr-TR" altLang="tr-TR" sz="1600" b="1">
                <a:solidFill>
                  <a:schemeClr val="accent2"/>
                </a:solidFill>
                <a:latin typeface="Times" panose="02020603050405020304" pitchFamily="18" charset="0"/>
              </a:rPr>
              <a:t> </a:t>
            </a:r>
            <a:r>
              <a:rPr lang="en-US" altLang="tr-TR" sz="1600" b="1">
                <a:solidFill>
                  <a:schemeClr val="accent2"/>
                </a:solidFill>
                <a:latin typeface="Times" panose="02020603050405020304" pitchFamily="18" charset="0"/>
              </a:rPr>
              <a:t>p</a:t>
            </a:r>
            <a:r>
              <a:rPr lang="tr-TR" altLang="tr-TR" sz="1600" b="1">
                <a:solidFill>
                  <a:schemeClr val="accent2"/>
                </a:solidFill>
                <a:latin typeface="Times" panose="02020603050405020304" pitchFamily="18" charset="0"/>
              </a:rPr>
              <a:t>lakları</a:t>
            </a:r>
            <a:endParaRPr lang="en-US" altLang="tr-TR" sz="1600" b="1">
              <a:solidFill>
                <a:schemeClr val="accent2"/>
              </a:solidFill>
              <a:latin typeface="Times" panose="02020603050405020304" pitchFamily="18" charset="0"/>
            </a:endParaRPr>
          </a:p>
        </p:txBody>
      </p:sp>
      <p:sp>
        <p:nvSpPr>
          <p:cNvPr id="19470" name="Text Box 14"/>
          <p:cNvSpPr txBox="1">
            <a:spLocks noChangeArrowheads="1"/>
          </p:cNvSpPr>
          <p:nvPr/>
        </p:nvSpPr>
        <p:spPr bwMode="auto">
          <a:xfrm>
            <a:off x="2397125" y="5103813"/>
            <a:ext cx="20843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a:latin typeface="Times" panose="02020603050405020304" pitchFamily="18" charset="0"/>
              </a:rPr>
              <a:t>Koruyucu immun yanıt</a:t>
            </a:r>
            <a:endParaRPr lang="en-US" altLang="tr-TR" sz="1600">
              <a:latin typeface="Times" panose="02020603050405020304" pitchFamily="18" charset="0"/>
            </a:endParaRPr>
          </a:p>
        </p:txBody>
      </p:sp>
      <p:sp>
        <p:nvSpPr>
          <p:cNvPr id="19471" name="Text Box 15"/>
          <p:cNvSpPr txBox="1">
            <a:spLocks noChangeArrowheads="1"/>
          </p:cNvSpPr>
          <p:nvPr/>
        </p:nvSpPr>
        <p:spPr bwMode="auto">
          <a:xfrm>
            <a:off x="5486400" y="5029200"/>
            <a:ext cx="19510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a:latin typeface="Times" panose="02020603050405020304" pitchFamily="18" charset="0"/>
              </a:rPr>
              <a:t>Yetersiz immun yanıt</a:t>
            </a:r>
            <a:endParaRPr lang="en-US" altLang="tr-TR" sz="1600">
              <a:latin typeface="Times" panose="02020603050405020304" pitchFamily="18" charset="0"/>
            </a:endParaRPr>
          </a:p>
        </p:txBody>
      </p:sp>
      <p:sp>
        <p:nvSpPr>
          <p:cNvPr id="19472" name="Text Box 16"/>
          <p:cNvSpPr txBox="1">
            <a:spLocks noChangeArrowheads="1"/>
          </p:cNvSpPr>
          <p:nvPr/>
        </p:nvSpPr>
        <p:spPr bwMode="auto">
          <a:xfrm>
            <a:off x="1981200" y="5791200"/>
            <a:ext cx="8763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a:latin typeface="Times" panose="02020603050405020304" pitchFamily="18" charset="0"/>
              </a:rPr>
              <a:t>iyileşme</a:t>
            </a:r>
            <a:endParaRPr lang="en-US" altLang="tr-TR" sz="1600">
              <a:latin typeface="Times" panose="02020603050405020304" pitchFamily="18" charset="0"/>
            </a:endParaRPr>
          </a:p>
        </p:txBody>
      </p:sp>
      <p:sp>
        <p:nvSpPr>
          <p:cNvPr id="19473" name="Text Box 17"/>
          <p:cNvSpPr txBox="1">
            <a:spLocks noChangeArrowheads="1"/>
          </p:cNvSpPr>
          <p:nvPr/>
        </p:nvSpPr>
        <p:spPr bwMode="auto">
          <a:xfrm>
            <a:off x="3200401" y="5867400"/>
            <a:ext cx="8540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latin typeface="Times" charset="0"/>
                <a:ea typeface="ＭＳ Ｐゴシック" charset="0"/>
              </a:rPr>
              <a:t>laten</a:t>
            </a:r>
            <a:r>
              <a:rPr lang="tr-TR" sz="1600">
                <a:latin typeface="Times" charset="0"/>
                <a:ea typeface="ＭＳ Ｐゴシック" charset="0"/>
              </a:rPr>
              <a:t>tlik</a:t>
            </a:r>
            <a:endParaRPr lang="en-US" sz="1600">
              <a:latin typeface="Times" charset="0"/>
              <a:ea typeface="ＭＳ Ｐゴシック" charset="0"/>
            </a:endParaRPr>
          </a:p>
        </p:txBody>
      </p:sp>
      <p:sp>
        <p:nvSpPr>
          <p:cNvPr id="19474" name="Text Box 18"/>
          <p:cNvSpPr txBox="1">
            <a:spLocks noChangeArrowheads="1"/>
          </p:cNvSpPr>
          <p:nvPr/>
        </p:nvSpPr>
        <p:spPr bwMode="auto">
          <a:xfrm>
            <a:off x="6705600" y="5715000"/>
            <a:ext cx="7175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latin typeface="Times" charset="0"/>
                <a:ea typeface="ＭＳ Ｐゴシック" charset="0"/>
              </a:rPr>
              <a:t>viremi</a:t>
            </a:r>
          </a:p>
        </p:txBody>
      </p:sp>
      <p:sp>
        <p:nvSpPr>
          <p:cNvPr id="19475" name="Text Box 19"/>
          <p:cNvSpPr txBox="1">
            <a:spLocks noChangeArrowheads="1"/>
          </p:cNvSpPr>
          <p:nvPr/>
        </p:nvSpPr>
        <p:spPr bwMode="auto">
          <a:xfrm>
            <a:off x="4191000" y="5791200"/>
            <a:ext cx="17208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600">
                <a:latin typeface="Times" panose="02020603050405020304" pitchFamily="18" charset="0"/>
              </a:rPr>
              <a:t>“</a:t>
            </a:r>
            <a:r>
              <a:rPr lang="tr-TR" altLang="ja-JP" sz="1600">
                <a:latin typeface="Times" panose="02020603050405020304" pitchFamily="18" charset="0"/>
              </a:rPr>
              <a:t>yetersiz</a:t>
            </a:r>
            <a:r>
              <a:rPr lang="en-US" altLang="en-US" sz="1600">
                <a:latin typeface="Times" panose="02020603050405020304" pitchFamily="18" charset="0"/>
              </a:rPr>
              <a:t>”</a:t>
            </a:r>
            <a:r>
              <a:rPr lang="en-US" altLang="ja-JP" sz="1600">
                <a:latin typeface="Times" panose="02020603050405020304" pitchFamily="18" charset="0"/>
              </a:rPr>
              <a:t> laten</a:t>
            </a:r>
            <a:r>
              <a:rPr lang="tr-TR" altLang="ja-JP" sz="1600">
                <a:latin typeface="Times" panose="02020603050405020304" pitchFamily="18" charset="0"/>
              </a:rPr>
              <a:t>tlik</a:t>
            </a:r>
            <a:endParaRPr lang="en-US" altLang="tr-TR" sz="1600">
              <a:latin typeface="Times" panose="02020603050405020304" pitchFamily="18" charset="0"/>
            </a:endParaRPr>
          </a:p>
        </p:txBody>
      </p:sp>
      <p:pic>
        <p:nvPicPr>
          <p:cNvPr id="1640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Line 21"/>
          <p:cNvSpPr>
            <a:spLocks noChangeShapeType="1"/>
          </p:cNvSpPr>
          <p:nvPr/>
        </p:nvSpPr>
        <p:spPr bwMode="auto">
          <a:xfrm>
            <a:off x="2819400" y="2057400"/>
            <a:ext cx="381000" cy="762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78" name="Line 22"/>
          <p:cNvSpPr>
            <a:spLocks noChangeShapeType="1"/>
          </p:cNvSpPr>
          <p:nvPr/>
        </p:nvSpPr>
        <p:spPr bwMode="auto">
          <a:xfrm flipH="1">
            <a:off x="5181600" y="2133600"/>
            <a:ext cx="1066800" cy="1066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79" name="Line 23"/>
          <p:cNvSpPr>
            <a:spLocks noChangeShapeType="1"/>
          </p:cNvSpPr>
          <p:nvPr/>
        </p:nvSpPr>
        <p:spPr bwMode="auto">
          <a:xfrm>
            <a:off x="3581400" y="3200400"/>
            <a:ext cx="228600" cy="76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0" name="Line 24"/>
          <p:cNvSpPr>
            <a:spLocks noChangeShapeType="1"/>
          </p:cNvSpPr>
          <p:nvPr/>
        </p:nvSpPr>
        <p:spPr bwMode="auto">
          <a:xfrm flipH="1">
            <a:off x="3657600" y="3810000"/>
            <a:ext cx="8382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1" name="Line 25"/>
          <p:cNvSpPr>
            <a:spLocks noChangeShapeType="1"/>
          </p:cNvSpPr>
          <p:nvPr/>
        </p:nvSpPr>
        <p:spPr bwMode="auto">
          <a:xfrm>
            <a:off x="4876800" y="3886200"/>
            <a:ext cx="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2" name="Line 26"/>
          <p:cNvSpPr>
            <a:spLocks noChangeShapeType="1"/>
          </p:cNvSpPr>
          <p:nvPr/>
        </p:nvSpPr>
        <p:spPr bwMode="auto">
          <a:xfrm>
            <a:off x="5105400" y="3886200"/>
            <a:ext cx="533400" cy="3810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3" name="Line 27"/>
          <p:cNvSpPr>
            <a:spLocks noChangeShapeType="1"/>
          </p:cNvSpPr>
          <p:nvPr/>
        </p:nvSpPr>
        <p:spPr bwMode="auto">
          <a:xfrm flipH="1">
            <a:off x="2590800" y="5638800"/>
            <a:ext cx="3810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4" name="Line 28"/>
          <p:cNvSpPr>
            <a:spLocks noChangeShapeType="1"/>
          </p:cNvSpPr>
          <p:nvPr/>
        </p:nvSpPr>
        <p:spPr bwMode="auto">
          <a:xfrm>
            <a:off x="3657600" y="5562600"/>
            <a:ext cx="762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5" name="Line 29"/>
          <p:cNvSpPr>
            <a:spLocks noChangeShapeType="1"/>
          </p:cNvSpPr>
          <p:nvPr/>
        </p:nvSpPr>
        <p:spPr bwMode="auto">
          <a:xfrm>
            <a:off x="4343400" y="5562600"/>
            <a:ext cx="4572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6" name="Line 30"/>
          <p:cNvSpPr>
            <a:spLocks noChangeShapeType="1"/>
          </p:cNvSpPr>
          <p:nvPr/>
        </p:nvSpPr>
        <p:spPr bwMode="auto">
          <a:xfrm>
            <a:off x="6477000" y="5638800"/>
            <a:ext cx="22860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7" name="AutoShape 31"/>
          <p:cNvSpPr>
            <a:spLocks noChangeArrowheads="1"/>
          </p:cNvSpPr>
          <p:nvPr/>
        </p:nvSpPr>
        <p:spPr bwMode="auto">
          <a:xfrm>
            <a:off x="7620000" y="2590800"/>
            <a:ext cx="304800" cy="1905000"/>
          </a:xfrm>
          <a:prstGeom prst="upDownArrow">
            <a:avLst>
              <a:gd name="adj1" fmla="val 50000"/>
              <a:gd name="adj2" fmla="val 1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8" name="AutoShape 32"/>
          <p:cNvSpPr>
            <a:spLocks noChangeArrowheads="1"/>
          </p:cNvSpPr>
          <p:nvPr/>
        </p:nvSpPr>
        <p:spPr bwMode="auto">
          <a:xfrm>
            <a:off x="8077201" y="4495800"/>
            <a:ext cx="485775" cy="1600200"/>
          </a:xfrm>
          <a:prstGeom prst="upDownArrow">
            <a:avLst>
              <a:gd name="adj1" fmla="val 50000"/>
              <a:gd name="adj2" fmla="val 6588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89" name="AutoShape 33"/>
          <p:cNvSpPr>
            <a:spLocks noChangeArrowheads="1"/>
          </p:cNvSpPr>
          <p:nvPr/>
        </p:nvSpPr>
        <p:spPr bwMode="auto">
          <a:xfrm>
            <a:off x="9296401" y="4114800"/>
            <a:ext cx="485775" cy="2133600"/>
          </a:xfrm>
          <a:prstGeom prst="upDownArrow">
            <a:avLst>
              <a:gd name="adj1" fmla="val 50000"/>
              <a:gd name="adj2" fmla="val 87843"/>
            </a:avLst>
          </a:prstGeom>
          <a:solidFill>
            <a:srgbClr val="CC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Garamond" charset="0"/>
              <a:ea typeface="ＭＳ Ｐゴシック" charset="0"/>
            </a:endParaRPr>
          </a:p>
        </p:txBody>
      </p:sp>
      <p:sp>
        <p:nvSpPr>
          <p:cNvPr id="19490" name="Text Box 34"/>
          <p:cNvSpPr txBox="1">
            <a:spLocks noChangeArrowheads="1"/>
          </p:cNvSpPr>
          <p:nvPr/>
        </p:nvSpPr>
        <p:spPr bwMode="auto">
          <a:xfrm>
            <a:off x="4419601" y="6096001"/>
            <a:ext cx="17621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CC0000"/>
                </a:solidFill>
                <a:latin typeface="Times" charset="0"/>
                <a:ea typeface="ＭＳ Ｐゴシック" charset="0"/>
              </a:rPr>
              <a:t>FAT -, ELISA +</a:t>
            </a:r>
          </a:p>
        </p:txBody>
      </p:sp>
      <p:sp>
        <p:nvSpPr>
          <p:cNvPr id="19491" name="Text Box 35"/>
          <p:cNvSpPr txBox="1">
            <a:spLocks noChangeArrowheads="1"/>
          </p:cNvSpPr>
          <p:nvPr/>
        </p:nvSpPr>
        <p:spPr bwMode="auto">
          <a:xfrm>
            <a:off x="7985126" y="3100388"/>
            <a:ext cx="168592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CC0000"/>
                </a:solidFill>
                <a:latin typeface="Times" charset="0"/>
                <a:ea typeface="ＭＳ Ｐゴシック" charset="0"/>
              </a:rPr>
              <a:t>ELISA </a:t>
            </a:r>
            <a:r>
              <a:rPr lang="tr-TR" b="1">
                <a:solidFill>
                  <a:srgbClr val="CC0000"/>
                </a:solidFill>
                <a:latin typeface="Times" charset="0"/>
                <a:ea typeface="ＭＳ Ｐゴシック" charset="0"/>
              </a:rPr>
              <a:t>bazen</a:t>
            </a:r>
            <a:r>
              <a:rPr lang="en-US" b="1">
                <a:solidFill>
                  <a:srgbClr val="CC0000"/>
                </a:solidFill>
                <a:latin typeface="Times" charset="0"/>
                <a:ea typeface="ＭＳ Ｐゴシック" charset="0"/>
              </a:rPr>
              <a:t> +</a:t>
            </a:r>
          </a:p>
        </p:txBody>
      </p:sp>
      <p:sp>
        <p:nvSpPr>
          <p:cNvPr id="19492" name="Text Box 36"/>
          <p:cNvSpPr txBox="1">
            <a:spLocks noChangeArrowheads="1"/>
          </p:cNvSpPr>
          <p:nvPr/>
        </p:nvSpPr>
        <p:spPr bwMode="auto">
          <a:xfrm>
            <a:off x="8382001" y="4953001"/>
            <a:ext cx="10572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CC0000"/>
                </a:solidFill>
                <a:latin typeface="Times" charset="0"/>
                <a:ea typeface="ＭＳ Ｐゴシック" charset="0"/>
              </a:rPr>
              <a:t>ELISA +</a:t>
            </a:r>
          </a:p>
        </p:txBody>
      </p:sp>
      <p:sp>
        <p:nvSpPr>
          <p:cNvPr id="19493" name="Text Box 37"/>
          <p:cNvSpPr txBox="1">
            <a:spLocks noChangeArrowheads="1"/>
          </p:cNvSpPr>
          <p:nvPr/>
        </p:nvSpPr>
        <p:spPr bwMode="auto">
          <a:xfrm>
            <a:off x="9601201" y="5029201"/>
            <a:ext cx="8286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CC0000"/>
                </a:solidFill>
                <a:latin typeface="Times" charset="0"/>
                <a:ea typeface="ＭＳ Ｐゴシック" charset="0"/>
              </a:rPr>
              <a:t>FAT +</a:t>
            </a:r>
          </a:p>
        </p:txBody>
      </p:sp>
      <p:sp>
        <p:nvSpPr>
          <p:cNvPr id="19494" name="Text Box 38"/>
          <p:cNvSpPr txBox="1">
            <a:spLocks noChangeArrowheads="1"/>
          </p:cNvSpPr>
          <p:nvPr/>
        </p:nvSpPr>
        <p:spPr bwMode="auto">
          <a:xfrm>
            <a:off x="6553200" y="6019800"/>
            <a:ext cx="1498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tr-TR" sz="1800">
                <a:latin typeface="Times" panose="02020603050405020304" pitchFamily="18" charset="0"/>
              </a:rPr>
              <a:t>epitel </a:t>
            </a:r>
            <a:r>
              <a:rPr lang="tr-TR" altLang="tr-TR" sz="1800">
                <a:latin typeface="Times" panose="02020603050405020304" pitchFamily="18" charset="0"/>
              </a:rPr>
              <a:t>hücreler</a:t>
            </a:r>
            <a:endParaRPr lang="en-US" altLang="tr-TR" sz="1800">
              <a:latin typeface="Times" panose="02020603050405020304" pitchFamily="18" charset="0"/>
            </a:endParaRPr>
          </a:p>
          <a:p>
            <a:r>
              <a:rPr lang="en-US" altLang="tr-TR" sz="1800">
                <a:latin typeface="Times" panose="02020603050405020304" pitchFamily="18" charset="0"/>
              </a:rPr>
              <a:t>(</a:t>
            </a:r>
            <a:r>
              <a:rPr lang="tr-TR" altLang="tr-TR" sz="1800">
                <a:latin typeface="Times" panose="02020603050405020304" pitchFamily="18" charset="0"/>
              </a:rPr>
              <a:t>saçılım</a:t>
            </a:r>
            <a:r>
              <a:rPr lang="en-US" altLang="tr-TR" sz="1800">
                <a:latin typeface="Times" panose="02020603050405020304" pitchFamily="18" charset="0"/>
              </a:rPr>
              <a:t>)</a:t>
            </a:r>
          </a:p>
        </p:txBody>
      </p:sp>
      <p:sp>
        <p:nvSpPr>
          <p:cNvPr id="19495" name="Text Box 39"/>
          <p:cNvSpPr txBox="1">
            <a:spLocks noChangeArrowheads="1"/>
          </p:cNvSpPr>
          <p:nvPr/>
        </p:nvSpPr>
        <p:spPr bwMode="auto">
          <a:xfrm>
            <a:off x="2279651" y="6165850"/>
            <a:ext cx="20034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tr-TR" altLang="tr-TR" sz="1600" b="1">
                <a:solidFill>
                  <a:srgbClr val="CC0000"/>
                </a:solidFill>
                <a:latin typeface="Times" panose="02020603050405020304" pitchFamily="18" charset="0"/>
              </a:rPr>
              <a:t>kemik iliğinden</a:t>
            </a:r>
            <a:r>
              <a:rPr lang="en-US" altLang="tr-TR" sz="1600" b="1">
                <a:solidFill>
                  <a:srgbClr val="CC0000"/>
                </a:solidFill>
                <a:latin typeface="Times" panose="02020603050405020304" pitchFamily="18" charset="0"/>
              </a:rPr>
              <a:t> PCR</a:t>
            </a:r>
          </a:p>
        </p:txBody>
      </p:sp>
    </p:spTree>
    <p:extLst>
      <p:ext uri="{BB962C8B-B14F-4D97-AF65-F5344CB8AC3E}">
        <p14:creationId xmlns:p14="http://schemas.microsoft.com/office/powerpoint/2010/main" val="1902361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lstStyle/>
          <a:p>
            <a:r>
              <a:rPr lang="en-US" dirty="0" err="1"/>
              <a:t>FeLV</a:t>
            </a:r>
            <a:r>
              <a:rPr lang="en-US" dirty="0"/>
              <a:t> virus is unstable in the environment and is susceptible to all common detergents and disinfectants</a:t>
            </a:r>
            <a:r>
              <a:rPr lang="en-US" dirty="0" smtClean="0"/>
              <a:t>.</a:t>
            </a:r>
            <a:endParaRPr lang="tr-TR" dirty="0" smtClean="0"/>
          </a:p>
          <a:p>
            <a:r>
              <a:rPr lang="en-US" dirty="0"/>
              <a:t> </a:t>
            </a:r>
            <a:r>
              <a:rPr lang="en-US" dirty="0">
                <a:solidFill>
                  <a:srgbClr val="CC3399"/>
                </a:solidFill>
              </a:rPr>
              <a:t>Thorough cleaning and sterilization</a:t>
            </a:r>
            <a:r>
              <a:rPr lang="en-US" dirty="0"/>
              <a:t> of equipment, strict attention to washing contaminated hands, and avoiding reuse and sharing of single use and consumable supplies between patients are critical practices to prevent iatrogenic transmission</a:t>
            </a:r>
            <a:r>
              <a:rPr lang="en-US" dirty="0" smtClean="0"/>
              <a:t>.</a:t>
            </a:r>
            <a:endParaRPr lang="tr-TR" dirty="0" smtClean="0"/>
          </a:p>
          <a:p>
            <a:r>
              <a:rPr lang="en-US" dirty="0" err="1">
                <a:solidFill>
                  <a:srgbClr val="CC3399"/>
                </a:solidFill>
              </a:rPr>
              <a:t>FeLV</a:t>
            </a:r>
            <a:r>
              <a:rPr lang="en-US" dirty="0">
                <a:solidFill>
                  <a:srgbClr val="CC3399"/>
                </a:solidFill>
              </a:rPr>
              <a:t> vaccines </a:t>
            </a:r>
            <a:r>
              <a:rPr lang="en-US" dirty="0"/>
              <a:t>are non-core and are intended to protect cats against </a:t>
            </a:r>
            <a:r>
              <a:rPr lang="en-US" dirty="0" err="1"/>
              <a:t>FeLV</a:t>
            </a:r>
            <a:r>
              <a:rPr lang="en-US" dirty="0"/>
              <a:t> infection or to reduce the likelihood of persistent </a:t>
            </a:r>
            <a:r>
              <a:rPr lang="en-US" dirty="0" smtClean="0"/>
              <a:t>viremia</a:t>
            </a:r>
            <a:r>
              <a:rPr lang="tr-TR" dirty="0" smtClean="0"/>
              <a:t>.</a:t>
            </a:r>
          </a:p>
          <a:p>
            <a:r>
              <a:rPr lang="en-US" dirty="0"/>
              <a:t> Vaccines are indicated only for uninfected cats, because there is no benefit in vaccinating an </a:t>
            </a:r>
            <a:r>
              <a:rPr lang="en-US" dirty="0" err="1"/>
              <a:t>FeLV</a:t>
            </a:r>
            <a:r>
              <a:rPr lang="en-US" dirty="0"/>
              <a:t>-positive cat.</a:t>
            </a:r>
            <a:endParaRPr lang="tr-TR" dirty="0"/>
          </a:p>
        </p:txBody>
      </p:sp>
    </p:spTree>
    <p:extLst>
      <p:ext uri="{BB962C8B-B14F-4D97-AF65-F5344CB8AC3E}">
        <p14:creationId xmlns:p14="http://schemas.microsoft.com/office/powerpoint/2010/main" val="1516989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https://</a:t>
            </a:r>
            <a:r>
              <a:rPr lang="tr-TR" dirty="0" smtClean="0">
                <a:hlinkClick r:id="rId2"/>
              </a:rPr>
              <a:t>pets.webmd.com/cats/facts-about-feline-leukemia-virus#1</a:t>
            </a:r>
            <a:endParaRPr lang="tr-TR" dirty="0" smtClean="0"/>
          </a:p>
          <a:p>
            <a:r>
              <a:rPr lang="tr-TR" dirty="0">
                <a:hlinkClick r:id="rId3"/>
              </a:rPr>
              <a:t>http://</a:t>
            </a:r>
            <a:r>
              <a:rPr lang="tr-TR" dirty="0" smtClean="0">
                <a:hlinkClick r:id="rId3"/>
              </a:rPr>
              <a:t>vetbook.org/wiki/cat/index.php/FeLV</a:t>
            </a:r>
            <a:endParaRPr lang="tr-TR" dirty="0" smtClean="0"/>
          </a:p>
          <a:p>
            <a:r>
              <a:rPr lang="tr-TR" dirty="0"/>
              <a:t>http://www.msdvetmanual.com/generalized-conditions/feline-leukemia-virus-and-related-diseases/feline-leukemia-virus-and-related-diseases-in-cats-overview</a:t>
            </a:r>
          </a:p>
        </p:txBody>
      </p:sp>
    </p:spTree>
    <p:extLst>
      <p:ext uri="{BB962C8B-B14F-4D97-AF65-F5344CB8AC3E}">
        <p14:creationId xmlns:p14="http://schemas.microsoft.com/office/powerpoint/2010/main" val="2715060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6"/>
          <p:cNvSpPr>
            <a:spLocks noGrp="1"/>
          </p:cNvSpPr>
          <p:nvPr>
            <p:ph type="subTitle" idx="1"/>
          </p:nvPr>
        </p:nvSpPr>
        <p:spPr/>
        <p:txBody>
          <a:bodyPr/>
          <a:lstStyle/>
          <a:p>
            <a:endParaRPr lang="tr-TR"/>
          </a:p>
        </p:txBody>
      </p:sp>
      <p:sp>
        <p:nvSpPr>
          <p:cNvPr id="8" name="Unvan 1"/>
          <p:cNvSpPr>
            <a:spLocks noGrp="1"/>
          </p:cNvSpPr>
          <p:nvPr>
            <p:ph type="ctrTitle"/>
          </p:nvPr>
        </p:nvSpPr>
        <p:spPr/>
        <p:txBody>
          <a:bodyPr/>
          <a:lstStyle/>
          <a:p>
            <a:r>
              <a:rPr lang="tr-TR" dirty="0" err="1" smtClean="0">
                <a:solidFill>
                  <a:srgbClr val="0070C0"/>
                </a:solidFill>
              </a:rPr>
              <a:t>Feline</a:t>
            </a:r>
            <a:r>
              <a:rPr lang="tr-TR" dirty="0" smtClean="0">
                <a:solidFill>
                  <a:srgbClr val="0070C0"/>
                </a:solidFill>
              </a:rPr>
              <a:t> </a:t>
            </a:r>
            <a:r>
              <a:rPr lang="tr-TR" dirty="0" err="1" smtClean="0">
                <a:solidFill>
                  <a:srgbClr val="0070C0"/>
                </a:solidFill>
              </a:rPr>
              <a:t>Immunodeficiency</a:t>
            </a:r>
            <a:r>
              <a:rPr lang="tr-TR" dirty="0" smtClean="0">
                <a:solidFill>
                  <a:srgbClr val="0070C0"/>
                </a:solidFill>
              </a:rPr>
              <a:t> </a:t>
            </a:r>
            <a:r>
              <a:rPr lang="tr-TR" dirty="0" err="1" smtClean="0">
                <a:solidFill>
                  <a:srgbClr val="0070C0"/>
                </a:solidFill>
              </a:rPr>
              <a:t>Virus</a:t>
            </a:r>
            <a:r>
              <a:rPr lang="tr-TR" dirty="0" smtClean="0">
                <a:solidFill>
                  <a:srgbClr val="0070C0"/>
                </a:solidFill>
              </a:rPr>
              <a:t> (FIV) </a:t>
            </a:r>
            <a:endParaRPr lang="tr-TR" dirty="0">
              <a:solidFill>
                <a:srgbClr val="0070C0"/>
              </a:solidFill>
            </a:endParaRPr>
          </a:p>
        </p:txBody>
      </p:sp>
    </p:spTree>
    <p:extLst>
      <p:ext uri="{BB962C8B-B14F-4D97-AF65-F5344CB8AC3E}">
        <p14:creationId xmlns:p14="http://schemas.microsoft.com/office/powerpoint/2010/main" val="405750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938151"/>
            <a:ext cx="10515600" cy="5238812"/>
          </a:xfrm>
        </p:spPr>
        <p:txBody>
          <a:bodyPr>
            <a:normAutofit lnSpcReduction="10000"/>
          </a:bodyPr>
          <a:lstStyle/>
          <a:p>
            <a:r>
              <a:rPr lang="en-US" dirty="0"/>
              <a:t>Enzootic bovine </a:t>
            </a:r>
            <a:r>
              <a:rPr lang="en-US" dirty="0" err="1"/>
              <a:t>leukosis</a:t>
            </a:r>
            <a:r>
              <a:rPr lang="en-US" dirty="0"/>
              <a:t> is caused by BLV, an exogenous C-type oncogenic </a:t>
            </a:r>
            <a:r>
              <a:rPr lang="en-US" dirty="0" smtClean="0"/>
              <a:t>retrovirus. </a:t>
            </a:r>
            <a:endParaRPr lang="tr-TR" dirty="0" smtClean="0"/>
          </a:p>
          <a:p>
            <a:pPr>
              <a:buFont typeface="Wingdings" panose="05000000000000000000" pitchFamily="2" charset="2"/>
              <a:buChar char="Ø"/>
            </a:pPr>
            <a:r>
              <a:rPr lang="en-US" dirty="0" smtClean="0">
                <a:solidFill>
                  <a:srgbClr val="CC3399"/>
                </a:solidFill>
              </a:rPr>
              <a:t>BLV </a:t>
            </a:r>
            <a:r>
              <a:rPr lang="en-US" dirty="0">
                <a:solidFill>
                  <a:srgbClr val="CC3399"/>
                </a:solidFill>
              </a:rPr>
              <a:t>has a stable genome, </a:t>
            </a:r>
            <a:endParaRPr lang="tr-TR" dirty="0" smtClean="0">
              <a:solidFill>
                <a:srgbClr val="CC3399"/>
              </a:solidFill>
            </a:endParaRPr>
          </a:p>
          <a:p>
            <a:pPr>
              <a:buFont typeface="Wingdings" panose="05000000000000000000" pitchFamily="2" charset="2"/>
              <a:buChar char="Ø"/>
            </a:pPr>
            <a:r>
              <a:rPr lang="en-US" dirty="0" smtClean="0">
                <a:solidFill>
                  <a:srgbClr val="CC3399"/>
                </a:solidFill>
              </a:rPr>
              <a:t>does </a:t>
            </a:r>
            <a:r>
              <a:rPr lang="en-US" dirty="0">
                <a:solidFill>
                  <a:srgbClr val="CC3399"/>
                </a:solidFill>
              </a:rPr>
              <a:t>not cause chronic viremia, </a:t>
            </a:r>
            <a:endParaRPr lang="tr-TR" dirty="0" smtClean="0">
              <a:solidFill>
                <a:srgbClr val="CC3399"/>
              </a:solidFill>
            </a:endParaRPr>
          </a:p>
          <a:p>
            <a:pPr>
              <a:buFont typeface="Wingdings" panose="05000000000000000000" pitchFamily="2" charset="2"/>
              <a:buChar char="Ø"/>
            </a:pPr>
            <a:r>
              <a:rPr lang="en-US" dirty="0" smtClean="0">
                <a:solidFill>
                  <a:srgbClr val="CC3399"/>
                </a:solidFill>
              </a:rPr>
              <a:t>and </a:t>
            </a:r>
            <a:r>
              <a:rPr lang="en-US" dirty="0">
                <a:solidFill>
                  <a:srgbClr val="CC3399"/>
                </a:solidFill>
              </a:rPr>
              <a:t>has no preferred site of </a:t>
            </a:r>
            <a:r>
              <a:rPr lang="en-US" dirty="0" err="1">
                <a:solidFill>
                  <a:srgbClr val="CC3399"/>
                </a:solidFill>
              </a:rPr>
              <a:t>proviral</a:t>
            </a:r>
            <a:r>
              <a:rPr lang="en-US" dirty="0">
                <a:solidFill>
                  <a:srgbClr val="CC3399"/>
                </a:solidFill>
              </a:rPr>
              <a:t> integration. </a:t>
            </a:r>
            <a:endParaRPr lang="tr-TR" dirty="0" smtClean="0">
              <a:solidFill>
                <a:srgbClr val="CC3399"/>
              </a:solidFill>
            </a:endParaRPr>
          </a:p>
          <a:p>
            <a:r>
              <a:rPr lang="en-US" dirty="0" smtClean="0"/>
              <a:t>Despite </a:t>
            </a:r>
            <a:r>
              <a:rPr lang="en-US" dirty="0"/>
              <a:t>the lack of preferred </a:t>
            </a:r>
            <a:r>
              <a:rPr lang="en-US" dirty="0" err="1"/>
              <a:t>proviral</a:t>
            </a:r>
            <a:r>
              <a:rPr lang="en-US" dirty="0"/>
              <a:t> integration sites, the tumors generated by the virus in a single individual are typically monoclonal and have a single integration site. </a:t>
            </a:r>
            <a:endParaRPr lang="tr-TR" dirty="0" smtClean="0"/>
          </a:p>
          <a:p>
            <a:r>
              <a:rPr lang="en-US" dirty="0" smtClean="0">
                <a:solidFill>
                  <a:srgbClr val="FF6600"/>
                </a:solidFill>
              </a:rPr>
              <a:t>The </a:t>
            </a:r>
            <a:r>
              <a:rPr lang="en-US" dirty="0">
                <a:solidFill>
                  <a:srgbClr val="FF6600"/>
                </a:solidFill>
              </a:rPr>
              <a:t>virus escapes the immune response by low levels of viral replication.</a:t>
            </a:r>
            <a:r>
              <a:rPr lang="en-US" dirty="0"/>
              <a:t> </a:t>
            </a:r>
            <a:endParaRPr lang="tr-TR" dirty="0" smtClean="0"/>
          </a:p>
          <a:p>
            <a:r>
              <a:rPr lang="en-US" dirty="0" smtClean="0"/>
              <a:t>It </a:t>
            </a:r>
            <a:r>
              <a:rPr lang="en-US" dirty="0"/>
              <a:t>appears that replication is blocked at the transcriptional level, but the mechanism is not completely understood.</a:t>
            </a:r>
            <a:endParaRPr lang="tr-TR" dirty="0"/>
          </a:p>
        </p:txBody>
      </p:sp>
    </p:spTree>
    <p:extLst>
      <p:ext uri="{BB962C8B-B14F-4D97-AF65-F5344CB8AC3E}">
        <p14:creationId xmlns:p14="http://schemas.microsoft.com/office/powerpoint/2010/main" val="4033870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en-US" dirty="0"/>
              <a:t>In infected cats, feline immunodeficiency virus (FIV) </a:t>
            </a:r>
            <a:r>
              <a:rPr lang="en-US" dirty="0">
                <a:solidFill>
                  <a:srgbClr val="FF6600"/>
                </a:solidFill>
              </a:rPr>
              <a:t>attacks the immune system</a:t>
            </a:r>
            <a:r>
              <a:rPr lang="en-US" dirty="0"/>
              <a:t>, leaving the cat vulnerable to many other infections. </a:t>
            </a:r>
            <a:endParaRPr lang="tr-TR" dirty="0" smtClean="0"/>
          </a:p>
          <a:p>
            <a:r>
              <a:rPr lang="en-US" dirty="0" smtClean="0"/>
              <a:t>Although </a:t>
            </a:r>
            <a:r>
              <a:rPr lang="en-US" dirty="0"/>
              <a:t>cats infected with FIV may appear normal for years, they eventually suffer from this immune deficiency, which allows normally harmless bacteria, viruses, protozoa, and fungi found in the everyday environment to potentially cause severe illnesses.</a:t>
            </a:r>
            <a:endParaRPr lang="tr-TR" dirty="0"/>
          </a:p>
        </p:txBody>
      </p:sp>
      <p:sp>
        <p:nvSpPr>
          <p:cNvPr id="4" name="Unvan 3"/>
          <p:cNvSpPr>
            <a:spLocks noGrp="1"/>
          </p:cNvSpPr>
          <p:nvPr>
            <p:ph type="title"/>
          </p:nvPr>
        </p:nvSpPr>
        <p:spPr/>
        <p:txBody>
          <a:bodyPr/>
          <a:lstStyle/>
          <a:p>
            <a:endParaRPr lang="tr-TR"/>
          </a:p>
        </p:txBody>
      </p:sp>
    </p:spTree>
    <p:extLst>
      <p:ext uri="{BB962C8B-B14F-4D97-AF65-F5344CB8AC3E}">
        <p14:creationId xmlns:p14="http://schemas.microsoft.com/office/powerpoint/2010/main" val="3610668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lstStyle/>
          <a:p>
            <a:pPr>
              <a:lnSpc>
                <a:spcPct val="96000"/>
              </a:lnSpc>
            </a:pPr>
            <a:r>
              <a:rPr lang="tr-TR" altLang="tr-TR" dirty="0" err="1" smtClean="0"/>
              <a:t>Retroviridae</a:t>
            </a:r>
            <a:r>
              <a:rPr lang="tr-TR" altLang="tr-TR" dirty="0" smtClean="0"/>
              <a:t>          </a:t>
            </a:r>
            <a:r>
              <a:rPr lang="en-GB" altLang="tr-TR" dirty="0" smtClean="0"/>
              <a:t> </a:t>
            </a:r>
            <a:r>
              <a:rPr lang="en-GB" altLang="tr-TR" dirty="0"/>
              <a:t>lentivirus.  </a:t>
            </a:r>
            <a:endParaRPr lang="tr-TR" altLang="tr-TR" dirty="0" smtClean="0"/>
          </a:p>
          <a:p>
            <a:pPr>
              <a:lnSpc>
                <a:spcPct val="96000"/>
              </a:lnSpc>
            </a:pPr>
            <a:r>
              <a:rPr lang="en-GB" altLang="tr-TR" dirty="0" smtClean="0"/>
              <a:t>Unrelated </a:t>
            </a:r>
            <a:r>
              <a:rPr lang="en-GB" altLang="tr-TR" dirty="0"/>
              <a:t>to HIV.  </a:t>
            </a:r>
          </a:p>
          <a:p>
            <a:pPr>
              <a:lnSpc>
                <a:spcPct val="96000"/>
              </a:lnSpc>
            </a:pPr>
            <a:r>
              <a:rPr lang="tr-TR" altLang="tr-TR" dirty="0" smtClean="0"/>
              <a:t>RNA </a:t>
            </a:r>
          </a:p>
          <a:p>
            <a:pPr>
              <a:lnSpc>
                <a:spcPct val="96000"/>
              </a:lnSpc>
            </a:pPr>
            <a:r>
              <a:rPr lang="en-GB" altLang="tr-TR" dirty="0" smtClean="0"/>
              <a:t>The </a:t>
            </a:r>
            <a:r>
              <a:rPr lang="en-GB" altLang="tr-TR" dirty="0"/>
              <a:t>virus can be isolated in T cell lines which become </a:t>
            </a:r>
            <a:r>
              <a:rPr lang="en-GB" altLang="tr-TR" dirty="0" smtClean="0"/>
              <a:t>IF-positive</a:t>
            </a:r>
            <a:endParaRPr lang="tr-TR" altLang="tr-TR" dirty="0" smtClean="0"/>
          </a:p>
          <a:p>
            <a:pPr>
              <a:lnSpc>
                <a:spcPct val="96000"/>
              </a:lnSpc>
            </a:pPr>
            <a:r>
              <a:rPr lang="en-GB" altLang="tr-TR" dirty="0" smtClean="0"/>
              <a:t>Isolates </a:t>
            </a:r>
            <a:r>
              <a:rPr lang="en-GB" altLang="tr-TR" dirty="0"/>
              <a:t>vary not only in virulence but also antigenically. </a:t>
            </a:r>
            <a:endParaRPr lang="tr-TR" dirty="0"/>
          </a:p>
        </p:txBody>
      </p:sp>
    </p:spTree>
    <p:extLst>
      <p:ext uri="{BB962C8B-B14F-4D97-AF65-F5344CB8AC3E}">
        <p14:creationId xmlns:p14="http://schemas.microsoft.com/office/powerpoint/2010/main" val="1248537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87636" y="723989"/>
            <a:ext cx="6916324" cy="3672650"/>
          </a:xfrm>
        </p:spPr>
        <p:txBody>
          <a:bodyPr>
            <a:normAutofit fontScale="92500"/>
          </a:bodyPr>
          <a:lstStyle/>
          <a:p>
            <a:pPr marL="0" indent="0">
              <a:buNone/>
            </a:pPr>
            <a:r>
              <a:rPr lang="tr-TR" sz="3000" dirty="0" err="1" smtClean="0">
                <a:solidFill>
                  <a:srgbClr val="0070C0"/>
                </a:solidFill>
              </a:rPr>
              <a:t>Transmission</a:t>
            </a:r>
            <a:endParaRPr lang="tr-TR" sz="3000" dirty="0" smtClean="0">
              <a:solidFill>
                <a:srgbClr val="0070C0"/>
              </a:solidFill>
            </a:endParaRPr>
          </a:p>
          <a:p>
            <a:r>
              <a:rPr lang="en-US" sz="2400" dirty="0" smtClean="0"/>
              <a:t>FIV </a:t>
            </a:r>
            <a:r>
              <a:rPr lang="en-US" sz="2400" dirty="0"/>
              <a:t>has been identified in domestic and wild felids. </a:t>
            </a:r>
            <a:endParaRPr lang="tr-TR" sz="2400" dirty="0" smtClean="0"/>
          </a:p>
          <a:p>
            <a:r>
              <a:rPr lang="en-US" sz="2400" dirty="0" smtClean="0"/>
              <a:t>The </a:t>
            </a:r>
            <a:r>
              <a:rPr lang="en-US" sz="2400" dirty="0"/>
              <a:t>infection is endemic in cats throughout the world. </a:t>
            </a:r>
            <a:endParaRPr lang="tr-TR" sz="2400" dirty="0" smtClean="0"/>
          </a:p>
          <a:p>
            <a:r>
              <a:rPr lang="en-US" sz="2400" dirty="0" smtClean="0">
                <a:solidFill>
                  <a:srgbClr val="FF3300"/>
                </a:solidFill>
              </a:rPr>
              <a:t>Virus </a:t>
            </a:r>
            <a:r>
              <a:rPr lang="en-US" sz="2400" dirty="0">
                <a:solidFill>
                  <a:srgbClr val="FF3300"/>
                </a:solidFill>
              </a:rPr>
              <a:t>is shed in the saliva, and biting is the principal mode of transmission. </a:t>
            </a:r>
            <a:endParaRPr lang="tr-TR" sz="2400" dirty="0" smtClean="0">
              <a:solidFill>
                <a:srgbClr val="FF3300"/>
              </a:solidFill>
            </a:endParaRPr>
          </a:p>
          <a:p>
            <a:r>
              <a:rPr lang="en-US" sz="2400" dirty="0" smtClean="0"/>
              <a:t>As </a:t>
            </a:r>
            <a:r>
              <a:rPr lang="en-US" sz="2400" dirty="0"/>
              <a:t>a result, free-roaming, male, and aged cats are at </a:t>
            </a:r>
            <a:r>
              <a:rPr lang="en-US" sz="2400" dirty="0" smtClean="0"/>
              <a:t>greatest </a:t>
            </a:r>
            <a:r>
              <a:rPr lang="en-US" sz="2400" dirty="0"/>
              <a:t>risk of infection. </a:t>
            </a:r>
            <a:endParaRPr lang="tr-TR" sz="2400" dirty="0" smtClean="0"/>
          </a:p>
          <a:p>
            <a:r>
              <a:rPr lang="en-US" sz="2400" dirty="0"/>
              <a:t>Casual, non-aggressive contact does not appear to be an efficient route of spreading the virus</a:t>
            </a:r>
            <a:endParaRPr lang="tr-TR" sz="2400" dirty="0" smtClean="0"/>
          </a:p>
        </p:txBody>
      </p:sp>
      <p:pic>
        <p:nvPicPr>
          <p:cNvPr id="5" name="Resim 4"/>
          <p:cNvPicPr>
            <a:picLocks noChangeAspect="1"/>
          </p:cNvPicPr>
          <p:nvPr/>
        </p:nvPicPr>
        <p:blipFill>
          <a:blip r:embed="rId2"/>
          <a:stretch>
            <a:fillRect/>
          </a:stretch>
        </p:blipFill>
        <p:spPr>
          <a:xfrm>
            <a:off x="961903" y="579757"/>
            <a:ext cx="3444898" cy="3816882"/>
          </a:xfrm>
          <a:prstGeom prst="rect">
            <a:avLst/>
          </a:prstGeom>
        </p:spPr>
      </p:pic>
      <p:sp>
        <p:nvSpPr>
          <p:cNvPr id="7" name="Dikdörtgen 6"/>
          <p:cNvSpPr/>
          <p:nvPr/>
        </p:nvSpPr>
        <p:spPr>
          <a:xfrm>
            <a:off x="961903" y="4809506"/>
            <a:ext cx="10675916" cy="1938992"/>
          </a:xfrm>
          <a:prstGeom prst="rect">
            <a:avLst/>
          </a:prstGeom>
        </p:spPr>
        <p:txBody>
          <a:bodyPr wrap="square">
            <a:spAutoFit/>
          </a:bodyPr>
          <a:lstStyle/>
          <a:p>
            <a:r>
              <a:rPr lang="en-US" sz="2400" dirty="0" smtClean="0"/>
              <a:t> </a:t>
            </a:r>
            <a:r>
              <a:rPr lang="en-US" sz="2400" dirty="0"/>
              <a:t>As a result, cats in households with stable social structures where housemates do not fight are at little risk of acquiring FIV infections. </a:t>
            </a:r>
            <a:endParaRPr lang="tr-TR" sz="2400" dirty="0" smtClean="0"/>
          </a:p>
          <a:p>
            <a:r>
              <a:rPr lang="en-US" sz="2400" dirty="0" smtClean="0">
                <a:solidFill>
                  <a:srgbClr val="FF3300"/>
                </a:solidFill>
              </a:rPr>
              <a:t>On </a:t>
            </a:r>
            <a:r>
              <a:rPr lang="en-US" sz="2400" dirty="0">
                <a:solidFill>
                  <a:srgbClr val="FF3300"/>
                </a:solidFill>
              </a:rPr>
              <a:t>rare occasions infection is transmitted from an infected mother cat to her kittens, usually during passage through the birth canal or when the newborn kittens ingest infected milk.</a:t>
            </a:r>
            <a:endParaRPr lang="tr-TR" sz="2400" dirty="0">
              <a:solidFill>
                <a:srgbClr val="FF3300"/>
              </a:solidFill>
            </a:endParaRPr>
          </a:p>
        </p:txBody>
      </p:sp>
    </p:spTree>
    <p:extLst>
      <p:ext uri="{BB962C8B-B14F-4D97-AF65-F5344CB8AC3E}">
        <p14:creationId xmlns:p14="http://schemas.microsoft.com/office/powerpoint/2010/main" val="2688699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a:xfrm>
            <a:off x="838200" y="1472540"/>
            <a:ext cx="10515600" cy="4704423"/>
          </a:xfrm>
        </p:spPr>
        <p:txBody>
          <a:bodyPr>
            <a:normAutofit fontScale="92500" lnSpcReduction="20000"/>
          </a:bodyPr>
          <a:lstStyle/>
          <a:p>
            <a:r>
              <a:rPr lang="en-US" dirty="0"/>
              <a:t>FIV infection is uncommon in closed purebred catteries. </a:t>
            </a:r>
            <a:endParaRPr lang="tr-TR" dirty="0" smtClean="0"/>
          </a:p>
          <a:p>
            <a:r>
              <a:rPr lang="en-US" dirty="0" smtClean="0"/>
              <a:t>After </a:t>
            </a:r>
            <a:r>
              <a:rPr lang="en-US" dirty="0"/>
              <a:t>infection, there is a </a:t>
            </a:r>
            <a:endParaRPr lang="tr-TR" dirty="0" smtClean="0"/>
          </a:p>
          <a:p>
            <a:pPr lvl="1">
              <a:buFont typeface="Wingdings" panose="05000000000000000000" pitchFamily="2" charset="2"/>
              <a:buChar char="Ø"/>
            </a:pPr>
            <a:r>
              <a:rPr lang="en-US" dirty="0" smtClean="0">
                <a:solidFill>
                  <a:srgbClr val="CC3399"/>
                </a:solidFill>
              </a:rPr>
              <a:t>transient </a:t>
            </a:r>
            <a:r>
              <a:rPr lang="en-US" dirty="0">
                <a:solidFill>
                  <a:srgbClr val="CC3399"/>
                </a:solidFill>
              </a:rPr>
              <a:t>fever, </a:t>
            </a:r>
            <a:endParaRPr lang="tr-TR" dirty="0" smtClean="0">
              <a:solidFill>
                <a:srgbClr val="CC3399"/>
              </a:solidFill>
            </a:endParaRPr>
          </a:p>
          <a:p>
            <a:pPr lvl="1">
              <a:buFont typeface="Wingdings" panose="05000000000000000000" pitchFamily="2" charset="2"/>
              <a:buChar char="Ø"/>
            </a:pPr>
            <a:r>
              <a:rPr lang="en-US" dirty="0" smtClean="0">
                <a:solidFill>
                  <a:srgbClr val="CC3399"/>
                </a:solidFill>
              </a:rPr>
              <a:t>lymphadenopathy</a:t>
            </a:r>
            <a:r>
              <a:rPr lang="en-US" dirty="0">
                <a:solidFill>
                  <a:srgbClr val="CC3399"/>
                </a:solidFill>
              </a:rPr>
              <a:t>, </a:t>
            </a:r>
            <a:endParaRPr lang="tr-TR" dirty="0" smtClean="0">
              <a:solidFill>
                <a:srgbClr val="CC3399"/>
              </a:solidFill>
            </a:endParaRPr>
          </a:p>
          <a:p>
            <a:pPr lvl="1">
              <a:buFont typeface="Wingdings" panose="05000000000000000000" pitchFamily="2" charset="2"/>
              <a:buChar char="Ø"/>
            </a:pPr>
            <a:r>
              <a:rPr lang="en-US" dirty="0" smtClean="0">
                <a:solidFill>
                  <a:srgbClr val="CC3399"/>
                </a:solidFill>
              </a:rPr>
              <a:t>neutropenia</a:t>
            </a:r>
            <a:r>
              <a:rPr lang="en-US" dirty="0">
                <a:solidFill>
                  <a:srgbClr val="CC3399"/>
                </a:solidFill>
              </a:rPr>
              <a:t>. </a:t>
            </a:r>
            <a:endParaRPr lang="tr-TR" dirty="0" smtClean="0">
              <a:solidFill>
                <a:srgbClr val="CC3399"/>
              </a:solidFill>
            </a:endParaRPr>
          </a:p>
          <a:p>
            <a:r>
              <a:rPr lang="en-US" dirty="0" smtClean="0">
                <a:solidFill>
                  <a:srgbClr val="FF3300"/>
                </a:solidFill>
              </a:rPr>
              <a:t>Most </a:t>
            </a:r>
            <a:r>
              <a:rPr lang="en-US" dirty="0">
                <a:solidFill>
                  <a:srgbClr val="FF3300"/>
                </a:solidFill>
              </a:rPr>
              <a:t>cats then recover and appear to be clinically normal for many months or years before progressive immunodeficiency develops. </a:t>
            </a:r>
            <a:endParaRPr lang="tr-TR" dirty="0" smtClean="0">
              <a:solidFill>
                <a:srgbClr val="FF3300"/>
              </a:solidFill>
            </a:endParaRPr>
          </a:p>
          <a:p>
            <a:r>
              <a:rPr lang="en-US" dirty="0" smtClean="0"/>
              <a:t>Cats </a:t>
            </a:r>
            <a:r>
              <a:rPr lang="en-US" dirty="0"/>
              <a:t>with acquired immunodeficiency induced by FIV then develop chronic secondary and opportunistic infections of the respiratory, </a:t>
            </a:r>
            <a:r>
              <a:rPr lang="en-US" dirty="0">
                <a:solidFill>
                  <a:srgbClr val="00B050"/>
                </a:solidFill>
              </a:rPr>
              <a:t>GI (including mouth), and urinary tracts, as well as the skin. </a:t>
            </a:r>
            <a:endParaRPr lang="tr-TR" dirty="0" smtClean="0">
              <a:solidFill>
                <a:srgbClr val="00B050"/>
              </a:solidFill>
            </a:endParaRPr>
          </a:p>
          <a:p>
            <a:r>
              <a:rPr lang="en-US" dirty="0" smtClean="0"/>
              <a:t>FIV-infected </a:t>
            </a:r>
            <a:r>
              <a:rPr lang="en-US" dirty="0"/>
              <a:t>cats have a higher than expected incidence of </a:t>
            </a:r>
            <a:r>
              <a:rPr lang="en-US" dirty="0" err="1"/>
              <a:t>FeLV</a:t>
            </a:r>
            <a:r>
              <a:rPr lang="en-US" dirty="0"/>
              <a:t>-negative lymphomas, usually of the B-cell type, and myeloproliferative disorders (neoplasia and </a:t>
            </a:r>
            <a:r>
              <a:rPr lang="en-US" dirty="0" err="1"/>
              <a:t>dysplasias</a:t>
            </a:r>
            <a:r>
              <a:rPr lang="en-US" dirty="0" smtClean="0"/>
              <a:t>).</a:t>
            </a:r>
            <a:endParaRPr lang="tr-TR" dirty="0"/>
          </a:p>
        </p:txBody>
      </p:sp>
    </p:spTree>
    <p:extLst>
      <p:ext uri="{BB962C8B-B14F-4D97-AF65-F5344CB8AC3E}">
        <p14:creationId xmlns:p14="http://schemas.microsoft.com/office/powerpoint/2010/main" val="1479710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eline immunodeficiency virus symptom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98" y="372567"/>
            <a:ext cx="7745540" cy="326128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homepage.usask.ca/~vim458/virology/studpages2009/retroviruses/images/visymptom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78" y="3825380"/>
            <a:ext cx="3006495" cy="277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4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normAutofit fontScale="92500" lnSpcReduction="10000"/>
          </a:bodyPr>
          <a:lstStyle/>
          <a:p>
            <a:r>
              <a:rPr lang="en-US" dirty="0"/>
              <a:t>To diagnose FIV infection, </a:t>
            </a:r>
            <a:r>
              <a:rPr lang="en-US" dirty="0">
                <a:solidFill>
                  <a:srgbClr val="FF3300"/>
                </a:solidFill>
              </a:rPr>
              <a:t>blood samples </a:t>
            </a:r>
            <a:r>
              <a:rPr lang="en-US" dirty="0"/>
              <a:t>are examined for the presence of antibodies to the FIV virus.  </a:t>
            </a:r>
            <a:endParaRPr lang="tr-TR" dirty="0" smtClean="0"/>
          </a:p>
          <a:p>
            <a:r>
              <a:rPr lang="en-US" dirty="0" smtClean="0"/>
              <a:t>FIV </a:t>
            </a:r>
            <a:r>
              <a:rPr lang="en-US" dirty="0"/>
              <a:t>antibodies can be detected using a number of techniques, including </a:t>
            </a:r>
            <a:r>
              <a:rPr lang="en-US" dirty="0" smtClean="0"/>
              <a:t>ELISA, </a:t>
            </a:r>
            <a:r>
              <a:rPr lang="en-US" dirty="0"/>
              <a:t>western blot, and immunofluorescence (IFA) assays. </a:t>
            </a:r>
            <a:endParaRPr lang="tr-TR" dirty="0" smtClean="0"/>
          </a:p>
          <a:p>
            <a:r>
              <a:rPr lang="en-US" dirty="0" smtClean="0">
                <a:solidFill>
                  <a:srgbClr val="FF66FF"/>
                </a:solidFill>
              </a:rPr>
              <a:t>These </a:t>
            </a:r>
            <a:r>
              <a:rPr lang="en-US" dirty="0">
                <a:solidFill>
                  <a:srgbClr val="FF66FF"/>
                </a:solidFill>
              </a:rPr>
              <a:t>techniques are dependent upon the host cat mounting an immune response to FIV virus. </a:t>
            </a:r>
            <a:endParaRPr lang="tr-TR" dirty="0" smtClean="0">
              <a:solidFill>
                <a:srgbClr val="FF66FF"/>
              </a:solidFill>
            </a:endParaRPr>
          </a:p>
          <a:p>
            <a:r>
              <a:rPr lang="en-US" dirty="0" smtClean="0"/>
              <a:t>If </a:t>
            </a:r>
            <a:r>
              <a:rPr lang="en-US" dirty="0"/>
              <a:t>a host cat has not had sufficient time after exposure to mount an immune response or if the host cannot mount an immune response due to immunosuppression, antibodies may not be detected in a cat that is actually infected with FIV</a:t>
            </a:r>
            <a:r>
              <a:rPr lang="en-US" dirty="0" smtClean="0"/>
              <a:t>.</a:t>
            </a:r>
            <a:endParaRPr lang="tr-TR" dirty="0" smtClean="0"/>
          </a:p>
          <a:p>
            <a:r>
              <a:rPr lang="tr-TR" dirty="0" smtClean="0"/>
              <a:t>PCR </a:t>
            </a:r>
            <a:endParaRPr lang="tr-TR" dirty="0"/>
          </a:p>
        </p:txBody>
      </p:sp>
    </p:spTree>
    <p:extLst>
      <p:ext uri="{BB962C8B-B14F-4D97-AF65-F5344CB8AC3E}">
        <p14:creationId xmlns:p14="http://schemas.microsoft.com/office/powerpoint/2010/main" val="1313311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r>
              <a:rPr lang="en-US" dirty="0"/>
              <a:t>The only sure way to protect cats is to prevent their exposure to the virus. </a:t>
            </a:r>
            <a:endParaRPr lang="tr-TR" dirty="0" smtClean="0"/>
          </a:p>
          <a:p>
            <a:r>
              <a:rPr lang="en-US" dirty="0" smtClean="0"/>
              <a:t>Cat </a:t>
            </a:r>
            <a:r>
              <a:rPr lang="en-US" dirty="0"/>
              <a:t>bites are the major means by which infection is transmitted, so keeping cats indoors, away from potentially infected cats that might bite them, markedly reduces their likelihood of contracting FIV infection</a:t>
            </a:r>
            <a:r>
              <a:rPr lang="en-US" dirty="0" smtClean="0"/>
              <a:t>.</a:t>
            </a:r>
            <a:endParaRPr lang="tr-TR" dirty="0" smtClean="0"/>
          </a:p>
          <a:p>
            <a:r>
              <a:rPr lang="en-US" dirty="0">
                <a:solidFill>
                  <a:srgbClr val="FF3300"/>
                </a:solidFill>
              </a:rPr>
              <a:t>Unfortunately, many FIV-infected cats are not diagnosed until after they have lived for years with other cats. </a:t>
            </a:r>
            <a:endParaRPr lang="tr-TR" dirty="0" smtClean="0">
              <a:solidFill>
                <a:srgbClr val="FF3300"/>
              </a:solidFill>
            </a:endParaRPr>
          </a:p>
          <a:p>
            <a:r>
              <a:rPr lang="en-US" dirty="0" smtClean="0"/>
              <a:t>In </a:t>
            </a:r>
            <a:r>
              <a:rPr lang="en-US" dirty="0"/>
              <a:t>such cases, all the other cats in the household should be tested. </a:t>
            </a:r>
            <a:endParaRPr lang="tr-TR" dirty="0" smtClean="0"/>
          </a:p>
          <a:p>
            <a:r>
              <a:rPr lang="en-US" dirty="0" smtClean="0">
                <a:solidFill>
                  <a:srgbClr val="FF3300"/>
                </a:solidFill>
              </a:rPr>
              <a:t>Ideally</a:t>
            </a:r>
            <a:r>
              <a:rPr lang="en-US" dirty="0">
                <a:solidFill>
                  <a:srgbClr val="FF3300"/>
                </a:solidFill>
              </a:rPr>
              <a:t>, all infected cats should be separated from the </a:t>
            </a:r>
            <a:r>
              <a:rPr lang="en-US" dirty="0" err="1">
                <a:solidFill>
                  <a:srgbClr val="FF3300"/>
                </a:solidFill>
              </a:rPr>
              <a:t>noninfected</a:t>
            </a:r>
            <a:r>
              <a:rPr lang="en-US" dirty="0">
                <a:solidFill>
                  <a:srgbClr val="FF3300"/>
                </a:solidFill>
              </a:rPr>
              <a:t> ones to eliminate the potential for FIV transmission.</a:t>
            </a:r>
            <a:endParaRPr lang="tr-TR" dirty="0">
              <a:solidFill>
                <a:srgbClr val="FF3300"/>
              </a:solidFill>
            </a:endParaRPr>
          </a:p>
        </p:txBody>
      </p:sp>
    </p:spTree>
    <p:extLst>
      <p:ext uri="{BB962C8B-B14F-4D97-AF65-F5344CB8AC3E}">
        <p14:creationId xmlns:p14="http://schemas.microsoft.com/office/powerpoint/2010/main" val="2304239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eline immunodeficiency viru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278" y="979281"/>
            <a:ext cx="8077127" cy="4293364"/>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7928759" y="6581001"/>
            <a:ext cx="4369584" cy="276999"/>
          </a:xfrm>
          <a:prstGeom prst="rect">
            <a:avLst/>
          </a:prstGeom>
        </p:spPr>
        <p:txBody>
          <a:bodyPr wrap="square">
            <a:spAutoFit/>
          </a:bodyPr>
          <a:lstStyle/>
          <a:p>
            <a:r>
              <a:rPr lang="tr-TR" sz="1200" dirty="0"/>
              <a:t>http://www.rochedalevet.com/feline-immunodeficiency-virus-fiv/</a:t>
            </a:r>
          </a:p>
        </p:txBody>
      </p:sp>
    </p:spTree>
    <p:extLst>
      <p:ext uri="{BB962C8B-B14F-4D97-AF65-F5344CB8AC3E}">
        <p14:creationId xmlns:p14="http://schemas.microsoft.com/office/powerpoint/2010/main" val="462021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34390"/>
            <a:ext cx="10515600" cy="5642573"/>
          </a:xfrm>
        </p:spPr>
        <p:txBody>
          <a:bodyPr/>
          <a:lstStyle/>
          <a:p>
            <a:r>
              <a:rPr lang="en-US" dirty="0">
                <a:hlinkClick r:id="rId2"/>
              </a:rPr>
              <a:t>Vaccines</a:t>
            </a:r>
            <a:r>
              <a:rPr lang="en-US" dirty="0"/>
              <a:t> to help protect against FIV infection are now available, although these are not considered core vaccines for cats. </a:t>
            </a:r>
            <a:endParaRPr lang="tr-TR" dirty="0" smtClean="0"/>
          </a:p>
          <a:p>
            <a:r>
              <a:rPr lang="en-US" dirty="0" smtClean="0">
                <a:solidFill>
                  <a:srgbClr val="FF3300"/>
                </a:solidFill>
              </a:rPr>
              <a:t>Not </a:t>
            </a:r>
            <a:r>
              <a:rPr lang="en-US" dirty="0">
                <a:solidFill>
                  <a:srgbClr val="FF3300"/>
                </a:solidFill>
              </a:rPr>
              <a:t>all vaccinated cats will be protected by the vaccine, so preventing exposure is important, even for vaccinated </a:t>
            </a:r>
            <a:r>
              <a:rPr lang="en-US" dirty="0" smtClean="0">
                <a:solidFill>
                  <a:srgbClr val="FF3300"/>
                </a:solidFill>
              </a:rPr>
              <a:t>cat</a:t>
            </a:r>
            <a:r>
              <a:rPr lang="tr-TR" dirty="0" smtClean="0">
                <a:solidFill>
                  <a:srgbClr val="FF3300"/>
                </a:solidFill>
              </a:rPr>
              <a:t>s.</a:t>
            </a:r>
          </a:p>
          <a:p>
            <a:r>
              <a:rPr lang="tr-TR" dirty="0"/>
              <a:t>V</a:t>
            </a:r>
            <a:r>
              <a:rPr lang="en-US" dirty="0" err="1" smtClean="0"/>
              <a:t>accination</a:t>
            </a:r>
            <a:r>
              <a:rPr lang="en-US" dirty="0" smtClean="0"/>
              <a:t> </a:t>
            </a:r>
            <a:r>
              <a:rPr lang="en-US" dirty="0"/>
              <a:t>will impact future FIV test results, and any vaccination carries the risk of inducing vaccine–associated-sarcoma (a type of cancer) in cats, so it is important that you discuss the advantages and disadvantages of </a:t>
            </a:r>
            <a:r>
              <a:rPr lang="en-US" dirty="0" smtClean="0"/>
              <a:t>vaccination</a:t>
            </a:r>
            <a:r>
              <a:rPr lang="tr-TR" dirty="0" smtClean="0">
                <a:solidFill>
                  <a:srgbClr val="FF3300"/>
                </a:solidFill>
              </a:rPr>
              <a:t>.</a:t>
            </a:r>
          </a:p>
          <a:p>
            <a:r>
              <a:rPr lang="tr-TR" dirty="0" err="1" smtClean="0">
                <a:solidFill>
                  <a:srgbClr val="FF66FF"/>
                </a:solidFill>
              </a:rPr>
              <a:t>Vaccine</a:t>
            </a:r>
            <a:r>
              <a:rPr lang="tr-TR" dirty="0" smtClean="0">
                <a:solidFill>
                  <a:srgbClr val="FF66FF"/>
                </a:solidFill>
              </a:rPr>
              <a:t> </a:t>
            </a:r>
            <a:r>
              <a:rPr lang="tr-TR" dirty="0" err="1" smtClean="0">
                <a:solidFill>
                  <a:srgbClr val="FF66FF"/>
                </a:solidFill>
              </a:rPr>
              <a:t>for</a:t>
            </a:r>
            <a:r>
              <a:rPr lang="tr-TR" dirty="0" smtClean="0">
                <a:solidFill>
                  <a:srgbClr val="FF66FF"/>
                </a:solidFill>
              </a:rPr>
              <a:t> </a:t>
            </a:r>
            <a:r>
              <a:rPr lang="tr-TR" dirty="0" err="1" smtClean="0">
                <a:solidFill>
                  <a:srgbClr val="FF66FF"/>
                </a:solidFill>
              </a:rPr>
              <a:t>only</a:t>
            </a:r>
            <a:r>
              <a:rPr lang="tr-TR" dirty="0" smtClean="0">
                <a:solidFill>
                  <a:srgbClr val="FF66FF"/>
                </a:solidFill>
              </a:rPr>
              <a:t> (FIV) (-) </a:t>
            </a:r>
            <a:r>
              <a:rPr lang="tr-TR" dirty="0" err="1" smtClean="0">
                <a:solidFill>
                  <a:srgbClr val="FF66FF"/>
                </a:solidFill>
              </a:rPr>
              <a:t>cats</a:t>
            </a:r>
            <a:endParaRPr lang="tr-TR" dirty="0">
              <a:solidFill>
                <a:srgbClr val="FF66FF"/>
              </a:solidFill>
            </a:endParaRPr>
          </a:p>
        </p:txBody>
      </p:sp>
    </p:spTree>
    <p:extLst>
      <p:ext uri="{BB962C8B-B14F-4D97-AF65-F5344CB8AC3E}">
        <p14:creationId xmlns:p14="http://schemas.microsoft.com/office/powerpoint/2010/main" val="3735009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www.msdvetmanual.com/immune-system/immunologic-diseases/secondary-immunodeficiencies</a:t>
            </a:r>
            <a:endParaRPr lang="tr-TR" dirty="0" smtClean="0"/>
          </a:p>
          <a:p>
            <a:r>
              <a:rPr lang="tr-TR" dirty="0"/>
              <a:t>http://www.vet.cornell.edu/fhc/Health_Information/brochure_fiv.cfm</a:t>
            </a:r>
          </a:p>
        </p:txBody>
      </p:sp>
    </p:spTree>
    <p:extLst>
      <p:ext uri="{BB962C8B-B14F-4D97-AF65-F5344CB8AC3E}">
        <p14:creationId xmlns:p14="http://schemas.microsoft.com/office/powerpoint/2010/main" val="361388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0070C0"/>
                </a:solidFill>
              </a:rPr>
              <a:t>Distribution</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BLV was probably present in Europe during the 19th century, from where it spread to the American continent in the first half of the 20th century</a:t>
            </a:r>
            <a:r>
              <a:rPr lang="en-US" dirty="0" smtClean="0">
                <a:solidFill>
                  <a:srgbClr val="00B050"/>
                </a:solidFill>
              </a:rPr>
              <a:t>. It may then have spread back into Europe and introduced into other countries for the first time by the import of cattle from North America</a:t>
            </a:r>
            <a:r>
              <a:rPr lang="tr-TR" dirty="0" smtClean="0">
                <a:solidFill>
                  <a:srgbClr val="00B050"/>
                </a:solidFill>
              </a:rPr>
              <a:t>.</a:t>
            </a:r>
          </a:p>
          <a:p>
            <a:r>
              <a:rPr lang="en-US" dirty="0"/>
              <a:t>The prevalence of BLV infection varies from country to country. Many European countries, Australia, and New Zealand have eradication programs in place that have led to negligible rates of BLV infection.</a:t>
            </a:r>
            <a:endParaRPr lang="tr-TR" dirty="0"/>
          </a:p>
        </p:txBody>
      </p:sp>
    </p:spTree>
    <p:extLst>
      <p:ext uri="{BB962C8B-B14F-4D97-AF65-F5344CB8AC3E}">
        <p14:creationId xmlns:p14="http://schemas.microsoft.com/office/powerpoint/2010/main" val="2581848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87681" y="2063296"/>
            <a:ext cx="10515600" cy="1325563"/>
          </a:xfrm>
        </p:spPr>
        <p:txBody>
          <a:bodyPr/>
          <a:lstStyle/>
          <a:p>
            <a:pPr algn="ctr"/>
            <a:r>
              <a:rPr lang="tr-TR" dirty="0" smtClean="0">
                <a:solidFill>
                  <a:srgbClr val="0070C0"/>
                </a:solidFill>
              </a:rPr>
              <a:t>EQUINE VIRAL ARTERITIS</a:t>
            </a:r>
            <a:endParaRPr lang="tr-TR" dirty="0">
              <a:solidFill>
                <a:srgbClr val="0070C0"/>
              </a:solidFill>
            </a:endParaRPr>
          </a:p>
        </p:txBody>
      </p:sp>
      <p:sp>
        <p:nvSpPr>
          <p:cNvPr id="3" name="İçerik Yer Tutucusu 2"/>
          <p:cNvSpPr>
            <a:spLocks noGrp="1"/>
          </p:cNvSpPr>
          <p:nvPr>
            <p:ph idx="1"/>
          </p:nvPr>
        </p:nvSpPr>
        <p:spPr>
          <a:xfrm>
            <a:off x="427513" y="3503221"/>
            <a:ext cx="11435936" cy="2673742"/>
          </a:xfrm>
        </p:spPr>
        <p:txBody>
          <a:bodyPr/>
          <a:lstStyle/>
          <a:p>
            <a:pPr marL="0" indent="0">
              <a:buNone/>
            </a:pPr>
            <a:r>
              <a:rPr lang="tr-TR" dirty="0" smtClean="0">
                <a:solidFill>
                  <a:srgbClr val="0070C0"/>
                </a:solidFill>
              </a:rPr>
              <a:t> </a:t>
            </a:r>
            <a:r>
              <a:rPr lang="tr-TR" dirty="0" err="1" smtClean="0">
                <a:solidFill>
                  <a:srgbClr val="0070C0"/>
                </a:solidFill>
              </a:rPr>
              <a:t>Equine</a:t>
            </a:r>
            <a:r>
              <a:rPr lang="tr-TR" dirty="0" smtClean="0">
                <a:solidFill>
                  <a:srgbClr val="0070C0"/>
                </a:solidFill>
              </a:rPr>
              <a:t> </a:t>
            </a:r>
            <a:r>
              <a:rPr lang="tr-TR" dirty="0" err="1" smtClean="0">
                <a:solidFill>
                  <a:srgbClr val="0070C0"/>
                </a:solidFill>
              </a:rPr>
              <a:t>Typhoid</a:t>
            </a:r>
            <a:r>
              <a:rPr lang="tr-TR" dirty="0" smtClean="0">
                <a:solidFill>
                  <a:srgbClr val="0070C0"/>
                </a:solidFill>
              </a:rPr>
              <a:t>, </a:t>
            </a:r>
            <a:r>
              <a:rPr lang="tr-TR" dirty="0" err="1" smtClean="0">
                <a:solidFill>
                  <a:srgbClr val="0070C0"/>
                </a:solidFill>
              </a:rPr>
              <a:t>Epizootic</a:t>
            </a:r>
            <a:r>
              <a:rPr lang="tr-TR" dirty="0" smtClean="0">
                <a:solidFill>
                  <a:srgbClr val="0070C0"/>
                </a:solidFill>
              </a:rPr>
              <a:t> </a:t>
            </a:r>
            <a:r>
              <a:rPr lang="tr-TR" dirty="0" err="1" smtClean="0">
                <a:solidFill>
                  <a:srgbClr val="0070C0"/>
                </a:solidFill>
              </a:rPr>
              <a:t>Cellulitis</a:t>
            </a:r>
            <a:r>
              <a:rPr lang="tr-TR" dirty="0" smtClean="0">
                <a:solidFill>
                  <a:srgbClr val="0070C0"/>
                </a:solidFill>
              </a:rPr>
              <a:t>–</a:t>
            </a:r>
            <a:r>
              <a:rPr lang="tr-TR" dirty="0" err="1" smtClean="0">
                <a:solidFill>
                  <a:srgbClr val="0070C0"/>
                </a:solidFill>
              </a:rPr>
              <a:t>Pinkeye</a:t>
            </a:r>
            <a:r>
              <a:rPr lang="tr-TR" dirty="0" smtClean="0">
                <a:solidFill>
                  <a:srgbClr val="0070C0"/>
                </a:solidFill>
              </a:rPr>
              <a:t>, </a:t>
            </a:r>
            <a:r>
              <a:rPr lang="tr-TR" dirty="0" err="1" smtClean="0">
                <a:solidFill>
                  <a:srgbClr val="0070C0"/>
                </a:solidFill>
              </a:rPr>
              <a:t>Epizootic</a:t>
            </a:r>
            <a:r>
              <a:rPr lang="tr-TR" dirty="0" smtClean="0">
                <a:solidFill>
                  <a:srgbClr val="0070C0"/>
                </a:solidFill>
              </a:rPr>
              <a:t> </a:t>
            </a:r>
            <a:r>
              <a:rPr lang="tr-TR" dirty="0" err="1" smtClean="0">
                <a:solidFill>
                  <a:srgbClr val="0070C0"/>
                </a:solidFill>
              </a:rPr>
              <a:t>Lymphangitis</a:t>
            </a:r>
            <a:r>
              <a:rPr lang="tr-TR" dirty="0" smtClean="0">
                <a:solidFill>
                  <a:srgbClr val="0070C0"/>
                </a:solidFill>
              </a:rPr>
              <a:t> </a:t>
            </a:r>
            <a:r>
              <a:rPr lang="tr-TR" dirty="0" err="1" smtClean="0">
                <a:solidFill>
                  <a:srgbClr val="0070C0"/>
                </a:solidFill>
              </a:rPr>
              <a:t>Pinkeye</a:t>
            </a:r>
            <a:endParaRPr lang="tr-TR" dirty="0">
              <a:solidFill>
                <a:srgbClr val="0070C0"/>
              </a:solidFill>
            </a:endParaRPr>
          </a:p>
        </p:txBody>
      </p:sp>
    </p:spTree>
    <p:extLst>
      <p:ext uri="{BB962C8B-B14F-4D97-AF65-F5344CB8AC3E}">
        <p14:creationId xmlns:p14="http://schemas.microsoft.com/office/powerpoint/2010/main" val="1558236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09452" y="471838"/>
            <a:ext cx="10515600" cy="4351338"/>
          </a:xfrm>
        </p:spPr>
        <p:txBody>
          <a:bodyPr/>
          <a:lstStyle/>
          <a:p>
            <a:r>
              <a:rPr lang="en-US" dirty="0" smtClean="0"/>
              <a:t>Equine viral arteritis (EVA) is an economically important viral disease of equids. </a:t>
            </a:r>
            <a:endParaRPr lang="tr-TR" dirty="0" smtClean="0"/>
          </a:p>
          <a:p>
            <a:r>
              <a:rPr lang="en-US" dirty="0" smtClean="0"/>
              <a:t>Stallions can become long term carriers of the virus, and transmit it during breeding. </a:t>
            </a:r>
            <a:endParaRPr lang="tr-TR" dirty="0" smtClean="0"/>
          </a:p>
          <a:p>
            <a:r>
              <a:rPr lang="en-US" dirty="0" smtClean="0"/>
              <a:t>Acute illness also occurs in some horses. Although deaths are very rare in healthy adults, pregnant mares that become infected may abort, and very young foals may die of fulminating pneumonia and enteritis.</a:t>
            </a:r>
            <a:endParaRPr lang="tr-TR" dirty="0"/>
          </a:p>
        </p:txBody>
      </p:sp>
      <p:pic>
        <p:nvPicPr>
          <p:cNvPr id="9218" name="Picture 2" descr="EQUİNE VİRAL ARTERİTİ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430" y="3699719"/>
            <a:ext cx="4000788" cy="271996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451761" y="6419679"/>
            <a:ext cx="4849090" cy="307777"/>
          </a:xfrm>
          <a:prstGeom prst="rect">
            <a:avLst/>
          </a:prstGeom>
        </p:spPr>
        <p:txBody>
          <a:bodyPr wrap="square">
            <a:spAutoFit/>
          </a:bodyPr>
          <a:lstStyle/>
          <a:p>
            <a:r>
              <a:rPr lang="en-US" sz="1400" dirty="0" smtClean="0"/>
              <a:t>Conjunctivitis</a:t>
            </a:r>
            <a:r>
              <a:rPr lang="tr-TR" sz="1400" dirty="0" smtClean="0"/>
              <a:t> </a:t>
            </a:r>
            <a:r>
              <a:rPr lang="en-US" sz="1400" dirty="0" smtClean="0"/>
              <a:t>(“Pink-eye”)and</a:t>
            </a:r>
            <a:r>
              <a:rPr lang="tr-TR" sz="1400" dirty="0" smtClean="0"/>
              <a:t> </a:t>
            </a:r>
            <a:r>
              <a:rPr lang="en-US" sz="1400" dirty="0" err="1" smtClean="0"/>
              <a:t>Supraorbitalor</a:t>
            </a:r>
            <a:r>
              <a:rPr lang="en-US" sz="1400" dirty="0" smtClean="0"/>
              <a:t> </a:t>
            </a:r>
            <a:r>
              <a:rPr lang="en-US" sz="1400" dirty="0" err="1" smtClean="0"/>
              <a:t>periorbitaledema</a:t>
            </a:r>
            <a:r>
              <a:rPr lang="en-US" sz="1400" dirty="0" smtClean="0"/>
              <a:t>:</a:t>
            </a:r>
            <a:endParaRPr lang="tr-TR" sz="1400" dirty="0"/>
          </a:p>
        </p:txBody>
      </p:sp>
      <p:sp>
        <p:nvSpPr>
          <p:cNvPr id="6" name="Dikdörtgen 5"/>
          <p:cNvSpPr/>
          <p:nvPr/>
        </p:nvSpPr>
        <p:spPr>
          <a:xfrm>
            <a:off x="7980218" y="6627168"/>
            <a:ext cx="4362203" cy="230832"/>
          </a:xfrm>
          <a:prstGeom prst="rect">
            <a:avLst/>
          </a:prstGeom>
        </p:spPr>
        <p:txBody>
          <a:bodyPr wrap="square">
            <a:spAutoFit/>
          </a:bodyPr>
          <a:lstStyle/>
          <a:p>
            <a:r>
              <a:rPr lang="tr-TR" sz="900" dirty="0" smtClean="0"/>
              <a:t>http://equine-reproduction.com/articles/EVA/Presentation/EVA_files/v3_slide0010.htm</a:t>
            </a:r>
            <a:endParaRPr lang="tr-TR" sz="900" dirty="0"/>
          </a:p>
        </p:txBody>
      </p:sp>
    </p:spTree>
    <p:extLst>
      <p:ext uri="{BB962C8B-B14F-4D97-AF65-F5344CB8AC3E}">
        <p14:creationId xmlns:p14="http://schemas.microsoft.com/office/powerpoint/2010/main" val="2489405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a:xfrm>
            <a:off x="354280" y="1690686"/>
            <a:ext cx="11483439" cy="4816991"/>
          </a:xfrm>
        </p:spPr>
        <p:txBody>
          <a:bodyPr>
            <a:normAutofit fontScale="92500"/>
          </a:bodyPr>
          <a:lstStyle/>
          <a:p>
            <a:r>
              <a:rPr lang="tr-TR" dirty="0" err="1" smtClean="0"/>
              <a:t>Nidovirales</a:t>
            </a:r>
            <a:r>
              <a:rPr lang="tr-TR" dirty="0"/>
              <a:t> </a:t>
            </a:r>
            <a:r>
              <a:rPr lang="tr-TR" dirty="0" err="1" smtClean="0"/>
              <a:t>order</a:t>
            </a:r>
            <a:r>
              <a:rPr lang="tr-TR" dirty="0" smtClean="0"/>
              <a:t>----</a:t>
            </a:r>
            <a:r>
              <a:rPr lang="tr-TR" dirty="0" err="1" smtClean="0"/>
              <a:t>Arteriviridae</a:t>
            </a:r>
            <a:r>
              <a:rPr lang="tr-TR" dirty="0" smtClean="0"/>
              <a:t>----</a:t>
            </a:r>
            <a:r>
              <a:rPr lang="tr-TR" dirty="0" err="1" smtClean="0"/>
              <a:t>Arterivirus</a:t>
            </a:r>
            <a:r>
              <a:rPr lang="tr-TR" dirty="0" smtClean="0"/>
              <a:t>----</a:t>
            </a:r>
            <a:r>
              <a:rPr lang="tr-TR" dirty="0" err="1" smtClean="0"/>
              <a:t>Equine</a:t>
            </a:r>
            <a:r>
              <a:rPr lang="tr-TR" dirty="0" smtClean="0"/>
              <a:t> </a:t>
            </a:r>
            <a:r>
              <a:rPr lang="tr-TR" dirty="0" err="1"/>
              <a:t>a</a:t>
            </a:r>
            <a:r>
              <a:rPr lang="tr-TR" dirty="0" err="1" smtClean="0"/>
              <a:t>rteritis</a:t>
            </a:r>
            <a:r>
              <a:rPr lang="tr-TR" dirty="0" smtClean="0"/>
              <a:t> </a:t>
            </a:r>
            <a:r>
              <a:rPr lang="tr-TR" dirty="0" err="1" smtClean="0"/>
              <a:t>Virus</a:t>
            </a:r>
            <a:r>
              <a:rPr lang="tr-TR" dirty="0"/>
              <a:t> </a:t>
            </a:r>
            <a:r>
              <a:rPr lang="tr-TR" dirty="0" smtClean="0"/>
              <a:t>(EAV)</a:t>
            </a:r>
          </a:p>
          <a:p>
            <a:r>
              <a:rPr lang="tr-TR" dirty="0" smtClean="0"/>
              <a:t>RNA</a:t>
            </a:r>
          </a:p>
          <a:p>
            <a:r>
              <a:rPr lang="tr-TR" dirty="0" err="1" smtClean="0"/>
              <a:t>Enveloped</a:t>
            </a:r>
            <a:endParaRPr lang="tr-TR" dirty="0" smtClean="0"/>
          </a:p>
          <a:p>
            <a:r>
              <a:rPr lang="tr-TR" dirty="0" err="1" smtClean="0"/>
              <a:t>Sensitive</a:t>
            </a:r>
            <a:r>
              <a:rPr lang="tr-TR" dirty="0" smtClean="0"/>
              <a:t> </a:t>
            </a:r>
            <a:r>
              <a:rPr lang="tr-TR" dirty="0" err="1" smtClean="0"/>
              <a:t>to</a:t>
            </a:r>
            <a:r>
              <a:rPr lang="tr-TR" dirty="0" smtClean="0"/>
              <a:t> </a:t>
            </a:r>
            <a:r>
              <a:rPr lang="tr-TR" dirty="0" err="1" smtClean="0"/>
              <a:t>ether</a:t>
            </a:r>
            <a:r>
              <a:rPr lang="tr-TR" dirty="0" smtClean="0"/>
              <a:t> </a:t>
            </a:r>
            <a:r>
              <a:rPr lang="tr-TR" dirty="0" err="1" smtClean="0"/>
              <a:t>and</a:t>
            </a:r>
            <a:r>
              <a:rPr lang="tr-TR" dirty="0" smtClean="0"/>
              <a:t> </a:t>
            </a:r>
            <a:r>
              <a:rPr lang="tr-TR" dirty="0" err="1" smtClean="0"/>
              <a:t>chloroform</a:t>
            </a:r>
            <a:endParaRPr lang="tr-TR" dirty="0" smtClean="0"/>
          </a:p>
          <a:p>
            <a:r>
              <a:rPr lang="en-US" dirty="0" smtClean="0"/>
              <a:t>Isolates vary in their virulence and </a:t>
            </a:r>
            <a:endParaRPr lang="tr-TR" dirty="0" smtClean="0"/>
          </a:p>
          <a:p>
            <a:pPr marL="0" indent="0">
              <a:buNone/>
            </a:pPr>
            <a:r>
              <a:rPr lang="en-US" dirty="0" smtClean="0"/>
              <a:t>potential to induce abortions. </a:t>
            </a:r>
            <a:endParaRPr lang="tr-TR" dirty="0" smtClean="0"/>
          </a:p>
          <a:p>
            <a:r>
              <a:rPr lang="en-US" dirty="0" smtClean="0"/>
              <a:t>Only one serotype has been recognized.</a:t>
            </a:r>
            <a:endParaRPr lang="tr-TR" dirty="0" smtClean="0"/>
          </a:p>
          <a:p>
            <a:r>
              <a:rPr lang="en-US" dirty="0" smtClean="0"/>
              <a:t>Equine arteritis virus is found in the </a:t>
            </a:r>
            <a:r>
              <a:rPr lang="en-US" dirty="0" err="1" smtClean="0"/>
              <a:t>Equidae</a:t>
            </a:r>
            <a:r>
              <a:rPr lang="en-US" dirty="0" smtClean="0"/>
              <a:t>.</a:t>
            </a:r>
            <a:endParaRPr lang="tr-TR" dirty="0" smtClean="0"/>
          </a:p>
          <a:p>
            <a:endParaRPr lang="tr-TR" dirty="0" smtClean="0"/>
          </a:p>
          <a:p>
            <a:r>
              <a:rPr lang="en-US" dirty="0" smtClean="0"/>
              <a:t> Antibodies to this virus have been reported in horses, ponies, donkeys and zebras.</a:t>
            </a:r>
            <a:endParaRPr lang="tr-TR" dirty="0"/>
          </a:p>
        </p:txBody>
      </p:sp>
      <p:pic>
        <p:nvPicPr>
          <p:cNvPr id="10242" name="Picture 2" descr="https://viralzone.expasy.org/resources/Arteriviridae_vir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497" y="2297298"/>
            <a:ext cx="4367728" cy="350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658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60021"/>
            <a:ext cx="10515600" cy="5416942"/>
          </a:xfrm>
        </p:spPr>
        <p:txBody>
          <a:bodyPr/>
          <a:lstStyle/>
          <a:p>
            <a:r>
              <a:rPr lang="en-US" dirty="0" smtClean="0"/>
              <a:t>Antibodies to EAV have been found in most countries where testing has been done. </a:t>
            </a:r>
            <a:endParaRPr lang="tr-TR" dirty="0" smtClean="0"/>
          </a:p>
          <a:p>
            <a:r>
              <a:rPr lang="en-US" dirty="0" smtClean="0"/>
              <a:t>Seropositive horses have been reported in North and South America, Europe, Asia, Africa and Australia. Infections are common among horses in continental Europe, but rare in the United Kingdom. </a:t>
            </a:r>
            <a:endParaRPr lang="tr-TR" dirty="0"/>
          </a:p>
        </p:txBody>
      </p:sp>
    </p:spTree>
    <p:extLst>
      <p:ext uri="{BB962C8B-B14F-4D97-AF65-F5344CB8AC3E}">
        <p14:creationId xmlns:p14="http://schemas.microsoft.com/office/powerpoint/2010/main" val="2698536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p:txBody>
          <a:bodyPr>
            <a:normAutofit fontScale="92500"/>
          </a:bodyPr>
          <a:lstStyle/>
          <a:p>
            <a:r>
              <a:rPr lang="en-US" dirty="0" smtClean="0"/>
              <a:t>Equine arteritis virus can be transmitted by the respiratory and the venereal routes. </a:t>
            </a:r>
            <a:endParaRPr lang="tr-TR" dirty="0" smtClean="0"/>
          </a:p>
          <a:p>
            <a:r>
              <a:rPr lang="en-US" dirty="0" smtClean="0"/>
              <a:t>Acutely affected horses excrete the virus in </a:t>
            </a:r>
            <a:r>
              <a:rPr lang="en-US" dirty="0" smtClean="0">
                <a:solidFill>
                  <a:srgbClr val="CC3399"/>
                </a:solidFill>
              </a:rPr>
              <a:t>respiratory secretions</a:t>
            </a:r>
            <a:r>
              <a:rPr lang="en-US" dirty="0" smtClean="0"/>
              <a:t>; aerosol transmission is common when horses are gathered at racetracks, sales, shows and other events. </a:t>
            </a:r>
            <a:endParaRPr lang="tr-TR" dirty="0" smtClean="0"/>
          </a:p>
          <a:p>
            <a:r>
              <a:rPr lang="en-US" dirty="0" smtClean="0"/>
              <a:t>This virus has also been found in </a:t>
            </a:r>
            <a:r>
              <a:rPr lang="en-US" dirty="0" smtClean="0">
                <a:solidFill>
                  <a:srgbClr val="CC3399"/>
                </a:solidFill>
              </a:rPr>
              <a:t>urine and feces during the acute stage. </a:t>
            </a:r>
            <a:endParaRPr lang="tr-TR" dirty="0" smtClean="0">
              <a:solidFill>
                <a:srgbClr val="CC3399"/>
              </a:solidFill>
            </a:endParaRPr>
          </a:p>
          <a:p>
            <a:r>
              <a:rPr lang="en-US" dirty="0" smtClean="0">
                <a:solidFill>
                  <a:srgbClr val="00B050"/>
                </a:solidFill>
              </a:rPr>
              <a:t>In mares</a:t>
            </a:r>
            <a:r>
              <a:rPr lang="en-US" dirty="0" smtClean="0"/>
              <a:t>, EAV can be found in vaginal and uterine secretions, as well as in the ovary and oviduct, for a short period after infection. Mares infected late in pregnancy may give birth to infected foals. </a:t>
            </a:r>
            <a:endParaRPr lang="tr-TR" dirty="0" smtClean="0"/>
          </a:p>
          <a:p>
            <a:r>
              <a:rPr lang="en-US" dirty="0" smtClean="0">
                <a:solidFill>
                  <a:srgbClr val="00B050"/>
                </a:solidFill>
              </a:rPr>
              <a:t>Stallions</a:t>
            </a:r>
            <a:r>
              <a:rPr lang="en-US" dirty="0" smtClean="0"/>
              <a:t> shed EAV in semen, and can carry the virus for years.</a:t>
            </a:r>
            <a:endParaRPr lang="tr-TR" dirty="0"/>
          </a:p>
        </p:txBody>
      </p:sp>
    </p:spTree>
    <p:extLst>
      <p:ext uri="{BB962C8B-B14F-4D97-AF65-F5344CB8AC3E}">
        <p14:creationId xmlns:p14="http://schemas.microsoft.com/office/powerpoint/2010/main" val="1940218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296883"/>
            <a:ext cx="10515600" cy="5511945"/>
          </a:xfrm>
        </p:spPr>
        <p:txBody>
          <a:bodyPr>
            <a:normAutofit/>
          </a:bodyPr>
          <a:lstStyle/>
          <a:p>
            <a:r>
              <a:rPr lang="en-US" sz="2400" dirty="0" smtClean="0"/>
              <a:t>Equine arteritis virus can be transmitted on fomites including equipment, and may be spread mechanically by humans or animals.</a:t>
            </a:r>
            <a:endParaRPr lang="tr-TR" sz="2400" dirty="0" smtClean="0"/>
          </a:p>
          <a:p>
            <a:r>
              <a:rPr lang="en-US" sz="2400" dirty="0" smtClean="0"/>
              <a:t> This virus is inactivated in 20–30 minutes at 56-58ºC but can remain viable for 2 to 3 days at 37-38ºC and for up to 75 days at 4-8ºC.</a:t>
            </a:r>
            <a:endParaRPr lang="tr-TR" sz="2400" dirty="0" smtClean="0"/>
          </a:p>
          <a:p>
            <a:r>
              <a:rPr lang="en-US" sz="2400" dirty="0" smtClean="0">
                <a:solidFill>
                  <a:srgbClr val="00B050"/>
                </a:solidFill>
              </a:rPr>
              <a:t>Semen remains infectious after freezing.</a:t>
            </a:r>
            <a:endParaRPr lang="tr-TR" sz="2400" dirty="0">
              <a:solidFill>
                <a:srgbClr val="00B050"/>
              </a:solidFill>
            </a:endParaRPr>
          </a:p>
        </p:txBody>
      </p:sp>
      <p:pic>
        <p:nvPicPr>
          <p:cNvPr id="1229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801" y="2339439"/>
            <a:ext cx="6959869" cy="451856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9341540" y="6604084"/>
            <a:ext cx="2850460" cy="253916"/>
          </a:xfrm>
          <a:prstGeom prst="rect">
            <a:avLst/>
          </a:prstGeom>
        </p:spPr>
        <p:txBody>
          <a:bodyPr wrap="none">
            <a:spAutoFit/>
          </a:bodyPr>
          <a:lstStyle/>
          <a:p>
            <a:r>
              <a:rPr lang="tr-TR" sz="1050" dirty="0" smtClean="0"/>
              <a:t>https://veteriankey.com/equine-viral-arteritis-2/</a:t>
            </a:r>
            <a:endParaRPr lang="tr-TR" sz="1050" dirty="0"/>
          </a:p>
        </p:txBody>
      </p:sp>
    </p:spTree>
    <p:extLst>
      <p:ext uri="{BB962C8B-B14F-4D97-AF65-F5344CB8AC3E}">
        <p14:creationId xmlns:p14="http://schemas.microsoft.com/office/powerpoint/2010/main" val="2556369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Pathology</a:t>
            </a:r>
            <a:endParaRPr lang="tr-TR" dirty="0">
              <a:solidFill>
                <a:srgbClr val="0070C0"/>
              </a:solidFill>
            </a:endParaRPr>
          </a:p>
        </p:txBody>
      </p:sp>
      <p:sp>
        <p:nvSpPr>
          <p:cNvPr id="3" name="İçerik Yer Tutucusu 2"/>
          <p:cNvSpPr>
            <a:spLocks noGrp="1"/>
          </p:cNvSpPr>
          <p:nvPr>
            <p:ph idx="1"/>
          </p:nvPr>
        </p:nvSpPr>
        <p:spPr>
          <a:xfrm>
            <a:off x="838200" y="1567543"/>
            <a:ext cx="10515600" cy="4609420"/>
          </a:xfrm>
        </p:spPr>
        <p:txBody>
          <a:bodyPr>
            <a:normAutofit fontScale="77500" lnSpcReduction="20000"/>
          </a:bodyPr>
          <a:lstStyle/>
          <a:p>
            <a:pPr algn="just"/>
            <a:r>
              <a:rPr lang="en-GB" altLang="tr-TR" dirty="0" smtClean="0"/>
              <a:t>Infection of the lymphoid tissue of the nasopharynx then a </a:t>
            </a:r>
            <a:r>
              <a:rPr lang="en-GB" altLang="tr-TR" dirty="0" err="1" smtClean="0"/>
              <a:t>leucopaenia</a:t>
            </a:r>
            <a:r>
              <a:rPr lang="en-GB" altLang="tr-TR" dirty="0" smtClean="0"/>
              <a:t> and </a:t>
            </a:r>
            <a:r>
              <a:rPr lang="en-GB" altLang="tr-TR" dirty="0" err="1" smtClean="0"/>
              <a:t>immunosuppresion</a:t>
            </a:r>
            <a:r>
              <a:rPr lang="en-GB" altLang="tr-TR" dirty="0" smtClean="0"/>
              <a:t>.</a:t>
            </a:r>
            <a:endParaRPr lang="tr-TR" altLang="tr-TR" dirty="0" smtClean="0"/>
          </a:p>
          <a:p>
            <a:pPr algn="just"/>
            <a:r>
              <a:rPr lang="en-GB" altLang="tr-TR" dirty="0" smtClean="0"/>
              <a:t> </a:t>
            </a:r>
            <a:r>
              <a:rPr lang="en-GB" altLang="tr-TR" b="1" dirty="0" err="1" smtClean="0">
                <a:solidFill>
                  <a:srgbClr val="FF3300"/>
                </a:solidFill>
              </a:rPr>
              <a:t>Pathognomic</a:t>
            </a:r>
            <a:r>
              <a:rPr lang="en-GB" altLang="tr-TR" b="1" dirty="0" smtClean="0">
                <a:solidFill>
                  <a:srgbClr val="FF3300"/>
                </a:solidFill>
              </a:rPr>
              <a:t> medial necrosis of arteries</a:t>
            </a:r>
            <a:r>
              <a:rPr lang="en-GB" altLang="tr-TR" dirty="0" smtClean="0">
                <a:solidFill>
                  <a:srgbClr val="FF3300"/>
                </a:solidFill>
              </a:rPr>
              <a:t>.</a:t>
            </a:r>
            <a:r>
              <a:rPr lang="tr-TR" altLang="tr-TR" dirty="0" smtClean="0">
                <a:solidFill>
                  <a:srgbClr val="FF3300"/>
                </a:solidFill>
              </a:rPr>
              <a:t> </a:t>
            </a:r>
            <a:r>
              <a:rPr lang="en-GB" altLang="tr-TR" dirty="0" smtClean="0"/>
              <a:t>This lesion is responsible for </a:t>
            </a:r>
            <a:endParaRPr lang="tr-TR" altLang="tr-TR" dirty="0"/>
          </a:p>
          <a:p>
            <a:pPr lvl="1" algn="just"/>
            <a:r>
              <a:rPr lang="en-GB" altLang="tr-TR" dirty="0" smtClean="0"/>
              <a:t>oedema, </a:t>
            </a:r>
            <a:endParaRPr lang="tr-TR" altLang="tr-TR" dirty="0" smtClean="0"/>
          </a:p>
          <a:p>
            <a:pPr lvl="1" algn="just"/>
            <a:r>
              <a:rPr lang="en-GB" altLang="tr-TR" dirty="0" smtClean="0"/>
              <a:t>haemorrhage and </a:t>
            </a:r>
            <a:endParaRPr lang="tr-TR" altLang="tr-TR" dirty="0" smtClean="0"/>
          </a:p>
          <a:p>
            <a:pPr lvl="1" algn="just"/>
            <a:r>
              <a:rPr lang="en-GB" altLang="tr-TR" dirty="0" smtClean="0"/>
              <a:t>more rarely, thrombosis and infarction.  </a:t>
            </a:r>
            <a:endParaRPr lang="tr-TR" altLang="tr-TR" dirty="0" smtClean="0"/>
          </a:p>
          <a:p>
            <a:pPr algn="just"/>
            <a:r>
              <a:rPr lang="en-GB" altLang="tr-TR" dirty="0" smtClean="0"/>
              <a:t>Conjunctivitis and palpebral oedema give the name </a:t>
            </a:r>
            <a:r>
              <a:rPr lang="en-GB" altLang="tr-TR" dirty="0" smtClean="0">
                <a:solidFill>
                  <a:srgbClr val="FF66FF"/>
                </a:solidFill>
              </a:rPr>
              <a:t>‘pink eye’.  </a:t>
            </a:r>
            <a:endParaRPr lang="tr-TR" altLang="tr-TR" dirty="0" smtClean="0">
              <a:solidFill>
                <a:srgbClr val="FF66FF"/>
              </a:solidFill>
            </a:endParaRPr>
          </a:p>
          <a:p>
            <a:pPr algn="just"/>
            <a:r>
              <a:rPr lang="en-GB" altLang="tr-TR" b="1" dirty="0" smtClean="0"/>
              <a:t>Oedema</a:t>
            </a:r>
            <a:r>
              <a:rPr lang="en-GB" altLang="tr-TR" dirty="0" smtClean="0"/>
              <a:t> is also seen in the legs and lower abdomen. </a:t>
            </a:r>
          </a:p>
          <a:p>
            <a:pPr algn="just"/>
            <a:r>
              <a:rPr lang="en-GB" altLang="tr-TR" b="1" dirty="0" smtClean="0">
                <a:solidFill>
                  <a:srgbClr val="00B050"/>
                </a:solidFill>
              </a:rPr>
              <a:t>Thoroughbred stallions have been shown to be intermittent or persistent shedders of virus, with the accessory sex glands (prostate and seminal vesicles) being the sites of persistence.</a:t>
            </a:r>
          </a:p>
          <a:p>
            <a:pPr algn="just"/>
            <a:r>
              <a:rPr lang="en-GB" altLang="tr-TR" dirty="0" smtClean="0"/>
              <a:t>Virus infects the respiratory and alimentary tract resulting in nasal catarrh, coughing, dyspnoea (pleurisy), diarrhoea and colic.</a:t>
            </a:r>
          </a:p>
          <a:p>
            <a:pPr algn="just"/>
            <a:r>
              <a:rPr lang="en-GB" altLang="tr-TR" b="1" dirty="0" smtClean="0">
                <a:solidFill>
                  <a:srgbClr val="FF3300"/>
                </a:solidFill>
              </a:rPr>
              <a:t>Abortions</a:t>
            </a:r>
            <a:r>
              <a:rPr lang="en-GB" altLang="tr-TR" dirty="0" smtClean="0"/>
              <a:t> occur 10-30 days after infection in </a:t>
            </a:r>
            <a:r>
              <a:rPr lang="en-GB" altLang="tr-TR" b="1" dirty="0" smtClean="0"/>
              <a:t>50% of pregnant mares</a:t>
            </a:r>
            <a:r>
              <a:rPr lang="en-GB" altLang="tr-TR" dirty="0" smtClean="0"/>
              <a:t>.</a:t>
            </a:r>
            <a:r>
              <a:rPr lang="tr-TR" altLang="tr-TR" dirty="0" smtClean="0"/>
              <a:t> </a:t>
            </a:r>
            <a:r>
              <a:rPr lang="en-GB" altLang="tr-TR" dirty="0" smtClean="0"/>
              <a:t>Congenital infection can also occur.</a:t>
            </a:r>
          </a:p>
          <a:p>
            <a:endParaRPr lang="tr-TR" dirty="0"/>
          </a:p>
        </p:txBody>
      </p:sp>
    </p:spTree>
    <p:extLst>
      <p:ext uri="{BB962C8B-B14F-4D97-AF65-F5344CB8AC3E}">
        <p14:creationId xmlns:p14="http://schemas.microsoft.com/office/powerpoint/2010/main" val="263952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thogen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52" y="0"/>
            <a:ext cx="8376060" cy="628204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6627168"/>
            <a:ext cx="6096000" cy="230832"/>
          </a:xfrm>
          <a:prstGeom prst="rect">
            <a:avLst/>
          </a:prstGeom>
        </p:spPr>
        <p:txBody>
          <a:bodyPr>
            <a:spAutoFit/>
          </a:bodyPr>
          <a:lstStyle/>
          <a:p>
            <a:r>
              <a:rPr lang="tr-TR" sz="900" dirty="0" smtClean="0"/>
              <a:t>http://homepage.usask.ca/~vim458/virology/studpages2007/EVA/vet.html</a:t>
            </a:r>
            <a:endParaRPr lang="tr-TR" sz="900" dirty="0"/>
          </a:p>
        </p:txBody>
      </p:sp>
      <p:sp>
        <p:nvSpPr>
          <p:cNvPr id="6" name="Dikdörtgen 5"/>
          <p:cNvSpPr/>
          <p:nvPr/>
        </p:nvSpPr>
        <p:spPr>
          <a:xfrm>
            <a:off x="8474212" y="186368"/>
            <a:ext cx="3586348" cy="6463308"/>
          </a:xfrm>
          <a:prstGeom prst="rect">
            <a:avLst/>
          </a:prstGeom>
        </p:spPr>
        <p:txBody>
          <a:bodyPr wrap="square">
            <a:spAutoFit/>
          </a:bodyPr>
          <a:lstStyle/>
          <a:p>
            <a:r>
              <a:rPr lang="en-US" dirty="0" smtClean="0"/>
              <a:t>Through experimental and naturally infected models, the possible pathogenesis of this virus is understood. </a:t>
            </a:r>
            <a:endParaRPr lang="tr-TR" dirty="0" smtClean="0"/>
          </a:p>
          <a:p>
            <a:r>
              <a:rPr lang="tr-TR" dirty="0" smtClean="0">
                <a:solidFill>
                  <a:srgbClr val="0070C0"/>
                </a:solidFill>
              </a:rPr>
              <a:t>1- </a:t>
            </a:r>
            <a:r>
              <a:rPr lang="en-US" dirty="0" smtClean="0"/>
              <a:t>The course of infection includes infection of the respiratory epithelium and alveolar macrophages first, and then onto the satellite lymph nodes. </a:t>
            </a:r>
            <a:endParaRPr lang="tr-TR" dirty="0" smtClean="0"/>
          </a:p>
          <a:p>
            <a:r>
              <a:rPr lang="tr-TR" dirty="0" smtClean="0">
                <a:solidFill>
                  <a:srgbClr val="0070C0"/>
                </a:solidFill>
              </a:rPr>
              <a:t>2-</a:t>
            </a:r>
            <a:r>
              <a:rPr lang="tr-TR" dirty="0" smtClean="0"/>
              <a:t> </a:t>
            </a:r>
            <a:r>
              <a:rPr lang="en-US" dirty="0" smtClean="0"/>
              <a:t>The next stage of infection occurs at the bronchopulmonary lymph nodes, endothelium, and circulating monocytes; replication occurs here. </a:t>
            </a:r>
            <a:endParaRPr lang="tr-TR" dirty="0" smtClean="0"/>
          </a:p>
          <a:p>
            <a:r>
              <a:rPr lang="tr-TR" dirty="0" smtClean="0">
                <a:solidFill>
                  <a:srgbClr val="0070C0"/>
                </a:solidFill>
              </a:rPr>
              <a:t>3-</a:t>
            </a:r>
            <a:r>
              <a:rPr lang="tr-TR" dirty="0" smtClean="0"/>
              <a:t> </a:t>
            </a:r>
            <a:r>
              <a:rPr lang="en-US" dirty="0" smtClean="0"/>
              <a:t>Systemic distribution of the virus follows and localization within the endothelium and medial myocytes of blood vessels and mesothelium occurs; severe damage occurs to blood vessels. </a:t>
            </a:r>
            <a:endParaRPr lang="tr-TR" dirty="0" smtClean="0"/>
          </a:p>
          <a:p>
            <a:r>
              <a:rPr lang="tr-TR" dirty="0" smtClean="0">
                <a:solidFill>
                  <a:srgbClr val="0070C0"/>
                </a:solidFill>
              </a:rPr>
              <a:t>4-</a:t>
            </a:r>
            <a:r>
              <a:rPr lang="tr-TR" dirty="0" smtClean="0"/>
              <a:t> </a:t>
            </a:r>
            <a:r>
              <a:rPr lang="en-US" dirty="0" smtClean="0"/>
              <a:t>Apparently, the last site of </a:t>
            </a:r>
            <a:r>
              <a:rPr lang="en-US" dirty="0" err="1" smtClean="0"/>
              <a:t>invation</a:t>
            </a:r>
            <a:r>
              <a:rPr lang="en-US" dirty="0" smtClean="0"/>
              <a:t> is the renal tubular epithelium, where the virus may persist for an additional two weeks.</a:t>
            </a:r>
            <a:endParaRPr lang="tr-TR" dirty="0"/>
          </a:p>
        </p:txBody>
      </p:sp>
    </p:spTree>
    <p:extLst>
      <p:ext uri="{BB962C8B-B14F-4D97-AF65-F5344CB8AC3E}">
        <p14:creationId xmlns:p14="http://schemas.microsoft.com/office/powerpoint/2010/main" val="1733854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en-US" dirty="0" smtClean="0"/>
              <a:t>The incubation period varies from 2 days to 2 weeks. Infections transmitted </a:t>
            </a:r>
            <a:r>
              <a:rPr lang="en-US" dirty="0" err="1" smtClean="0"/>
              <a:t>venereally</a:t>
            </a:r>
            <a:r>
              <a:rPr lang="en-US" dirty="0" smtClean="0"/>
              <a:t> tend to become apparent in approximately one week.</a:t>
            </a:r>
            <a:endParaRPr lang="tr-TR" dirty="0" smtClean="0"/>
          </a:p>
          <a:p>
            <a:r>
              <a:rPr lang="en-US" dirty="0" smtClean="0"/>
              <a:t>The incubation period varies from 2 days to 2 weeks. </a:t>
            </a:r>
            <a:endParaRPr lang="tr-TR" dirty="0" smtClean="0"/>
          </a:p>
          <a:p>
            <a:r>
              <a:rPr lang="en-US" dirty="0" smtClean="0"/>
              <a:t>Infections transmitted </a:t>
            </a:r>
            <a:r>
              <a:rPr lang="en-US" dirty="0" err="1" smtClean="0"/>
              <a:t>venereally</a:t>
            </a:r>
            <a:r>
              <a:rPr lang="en-US" dirty="0" smtClean="0"/>
              <a:t> tend to become apparent in approximately one week.</a:t>
            </a:r>
            <a:endParaRPr lang="tr-TR" dirty="0" smtClean="0"/>
          </a:p>
          <a:p>
            <a:r>
              <a:rPr lang="en-US" dirty="0" smtClean="0"/>
              <a:t>Fulminant infections with severe interstitial pneumonia and/ or enteritis can be seen in foals up to a few months of age. </a:t>
            </a:r>
            <a:endParaRPr lang="tr-TR" dirty="0" smtClean="0"/>
          </a:p>
          <a:p>
            <a:r>
              <a:rPr lang="en-US" dirty="0" smtClean="0"/>
              <a:t>Systemic illness also occurs in some adults.</a:t>
            </a:r>
            <a:endParaRPr lang="tr-TR" dirty="0" smtClean="0"/>
          </a:p>
          <a:p>
            <a:endParaRPr lang="tr-TR" dirty="0"/>
          </a:p>
        </p:txBody>
      </p:sp>
    </p:spTree>
    <p:extLst>
      <p:ext uri="{BB962C8B-B14F-4D97-AF65-F5344CB8AC3E}">
        <p14:creationId xmlns:p14="http://schemas.microsoft.com/office/powerpoint/2010/main" val="1524589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439387"/>
            <a:ext cx="10515600" cy="5737576"/>
          </a:xfrm>
        </p:spPr>
        <p:txBody>
          <a:bodyPr>
            <a:normAutofit fontScale="85000" lnSpcReduction="10000"/>
          </a:bodyPr>
          <a:lstStyle/>
          <a:p>
            <a:r>
              <a:rPr lang="en-US" dirty="0" smtClean="0">
                <a:solidFill>
                  <a:srgbClr val="CC3399"/>
                </a:solidFill>
              </a:rPr>
              <a:t>In adult horses, the clinical signs may include </a:t>
            </a:r>
            <a:endParaRPr lang="tr-TR" dirty="0" smtClean="0">
              <a:solidFill>
                <a:srgbClr val="CC3399"/>
              </a:solidFill>
            </a:endParaRPr>
          </a:p>
          <a:p>
            <a:pPr lvl="1"/>
            <a:r>
              <a:rPr lang="en-US" dirty="0" smtClean="0">
                <a:solidFill>
                  <a:srgbClr val="CC3399"/>
                </a:solidFill>
              </a:rPr>
              <a:t>Fever</a:t>
            </a:r>
            <a:endParaRPr lang="tr-TR" dirty="0" smtClean="0">
              <a:solidFill>
                <a:srgbClr val="CC3399"/>
              </a:solidFill>
            </a:endParaRPr>
          </a:p>
          <a:p>
            <a:pPr lvl="1"/>
            <a:r>
              <a:rPr lang="en-US" dirty="0" smtClean="0">
                <a:solidFill>
                  <a:srgbClr val="CC3399"/>
                </a:solidFill>
              </a:rPr>
              <a:t>depression, </a:t>
            </a:r>
            <a:endParaRPr lang="tr-TR" dirty="0" smtClean="0">
              <a:solidFill>
                <a:srgbClr val="CC3399"/>
              </a:solidFill>
            </a:endParaRPr>
          </a:p>
          <a:p>
            <a:pPr lvl="1"/>
            <a:r>
              <a:rPr lang="en-US" dirty="0" smtClean="0">
                <a:solidFill>
                  <a:srgbClr val="CC3399"/>
                </a:solidFill>
              </a:rPr>
              <a:t>anorexia, </a:t>
            </a:r>
            <a:endParaRPr lang="tr-TR" dirty="0" smtClean="0">
              <a:solidFill>
                <a:srgbClr val="CC3399"/>
              </a:solidFill>
            </a:endParaRPr>
          </a:p>
          <a:p>
            <a:pPr lvl="1"/>
            <a:r>
              <a:rPr lang="en-US" dirty="0" smtClean="0">
                <a:solidFill>
                  <a:srgbClr val="CC3399"/>
                </a:solidFill>
              </a:rPr>
              <a:t>limb edema (particularly in the </a:t>
            </a:r>
            <a:r>
              <a:rPr lang="en-US" dirty="0" err="1" smtClean="0">
                <a:solidFill>
                  <a:srgbClr val="CC3399"/>
                </a:solidFill>
              </a:rPr>
              <a:t>hindlimbs</a:t>
            </a:r>
            <a:r>
              <a:rPr lang="en-US" dirty="0" smtClean="0">
                <a:solidFill>
                  <a:srgbClr val="CC3399"/>
                </a:solidFill>
              </a:rPr>
              <a:t>), </a:t>
            </a:r>
            <a:endParaRPr lang="tr-TR" dirty="0" smtClean="0">
              <a:solidFill>
                <a:srgbClr val="CC3399"/>
              </a:solidFill>
            </a:endParaRPr>
          </a:p>
          <a:p>
            <a:pPr lvl="1"/>
            <a:r>
              <a:rPr lang="en-US" dirty="0" smtClean="0">
                <a:solidFill>
                  <a:srgbClr val="CC3399"/>
                </a:solidFill>
              </a:rPr>
              <a:t>and dependent edema of the prepuce, scrotum, mammary gland and/or ventral body wall. </a:t>
            </a:r>
            <a:endParaRPr lang="tr-TR" dirty="0" smtClean="0">
              <a:solidFill>
                <a:srgbClr val="CC3399"/>
              </a:solidFill>
            </a:endParaRPr>
          </a:p>
          <a:p>
            <a:r>
              <a:rPr lang="en-US" dirty="0" smtClean="0"/>
              <a:t>Conjunctivitis, </a:t>
            </a:r>
            <a:endParaRPr lang="tr-TR" dirty="0" smtClean="0"/>
          </a:p>
          <a:p>
            <a:r>
              <a:rPr lang="en-US" dirty="0" smtClean="0"/>
              <a:t>photophobia,</a:t>
            </a:r>
            <a:endParaRPr lang="tr-TR" dirty="0" smtClean="0"/>
          </a:p>
          <a:p>
            <a:r>
              <a:rPr lang="en-US" dirty="0" smtClean="0">
                <a:solidFill>
                  <a:srgbClr val="FF6600"/>
                </a:solidFill>
              </a:rPr>
              <a:t>periorbital or supraorbital edema and </a:t>
            </a:r>
            <a:endParaRPr lang="tr-TR" dirty="0" smtClean="0">
              <a:solidFill>
                <a:srgbClr val="FF6600"/>
              </a:solidFill>
            </a:endParaRPr>
          </a:p>
          <a:p>
            <a:r>
              <a:rPr lang="en-US" dirty="0" smtClean="0"/>
              <a:t>rhinitis can also be seen. </a:t>
            </a:r>
            <a:endParaRPr lang="tr-TR" dirty="0" smtClean="0"/>
          </a:p>
          <a:p>
            <a:r>
              <a:rPr lang="en-US" dirty="0" smtClean="0"/>
              <a:t>Some horses develop </a:t>
            </a:r>
            <a:r>
              <a:rPr lang="en-US" dirty="0" err="1" smtClean="0"/>
              <a:t>urticaria</a:t>
            </a:r>
            <a:r>
              <a:rPr lang="en-US" dirty="0" smtClean="0"/>
              <a:t>; the hives may be localized to the head or neck, but are sometimes generalized. </a:t>
            </a:r>
            <a:endParaRPr lang="tr-TR" dirty="0" smtClean="0"/>
          </a:p>
          <a:p>
            <a:r>
              <a:rPr lang="en-US" dirty="0" smtClean="0">
                <a:solidFill>
                  <a:srgbClr val="FF6600"/>
                </a:solidFill>
              </a:rPr>
              <a:t>Abortions or stillbirths can occur in mares that are pregnant when they are exposed. </a:t>
            </a:r>
            <a:endParaRPr lang="tr-TR" dirty="0" smtClean="0">
              <a:solidFill>
                <a:srgbClr val="FF6600"/>
              </a:solidFill>
            </a:endParaRPr>
          </a:p>
          <a:p>
            <a:r>
              <a:rPr lang="en-US" dirty="0" smtClean="0"/>
              <a:t>Temporary decreases in fertility, including reduced quality sperm and decreased libido, may be seen in stallions during the acute stage of the disease</a:t>
            </a:r>
            <a:endParaRPr lang="tr-TR" dirty="0">
              <a:solidFill>
                <a:srgbClr val="FF6600"/>
              </a:solidFill>
            </a:endParaRPr>
          </a:p>
        </p:txBody>
      </p:sp>
    </p:spTree>
    <p:extLst>
      <p:ext uri="{BB962C8B-B14F-4D97-AF65-F5344CB8AC3E}">
        <p14:creationId xmlns:p14="http://schemas.microsoft.com/office/powerpoint/2010/main" val="141644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0"/>
            <a:ext cx="10515600" cy="1325563"/>
          </a:xfrm>
        </p:spPr>
        <p:txBody>
          <a:bodyPr/>
          <a:lstStyle/>
          <a:p>
            <a:r>
              <a:rPr lang="tr-TR" dirty="0" err="1"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581891" y="1140031"/>
            <a:ext cx="11150930" cy="5379521"/>
          </a:xfrm>
        </p:spPr>
        <p:txBody>
          <a:bodyPr>
            <a:normAutofit fontScale="85000" lnSpcReduction="20000"/>
          </a:bodyPr>
          <a:lstStyle/>
          <a:p>
            <a:pPr marL="0" indent="0">
              <a:buNone/>
            </a:pPr>
            <a:r>
              <a:rPr lang="tr-TR" sz="3100" dirty="0" smtClean="0">
                <a:solidFill>
                  <a:srgbClr val="FF0000"/>
                </a:solidFill>
              </a:rPr>
              <a:t>1- </a:t>
            </a:r>
            <a:r>
              <a:rPr lang="en-US" sz="3100" dirty="0" smtClean="0">
                <a:solidFill>
                  <a:srgbClr val="FF0000"/>
                </a:solidFill>
              </a:rPr>
              <a:t>Most </a:t>
            </a:r>
            <a:r>
              <a:rPr lang="en-US" sz="3100" dirty="0">
                <a:solidFill>
                  <a:srgbClr val="FF0000"/>
                </a:solidFill>
              </a:rPr>
              <a:t>BLV transmission is horizontal. </a:t>
            </a:r>
            <a:endParaRPr lang="tr-TR" sz="3100" dirty="0" smtClean="0">
              <a:solidFill>
                <a:srgbClr val="FF0000"/>
              </a:solidFill>
            </a:endParaRPr>
          </a:p>
          <a:p>
            <a:r>
              <a:rPr lang="en-US" dirty="0" smtClean="0"/>
              <a:t> Close contact between BLV-negative and BLV-positive cattle is thought to be a risk factor.</a:t>
            </a:r>
            <a:endParaRPr lang="tr-TR" dirty="0" smtClean="0"/>
          </a:p>
          <a:p>
            <a:r>
              <a:rPr lang="tr-TR" dirty="0" smtClean="0">
                <a:solidFill>
                  <a:srgbClr val="92D050"/>
                </a:solidFill>
              </a:rPr>
              <a:t>A) </a:t>
            </a:r>
            <a:r>
              <a:rPr lang="tr-TR" dirty="0" err="1" smtClean="0">
                <a:solidFill>
                  <a:srgbClr val="92D050"/>
                </a:solidFill>
              </a:rPr>
              <a:t>Secrets</a:t>
            </a:r>
            <a:r>
              <a:rPr lang="tr-TR" dirty="0" smtClean="0">
                <a:solidFill>
                  <a:srgbClr val="92D050"/>
                </a:solidFill>
              </a:rPr>
              <a:t>: </a:t>
            </a:r>
            <a:r>
              <a:rPr lang="en-US" dirty="0" smtClean="0">
                <a:solidFill>
                  <a:srgbClr val="92D050"/>
                </a:solidFill>
              </a:rPr>
              <a:t>Virus is also found in the cellular fraction of various body fluids </a:t>
            </a:r>
            <a:r>
              <a:rPr lang="en-US" dirty="0" smtClean="0"/>
              <a:t>(nasal and bronchial fluids, saliva, milk). </a:t>
            </a:r>
            <a:endParaRPr lang="tr-TR" dirty="0" smtClean="0"/>
          </a:p>
          <a:p>
            <a:r>
              <a:rPr lang="tr-TR" dirty="0" smtClean="0"/>
              <a:t>B) </a:t>
            </a:r>
            <a:r>
              <a:rPr lang="tr-TR" dirty="0" err="1" smtClean="0"/>
              <a:t>Iatrogenic</a:t>
            </a:r>
            <a:r>
              <a:rPr lang="tr-TR" dirty="0" smtClean="0"/>
              <a:t>: </a:t>
            </a:r>
            <a:r>
              <a:rPr lang="en-US" dirty="0" smtClean="0"/>
              <a:t>Many common farm practices have been implicated in viral transmission, including tattooing, dehorning, rectal palpation, injections, and blood collection. </a:t>
            </a:r>
            <a:endParaRPr lang="tr-TR" dirty="0" smtClean="0"/>
          </a:p>
          <a:p>
            <a:r>
              <a:rPr lang="tr-TR" dirty="0" smtClean="0"/>
              <a:t>C) </a:t>
            </a:r>
            <a:r>
              <a:rPr lang="tr-TR" dirty="0" err="1" smtClean="0"/>
              <a:t>Vectors</a:t>
            </a:r>
            <a:r>
              <a:rPr lang="tr-TR" dirty="0" smtClean="0"/>
              <a:t>: </a:t>
            </a:r>
            <a:r>
              <a:rPr lang="en-US" dirty="0" smtClean="0"/>
              <a:t>In regions where </a:t>
            </a:r>
            <a:r>
              <a:rPr lang="en-US" dirty="0" smtClean="0">
                <a:solidFill>
                  <a:srgbClr val="CC3399"/>
                </a:solidFill>
              </a:rPr>
              <a:t>blood-sucking insects occur in large numbers, especially </a:t>
            </a:r>
            <a:r>
              <a:rPr lang="en-US" dirty="0" err="1" smtClean="0">
                <a:solidFill>
                  <a:srgbClr val="CC3399"/>
                </a:solidFill>
              </a:rPr>
              <a:t>tabanids</a:t>
            </a:r>
            <a:r>
              <a:rPr lang="en-US" dirty="0" smtClean="0">
                <a:solidFill>
                  <a:srgbClr val="CC3399"/>
                </a:solidFill>
              </a:rPr>
              <a:t>, these may transmit the virus mechanically. </a:t>
            </a:r>
            <a:endParaRPr lang="tr-TR" dirty="0" smtClean="0">
              <a:solidFill>
                <a:srgbClr val="CC3399"/>
              </a:solidFill>
            </a:endParaRPr>
          </a:p>
          <a:p>
            <a:pPr marL="0" indent="0">
              <a:buNone/>
            </a:pPr>
            <a:r>
              <a:rPr lang="tr-TR" sz="3400" dirty="0" smtClean="0">
                <a:solidFill>
                  <a:srgbClr val="FF0000"/>
                </a:solidFill>
              </a:rPr>
              <a:t>2- </a:t>
            </a:r>
            <a:r>
              <a:rPr lang="en-US" sz="3400" dirty="0" smtClean="0">
                <a:solidFill>
                  <a:srgbClr val="FF0000"/>
                </a:solidFill>
              </a:rPr>
              <a:t>Vertical </a:t>
            </a:r>
            <a:r>
              <a:rPr lang="en-US" sz="3400" dirty="0">
                <a:solidFill>
                  <a:srgbClr val="FF0000"/>
                </a:solidFill>
              </a:rPr>
              <a:t>transmission </a:t>
            </a:r>
            <a:endParaRPr lang="tr-TR" sz="3400" dirty="0" smtClean="0">
              <a:solidFill>
                <a:srgbClr val="FF0000"/>
              </a:solidFill>
            </a:endParaRPr>
          </a:p>
          <a:p>
            <a:r>
              <a:rPr lang="en-US" dirty="0" smtClean="0"/>
              <a:t>may </a:t>
            </a:r>
            <a:r>
              <a:rPr lang="en-US" dirty="0"/>
              <a:t>occur </a:t>
            </a:r>
            <a:r>
              <a:rPr lang="en-US" dirty="0" err="1">
                <a:solidFill>
                  <a:srgbClr val="CC3399"/>
                </a:solidFill>
              </a:rPr>
              <a:t>transplacentally</a:t>
            </a:r>
            <a:r>
              <a:rPr lang="en-US" dirty="0"/>
              <a:t> from an infected dam to the fetus, intrapartum by contact with infected blood, or postpartum from the dam to the calf through ingestion of infected colostrum. </a:t>
            </a:r>
            <a:endParaRPr lang="tr-TR" dirty="0" smtClean="0"/>
          </a:p>
          <a:p>
            <a:pPr marL="0" indent="0">
              <a:buNone/>
            </a:pPr>
            <a:endParaRPr lang="tr-TR" dirty="0" smtClean="0">
              <a:solidFill>
                <a:srgbClr val="FF6600"/>
              </a:solidFill>
            </a:endParaRPr>
          </a:p>
          <a:p>
            <a:pPr marL="0" indent="0">
              <a:buNone/>
            </a:pPr>
            <a:r>
              <a:rPr lang="en-US" dirty="0" smtClean="0">
                <a:solidFill>
                  <a:srgbClr val="FF6600"/>
                </a:solidFill>
              </a:rPr>
              <a:t>Any material that is blood contaminated or lymphocyte rich has the potential to infect animals with BLV.</a:t>
            </a:r>
            <a:endParaRPr lang="tr-TR" dirty="0">
              <a:solidFill>
                <a:srgbClr val="FF6600"/>
              </a:solidFill>
            </a:endParaRPr>
          </a:p>
        </p:txBody>
      </p:sp>
    </p:spTree>
    <p:extLst>
      <p:ext uri="{BB962C8B-B14F-4D97-AF65-F5344CB8AC3E}">
        <p14:creationId xmlns:p14="http://schemas.microsoft.com/office/powerpoint/2010/main" val="1689420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quine Viral Arteritis: Horse, scrotum. Scrotal edema occurring in equine viral arter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8" y="101476"/>
            <a:ext cx="3620009" cy="273672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2838203"/>
            <a:ext cx="3739957" cy="523220"/>
          </a:xfrm>
          <a:prstGeom prst="rect">
            <a:avLst/>
          </a:prstGeom>
        </p:spPr>
        <p:txBody>
          <a:bodyPr wrap="square">
            <a:spAutoFit/>
          </a:bodyPr>
          <a:lstStyle/>
          <a:p>
            <a:r>
              <a:rPr lang="tr-TR" sz="1400" dirty="0" err="1" smtClean="0"/>
              <a:t>Horse</a:t>
            </a:r>
            <a:r>
              <a:rPr lang="tr-TR" sz="1400" dirty="0" smtClean="0"/>
              <a:t>, </a:t>
            </a:r>
            <a:r>
              <a:rPr lang="tr-TR" sz="1400" dirty="0" err="1" smtClean="0"/>
              <a:t>scrotum</a:t>
            </a:r>
            <a:r>
              <a:rPr lang="tr-TR" sz="1400" dirty="0" smtClean="0"/>
              <a:t>. </a:t>
            </a:r>
            <a:r>
              <a:rPr lang="tr-TR" sz="1400" dirty="0" err="1" smtClean="0"/>
              <a:t>Scrotal</a:t>
            </a:r>
            <a:r>
              <a:rPr lang="tr-TR" sz="1400" dirty="0" smtClean="0"/>
              <a:t> </a:t>
            </a:r>
            <a:r>
              <a:rPr lang="tr-TR" sz="1400" dirty="0" err="1" smtClean="0"/>
              <a:t>edema</a:t>
            </a:r>
            <a:r>
              <a:rPr lang="tr-TR" sz="1400" dirty="0" smtClean="0"/>
              <a:t> </a:t>
            </a:r>
            <a:r>
              <a:rPr lang="tr-TR" sz="1400" dirty="0" err="1" smtClean="0"/>
              <a:t>occurring</a:t>
            </a:r>
            <a:r>
              <a:rPr lang="tr-TR" sz="1400" dirty="0" smtClean="0"/>
              <a:t> in </a:t>
            </a:r>
            <a:r>
              <a:rPr lang="tr-TR" sz="1400" dirty="0" err="1" smtClean="0"/>
              <a:t>equine</a:t>
            </a:r>
            <a:r>
              <a:rPr lang="tr-TR" sz="1400" dirty="0" smtClean="0"/>
              <a:t> </a:t>
            </a:r>
            <a:r>
              <a:rPr lang="tr-TR" sz="1400" dirty="0" err="1" smtClean="0"/>
              <a:t>viral</a:t>
            </a:r>
            <a:r>
              <a:rPr lang="tr-TR" sz="1400" dirty="0" smtClean="0"/>
              <a:t> </a:t>
            </a:r>
            <a:r>
              <a:rPr lang="tr-TR" sz="1400" dirty="0" err="1" smtClean="0"/>
              <a:t>arteritis</a:t>
            </a:r>
            <a:r>
              <a:rPr lang="tr-TR" sz="1400" dirty="0" smtClean="0"/>
              <a:t>.</a:t>
            </a:r>
            <a:endParaRPr lang="tr-TR" sz="1400" dirty="0"/>
          </a:p>
        </p:txBody>
      </p:sp>
      <p:pic>
        <p:nvPicPr>
          <p:cNvPr id="13316" name="Picture 4" descr="Equine viral arteritis e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905" y="1909932"/>
            <a:ext cx="3665258" cy="273672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17051" y="6615186"/>
            <a:ext cx="5383481" cy="246221"/>
          </a:xfrm>
          <a:prstGeom prst="rect">
            <a:avLst/>
          </a:prstGeom>
        </p:spPr>
        <p:txBody>
          <a:bodyPr wrap="square">
            <a:spAutoFit/>
          </a:bodyPr>
          <a:lstStyle/>
          <a:p>
            <a:r>
              <a:rPr lang="tr-TR" sz="1000" dirty="0" smtClean="0"/>
              <a:t>http://www.brandonlakesanimalhospital.com/client-resources/breed-info/equine-viral-arteritis-eva/</a:t>
            </a:r>
            <a:endParaRPr lang="tr-TR" sz="1000" dirty="0"/>
          </a:p>
        </p:txBody>
      </p:sp>
      <p:pic>
        <p:nvPicPr>
          <p:cNvPr id="13318" name="Picture 6" descr="equine_viral_arteriti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990" y="3541155"/>
            <a:ext cx="3826453" cy="319373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0" y="6368965"/>
            <a:ext cx="6096000" cy="246221"/>
          </a:xfrm>
          <a:prstGeom prst="rect">
            <a:avLst/>
          </a:prstGeom>
        </p:spPr>
        <p:txBody>
          <a:bodyPr>
            <a:spAutoFit/>
          </a:bodyPr>
          <a:lstStyle/>
          <a:p>
            <a:r>
              <a:rPr lang="tr-TR" sz="1000" dirty="0" smtClean="0"/>
              <a:t>https://vcahospitals.com/know-your-pet/equine-viral-arteritis-eva</a:t>
            </a:r>
            <a:endParaRPr lang="tr-TR" sz="1000" dirty="0"/>
          </a:p>
        </p:txBody>
      </p:sp>
    </p:spTree>
    <p:extLst>
      <p:ext uri="{BB962C8B-B14F-4D97-AF65-F5344CB8AC3E}">
        <p14:creationId xmlns:p14="http://schemas.microsoft.com/office/powerpoint/2010/main" val="1887448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pPr marL="0" indent="0">
              <a:buNone/>
            </a:pPr>
            <a:r>
              <a:rPr lang="tr-TR" dirty="0" err="1"/>
              <a:t>Clinical</a:t>
            </a:r>
            <a:r>
              <a:rPr lang="tr-TR" dirty="0"/>
              <a:t> </a:t>
            </a:r>
            <a:endParaRPr lang="tr-TR" dirty="0" smtClean="0"/>
          </a:p>
          <a:p>
            <a:r>
              <a:rPr lang="tr-TR" dirty="0" err="1" smtClean="0"/>
              <a:t>Equine</a:t>
            </a:r>
            <a:r>
              <a:rPr lang="tr-TR" dirty="0" smtClean="0"/>
              <a:t> </a:t>
            </a:r>
            <a:r>
              <a:rPr lang="tr-TR" dirty="0" err="1"/>
              <a:t>viral</a:t>
            </a:r>
            <a:r>
              <a:rPr lang="tr-TR" dirty="0"/>
              <a:t> </a:t>
            </a:r>
            <a:r>
              <a:rPr lang="tr-TR" dirty="0" err="1"/>
              <a:t>arteritis</a:t>
            </a:r>
            <a:r>
              <a:rPr lang="tr-TR" dirty="0"/>
              <a:t> </a:t>
            </a:r>
            <a:r>
              <a:rPr lang="tr-TR" dirty="0" err="1"/>
              <a:t>should</a:t>
            </a:r>
            <a:r>
              <a:rPr lang="tr-TR" dirty="0"/>
              <a:t> be </a:t>
            </a:r>
            <a:r>
              <a:rPr lang="tr-TR" dirty="0" err="1"/>
              <a:t>considered</a:t>
            </a:r>
            <a:r>
              <a:rPr lang="tr-TR" dirty="0"/>
              <a:t> </a:t>
            </a:r>
            <a:r>
              <a:rPr lang="tr-TR" dirty="0" err="1"/>
              <a:t>when</a:t>
            </a:r>
            <a:r>
              <a:rPr lang="tr-TR" dirty="0"/>
              <a:t> </a:t>
            </a:r>
            <a:r>
              <a:rPr lang="tr-TR" dirty="0" err="1"/>
              <a:t>the</a:t>
            </a:r>
            <a:r>
              <a:rPr lang="tr-TR" dirty="0"/>
              <a:t> </a:t>
            </a:r>
            <a:r>
              <a:rPr lang="tr-TR" dirty="0" err="1"/>
              <a:t>clinical</a:t>
            </a:r>
            <a:r>
              <a:rPr lang="tr-TR" dirty="0"/>
              <a:t> </a:t>
            </a:r>
            <a:r>
              <a:rPr lang="tr-TR" dirty="0" err="1"/>
              <a:t>signs</a:t>
            </a:r>
            <a:r>
              <a:rPr lang="tr-TR" dirty="0"/>
              <a:t> </a:t>
            </a:r>
            <a:r>
              <a:rPr lang="tr-TR" dirty="0" err="1"/>
              <a:t>include</a:t>
            </a:r>
            <a:r>
              <a:rPr lang="tr-TR" dirty="0"/>
              <a:t> </a:t>
            </a:r>
            <a:r>
              <a:rPr lang="tr-TR" dirty="0" err="1"/>
              <a:t>fever</a:t>
            </a:r>
            <a:r>
              <a:rPr lang="tr-TR" dirty="0"/>
              <a:t>, </a:t>
            </a:r>
            <a:r>
              <a:rPr lang="tr-TR" dirty="0" err="1"/>
              <a:t>depression</a:t>
            </a:r>
            <a:r>
              <a:rPr lang="tr-TR" dirty="0"/>
              <a:t>, </a:t>
            </a:r>
            <a:r>
              <a:rPr lang="tr-TR" dirty="0" err="1"/>
              <a:t>edema</a:t>
            </a:r>
            <a:r>
              <a:rPr lang="tr-TR" dirty="0"/>
              <a:t>, </a:t>
            </a:r>
            <a:r>
              <a:rPr lang="tr-TR" dirty="0" err="1"/>
              <a:t>conjunctivitis</a:t>
            </a:r>
            <a:r>
              <a:rPr lang="tr-TR" dirty="0"/>
              <a:t>, </a:t>
            </a:r>
            <a:r>
              <a:rPr lang="tr-TR" dirty="0" err="1"/>
              <a:t>nasal</a:t>
            </a:r>
            <a:r>
              <a:rPr lang="tr-TR" dirty="0"/>
              <a:t> </a:t>
            </a:r>
            <a:r>
              <a:rPr lang="tr-TR" dirty="0" err="1"/>
              <a:t>discharges</a:t>
            </a:r>
            <a:r>
              <a:rPr lang="tr-TR" dirty="0"/>
              <a:t> </a:t>
            </a:r>
            <a:r>
              <a:rPr lang="tr-TR" dirty="0" err="1"/>
              <a:t>and</a:t>
            </a:r>
            <a:r>
              <a:rPr lang="tr-TR" dirty="0"/>
              <a:t> </a:t>
            </a:r>
            <a:r>
              <a:rPr lang="tr-TR" dirty="0" err="1"/>
              <a:t>abortions</a:t>
            </a:r>
            <a:r>
              <a:rPr lang="tr-TR" dirty="0"/>
              <a:t>. </a:t>
            </a:r>
            <a:endParaRPr lang="tr-TR" dirty="0" smtClean="0"/>
          </a:p>
          <a:p>
            <a:r>
              <a:rPr lang="tr-TR" dirty="0" err="1" smtClean="0"/>
              <a:t>This</a:t>
            </a:r>
            <a:r>
              <a:rPr lang="tr-TR" dirty="0" smtClean="0"/>
              <a:t> </a:t>
            </a:r>
            <a:r>
              <a:rPr lang="tr-TR" dirty="0" err="1"/>
              <a:t>disease</a:t>
            </a:r>
            <a:r>
              <a:rPr lang="tr-TR" dirty="0"/>
              <a:t> is </a:t>
            </a:r>
            <a:r>
              <a:rPr lang="tr-TR" dirty="0" err="1"/>
              <a:t>difficult</a:t>
            </a:r>
            <a:r>
              <a:rPr lang="tr-TR" dirty="0"/>
              <a:t> </a:t>
            </a:r>
            <a:r>
              <a:rPr lang="tr-TR" dirty="0" err="1"/>
              <a:t>to</a:t>
            </a:r>
            <a:r>
              <a:rPr lang="tr-TR" dirty="0"/>
              <a:t> </a:t>
            </a:r>
            <a:r>
              <a:rPr lang="tr-TR" dirty="0" err="1"/>
              <a:t>differentiate</a:t>
            </a:r>
            <a:r>
              <a:rPr lang="tr-TR" dirty="0"/>
              <a:t> </a:t>
            </a:r>
            <a:r>
              <a:rPr lang="tr-TR" dirty="0" err="1"/>
              <a:t>from</a:t>
            </a:r>
            <a:r>
              <a:rPr lang="tr-TR" dirty="0"/>
              <a:t> </a:t>
            </a:r>
            <a:r>
              <a:rPr lang="tr-TR" dirty="0" err="1"/>
              <a:t>other</a:t>
            </a:r>
            <a:r>
              <a:rPr lang="tr-TR" dirty="0"/>
              <a:t> </a:t>
            </a:r>
            <a:r>
              <a:rPr lang="tr-TR" dirty="0" err="1"/>
              <a:t>systemic</a:t>
            </a:r>
            <a:r>
              <a:rPr lang="tr-TR" dirty="0"/>
              <a:t> </a:t>
            </a:r>
            <a:r>
              <a:rPr lang="tr-TR" dirty="0" err="1"/>
              <a:t>and</a:t>
            </a:r>
            <a:r>
              <a:rPr lang="tr-TR" dirty="0"/>
              <a:t> </a:t>
            </a:r>
            <a:r>
              <a:rPr lang="tr-TR" dirty="0" err="1"/>
              <a:t>respiratory</a:t>
            </a:r>
            <a:r>
              <a:rPr lang="tr-TR" dirty="0"/>
              <a:t> </a:t>
            </a:r>
            <a:r>
              <a:rPr lang="tr-TR" dirty="0" err="1"/>
              <a:t>illnesses</a:t>
            </a:r>
            <a:r>
              <a:rPr lang="tr-TR" dirty="0"/>
              <a:t> of </a:t>
            </a:r>
            <a:r>
              <a:rPr lang="tr-TR" dirty="0" err="1"/>
              <a:t>horses</a:t>
            </a:r>
            <a:r>
              <a:rPr lang="tr-TR" dirty="0"/>
              <a:t>.</a:t>
            </a:r>
          </a:p>
        </p:txBody>
      </p:sp>
    </p:spTree>
    <p:extLst>
      <p:ext uri="{BB962C8B-B14F-4D97-AF65-F5344CB8AC3E}">
        <p14:creationId xmlns:p14="http://schemas.microsoft.com/office/powerpoint/2010/main" val="1084515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67159"/>
            <a:ext cx="10515600" cy="5609804"/>
          </a:xfrm>
        </p:spPr>
        <p:txBody>
          <a:bodyPr/>
          <a:lstStyle/>
          <a:p>
            <a:r>
              <a:rPr lang="tr-TR" dirty="0" err="1" smtClean="0">
                <a:solidFill>
                  <a:srgbClr val="00B050"/>
                </a:solidFill>
              </a:rPr>
              <a:t>virus</a:t>
            </a:r>
            <a:r>
              <a:rPr lang="tr-TR" dirty="0" smtClean="0">
                <a:solidFill>
                  <a:srgbClr val="00B050"/>
                </a:solidFill>
              </a:rPr>
              <a:t> </a:t>
            </a:r>
            <a:r>
              <a:rPr lang="tr-TR" dirty="0" err="1">
                <a:solidFill>
                  <a:srgbClr val="00B050"/>
                </a:solidFill>
              </a:rPr>
              <a:t>isolation</a:t>
            </a:r>
            <a:r>
              <a:rPr lang="tr-TR" dirty="0">
                <a:solidFill>
                  <a:srgbClr val="00B050"/>
                </a:solidFill>
              </a:rPr>
              <a:t>, </a:t>
            </a:r>
            <a:endParaRPr lang="tr-TR" dirty="0" smtClean="0">
              <a:solidFill>
                <a:srgbClr val="00B050"/>
              </a:solidFill>
            </a:endParaRPr>
          </a:p>
          <a:p>
            <a:pPr lvl="1"/>
            <a:r>
              <a:rPr lang="tr-TR" dirty="0" err="1"/>
              <a:t>In</a:t>
            </a:r>
            <a:r>
              <a:rPr lang="tr-TR" dirty="0"/>
              <a:t> </a:t>
            </a:r>
            <a:r>
              <a:rPr lang="tr-TR" dirty="0" err="1"/>
              <a:t>recently</a:t>
            </a:r>
            <a:r>
              <a:rPr lang="tr-TR" dirty="0"/>
              <a:t> </a:t>
            </a:r>
            <a:r>
              <a:rPr lang="tr-TR" dirty="0" err="1"/>
              <a:t>infected</a:t>
            </a:r>
            <a:r>
              <a:rPr lang="tr-TR" dirty="0"/>
              <a:t> </a:t>
            </a:r>
            <a:r>
              <a:rPr lang="tr-TR" dirty="0" err="1" smtClean="0"/>
              <a:t>animals</a:t>
            </a:r>
            <a:r>
              <a:rPr lang="tr-TR" dirty="0" smtClean="0"/>
              <a:t>, EAV </a:t>
            </a:r>
            <a:r>
              <a:rPr lang="tr-TR" dirty="0" err="1" smtClean="0"/>
              <a:t>may</a:t>
            </a:r>
            <a:r>
              <a:rPr lang="tr-TR" dirty="0" smtClean="0"/>
              <a:t> </a:t>
            </a:r>
            <a:r>
              <a:rPr lang="tr-TR" dirty="0"/>
              <a:t>be </a:t>
            </a:r>
            <a:r>
              <a:rPr lang="tr-TR" dirty="0" err="1"/>
              <a:t>recovered</a:t>
            </a:r>
            <a:r>
              <a:rPr lang="tr-TR" dirty="0"/>
              <a:t> </a:t>
            </a:r>
            <a:r>
              <a:rPr lang="tr-TR" dirty="0" err="1"/>
              <a:t>from</a:t>
            </a:r>
            <a:r>
              <a:rPr lang="tr-TR" dirty="0"/>
              <a:t> </a:t>
            </a:r>
            <a:r>
              <a:rPr lang="tr-TR" dirty="0" err="1">
                <a:solidFill>
                  <a:srgbClr val="7030A0"/>
                </a:solidFill>
              </a:rPr>
              <a:t>nasal</a:t>
            </a:r>
            <a:r>
              <a:rPr lang="tr-TR" dirty="0">
                <a:solidFill>
                  <a:srgbClr val="7030A0"/>
                </a:solidFill>
              </a:rPr>
              <a:t> </a:t>
            </a:r>
            <a:r>
              <a:rPr lang="tr-TR" dirty="0" err="1">
                <a:solidFill>
                  <a:srgbClr val="7030A0"/>
                </a:solidFill>
              </a:rPr>
              <a:t>secretions</a:t>
            </a:r>
            <a:r>
              <a:rPr lang="tr-TR" dirty="0">
                <a:solidFill>
                  <a:srgbClr val="7030A0"/>
                </a:solidFill>
              </a:rPr>
              <a:t>, </a:t>
            </a:r>
            <a:r>
              <a:rPr lang="tr-TR" dirty="0" err="1">
                <a:solidFill>
                  <a:srgbClr val="7030A0"/>
                </a:solidFill>
              </a:rPr>
              <a:t>blood</a:t>
            </a:r>
            <a:r>
              <a:rPr lang="tr-TR" dirty="0">
                <a:solidFill>
                  <a:srgbClr val="7030A0"/>
                </a:solidFill>
              </a:rPr>
              <a:t> </a:t>
            </a:r>
            <a:r>
              <a:rPr lang="tr-TR" dirty="0" err="1">
                <a:solidFill>
                  <a:srgbClr val="7030A0"/>
                </a:solidFill>
              </a:rPr>
              <a:t>and</a:t>
            </a:r>
            <a:r>
              <a:rPr lang="tr-TR" dirty="0">
                <a:solidFill>
                  <a:srgbClr val="7030A0"/>
                </a:solidFill>
              </a:rPr>
              <a:t> semen </a:t>
            </a:r>
            <a:r>
              <a:rPr lang="tr-TR" dirty="0"/>
              <a:t>as </a:t>
            </a:r>
            <a:r>
              <a:rPr lang="tr-TR" dirty="0" err="1"/>
              <a:t>well</a:t>
            </a:r>
            <a:r>
              <a:rPr lang="tr-TR" dirty="0"/>
              <a:t> as </a:t>
            </a:r>
            <a:r>
              <a:rPr lang="tr-TR" dirty="0" err="1"/>
              <a:t>from</a:t>
            </a:r>
            <a:r>
              <a:rPr lang="tr-TR" dirty="0"/>
              <a:t> a </a:t>
            </a:r>
            <a:r>
              <a:rPr lang="tr-TR" dirty="0" err="1"/>
              <a:t>number</a:t>
            </a:r>
            <a:r>
              <a:rPr lang="tr-TR" dirty="0"/>
              <a:t> of </a:t>
            </a:r>
            <a:r>
              <a:rPr lang="tr-TR" dirty="0" err="1"/>
              <a:t>tissues</a:t>
            </a:r>
            <a:r>
              <a:rPr lang="tr-TR" dirty="0"/>
              <a:t> </a:t>
            </a:r>
            <a:r>
              <a:rPr lang="tr-TR" dirty="0" err="1"/>
              <a:t>and</a:t>
            </a:r>
            <a:r>
              <a:rPr lang="tr-TR" dirty="0"/>
              <a:t> </a:t>
            </a:r>
            <a:r>
              <a:rPr lang="tr-TR" dirty="0" err="1"/>
              <a:t>fluids</a:t>
            </a:r>
            <a:r>
              <a:rPr lang="tr-TR" dirty="0"/>
              <a:t> at </a:t>
            </a:r>
            <a:r>
              <a:rPr lang="tr-TR" dirty="0" err="1"/>
              <a:t>necropsy</a:t>
            </a:r>
            <a:r>
              <a:rPr lang="tr-TR" dirty="0"/>
              <a:t>. </a:t>
            </a:r>
            <a:endParaRPr lang="tr-TR" dirty="0" smtClean="0"/>
          </a:p>
          <a:p>
            <a:pPr lvl="1"/>
            <a:r>
              <a:rPr lang="tr-TR" dirty="0" smtClean="0"/>
              <a:t>Carrier </a:t>
            </a:r>
            <a:r>
              <a:rPr lang="tr-TR" dirty="0" err="1"/>
              <a:t>stallions</a:t>
            </a:r>
            <a:r>
              <a:rPr lang="tr-TR" dirty="0"/>
              <a:t> can be </a:t>
            </a:r>
            <a:r>
              <a:rPr lang="tr-TR" dirty="0" err="1"/>
              <a:t>identified</a:t>
            </a:r>
            <a:r>
              <a:rPr lang="tr-TR" dirty="0"/>
              <a:t> </a:t>
            </a:r>
            <a:r>
              <a:rPr lang="tr-TR" dirty="0" err="1"/>
              <a:t>by</a:t>
            </a:r>
            <a:r>
              <a:rPr lang="tr-TR" dirty="0"/>
              <a:t> </a:t>
            </a:r>
            <a:r>
              <a:rPr lang="tr-TR" dirty="0" err="1"/>
              <a:t>isolating</a:t>
            </a:r>
            <a:r>
              <a:rPr lang="tr-TR" dirty="0"/>
              <a:t> </a:t>
            </a:r>
            <a:r>
              <a:rPr lang="tr-TR" dirty="0" err="1"/>
              <a:t>the</a:t>
            </a:r>
            <a:r>
              <a:rPr lang="tr-TR" dirty="0"/>
              <a:t> </a:t>
            </a:r>
            <a:r>
              <a:rPr lang="tr-TR" dirty="0" err="1"/>
              <a:t>virus</a:t>
            </a:r>
            <a:r>
              <a:rPr lang="tr-TR" dirty="0"/>
              <a:t> </a:t>
            </a:r>
            <a:r>
              <a:rPr lang="tr-TR" dirty="0" err="1"/>
              <a:t>from</a:t>
            </a:r>
            <a:r>
              <a:rPr lang="tr-TR" dirty="0"/>
              <a:t> </a:t>
            </a:r>
            <a:r>
              <a:rPr lang="tr-TR" dirty="0">
                <a:solidFill>
                  <a:srgbClr val="7030A0"/>
                </a:solidFill>
              </a:rPr>
              <a:t>semen</a:t>
            </a:r>
            <a:r>
              <a:rPr lang="tr-TR" dirty="0"/>
              <a:t>; </a:t>
            </a:r>
            <a:r>
              <a:rPr lang="tr-TR" dirty="0">
                <a:solidFill>
                  <a:srgbClr val="FF3300"/>
                </a:solidFill>
              </a:rPr>
              <a:t>EAV is not </a:t>
            </a:r>
            <a:r>
              <a:rPr lang="tr-TR" dirty="0" err="1">
                <a:solidFill>
                  <a:srgbClr val="FF3300"/>
                </a:solidFill>
              </a:rPr>
              <a:t>found</a:t>
            </a:r>
            <a:r>
              <a:rPr lang="tr-TR" dirty="0">
                <a:solidFill>
                  <a:srgbClr val="FF3300"/>
                </a:solidFill>
              </a:rPr>
              <a:t> in </a:t>
            </a:r>
            <a:r>
              <a:rPr lang="tr-TR" dirty="0" err="1">
                <a:solidFill>
                  <a:srgbClr val="FF3300"/>
                </a:solidFill>
              </a:rPr>
              <a:t>the</a:t>
            </a:r>
            <a:r>
              <a:rPr lang="tr-TR" dirty="0">
                <a:solidFill>
                  <a:srgbClr val="FF3300"/>
                </a:solidFill>
              </a:rPr>
              <a:t> </a:t>
            </a:r>
            <a:r>
              <a:rPr lang="tr-TR" dirty="0" err="1">
                <a:solidFill>
                  <a:srgbClr val="FF3300"/>
                </a:solidFill>
              </a:rPr>
              <a:t>respiratory</a:t>
            </a:r>
            <a:r>
              <a:rPr lang="tr-TR" dirty="0">
                <a:solidFill>
                  <a:srgbClr val="FF3300"/>
                </a:solidFill>
              </a:rPr>
              <a:t> </a:t>
            </a:r>
            <a:r>
              <a:rPr lang="tr-TR" dirty="0" err="1">
                <a:solidFill>
                  <a:srgbClr val="FF3300"/>
                </a:solidFill>
              </a:rPr>
              <a:t>secretions</a:t>
            </a:r>
            <a:r>
              <a:rPr lang="tr-TR" dirty="0">
                <a:solidFill>
                  <a:srgbClr val="FF3300"/>
                </a:solidFill>
              </a:rPr>
              <a:t>, </a:t>
            </a:r>
            <a:r>
              <a:rPr lang="tr-TR" dirty="0" err="1">
                <a:solidFill>
                  <a:srgbClr val="FF3300"/>
                </a:solidFill>
              </a:rPr>
              <a:t>blood</a:t>
            </a:r>
            <a:r>
              <a:rPr lang="tr-TR" dirty="0">
                <a:solidFill>
                  <a:srgbClr val="FF3300"/>
                </a:solidFill>
              </a:rPr>
              <a:t> </a:t>
            </a:r>
            <a:r>
              <a:rPr lang="tr-TR" dirty="0" err="1">
                <a:solidFill>
                  <a:srgbClr val="FF3300"/>
                </a:solidFill>
              </a:rPr>
              <a:t>or</a:t>
            </a:r>
            <a:r>
              <a:rPr lang="tr-TR" dirty="0">
                <a:solidFill>
                  <a:srgbClr val="FF3300"/>
                </a:solidFill>
              </a:rPr>
              <a:t> </a:t>
            </a:r>
            <a:r>
              <a:rPr lang="tr-TR" dirty="0" err="1">
                <a:solidFill>
                  <a:srgbClr val="FF3300"/>
                </a:solidFill>
              </a:rPr>
              <a:t>urine</a:t>
            </a:r>
            <a:r>
              <a:rPr lang="tr-TR" dirty="0">
                <a:solidFill>
                  <a:srgbClr val="FF3300"/>
                </a:solidFill>
              </a:rPr>
              <a:t> of </a:t>
            </a:r>
            <a:r>
              <a:rPr lang="tr-TR" dirty="0" err="1">
                <a:solidFill>
                  <a:srgbClr val="FF3300"/>
                </a:solidFill>
              </a:rPr>
              <a:t>carriers</a:t>
            </a:r>
            <a:r>
              <a:rPr lang="tr-TR" dirty="0">
                <a:solidFill>
                  <a:srgbClr val="FF3300"/>
                </a:solidFill>
              </a:rPr>
              <a:t>.</a:t>
            </a:r>
            <a:r>
              <a:rPr lang="tr-TR" dirty="0"/>
              <a:t> </a:t>
            </a:r>
            <a:endParaRPr lang="tr-TR" dirty="0" smtClean="0"/>
          </a:p>
          <a:p>
            <a:pPr lvl="1"/>
            <a:r>
              <a:rPr lang="tr-TR" dirty="0" err="1" smtClean="0"/>
              <a:t>This</a:t>
            </a:r>
            <a:r>
              <a:rPr lang="tr-TR" dirty="0" smtClean="0"/>
              <a:t> </a:t>
            </a:r>
            <a:r>
              <a:rPr lang="tr-TR" dirty="0" err="1"/>
              <a:t>virus</a:t>
            </a:r>
            <a:r>
              <a:rPr lang="tr-TR" dirty="0"/>
              <a:t> can be </a:t>
            </a:r>
            <a:r>
              <a:rPr lang="tr-TR" dirty="0" err="1"/>
              <a:t>isolated</a:t>
            </a:r>
            <a:r>
              <a:rPr lang="tr-TR" dirty="0"/>
              <a:t> in </a:t>
            </a:r>
            <a:r>
              <a:rPr lang="tr-TR" dirty="0" err="1"/>
              <a:t>rabbit</a:t>
            </a:r>
            <a:r>
              <a:rPr lang="tr-TR" dirty="0"/>
              <a:t>, </a:t>
            </a:r>
            <a:r>
              <a:rPr lang="tr-TR" dirty="0" err="1"/>
              <a:t>equine</a:t>
            </a:r>
            <a:r>
              <a:rPr lang="tr-TR" dirty="0"/>
              <a:t> </a:t>
            </a:r>
            <a:r>
              <a:rPr lang="tr-TR" dirty="0" err="1"/>
              <a:t>and</a:t>
            </a:r>
            <a:r>
              <a:rPr lang="tr-TR" dirty="0"/>
              <a:t> </a:t>
            </a:r>
            <a:r>
              <a:rPr lang="tr-TR" dirty="0" err="1"/>
              <a:t>monkey</a:t>
            </a:r>
            <a:r>
              <a:rPr lang="tr-TR" dirty="0"/>
              <a:t> </a:t>
            </a:r>
            <a:r>
              <a:rPr lang="tr-TR" dirty="0" err="1"/>
              <a:t>kidney</a:t>
            </a:r>
            <a:r>
              <a:rPr lang="tr-TR" dirty="0"/>
              <a:t> </a:t>
            </a:r>
            <a:r>
              <a:rPr lang="tr-TR" dirty="0" err="1"/>
              <a:t>cells</a:t>
            </a:r>
            <a:r>
              <a:rPr lang="tr-TR" dirty="0"/>
              <a:t> </a:t>
            </a:r>
            <a:r>
              <a:rPr lang="tr-TR" dirty="0" err="1"/>
              <a:t>or</a:t>
            </a:r>
            <a:r>
              <a:rPr lang="tr-TR" dirty="0"/>
              <a:t> </a:t>
            </a:r>
            <a:r>
              <a:rPr lang="tr-TR" dirty="0" err="1"/>
              <a:t>cell</a:t>
            </a:r>
            <a:r>
              <a:rPr lang="tr-TR" dirty="0"/>
              <a:t> </a:t>
            </a:r>
            <a:r>
              <a:rPr lang="tr-TR" dirty="0" err="1"/>
              <a:t>lines</a:t>
            </a:r>
            <a:r>
              <a:rPr lang="tr-TR" dirty="0"/>
              <a:t>. RK–13 (</a:t>
            </a:r>
            <a:r>
              <a:rPr lang="tr-TR" dirty="0" err="1"/>
              <a:t>rabbit</a:t>
            </a:r>
            <a:r>
              <a:rPr lang="tr-TR" dirty="0"/>
              <a:t> </a:t>
            </a:r>
            <a:r>
              <a:rPr lang="tr-TR" dirty="0" err="1"/>
              <a:t>kidney</a:t>
            </a:r>
            <a:r>
              <a:rPr lang="tr-TR" dirty="0"/>
              <a:t>) </a:t>
            </a:r>
            <a:r>
              <a:rPr lang="tr-TR" dirty="0" err="1"/>
              <a:t>cells</a:t>
            </a:r>
            <a:r>
              <a:rPr lang="tr-TR" dirty="0"/>
              <a:t> </a:t>
            </a:r>
            <a:r>
              <a:rPr lang="tr-TR" dirty="0" err="1"/>
              <a:t>are</a:t>
            </a:r>
            <a:r>
              <a:rPr lang="tr-TR" dirty="0"/>
              <a:t> </a:t>
            </a:r>
            <a:r>
              <a:rPr lang="tr-TR" dirty="0" err="1"/>
              <a:t>the</a:t>
            </a:r>
            <a:r>
              <a:rPr lang="tr-TR" dirty="0"/>
              <a:t> </a:t>
            </a:r>
            <a:r>
              <a:rPr lang="tr-TR" dirty="0" err="1"/>
              <a:t>system</a:t>
            </a:r>
            <a:r>
              <a:rPr lang="tr-TR" dirty="0"/>
              <a:t> of </a:t>
            </a:r>
            <a:r>
              <a:rPr lang="tr-TR" dirty="0" err="1"/>
              <a:t>choice</a:t>
            </a:r>
            <a:r>
              <a:rPr lang="tr-TR" dirty="0"/>
              <a:t>.</a:t>
            </a:r>
            <a:endParaRPr lang="tr-TR" dirty="0" smtClean="0"/>
          </a:p>
          <a:p>
            <a:r>
              <a:rPr lang="tr-TR" dirty="0" err="1" smtClean="0">
                <a:solidFill>
                  <a:srgbClr val="00B050"/>
                </a:solidFill>
              </a:rPr>
              <a:t>the</a:t>
            </a:r>
            <a:r>
              <a:rPr lang="tr-TR" dirty="0" smtClean="0">
                <a:solidFill>
                  <a:srgbClr val="00B050"/>
                </a:solidFill>
              </a:rPr>
              <a:t> </a:t>
            </a:r>
            <a:r>
              <a:rPr lang="tr-TR" dirty="0" err="1">
                <a:solidFill>
                  <a:srgbClr val="00B050"/>
                </a:solidFill>
              </a:rPr>
              <a:t>detection</a:t>
            </a:r>
            <a:r>
              <a:rPr lang="tr-TR" dirty="0">
                <a:solidFill>
                  <a:srgbClr val="00B050"/>
                </a:solidFill>
              </a:rPr>
              <a:t> of </a:t>
            </a:r>
            <a:r>
              <a:rPr lang="tr-TR" dirty="0" err="1">
                <a:solidFill>
                  <a:srgbClr val="00B050"/>
                </a:solidFill>
              </a:rPr>
              <a:t>viral</a:t>
            </a:r>
            <a:r>
              <a:rPr lang="tr-TR" dirty="0">
                <a:solidFill>
                  <a:srgbClr val="00B050"/>
                </a:solidFill>
              </a:rPr>
              <a:t> </a:t>
            </a:r>
            <a:r>
              <a:rPr lang="tr-TR" dirty="0" err="1">
                <a:solidFill>
                  <a:srgbClr val="00B050"/>
                </a:solidFill>
              </a:rPr>
              <a:t>antigens</a:t>
            </a:r>
            <a:r>
              <a:rPr lang="tr-TR" dirty="0">
                <a:solidFill>
                  <a:srgbClr val="00B050"/>
                </a:solidFill>
              </a:rPr>
              <a:t> </a:t>
            </a:r>
            <a:r>
              <a:rPr lang="tr-TR" dirty="0" err="1">
                <a:solidFill>
                  <a:srgbClr val="00B050"/>
                </a:solidFill>
              </a:rPr>
              <a:t>or</a:t>
            </a:r>
            <a:r>
              <a:rPr lang="tr-TR" dirty="0">
                <a:solidFill>
                  <a:srgbClr val="00B050"/>
                </a:solidFill>
              </a:rPr>
              <a:t> </a:t>
            </a:r>
            <a:r>
              <a:rPr lang="tr-TR" dirty="0" err="1">
                <a:solidFill>
                  <a:srgbClr val="00B050"/>
                </a:solidFill>
              </a:rPr>
              <a:t>nucleic</a:t>
            </a:r>
            <a:r>
              <a:rPr lang="tr-TR" dirty="0">
                <a:solidFill>
                  <a:srgbClr val="00B050"/>
                </a:solidFill>
              </a:rPr>
              <a:t> </a:t>
            </a:r>
            <a:r>
              <a:rPr lang="tr-TR" dirty="0" err="1">
                <a:solidFill>
                  <a:srgbClr val="00B050"/>
                </a:solidFill>
              </a:rPr>
              <a:t>acids</a:t>
            </a:r>
            <a:r>
              <a:rPr lang="tr-TR" dirty="0">
                <a:solidFill>
                  <a:srgbClr val="00B050"/>
                </a:solidFill>
              </a:rPr>
              <a:t>, </a:t>
            </a:r>
            <a:endParaRPr lang="tr-TR" dirty="0" smtClean="0">
              <a:solidFill>
                <a:srgbClr val="00B050"/>
              </a:solidFill>
            </a:endParaRPr>
          </a:p>
          <a:p>
            <a:pPr lvl="1"/>
            <a:r>
              <a:rPr lang="tr-TR" dirty="0" smtClean="0"/>
              <a:t>RT-PCR</a:t>
            </a:r>
            <a:endParaRPr lang="tr-TR" dirty="0"/>
          </a:p>
          <a:p>
            <a:r>
              <a:rPr lang="tr-TR" dirty="0" err="1" smtClean="0">
                <a:solidFill>
                  <a:srgbClr val="00B050"/>
                </a:solidFill>
              </a:rPr>
              <a:t>Serology</a:t>
            </a:r>
            <a:endParaRPr lang="tr-TR" dirty="0" smtClean="0">
              <a:solidFill>
                <a:srgbClr val="00B050"/>
              </a:solidFill>
            </a:endParaRPr>
          </a:p>
          <a:p>
            <a:pPr lvl="1"/>
            <a:r>
              <a:rPr lang="tr-TR" dirty="0" err="1" smtClean="0"/>
              <a:t>virus</a:t>
            </a:r>
            <a:r>
              <a:rPr lang="tr-TR" dirty="0" smtClean="0"/>
              <a:t> </a:t>
            </a:r>
            <a:r>
              <a:rPr lang="tr-TR" dirty="0" err="1" smtClean="0"/>
              <a:t>neutralization</a:t>
            </a:r>
            <a:r>
              <a:rPr lang="tr-TR" dirty="0"/>
              <a:t>, </a:t>
            </a:r>
            <a:r>
              <a:rPr lang="tr-TR" dirty="0" err="1"/>
              <a:t>complement</a:t>
            </a:r>
            <a:r>
              <a:rPr lang="tr-TR" dirty="0"/>
              <a:t> </a:t>
            </a:r>
            <a:r>
              <a:rPr lang="tr-TR" dirty="0" err="1" smtClean="0"/>
              <a:t>fixation</a:t>
            </a:r>
            <a:r>
              <a:rPr lang="tr-TR" dirty="0" smtClean="0"/>
              <a:t> (CFT), </a:t>
            </a:r>
            <a:r>
              <a:rPr lang="tr-TR" dirty="0" err="1"/>
              <a:t>agar</a:t>
            </a:r>
            <a:r>
              <a:rPr lang="tr-TR" dirty="0"/>
              <a:t> gel </a:t>
            </a:r>
            <a:r>
              <a:rPr lang="tr-TR" dirty="0" err="1" smtClean="0"/>
              <a:t>immunodiffusion</a:t>
            </a:r>
            <a:r>
              <a:rPr lang="tr-TR" dirty="0" smtClean="0"/>
              <a:t> (AGID), </a:t>
            </a:r>
            <a:r>
              <a:rPr lang="tr-TR" dirty="0" err="1"/>
              <a:t>indirect</a:t>
            </a:r>
            <a:r>
              <a:rPr lang="tr-TR" dirty="0"/>
              <a:t> </a:t>
            </a:r>
            <a:r>
              <a:rPr lang="tr-TR" dirty="0" err="1"/>
              <a:t>fluorescent</a:t>
            </a:r>
            <a:r>
              <a:rPr lang="tr-TR" dirty="0"/>
              <a:t> </a:t>
            </a:r>
            <a:r>
              <a:rPr lang="tr-TR" dirty="0" err="1"/>
              <a:t>antibody</a:t>
            </a:r>
            <a:r>
              <a:rPr lang="tr-TR" dirty="0"/>
              <a:t>, </a:t>
            </a:r>
            <a:r>
              <a:rPr lang="tr-TR" dirty="0" err="1"/>
              <a:t>fluorescent</a:t>
            </a:r>
            <a:r>
              <a:rPr lang="tr-TR" dirty="0"/>
              <a:t> </a:t>
            </a:r>
            <a:r>
              <a:rPr lang="tr-TR" dirty="0" err="1"/>
              <a:t>microsphere</a:t>
            </a:r>
            <a:r>
              <a:rPr lang="tr-TR" dirty="0"/>
              <a:t> </a:t>
            </a:r>
            <a:r>
              <a:rPr lang="tr-TR" dirty="0" err="1"/>
              <a:t>immunoassay</a:t>
            </a:r>
            <a:r>
              <a:rPr lang="tr-TR" dirty="0"/>
              <a:t> (MIA) </a:t>
            </a:r>
            <a:r>
              <a:rPr lang="tr-TR" dirty="0" err="1"/>
              <a:t>and</a:t>
            </a:r>
            <a:r>
              <a:rPr lang="tr-TR" dirty="0"/>
              <a:t> </a:t>
            </a:r>
            <a:r>
              <a:rPr lang="tr-TR" dirty="0" smtClean="0"/>
              <a:t>ELISA.</a:t>
            </a:r>
            <a:endParaRPr lang="tr-TR" dirty="0"/>
          </a:p>
        </p:txBody>
      </p:sp>
    </p:spTree>
    <p:extLst>
      <p:ext uri="{BB962C8B-B14F-4D97-AF65-F5344CB8AC3E}">
        <p14:creationId xmlns:p14="http://schemas.microsoft.com/office/powerpoint/2010/main" val="25297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solidFill>
                  <a:srgbClr val="0070C0"/>
                </a:solidFill>
              </a:rPr>
              <a:t>Differential</a:t>
            </a:r>
            <a:r>
              <a:rPr lang="tr-TR" dirty="0">
                <a:solidFill>
                  <a:srgbClr val="0070C0"/>
                </a:solidFill>
              </a:rPr>
              <a:t> </a:t>
            </a:r>
            <a:r>
              <a:rPr lang="tr-TR" dirty="0" err="1">
                <a:solidFill>
                  <a:srgbClr val="0070C0"/>
                </a:solidFill>
              </a:rPr>
              <a:t>diagnosis</a:t>
            </a:r>
            <a:endParaRPr lang="tr-TR" dirty="0">
              <a:solidFill>
                <a:srgbClr val="0070C0"/>
              </a:solidFill>
            </a:endParaRPr>
          </a:p>
        </p:txBody>
      </p:sp>
      <p:sp>
        <p:nvSpPr>
          <p:cNvPr id="3" name="İçerik Yer Tutucusu 2"/>
          <p:cNvSpPr>
            <a:spLocks noGrp="1"/>
          </p:cNvSpPr>
          <p:nvPr>
            <p:ph idx="1"/>
          </p:nvPr>
        </p:nvSpPr>
        <p:spPr>
          <a:xfrm>
            <a:off x="838200" y="1690688"/>
            <a:ext cx="10515600" cy="4486275"/>
          </a:xfrm>
        </p:spPr>
        <p:txBody>
          <a:bodyPr>
            <a:normAutofit fontScale="85000" lnSpcReduction="20000"/>
          </a:bodyPr>
          <a:lstStyle/>
          <a:p>
            <a:r>
              <a:rPr lang="tr-TR" dirty="0" err="1" smtClean="0"/>
              <a:t>The</a:t>
            </a:r>
            <a:r>
              <a:rPr lang="tr-TR" dirty="0" smtClean="0"/>
              <a:t> </a:t>
            </a:r>
            <a:r>
              <a:rPr lang="tr-TR" dirty="0" err="1"/>
              <a:t>differential</a:t>
            </a:r>
            <a:r>
              <a:rPr lang="tr-TR" dirty="0"/>
              <a:t> </a:t>
            </a:r>
            <a:r>
              <a:rPr lang="tr-TR" dirty="0" err="1"/>
              <a:t>diagnosis</a:t>
            </a:r>
            <a:r>
              <a:rPr lang="tr-TR" dirty="0"/>
              <a:t> </a:t>
            </a:r>
            <a:r>
              <a:rPr lang="tr-TR" dirty="0" err="1"/>
              <a:t>includes</a:t>
            </a:r>
            <a:r>
              <a:rPr lang="tr-TR" dirty="0"/>
              <a:t> </a:t>
            </a:r>
            <a:endParaRPr lang="tr-TR" dirty="0" smtClean="0"/>
          </a:p>
          <a:p>
            <a:r>
              <a:rPr lang="tr-TR" dirty="0" err="1" smtClean="0"/>
              <a:t>equine</a:t>
            </a:r>
            <a:r>
              <a:rPr lang="tr-TR" dirty="0" smtClean="0"/>
              <a:t> </a:t>
            </a:r>
            <a:r>
              <a:rPr lang="tr-TR" dirty="0" err="1"/>
              <a:t>influenza</a:t>
            </a:r>
            <a:r>
              <a:rPr lang="tr-TR" dirty="0"/>
              <a:t>, </a:t>
            </a:r>
            <a:endParaRPr lang="tr-TR" dirty="0" smtClean="0"/>
          </a:p>
          <a:p>
            <a:r>
              <a:rPr lang="tr-TR" dirty="0" err="1" smtClean="0"/>
              <a:t>equine</a:t>
            </a:r>
            <a:r>
              <a:rPr lang="tr-TR" dirty="0" smtClean="0"/>
              <a:t> </a:t>
            </a:r>
            <a:r>
              <a:rPr lang="tr-TR" dirty="0" err="1"/>
              <a:t>infectious</a:t>
            </a:r>
            <a:r>
              <a:rPr lang="tr-TR" dirty="0"/>
              <a:t> </a:t>
            </a:r>
            <a:r>
              <a:rPr lang="tr-TR" dirty="0" err="1"/>
              <a:t>anemia</a:t>
            </a:r>
            <a:r>
              <a:rPr lang="tr-TR" dirty="0"/>
              <a:t> </a:t>
            </a:r>
            <a:r>
              <a:rPr lang="tr-TR" dirty="0" err="1"/>
              <a:t>and</a:t>
            </a:r>
            <a:r>
              <a:rPr lang="tr-TR" dirty="0"/>
              <a:t> </a:t>
            </a:r>
            <a:endParaRPr lang="tr-TR" dirty="0" smtClean="0"/>
          </a:p>
          <a:p>
            <a:r>
              <a:rPr lang="tr-TR" dirty="0" err="1" smtClean="0"/>
              <a:t>African</a:t>
            </a:r>
            <a:r>
              <a:rPr lang="tr-TR" dirty="0" smtClean="0"/>
              <a:t> </a:t>
            </a:r>
            <a:r>
              <a:rPr lang="tr-TR" dirty="0" err="1"/>
              <a:t>horse</a:t>
            </a:r>
            <a:r>
              <a:rPr lang="tr-TR" dirty="0"/>
              <a:t> </a:t>
            </a:r>
            <a:r>
              <a:rPr lang="tr-TR" dirty="0" err="1"/>
              <a:t>sickness</a:t>
            </a:r>
            <a:r>
              <a:rPr lang="tr-TR" dirty="0"/>
              <a:t>, </a:t>
            </a:r>
            <a:endParaRPr lang="tr-TR" dirty="0" smtClean="0"/>
          </a:p>
          <a:p>
            <a:r>
              <a:rPr lang="tr-TR" dirty="0" err="1" smtClean="0"/>
              <a:t>Getah</a:t>
            </a:r>
            <a:r>
              <a:rPr lang="tr-TR" dirty="0" smtClean="0"/>
              <a:t> </a:t>
            </a:r>
            <a:r>
              <a:rPr lang="tr-TR" dirty="0" err="1"/>
              <a:t>virus</a:t>
            </a:r>
            <a:r>
              <a:rPr lang="tr-TR" dirty="0"/>
              <a:t>, </a:t>
            </a:r>
            <a:endParaRPr lang="tr-TR" dirty="0" smtClean="0"/>
          </a:p>
          <a:p>
            <a:r>
              <a:rPr lang="tr-TR" dirty="0" err="1" smtClean="0"/>
              <a:t>Hendra</a:t>
            </a:r>
            <a:r>
              <a:rPr lang="tr-TR" dirty="0" smtClean="0"/>
              <a:t> </a:t>
            </a:r>
            <a:r>
              <a:rPr lang="tr-TR" dirty="0" err="1"/>
              <a:t>virus</a:t>
            </a:r>
            <a:r>
              <a:rPr lang="tr-TR" dirty="0"/>
              <a:t>, </a:t>
            </a:r>
            <a:endParaRPr lang="tr-TR" dirty="0" smtClean="0"/>
          </a:p>
          <a:p>
            <a:r>
              <a:rPr lang="tr-TR" dirty="0" err="1" smtClean="0"/>
              <a:t>equine</a:t>
            </a:r>
            <a:r>
              <a:rPr lang="tr-TR" dirty="0" smtClean="0"/>
              <a:t> </a:t>
            </a:r>
            <a:r>
              <a:rPr lang="tr-TR" dirty="0" err="1"/>
              <a:t>rhinitis</a:t>
            </a:r>
            <a:r>
              <a:rPr lang="tr-TR" dirty="0"/>
              <a:t> A </a:t>
            </a:r>
            <a:r>
              <a:rPr lang="tr-TR" dirty="0" err="1"/>
              <a:t>and</a:t>
            </a:r>
            <a:r>
              <a:rPr lang="tr-TR" dirty="0"/>
              <a:t> B </a:t>
            </a:r>
            <a:r>
              <a:rPr lang="tr-TR" dirty="0" err="1"/>
              <a:t>viruses</a:t>
            </a:r>
            <a:r>
              <a:rPr lang="tr-TR" dirty="0"/>
              <a:t>, </a:t>
            </a:r>
            <a:endParaRPr lang="tr-TR" dirty="0" smtClean="0"/>
          </a:p>
          <a:p>
            <a:r>
              <a:rPr lang="tr-TR" dirty="0" err="1" smtClean="0"/>
              <a:t>equine</a:t>
            </a:r>
            <a:r>
              <a:rPr lang="tr-TR" dirty="0" smtClean="0"/>
              <a:t> </a:t>
            </a:r>
            <a:r>
              <a:rPr lang="tr-TR" dirty="0" err="1"/>
              <a:t>adenoviruses</a:t>
            </a:r>
            <a:r>
              <a:rPr lang="tr-TR" dirty="0"/>
              <a:t>, </a:t>
            </a:r>
          </a:p>
          <a:p>
            <a:r>
              <a:rPr lang="tr-TR" dirty="0" err="1" smtClean="0"/>
              <a:t>equine</a:t>
            </a:r>
            <a:r>
              <a:rPr lang="tr-TR" dirty="0" smtClean="0"/>
              <a:t> </a:t>
            </a:r>
            <a:r>
              <a:rPr lang="tr-TR" dirty="0" err="1"/>
              <a:t>herpesviruses</a:t>
            </a:r>
            <a:r>
              <a:rPr lang="tr-TR" dirty="0"/>
              <a:t> 1 </a:t>
            </a:r>
            <a:r>
              <a:rPr lang="tr-TR" dirty="0" err="1"/>
              <a:t>and</a:t>
            </a:r>
            <a:r>
              <a:rPr lang="tr-TR" dirty="0"/>
              <a:t> 4. </a:t>
            </a:r>
            <a:endParaRPr lang="tr-TR" dirty="0" smtClean="0"/>
          </a:p>
          <a:p>
            <a:r>
              <a:rPr lang="tr-TR" dirty="0" err="1" smtClean="0"/>
              <a:t>purpura</a:t>
            </a:r>
            <a:r>
              <a:rPr lang="tr-TR" dirty="0" smtClean="0"/>
              <a:t> </a:t>
            </a:r>
            <a:r>
              <a:rPr lang="tr-TR" dirty="0" err="1"/>
              <a:t>hemorrhagica</a:t>
            </a:r>
            <a:r>
              <a:rPr lang="tr-TR" dirty="0"/>
              <a:t> </a:t>
            </a:r>
            <a:r>
              <a:rPr lang="tr-TR" dirty="0" err="1"/>
              <a:t>and</a:t>
            </a:r>
            <a:r>
              <a:rPr lang="tr-TR" dirty="0"/>
              <a:t> </a:t>
            </a:r>
            <a:r>
              <a:rPr lang="tr-TR" dirty="0" err="1" smtClean="0"/>
              <a:t>other</a:t>
            </a:r>
            <a:r>
              <a:rPr lang="tr-TR" dirty="0" smtClean="0"/>
              <a:t> </a:t>
            </a:r>
            <a:r>
              <a:rPr lang="tr-TR" dirty="0" err="1"/>
              <a:t>streptococcal</a:t>
            </a:r>
            <a:r>
              <a:rPr lang="tr-TR" dirty="0"/>
              <a:t> </a:t>
            </a:r>
            <a:r>
              <a:rPr lang="tr-TR" dirty="0" err="1"/>
              <a:t>infections</a:t>
            </a:r>
            <a:r>
              <a:rPr lang="tr-TR" dirty="0"/>
              <a:t>, </a:t>
            </a:r>
            <a:endParaRPr lang="tr-TR" dirty="0" smtClean="0"/>
          </a:p>
          <a:p>
            <a:r>
              <a:rPr lang="tr-TR" dirty="0" err="1" smtClean="0"/>
              <a:t>poisoning</a:t>
            </a:r>
            <a:r>
              <a:rPr lang="tr-TR" dirty="0" smtClean="0"/>
              <a:t> </a:t>
            </a:r>
            <a:r>
              <a:rPr lang="tr-TR" dirty="0" err="1"/>
              <a:t>from</a:t>
            </a:r>
            <a:r>
              <a:rPr lang="tr-TR" dirty="0"/>
              <a:t> </a:t>
            </a:r>
            <a:r>
              <a:rPr lang="tr-TR" dirty="0" err="1"/>
              <a:t>the</a:t>
            </a:r>
            <a:r>
              <a:rPr lang="tr-TR" dirty="0"/>
              <a:t> </a:t>
            </a:r>
            <a:r>
              <a:rPr lang="tr-TR" dirty="0" err="1"/>
              <a:t>toxic</a:t>
            </a:r>
            <a:r>
              <a:rPr lang="tr-TR" dirty="0"/>
              <a:t> </a:t>
            </a:r>
            <a:r>
              <a:rPr lang="tr-TR" dirty="0" err="1" smtClean="0"/>
              <a:t>plant</a:t>
            </a:r>
            <a:r>
              <a:rPr lang="tr-TR" dirty="0" smtClean="0"/>
              <a:t>.</a:t>
            </a:r>
            <a:endParaRPr lang="tr-TR" dirty="0"/>
          </a:p>
        </p:txBody>
      </p:sp>
    </p:spTree>
    <p:extLst>
      <p:ext uri="{BB962C8B-B14F-4D97-AF65-F5344CB8AC3E}">
        <p14:creationId xmlns:p14="http://schemas.microsoft.com/office/powerpoint/2010/main" val="1751909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Control</a:t>
            </a:r>
            <a:endParaRPr lang="tr-TR" dirty="0">
              <a:solidFill>
                <a:srgbClr val="0070C0"/>
              </a:solidFill>
            </a:endParaRPr>
          </a:p>
        </p:txBody>
      </p:sp>
      <p:sp>
        <p:nvSpPr>
          <p:cNvPr id="3" name="İçerik Yer Tutucusu 2"/>
          <p:cNvSpPr>
            <a:spLocks noGrp="1"/>
          </p:cNvSpPr>
          <p:nvPr>
            <p:ph idx="1"/>
          </p:nvPr>
        </p:nvSpPr>
        <p:spPr/>
        <p:txBody>
          <a:bodyPr>
            <a:normAutofit/>
          </a:bodyPr>
          <a:lstStyle/>
          <a:p>
            <a:r>
              <a:rPr lang="tr-TR" dirty="0" err="1"/>
              <a:t>Precautions</a:t>
            </a:r>
            <a:r>
              <a:rPr lang="tr-TR" dirty="0"/>
              <a:t> </a:t>
            </a:r>
            <a:r>
              <a:rPr lang="tr-TR" dirty="0" err="1"/>
              <a:t>should</a:t>
            </a:r>
            <a:r>
              <a:rPr lang="tr-TR" dirty="0"/>
              <a:t> </a:t>
            </a:r>
            <a:r>
              <a:rPr lang="tr-TR" dirty="0" err="1"/>
              <a:t>also</a:t>
            </a:r>
            <a:r>
              <a:rPr lang="tr-TR" dirty="0"/>
              <a:t> be </a:t>
            </a:r>
            <a:r>
              <a:rPr lang="tr-TR" dirty="0" err="1"/>
              <a:t>taken</a:t>
            </a:r>
            <a:r>
              <a:rPr lang="tr-TR" dirty="0"/>
              <a:t> </a:t>
            </a:r>
            <a:r>
              <a:rPr lang="tr-TR" dirty="0" err="1"/>
              <a:t>to</a:t>
            </a:r>
            <a:r>
              <a:rPr lang="tr-TR" dirty="0"/>
              <a:t> </a:t>
            </a:r>
            <a:r>
              <a:rPr lang="tr-TR" dirty="0" err="1"/>
              <a:t>avoid</a:t>
            </a:r>
            <a:r>
              <a:rPr lang="tr-TR" dirty="0"/>
              <a:t> </a:t>
            </a:r>
            <a:r>
              <a:rPr lang="tr-TR" dirty="0" err="1"/>
              <a:t>spreading</a:t>
            </a:r>
            <a:r>
              <a:rPr lang="tr-TR" dirty="0"/>
              <a:t> </a:t>
            </a:r>
            <a:r>
              <a:rPr lang="tr-TR" dirty="0" err="1"/>
              <a:t>the</a:t>
            </a:r>
            <a:r>
              <a:rPr lang="tr-TR" dirty="0"/>
              <a:t> </a:t>
            </a:r>
            <a:r>
              <a:rPr lang="tr-TR" dirty="0" err="1"/>
              <a:t>virus</a:t>
            </a:r>
            <a:r>
              <a:rPr lang="tr-TR" dirty="0"/>
              <a:t> on </a:t>
            </a:r>
            <a:r>
              <a:rPr lang="tr-TR" dirty="0" err="1"/>
              <a:t>fomites</a:t>
            </a:r>
            <a:r>
              <a:rPr lang="tr-TR" dirty="0"/>
              <a:t>. </a:t>
            </a:r>
            <a:endParaRPr lang="tr-TR" dirty="0" smtClean="0"/>
          </a:p>
          <a:p>
            <a:r>
              <a:rPr lang="tr-TR" dirty="0" smtClean="0"/>
              <a:t>EAV </a:t>
            </a:r>
            <a:r>
              <a:rPr lang="tr-TR" dirty="0"/>
              <a:t>is </a:t>
            </a:r>
            <a:r>
              <a:rPr lang="tr-TR" dirty="0" err="1"/>
              <a:t>readily</a:t>
            </a:r>
            <a:r>
              <a:rPr lang="tr-TR" dirty="0"/>
              <a:t> </a:t>
            </a:r>
            <a:r>
              <a:rPr lang="tr-TR" dirty="0" err="1"/>
              <a:t>inactivated</a:t>
            </a:r>
            <a:r>
              <a:rPr lang="tr-TR" dirty="0"/>
              <a:t> </a:t>
            </a:r>
            <a:r>
              <a:rPr lang="tr-TR" dirty="0" err="1"/>
              <a:t>by</a:t>
            </a:r>
            <a:r>
              <a:rPr lang="tr-TR" dirty="0"/>
              <a:t> </a:t>
            </a:r>
            <a:r>
              <a:rPr lang="tr-TR" dirty="0" err="1"/>
              <a:t>detergents</a:t>
            </a:r>
            <a:r>
              <a:rPr lang="tr-TR" dirty="0"/>
              <a:t>, </a:t>
            </a:r>
            <a:r>
              <a:rPr lang="tr-TR" dirty="0" err="1"/>
              <a:t>common</a:t>
            </a:r>
            <a:r>
              <a:rPr lang="tr-TR" dirty="0"/>
              <a:t> </a:t>
            </a:r>
            <a:r>
              <a:rPr lang="tr-TR" dirty="0" err="1"/>
              <a:t>disinfectants</a:t>
            </a:r>
            <a:r>
              <a:rPr lang="tr-TR" dirty="0"/>
              <a:t> </a:t>
            </a:r>
            <a:r>
              <a:rPr lang="tr-TR" dirty="0" err="1"/>
              <a:t>and</a:t>
            </a:r>
            <a:r>
              <a:rPr lang="tr-TR" dirty="0"/>
              <a:t> </a:t>
            </a:r>
            <a:r>
              <a:rPr lang="tr-TR" dirty="0" err="1"/>
              <a:t>lipid</a:t>
            </a:r>
            <a:r>
              <a:rPr lang="tr-TR" dirty="0"/>
              <a:t> </a:t>
            </a:r>
            <a:r>
              <a:rPr lang="tr-TR" dirty="0" err="1"/>
              <a:t>solvents</a:t>
            </a:r>
            <a:r>
              <a:rPr lang="tr-TR" dirty="0"/>
              <a:t>. </a:t>
            </a:r>
            <a:endParaRPr lang="tr-TR" dirty="0" smtClean="0"/>
          </a:p>
          <a:p>
            <a:r>
              <a:rPr lang="tr-TR" dirty="0" smtClean="0"/>
              <a:t>No </a:t>
            </a:r>
            <a:r>
              <a:rPr lang="tr-TR" dirty="0" err="1"/>
              <a:t>specific</a:t>
            </a:r>
            <a:r>
              <a:rPr lang="tr-TR" dirty="0"/>
              <a:t> </a:t>
            </a:r>
            <a:r>
              <a:rPr lang="tr-TR" dirty="0" err="1"/>
              <a:t>treatment</a:t>
            </a:r>
            <a:r>
              <a:rPr lang="tr-TR" dirty="0"/>
              <a:t> is </a:t>
            </a:r>
            <a:r>
              <a:rPr lang="tr-TR" dirty="0" err="1"/>
              <a:t>available</a:t>
            </a:r>
            <a:r>
              <a:rPr lang="tr-TR" dirty="0"/>
              <a:t>; </a:t>
            </a:r>
            <a:r>
              <a:rPr lang="tr-TR" dirty="0" err="1"/>
              <a:t>however</a:t>
            </a:r>
            <a:r>
              <a:rPr lang="tr-TR" dirty="0"/>
              <a:t>, </a:t>
            </a:r>
            <a:r>
              <a:rPr lang="tr-TR" dirty="0" err="1"/>
              <a:t>most</a:t>
            </a:r>
            <a:r>
              <a:rPr lang="tr-TR" dirty="0"/>
              <a:t> </a:t>
            </a:r>
            <a:r>
              <a:rPr lang="tr-TR" dirty="0" err="1"/>
              <a:t>healthy</a:t>
            </a:r>
            <a:r>
              <a:rPr lang="tr-TR" dirty="0"/>
              <a:t> </a:t>
            </a:r>
            <a:r>
              <a:rPr lang="tr-TR" dirty="0" err="1"/>
              <a:t>horses</a:t>
            </a:r>
            <a:r>
              <a:rPr lang="tr-TR" dirty="0"/>
              <a:t> </a:t>
            </a:r>
            <a:r>
              <a:rPr lang="tr-TR" dirty="0" err="1"/>
              <a:t>other</a:t>
            </a:r>
            <a:r>
              <a:rPr lang="tr-TR" dirty="0"/>
              <a:t> </a:t>
            </a:r>
            <a:r>
              <a:rPr lang="tr-TR" dirty="0" err="1"/>
              <a:t>than</a:t>
            </a:r>
            <a:r>
              <a:rPr lang="tr-TR" dirty="0"/>
              <a:t> </a:t>
            </a:r>
            <a:r>
              <a:rPr lang="tr-TR" dirty="0" err="1"/>
              <a:t>young</a:t>
            </a:r>
            <a:r>
              <a:rPr lang="tr-TR" dirty="0"/>
              <a:t> </a:t>
            </a:r>
            <a:r>
              <a:rPr lang="tr-TR" dirty="0" err="1"/>
              <a:t>foals</a:t>
            </a:r>
            <a:r>
              <a:rPr lang="tr-TR" dirty="0"/>
              <a:t> </a:t>
            </a:r>
            <a:r>
              <a:rPr lang="tr-TR" dirty="0" err="1"/>
              <a:t>recover</a:t>
            </a:r>
            <a:r>
              <a:rPr lang="tr-TR" dirty="0"/>
              <a:t> on </a:t>
            </a:r>
            <a:r>
              <a:rPr lang="tr-TR" dirty="0" err="1"/>
              <a:t>their</a:t>
            </a:r>
            <a:r>
              <a:rPr lang="tr-TR" dirty="0"/>
              <a:t> </a:t>
            </a:r>
            <a:r>
              <a:rPr lang="tr-TR" dirty="0" err="1"/>
              <a:t>own</a:t>
            </a:r>
            <a:r>
              <a:rPr lang="tr-TR" dirty="0"/>
              <a:t>. </a:t>
            </a:r>
            <a:endParaRPr lang="tr-TR" dirty="0" smtClean="0"/>
          </a:p>
          <a:p>
            <a:r>
              <a:rPr lang="tr-TR" dirty="0" err="1" smtClean="0"/>
              <a:t>Good</a:t>
            </a:r>
            <a:r>
              <a:rPr lang="tr-TR" dirty="0" smtClean="0"/>
              <a:t> </a:t>
            </a:r>
            <a:r>
              <a:rPr lang="tr-TR" dirty="0" err="1"/>
              <a:t>nursing</a:t>
            </a:r>
            <a:r>
              <a:rPr lang="tr-TR" dirty="0"/>
              <a:t> </a:t>
            </a:r>
            <a:r>
              <a:rPr lang="tr-TR" dirty="0" err="1"/>
              <a:t>and</a:t>
            </a:r>
            <a:r>
              <a:rPr lang="tr-TR" dirty="0"/>
              <a:t> </a:t>
            </a:r>
            <a:r>
              <a:rPr lang="tr-TR" dirty="0" err="1"/>
              <a:t>symptomatic</a:t>
            </a:r>
            <a:r>
              <a:rPr lang="tr-TR" dirty="0"/>
              <a:t> </a:t>
            </a:r>
            <a:r>
              <a:rPr lang="tr-TR" dirty="0" err="1"/>
              <a:t>treatment</a:t>
            </a:r>
            <a:r>
              <a:rPr lang="tr-TR" dirty="0"/>
              <a:t> </a:t>
            </a:r>
            <a:r>
              <a:rPr lang="tr-TR" dirty="0" err="1"/>
              <a:t>should</a:t>
            </a:r>
            <a:r>
              <a:rPr lang="tr-TR" dirty="0"/>
              <a:t> be </a:t>
            </a:r>
            <a:r>
              <a:rPr lang="tr-TR" dirty="0" err="1"/>
              <a:t>used</a:t>
            </a:r>
            <a:r>
              <a:rPr lang="tr-TR" dirty="0"/>
              <a:t> in severe </a:t>
            </a:r>
            <a:r>
              <a:rPr lang="tr-TR" dirty="0" err="1"/>
              <a:t>cases</a:t>
            </a:r>
            <a:r>
              <a:rPr lang="tr-TR" dirty="0"/>
              <a:t>. </a:t>
            </a:r>
            <a:endParaRPr lang="tr-TR" dirty="0" smtClean="0"/>
          </a:p>
          <a:p>
            <a:r>
              <a:rPr lang="tr-TR" dirty="0" err="1" smtClean="0"/>
              <a:t>Vaccination</a:t>
            </a:r>
            <a:r>
              <a:rPr lang="tr-TR" dirty="0" smtClean="0"/>
              <a:t> </a:t>
            </a:r>
            <a:r>
              <a:rPr lang="tr-TR" dirty="0"/>
              <a:t>can </a:t>
            </a:r>
            <a:r>
              <a:rPr lang="tr-TR" dirty="0" err="1"/>
              <a:t>also</a:t>
            </a:r>
            <a:r>
              <a:rPr lang="tr-TR" dirty="0"/>
              <a:t> </a:t>
            </a:r>
            <a:r>
              <a:rPr lang="tr-TR" dirty="0" err="1"/>
              <a:t>help</a:t>
            </a:r>
            <a:r>
              <a:rPr lang="tr-TR" dirty="0"/>
              <a:t> </a:t>
            </a:r>
            <a:r>
              <a:rPr lang="tr-TR" dirty="0" err="1"/>
              <a:t>contain</a:t>
            </a:r>
            <a:r>
              <a:rPr lang="tr-TR" dirty="0"/>
              <a:t> </a:t>
            </a:r>
            <a:r>
              <a:rPr lang="tr-TR" dirty="0" err="1"/>
              <a:t>outbreaks</a:t>
            </a:r>
            <a:r>
              <a:rPr lang="tr-TR" dirty="0" smtClean="0"/>
              <a:t>.</a:t>
            </a:r>
          </a:p>
        </p:txBody>
      </p:sp>
    </p:spTree>
    <p:extLst>
      <p:ext uri="{BB962C8B-B14F-4D97-AF65-F5344CB8AC3E}">
        <p14:creationId xmlns:p14="http://schemas.microsoft.com/office/powerpoint/2010/main" val="1886940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52354"/>
            <a:ext cx="10515600" cy="5424609"/>
          </a:xfrm>
        </p:spPr>
        <p:txBody>
          <a:bodyPr>
            <a:normAutofit lnSpcReduction="10000"/>
          </a:bodyPr>
          <a:lstStyle/>
          <a:p>
            <a:r>
              <a:rPr lang="tr-TR" dirty="0" err="1"/>
              <a:t>Venereal</a:t>
            </a:r>
            <a:r>
              <a:rPr lang="tr-TR" dirty="0"/>
              <a:t> </a:t>
            </a:r>
            <a:r>
              <a:rPr lang="tr-TR" dirty="0" err="1"/>
              <a:t>transmission</a:t>
            </a:r>
            <a:r>
              <a:rPr lang="tr-TR" dirty="0"/>
              <a:t> can be </a:t>
            </a:r>
            <a:r>
              <a:rPr lang="tr-TR" dirty="0" err="1"/>
              <a:t>controlled</a:t>
            </a:r>
            <a:r>
              <a:rPr lang="tr-TR" dirty="0"/>
              <a:t> </a:t>
            </a:r>
            <a:r>
              <a:rPr lang="tr-TR" dirty="0" err="1"/>
              <a:t>by</a:t>
            </a:r>
            <a:r>
              <a:rPr lang="tr-TR" dirty="0"/>
              <a:t> </a:t>
            </a:r>
            <a:r>
              <a:rPr lang="tr-TR" dirty="0" err="1"/>
              <a:t>good</a:t>
            </a:r>
            <a:r>
              <a:rPr lang="tr-TR" dirty="0"/>
              <a:t> </a:t>
            </a:r>
            <a:r>
              <a:rPr lang="tr-TR" dirty="0" err="1"/>
              <a:t>management</a:t>
            </a:r>
            <a:r>
              <a:rPr lang="tr-TR" dirty="0"/>
              <a:t> </a:t>
            </a:r>
            <a:r>
              <a:rPr lang="tr-TR" dirty="0" err="1"/>
              <a:t>and</a:t>
            </a:r>
            <a:r>
              <a:rPr lang="tr-TR" dirty="0"/>
              <a:t> </a:t>
            </a:r>
            <a:r>
              <a:rPr lang="tr-TR" dirty="0" err="1"/>
              <a:t>vaccination</a:t>
            </a:r>
            <a:r>
              <a:rPr lang="tr-TR" dirty="0"/>
              <a:t>. </a:t>
            </a:r>
          </a:p>
          <a:p>
            <a:r>
              <a:rPr lang="tr-TR" dirty="0" err="1"/>
              <a:t>To</a:t>
            </a:r>
            <a:r>
              <a:rPr lang="tr-TR" dirty="0"/>
              <a:t> </a:t>
            </a:r>
            <a:r>
              <a:rPr lang="tr-TR" dirty="0" err="1"/>
              <a:t>protect</a:t>
            </a:r>
            <a:r>
              <a:rPr lang="tr-TR" dirty="0"/>
              <a:t> </a:t>
            </a:r>
            <a:r>
              <a:rPr lang="tr-TR" dirty="0" err="1"/>
              <a:t>pregnant</a:t>
            </a:r>
            <a:r>
              <a:rPr lang="tr-TR" dirty="0"/>
              <a:t> </a:t>
            </a:r>
            <a:r>
              <a:rPr lang="tr-TR" dirty="0" err="1"/>
              <a:t>mares</a:t>
            </a:r>
            <a:r>
              <a:rPr lang="tr-TR" dirty="0"/>
              <a:t> </a:t>
            </a:r>
            <a:r>
              <a:rPr lang="tr-TR" dirty="0" err="1"/>
              <a:t>from</a:t>
            </a:r>
            <a:r>
              <a:rPr lang="tr-TR" dirty="0"/>
              <a:t> </a:t>
            </a:r>
            <a:r>
              <a:rPr lang="tr-TR" dirty="0" err="1"/>
              <a:t>abortion</a:t>
            </a:r>
            <a:r>
              <a:rPr lang="tr-TR" dirty="0"/>
              <a:t>, </a:t>
            </a:r>
            <a:r>
              <a:rPr lang="tr-TR" dirty="0" err="1"/>
              <a:t>they</a:t>
            </a:r>
            <a:r>
              <a:rPr lang="tr-TR" dirty="0"/>
              <a:t> </a:t>
            </a:r>
            <a:r>
              <a:rPr lang="tr-TR" dirty="0" err="1"/>
              <a:t>should</a:t>
            </a:r>
            <a:r>
              <a:rPr lang="tr-TR" dirty="0"/>
              <a:t> be </a:t>
            </a:r>
            <a:r>
              <a:rPr lang="tr-TR" dirty="0" err="1"/>
              <a:t>separated</a:t>
            </a:r>
            <a:r>
              <a:rPr lang="tr-TR" dirty="0"/>
              <a:t> </a:t>
            </a:r>
            <a:r>
              <a:rPr lang="tr-TR" dirty="0" err="1"/>
              <a:t>from</a:t>
            </a:r>
            <a:r>
              <a:rPr lang="tr-TR" dirty="0"/>
              <a:t> </a:t>
            </a:r>
            <a:r>
              <a:rPr lang="tr-TR" dirty="0" err="1"/>
              <a:t>other</a:t>
            </a:r>
            <a:r>
              <a:rPr lang="tr-TR" dirty="0"/>
              <a:t> </a:t>
            </a:r>
            <a:r>
              <a:rPr lang="tr-TR" dirty="0" err="1"/>
              <a:t>horses</a:t>
            </a:r>
            <a:r>
              <a:rPr lang="tr-TR" dirty="0"/>
              <a:t> </a:t>
            </a:r>
            <a:r>
              <a:rPr lang="tr-TR" dirty="0" err="1"/>
              <a:t>and</a:t>
            </a:r>
            <a:r>
              <a:rPr lang="tr-TR" dirty="0"/>
              <a:t> </a:t>
            </a:r>
            <a:r>
              <a:rPr lang="tr-TR" dirty="0" err="1"/>
              <a:t>maintained</a:t>
            </a:r>
            <a:r>
              <a:rPr lang="tr-TR" dirty="0"/>
              <a:t> in </a:t>
            </a:r>
            <a:r>
              <a:rPr lang="tr-TR" dirty="0" err="1"/>
              <a:t>small</a:t>
            </a:r>
            <a:r>
              <a:rPr lang="tr-TR" dirty="0"/>
              <a:t> </a:t>
            </a:r>
            <a:r>
              <a:rPr lang="tr-TR" dirty="0" err="1"/>
              <a:t>groups</a:t>
            </a:r>
            <a:r>
              <a:rPr lang="tr-TR" dirty="0"/>
              <a:t> </a:t>
            </a:r>
            <a:r>
              <a:rPr lang="tr-TR" dirty="0" err="1"/>
              <a:t>according</a:t>
            </a:r>
            <a:r>
              <a:rPr lang="tr-TR" dirty="0"/>
              <a:t> </a:t>
            </a:r>
            <a:r>
              <a:rPr lang="tr-TR" dirty="0" err="1"/>
              <a:t>to</a:t>
            </a:r>
            <a:r>
              <a:rPr lang="tr-TR" dirty="0"/>
              <a:t> </a:t>
            </a:r>
            <a:r>
              <a:rPr lang="tr-TR" dirty="0" err="1"/>
              <a:t>their</a:t>
            </a:r>
            <a:r>
              <a:rPr lang="tr-TR" dirty="0"/>
              <a:t> </a:t>
            </a:r>
            <a:r>
              <a:rPr lang="tr-TR" dirty="0" err="1"/>
              <a:t>predicted</a:t>
            </a:r>
            <a:r>
              <a:rPr lang="tr-TR" dirty="0"/>
              <a:t> </a:t>
            </a:r>
            <a:r>
              <a:rPr lang="tr-TR" dirty="0" err="1"/>
              <a:t>foaling</a:t>
            </a:r>
            <a:r>
              <a:rPr lang="tr-TR" dirty="0"/>
              <a:t> </a:t>
            </a:r>
            <a:r>
              <a:rPr lang="tr-TR" dirty="0" err="1" smtClean="0"/>
              <a:t>dates</a:t>
            </a:r>
            <a:r>
              <a:rPr lang="tr-TR" dirty="0" smtClean="0"/>
              <a:t>.</a:t>
            </a:r>
          </a:p>
          <a:p>
            <a:pPr marL="0" indent="0">
              <a:buNone/>
            </a:pPr>
            <a:r>
              <a:rPr lang="tr-TR" dirty="0" err="1" smtClean="0">
                <a:solidFill>
                  <a:srgbClr val="FFC000"/>
                </a:solidFill>
              </a:rPr>
              <a:t>For</a:t>
            </a:r>
            <a:r>
              <a:rPr lang="tr-TR" dirty="0" smtClean="0">
                <a:solidFill>
                  <a:srgbClr val="FFC000"/>
                </a:solidFill>
              </a:rPr>
              <a:t> </a:t>
            </a:r>
            <a:r>
              <a:rPr lang="tr-TR" dirty="0" err="1" smtClean="0">
                <a:solidFill>
                  <a:srgbClr val="FFC000"/>
                </a:solidFill>
              </a:rPr>
              <a:t>example</a:t>
            </a:r>
            <a:r>
              <a:rPr lang="tr-TR" dirty="0" smtClean="0">
                <a:solidFill>
                  <a:srgbClr val="FFC000"/>
                </a:solidFill>
              </a:rPr>
              <a:t>;</a:t>
            </a:r>
          </a:p>
          <a:p>
            <a:r>
              <a:rPr lang="tr-TR" dirty="0" err="1" smtClean="0"/>
              <a:t>Mandatory</a:t>
            </a:r>
            <a:r>
              <a:rPr lang="tr-TR" dirty="0" smtClean="0"/>
              <a:t> </a:t>
            </a:r>
            <a:r>
              <a:rPr lang="tr-TR" dirty="0" err="1"/>
              <a:t>notification</a:t>
            </a:r>
            <a:r>
              <a:rPr lang="tr-TR" dirty="0"/>
              <a:t>, </a:t>
            </a:r>
            <a:endParaRPr lang="tr-TR" dirty="0" smtClean="0"/>
          </a:p>
          <a:p>
            <a:r>
              <a:rPr lang="tr-TR" dirty="0" err="1" smtClean="0"/>
              <a:t>annual</a:t>
            </a:r>
            <a:r>
              <a:rPr lang="tr-TR" dirty="0" smtClean="0"/>
              <a:t> </a:t>
            </a:r>
            <a:r>
              <a:rPr lang="tr-TR" dirty="0" err="1"/>
              <a:t>testing</a:t>
            </a:r>
            <a:r>
              <a:rPr lang="tr-TR" dirty="0"/>
              <a:t>, </a:t>
            </a:r>
            <a:endParaRPr lang="tr-TR" dirty="0" smtClean="0"/>
          </a:p>
          <a:p>
            <a:r>
              <a:rPr lang="tr-TR" dirty="0" err="1" smtClean="0"/>
              <a:t>the</a:t>
            </a:r>
            <a:r>
              <a:rPr lang="tr-TR" dirty="0" smtClean="0"/>
              <a:t> </a:t>
            </a:r>
            <a:r>
              <a:rPr lang="tr-TR" dirty="0" err="1"/>
              <a:t>identification</a:t>
            </a:r>
            <a:r>
              <a:rPr lang="tr-TR" dirty="0"/>
              <a:t> of </a:t>
            </a:r>
            <a:r>
              <a:rPr lang="tr-TR" dirty="0" err="1"/>
              <a:t>carrier</a:t>
            </a:r>
            <a:r>
              <a:rPr lang="tr-TR" dirty="0"/>
              <a:t> </a:t>
            </a:r>
            <a:r>
              <a:rPr lang="tr-TR" dirty="0" err="1"/>
              <a:t>stallions</a:t>
            </a:r>
            <a:r>
              <a:rPr lang="tr-TR" dirty="0"/>
              <a:t> </a:t>
            </a:r>
            <a:r>
              <a:rPr lang="tr-TR" dirty="0" err="1"/>
              <a:t>and</a:t>
            </a:r>
            <a:r>
              <a:rPr lang="tr-TR" dirty="0"/>
              <a:t> </a:t>
            </a:r>
            <a:endParaRPr lang="tr-TR" dirty="0" smtClean="0"/>
          </a:p>
          <a:p>
            <a:r>
              <a:rPr lang="tr-TR" dirty="0" err="1" smtClean="0"/>
              <a:t>control</a:t>
            </a:r>
            <a:r>
              <a:rPr lang="tr-TR" dirty="0" smtClean="0"/>
              <a:t> </a:t>
            </a:r>
            <a:r>
              <a:rPr lang="tr-TR" dirty="0"/>
              <a:t>of </a:t>
            </a:r>
            <a:r>
              <a:rPr lang="tr-TR" dirty="0" err="1"/>
              <a:t>transmission</a:t>
            </a:r>
            <a:r>
              <a:rPr lang="tr-TR" dirty="0"/>
              <a:t> </a:t>
            </a:r>
            <a:r>
              <a:rPr lang="tr-TR" dirty="0" err="1"/>
              <a:t>from</a:t>
            </a:r>
            <a:r>
              <a:rPr lang="tr-TR" dirty="0"/>
              <a:t> </a:t>
            </a:r>
            <a:r>
              <a:rPr lang="tr-TR" dirty="0" err="1"/>
              <a:t>these</a:t>
            </a:r>
            <a:r>
              <a:rPr lang="tr-TR" dirty="0"/>
              <a:t> </a:t>
            </a:r>
            <a:r>
              <a:rPr lang="tr-TR" dirty="0" err="1"/>
              <a:t>animals</a:t>
            </a:r>
            <a:r>
              <a:rPr lang="tr-TR" dirty="0"/>
              <a:t>, </a:t>
            </a:r>
            <a:endParaRPr lang="tr-TR" dirty="0" smtClean="0"/>
          </a:p>
          <a:p>
            <a:r>
              <a:rPr lang="tr-TR" dirty="0" err="1" smtClean="0"/>
              <a:t>and</a:t>
            </a:r>
            <a:r>
              <a:rPr lang="tr-TR" dirty="0" smtClean="0"/>
              <a:t> </a:t>
            </a:r>
            <a:r>
              <a:rPr lang="tr-TR" dirty="0" err="1"/>
              <a:t>selective</a:t>
            </a:r>
            <a:r>
              <a:rPr lang="tr-TR" dirty="0"/>
              <a:t> </a:t>
            </a:r>
            <a:r>
              <a:rPr lang="tr-TR" dirty="0" err="1"/>
              <a:t>vaccination</a:t>
            </a:r>
            <a:r>
              <a:rPr lang="tr-TR" dirty="0"/>
              <a:t> </a:t>
            </a:r>
            <a:r>
              <a:rPr lang="tr-TR" dirty="0" err="1"/>
              <a:t>are</a:t>
            </a:r>
            <a:r>
              <a:rPr lang="tr-TR" dirty="0"/>
              <a:t> </a:t>
            </a:r>
            <a:r>
              <a:rPr lang="tr-TR" dirty="0" err="1"/>
              <a:t>being</a:t>
            </a:r>
            <a:r>
              <a:rPr lang="tr-TR" dirty="0"/>
              <a:t> </a:t>
            </a:r>
            <a:r>
              <a:rPr lang="tr-TR" dirty="0" err="1"/>
              <a:t>used</a:t>
            </a:r>
            <a:r>
              <a:rPr lang="tr-TR" dirty="0"/>
              <a:t> in New </a:t>
            </a:r>
            <a:r>
              <a:rPr lang="tr-TR" dirty="0" err="1"/>
              <a:t>Zealand</a:t>
            </a:r>
            <a:r>
              <a:rPr lang="tr-TR" dirty="0"/>
              <a:t> </a:t>
            </a:r>
            <a:r>
              <a:rPr lang="tr-TR" dirty="0" err="1"/>
              <a:t>to</a:t>
            </a:r>
            <a:r>
              <a:rPr lang="tr-TR" dirty="0"/>
              <a:t> </a:t>
            </a:r>
            <a:r>
              <a:rPr lang="tr-TR" dirty="0" err="1"/>
              <a:t>eradicate</a:t>
            </a:r>
            <a:r>
              <a:rPr lang="tr-TR" dirty="0"/>
              <a:t> </a:t>
            </a:r>
            <a:r>
              <a:rPr lang="tr-TR" dirty="0" err="1"/>
              <a:t>equine</a:t>
            </a:r>
            <a:r>
              <a:rPr lang="tr-TR" dirty="0"/>
              <a:t> </a:t>
            </a:r>
            <a:r>
              <a:rPr lang="tr-TR" dirty="0" err="1"/>
              <a:t>viral</a:t>
            </a:r>
            <a:r>
              <a:rPr lang="tr-TR" dirty="0"/>
              <a:t> </a:t>
            </a:r>
            <a:r>
              <a:rPr lang="tr-TR" dirty="0" err="1"/>
              <a:t>arteritis</a:t>
            </a:r>
            <a:r>
              <a:rPr lang="tr-TR" dirty="0"/>
              <a:t>.</a:t>
            </a:r>
          </a:p>
        </p:txBody>
      </p:sp>
    </p:spTree>
    <p:extLst>
      <p:ext uri="{BB962C8B-B14F-4D97-AF65-F5344CB8AC3E}">
        <p14:creationId xmlns:p14="http://schemas.microsoft.com/office/powerpoint/2010/main" val="76144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smtClean="0">
                <a:hlinkClick r:id="rId2"/>
              </a:rPr>
              <a:t>http://www.cfsph.iastate.edu/Factsheets/pdfs/equine_viral_arteritis.pdf</a:t>
            </a:r>
            <a:endParaRPr lang="tr-TR" dirty="0" smtClean="0"/>
          </a:p>
          <a:p>
            <a:r>
              <a:rPr lang="tr-TR" dirty="0" smtClean="0"/>
              <a:t>https://veteriankey.com/equine-viral-arteritis-2/</a:t>
            </a:r>
          </a:p>
          <a:p>
            <a:endParaRPr lang="tr-TR" dirty="0"/>
          </a:p>
        </p:txBody>
      </p:sp>
    </p:spTree>
    <p:extLst>
      <p:ext uri="{BB962C8B-B14F-4D97-AF65-F5344CB8AC3E}">
        <p14:creationId xmlns:p14="http://schemas.microsoft.com/office/powerpoint/2010/main" val="2917677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15051" y="1788811"/>
            <a:ext cx="10515600" cy="1325563"/>
          </a:xfrm>
        </p:spPr>
        <p:txBody>
          <a:bodyPr/>
          <a:lstStyle/>
          <a:p>
            <a:pPr algn="ctr"/>
            <a:r>
              <a:rPr lang="tr-TR" dirty="0" err="1" smtClean="0">
                <a:solidFill>
                  <a:srgbClr val="0070C0"/>
                </a:solidFill>
              </a:rPr>
              <a:t>Feline</a:t>
            </a:r>
            <a:r>
              <a:rPr lang="tr-TR" dirty="0" smtClean="0">
                <a:solidFill>
                  <a:srgbClr val="0070C0"/>
                </a:solidFill>
              </a:rPr>
              <a:t> </a:t>
            </a:r>
            <a:r>
              <a:rPr lang="tr-TR" dirty="0" err="1" smtClean="0">
                <a:solidFill>
                  <a:srgbClr val="0070C0"/>
                </a:solidFill>
              </a:rPr>
              <a:t>Calicivirus</a:t>
            </a:r>
            <a:r>
              <a:rPr lang="tr-TR" dirty="0" smtClean="0">
                <a:solidFill>
                  <a:srgbClr val="0070C0"/>
                </a:solidFill>
              </a:rPr>
              <a:t> </a:t>
            </a:r>
            <a:r>
              <a:rPr lang="tr-TR" dirty="0" err="1" smtClean="0">
                <a:solidFill>
                  <a:srgbClr val="0070C0"/>
                </a:solidFill>
              </a:rPr>
              <a:t>Infection</a:t>
            </a:r>
            <a:endParaRPr lang="tr-TR" dirty="0">
              <a:solidFill>
                <a:srgbClr val="0070C0"/>
              </a:solidFill>
            </a:endParaRPr>
          </a:p>
        </p:txBody>
      </p:sp>
      <p:pic>
        <p:nvPicPr>
          <p:cNvPr id="4" name="Resim 3"/>
          <p:cNvPicPr>
            <a:picLocks noChangeAspect="1"/>
          </p:cNvPicPr>
          <p:nvPr/>
        </p:nvPicPr>
        <p:blipFill>
          <a:blip r:embed="rId2"/>
          <a:stretch>
            <a:fillRect/>
          </a:stretch>
        </p:blipFill>
        <p:spPr>
          <a:xfrm>
            <a:off x="3599726" y="2876134"/>
            <a:ext cx="5207192" cy="3854543"/>
          </a:xfrm>
          <a:prstGeom prst="rect">
            <a:avLst/>
          </a:prstGeom>
        </p:spPr>
      </p:pic>
    </p:spTree>
    <p:extLst>
      <p:ext uri="{BB962C8B-B14F-4D97-AF65-F5344CB8AC3E}">
        <p14:creationId xmlns:p14="http://schemas.microsoft.com/office/powerpoint/2010/main" val="543291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21803"/>
            <a:ext cx="10515600" cy="5355160"/>
          </a:xfrm>
        </p:spPr>
        <p:txBody>
          <a:bodyPr/>
          <a:lstStyle/>
          <a:p>
            <a:r>
              <a:rPr lang="tr-TR" dirty="0" err="1"/>
              <a:t>Feline</a:t>
            </a:r>
            <a:r>
              <a:rPr lang="tr-TR" dirty="0"/>
              <a:t> </a:t>
            </a:r>
            <a:r>
              <a:rPr lang="tr-TR" dirty="0" err="1"/>
              <a:t>calicivirus</a:t>
            </a:r>
            <a:r>
              <a:rPr lang="tr-TR" dirty="0"/>
              <a:t> </a:t>
            </a:r>
            <a:r>
              <a:rPr lang="tr-TR" dirty="0" err="1"/>
              <a:t>infection</a:t>
            </a:r>
            <a:r>
              <a:rPr lang="tr-TR" dirty="0"/>
              <a:t> is a </a:t>
            </a:r>
            <a:r>
              <a:rPr lang="tr-TR" dirty="0" err="1"/>
              <a:t>common</a:t>
            </a:r>
            <a:r>
              <a:rPr lang="tr-TR" dirty="0"/>
              <a:t> </a:t>
            </a:r>
            <a:r>
              <a:rPr lang="tr-TR" dirty="0" err="1"/>
              <a:t>respiratory</a:t>
            </a:r>
            <a:r>
              <a:rPr lang="tr-TR" dirty="0"/>
              <a:t> </a:t>
            </a:r>
            <a:r>
              <a:rPr lang="tr-TR" dirty="0" err="1"/>
              <a:t>disease</a:t>
            </a:r>
            <a:r>
              <a:rPr lang="tr-TR" dirty="0"/>
              <a:t> in </a:t>
            </a:r>
            <a:r>
              <a:rPr lang="tr-TR" dirty="0" err="1"/>
              <a:t>cats</a:t>
            </a:r>
            <a:r>
              <a:rPr lang="tr-TR" dirty="0"/>
              <a:t>. </a:t>
            </a:r>
            <a:endParaRPr lang="tr-TR" dirty="0" smtClean="0"/>
          </a:p>
          <a:p>
            <a:r>
              <a:rPr lang="tr-TR" dirty="0" err="1" smtClean="0"/>
              <a:t>The</a:t>
            </a:r>
            <a:r>
              <a:rPr lang="tr-TR" dirty="0" smtClean="0"/>
              <a:t> </a:t>
            </a:r>
            <a:r>
              <a:rPr lang="tr-TR" dirty="0" err="1"/>
              <a:t>virus</a:t>
            </a:r>
            <a:r>
              <a:rPr lang="tr-TR" dirty="0"/>
              <a:t> </a:t>
            </a:r>
            <a:r>
              <a:rPr lang="tr-TR" dirty="0" err="1"/>
              <a:t>attacks</a:t>
            </a:r>
            <a:r>
              <a:rPr lang="tr-TR" dirty="0"/>
              <a:t> </a:t>
            </a:r>
            <a:r>
              <a:rPr lang="tr-TR" dirty="0" err="1"/>
              <a:t>the</a:t>
            </a:r>
            <a:r>
              <a:rPr lang="tr-TR" dirty="0"/>
              <a:t> </a:t>
            </a:r>
            <a:r>
              <a:rPr lang="tr-TR" dirty="0" err="1"/>
              <a:t>respiratory</a:t>
            </a:r>
            <a:r>
              <a:rPr lang="tr-TR" dirty="0"/>
              <a:t> </a:t>
            </a:r>
            <a:r>
              <a:rPr lang="tr-TR" dirty="0" err="1"/>
              <a:t>tract</a:t>
            </a:r>
            <a:r>
              <a:rPr lang="tr-TR" dirty="0"/>
              <a:t> -- </a:t>
            </a:r>
            <a:r>
              <a:rPr lang="tr-TR" dirty="0" err="1">
                <a:solidFill>
                  <a:srgbClr val="FF0000"/>
                </a:solidFill>
              </a:rPr>
              <a:t>lungs</a:t>
            </a:r>
            <a:r>
              <a:rPr lang="tr-TR" dirty="0">
                <a:solidFill>
                  <a:srgbClr val="FF0000"/>
                </a:solidFill>
              </a:rPr>
              <a:t> </a:t>
            </a:r>
            <a:r>
              <a:rPr lang="tr-TR" dirty="0" err="1">
                <a:solidFill>
                  <a:srgbClr val="FF0000"/>
                </a:solidFill>
              </a:rPr>
              <a:t>and</a:t>
            </a:r>
            <a:r>
              <a:rPr lang="tr-TR" dirty="0">
                <a:solidFill>
                  <a:srgbClr val="FF0000"/>
                </a:solidFill>
              </a:rPr>
              <a:t> </a:t>
            </a:r>
            <a:r>
              <a:rPr lang="tr-TR" dirty="0" err="1">
                <a:solidFill>
                  <a:srgbClr val="FF0000"/>
                </a:solidFill>
              </a:rPr>
              <a:t>nasal</a:t>
            </a:r>
            <a:r>
              <a:rPr lang="tr-TR" dirty="0">
                <a:solidFill>
                  <a:srgbClr val="FF0000"/>
                </a:solidFill>
              </a:rPr>
              <a:t> </a:t>
            </a:r>
            <a:r>
              <a:rPr lang="tr-TR" dirty="0" err="1">
                <a:solidFill>
                  <a:srgbClr val="FF0000"/>
                </a:solidFill>
              </a:rPr>
              <a:t>passages</a:t>
            </a:r>
            <a:r>
              <a:rPr lang="tr-TR" dirty="0">
                <a:solidFill>
                  <a:srgbClr val="FF0000"/>
                </a:solidFill>
              </a:rPr>
              <a:t> </a:t>
            </a:r>
            <a:r>
              <a:rPr lang="tr-TR" dirty="0"/>
              <a:t>-- </a:t>
            </a:r>
            <a:r>
              <a:rPr lang="tr-TR" dirty="0" err="1"/>
              <a:t>the</a:t>
            </a:r>
            <a:r>
              <a:rPr lang="tr-TR" dirty="0"/>
              <a:t> </a:t>
            </a:r>
            <a:r>
              <a:rPr lang="tr-TR" dirty="0" err="1"/>
              <a:t>mouth</a:t>
            </a:r>
            <a:r>
              <a:rPr lang="tr-TR" dirty="0"/>
              <a:t>, </a:t>
            </a:r>
            <a:r>
              <a:rPr lang="tr-TR" dirty="0" err="1"/>
              <a:t>with</a:t>
            </a:r>
            <a:r>
              <a:rPr lang="tr-TR" dirty="0"/>
              <a:t> </a:t>
            </a:r>
            <a:r>
              <a:rPr lang="tr-TR" dirty="0" err="1"/>
              <a:t>ulceration</a:t>
            </a:r>
            <a:r>
              <a:rPr lang="tr-TR" dirty="0"/>
              <a:t> of </a:t>
            </a:r>
            <a:r>
              <a:rPr lang="tr-TR" dirty="0" err="1"/>
              <a:t>the</a:t>
            </a:r>
            <a:r>
              <a:rPr lang="tr-TR" dirty="0"/>
              <a:t> </a:t>
            </a:r>
            <a:r>
              <a:rPr lang="tr-TR" dirty="0" err="1"/>
              <a:t>tongue</a:t>
            </a:r>
            <a:r>
              <a:rPr lang="tr-TR" dirty="0"/>
              <a:t>, </a:t>
            </a:r>
            <a:r>
              <a:rPr lang="tr-TR" dirty="0" err="1"/>
              <a:t>the</a:t>
            </a:r>
            <a:r>
              <a:rPr lang="tr-TR" dirty="0"/>
              <a:t> </a:t>
            </a:r>
            <a:r>
              <a:rPr lang="tr-TR" dirty="0" err="1"/>
              <a:t>intestines</a:t>
            </a:r>
            <a:r>
              <a:rPr lang="tr-TR" dirty="0"/>
              <a:t>, </a:t>
            </a:r>
            <a:r>
              <a:rPr lang="tr-TR" dirty="0" err="1"/>
              <a:t>and</a:t>
            </a:r>
            <a:r>
              <a:rPr lang="tr-TR" dirty="0"/>
              <a:t> </a:t>
            </a:r>
            <a:r>
              <a:rPr lang="tr-TR" dirty="0" err="1"/>
              <a:t>the</a:t>
            </a:r>
            <a:r>
              <a:rPr lang="tr-TR" dirty="0"/>
              <a:t> </a:t>
            </a:r>
            <a:r>
              <a:rPr lang="tr-TR" dirty="0" err="1"/>
              <a:t>musculoskeletal</a:t>
            </a:r>
            <a:r>
              <a:rPr lang="tr-TR" dirty="0"/>
              <a:t> </a:t>
            </a:r>
            <a:r>
              <a:rPr lang="tr-TR" dirty="0" err="1"/>
              <a:t>system</a:t>
            </a:r>
            <a:r>
              <a:rPr lang="tr-TR" dirty="0"/>
              <a:t>. </a:t>
            </a:r>
            <a:endParaRPr lang="tr-TR" dirty="0" smtClean="0"/>
          </a:p>
          <a:p>
            <a:r>
              <a:rPr lang="tr-TR" dirty="0" err="1" smtClean="0"/>
              <a:t>It</a:t>
            </a:r>
            <a:r>
              <a:rPr lang="tr-TR" dirty="0" smtClean="0"/>
              <a:t> </a:t>
            </a:r>
            <a:r>
              <a:rPr lang="tr-TR" dirty="0"/>
              <a:t>is </a:t>
            </a:r>
            <a:r>
              <a:rPr lang="tr-TR" dirty="0" err="1"/>
              <a:t>highly</a:t>
            </a:r>
            <a:r>
              <a:rPr lang="tr-TR" dirty="0"/>
              <a:t> </a:t>
            </a:r>
            <a:r>
              <a:rPr lang="tr-TR" dirty="0" err="1"/>
              <a:t>communicable</a:t>
            </a:r>
            <a:r>
              <a:rPr lang="tr-TR" dirty="0"/>
              <a:t> in </a:t>
            </a:r>
            <a:r>
              <a:rPr lang="tr-TR" dirty="0" err="1"/>
              <a:t>unvaccinated</a:t>
            </a:r>
            <a:r>
              <a:rPr lang="tr-TR" dirty="0"/>
              <a:t> </a:t>
            </a:r>
            <a:r>
              <a:rPr lang="tr-TR" dirty="0" err="1"/>
              <a:t>cats</a:t>
            </a:r>
            <a:r>
              <a:rPr lang="tr-TR" dirty="0"/>
              <a:t>, </a:t>
            </a:r>
            <a:r>
              <a:rPr lang="tr-TR" dirty="0" err="1"/>
              <a:t>and</a:t>
            </a:r>
            <a:r>
              <a:rPr lang="tr-TR" dirty="0"/>
              <a:t> is </a:t>
            </a:r>
            <a:r>
              <a:rPr lang="tr-TR" dirty="0" err="1"/>
              <a:t>commonly</a:t>
            </a:r>
            <a:r>
              <a:rPr lang="tr-TR" dirty="0"/>
              <a:t> </a:t>
            </a:r>
            <a:r>
              <a:rPr lang="tr-TR" dirty="0" err="1"/>
              <a:t>seen</a:t>
            </a:r>
            <a:r>
              <a:rPr lang="tr-TR" dirty="0"/>
              <a:t> in </a:t>
            </a:r>
            <a:r>
              <a:rPr lang="tr-TR" dirty="0" err="1"/>
              <a:t>multicat</a:t>
            </a:r>
            <a:r>
              <a:rPr lang="tr-TR" dirty="0"/>
              <a:t> </a:t>
            </a:r>
            <a:r>
              <a:rPr lang="tr-TR" dirty="0" err="1"/>
              <a:t>facilities</a:t>
            </a:r>
            <a:r>
              <a:rPr lang="tr-TR" dirty="0"/>
              <a:t>, </a:t>
            </a:r>
            <a:r>
              <a:rPr lang="tr-TR" dirty="0" err="1"/>
              <a:t>shelters</a:t>
            </a:r>
            <a:r>
              <a:rPr lang="tr-TR" dirty="0"/>
              <a:t>, </a:t>
            </a:r>
            <a:r>
              <a:rPr lang="tr-TR" dirty="0" err="1"/>
              <a:t>poorly</a:t>
            </a:r>
            <a:r>
              <a:rPr lang="tr-TR" dirty="0"/>
              <a:t> </a:t>
            </a:r>
            <a:r>
              <a:rPr lang="tr-TR" dirty="0" err="1"/>
              <a:t>ventilated</a:t>
            </a:r>
            <a:r>
              <a:rPr lang="tr-TR" dirty="0"/>
              <a:t> </a:t>
            </a:r>
            <a:r>
              <a:rPr lang="tr-TR" dirty="0" err="1"/>
              <a:t>households</a:t>
            </a:r>
            <a:r>
              <a:rPr lang="tr-TR" dirty="0"/>
              <a:t>, </a:t>
            </a:r>
            <a:r>
              <a:rPr lang="tr-TR" dirty="0" err="1"/>
              <a:t>and</a:t>
            </a:r>
            <a:r>
              <a:rPr lang="tr-TR" dirty="0"/>
              <a:t> </a:t>
            </a:r>
            <a:r>
              <a:rPr lang="tr-TR" dirty="0" err="1"/>
              <a:t>breeding</a:t>
            </a:r>
            <a:r>
              <a:rPr lang="tr-TR" dirty="0"/>
              <a:t> </a:t>
            </a:r>
            <a:r>
              <a:rPr lang="tr-TR" dirty="0" err="1"/>
              <a:t>catteries</a:t>
            </a:r>
            <a:r>
              <a:rPr lang="tr-TR" dirty="0"/>
              <a:t>.</a:t>
            </a:r>
          </a:p>
        </p:txBody>
      </p:sp>
    </p:spTree>
    <p:extLst>
      <p:ext uri="{BB962C8B-B14F-4D97-AF65-F5344CB8AC3E}">
        <p14:creationId xmlns:p14="http://schemas.microsoft.com/office/powerpoint/2010/main" val="5336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Ethiology</a:t>
            </a:r>
            <a:endParaRPr lang="tr-TR" dirty="0">
              <a:solidFill>
                <a:srgbClr val="0070C0"/>
              </a:solidFill>
            </a:endParaRPr>
          </a:p>
        </p:txBody>
      </p:sp>
      <p:sp>
        <p:nvSpPr>
          <p:cNvPr id="3" name="İçerik Yer Tutucusu 2"/>
          <p:cNvSpPr>
            <a:spLocks noGrp="1"/>
          </p:cNvSpPr>
          <p:nvPr>
            <p:ph idx="1"/>
          </p:nvPr>
        </p:nvSpPr>
        <p:spPr/>
        <p:txBody>
          <a:bodyPr>
            <a:normAutofit lnSpcReduction="10000"/>
          </a:bodyPr>
          <a:lstStyle/>
          <a:p>
            <a:r>
              <a:rPr lang="en-GB" altLang="tr-TR" i="1" dirty="0"/>
              <a:t>Small (35nm in diameter), </a:t>
            </a:r>
            <a:endParaRPr lang="en-GB" altLang="tr-TR" i="1" dirty="0" smtClean="0"/>
          </a:p>
          <a:p>
            <a:r>
              <a:rPr lang="en-GB" altLang="tr-TR" i="1" dirty="0" smtClean="0"/>
              <a:t>non-enveloped </a:t>
            </a:r>
            <a:r>
              <a:rPr lang="en-GB" altLang="tr-TR" i="1" dirty="0"/>
              <a:t>spherical </a:t>
            </a:r>
            <a:r>
              <a:rPr lang="en-GB" altLang="tr-TR" i="1" dirty="0" err="1"/>
              <a:t>virion</a:t>
            </a:r>
            <a:r>
              <a:rPr lang="en-GB" altLang="tr-TR" dirty="0"/>
              <a:t>  </a:t>
            </a:r>
            <a:endParaRPr lang="en-GB" altLang="tr-TR" dirty="0" smtClean="0"/>
          </a:p>
          <a:p>
            <a:r>
              <a:rPr lang="en-GB" altLang="tr-TR" dirty="0" smtClean="0"/>
              <a:t>Family </a:t>
            </a:r>
            <a:r>
              <a:rPr lang="en-GB" altLang="tr-TR" dirty="0"/>
              <a:t>name derived from the 32 cup-shaped (calix = cup) surface depressions which give a distinctive morphology in the electron microscope. </a:t>
            </a:r>
          </a:p>
          <a:p>
            <a:r>
              <a:rPr lang="en-GB" altLang="tr-TR" i="1" dirty="0" smtClean="0"/>
              <a:t>(+) </a:t>
            </a:r>
            <a:r>
              <a:rPr lang="en-GB" altLang="tr-TR" i="1" dirty="0"/>
              <a:t>sense, single-stranded (</a:t>
            </a:r>
            <a:r>
              <a:rPr lang="en-GB" altLang="tr-TR" i="1" dirty="0" err="1"/>
              <a:t>ss</a:t>
            </a:r>
            <a:r>
              <a:rPr lang="en-GB" altLang="tr-TR" i="1" dirty="0"/>
              <a:t>) RNA</a:t>
            </a:r>
            <a:r>
              <a:rPr lang="en-GB" altLang="tr-TR" dirty="0"/>
              <a:t>. </a:t>
            </a:r>
            <a:endParaRPr lang="en-GB" altLang="tr-TR" dirty="0" smtClean="0"/>
          </a:p>
          <a:p>
            <a:r>
              <a:rPr lang="en-GB" altLang="tr-TR" dirty="0" smtClean="0"/>
              <a:t>Reasonably </a:t>
            </a:r>
            <a:r>
              <a:rPr lang="en-GB" altLang="tr-TR" dirty="0"/>
              <a:t>resistant</a:t>
            </a:r>
            <a:r>
              <a:rPr lang="en-GB" altLang="tr-TR" b="1" dirty="0"/>
              <a:t> </a:t>
            </a:r>
            <a:r>
              <a:rPr lang="en-GB" altLang="tr-TR" dirty="0"/>
              <a:t>allowing survival</a:t>
            </a:r>
            <a:r>
              <a:rPr lang="en-GB" altLang="tr-TR" b="1" dirty="0"/>
              <a:t> </a:t>
            </a:r>
            <a:r>
              <a:rPr lang="en-GB" altLang="tr-TR" dirty="0"/>
              <a:t>in the environment</a:t>
            </a:r>
            <a:r>
              <a:rPr lang="en-GB" altLang="tr-TR" dirty="0" smtClean="0"/>
              <a:t>.</a:t>
            </a:r>
          </a:p>
          <a:p>
            <a:r>
              <a:rPr lang="en-GB" altLang="tr-TR" dirty="0" err="1" smtClean="0">
                <a:solidFill>
                  <a:srgbClr val="FF0000"/>
                </a:solidFill>
              </a:rPr>
              <a:t>Antigenity</a:t>
            </a:r>
            <a:r>
              <a:rPr lang="en-GB" altLang="tr-TR" dirty="0" smtClean="0">
                <a:solidFill>
                  <a:srgbClr val="FF0000"/>
                </a:solidFill>
              </a:rPr>
              <a:t>: </a:t>
            </a:r>
            <a:r>
              <a:rPr lang="en-GB" altLang="tr-TR" dirty="0" smtClean="0"/>
              <a:t>Considered </a:t>
            </a:r>
            <a:r>
              <a:rPr lang="en-GB" altLang="tr-TR" dirty="0"/>
              <a:t>to be a single serotype but strains form an antigenic mosaic reacting with other strains to different degrees. Some show lack of </a:t>
            </a:r>
            <a:r>
              <a:rPr lang="en-GB" altLang="tr-TR" dirty="0" smtClean="0"/>
              <a:t>cross-protection.</a:t>
            </a:r>
            <a:endParaRPr lang="en-GB" altLang="tr-TR" dirty="0"/>
          </a:p>
        </p:txBody>
      </p:sp>
      <p:pic>
        <p:nvPicPr>
          <p:cNvPr id="4" name="Resim 3"/>
          <p:cNvPicPr>
            <a:picLocks noChangeAspect="1"/>
          </p:cNvPicPr>
          <p:nvPr/>
        </p:nvPicPr>
        <p:blipFill>
          <a:blip r:embed="rId2"/>
          <a:stretch>
            <a:fillRect/>
          </a:stretch>
        </p:blipFill>
        <p:spPr>
          <a:xfrm>
            <a:off x="9109276" y="0"/>
            <a:ext cx="3082724" cy="2740199"/>
          </a:xfrm>
          <a:prstGeom prst="rect">
            <a:avLst/>
          </a:prstGeom>
        </p:spPr>
      </p:pic>
      <p:sp>
        <p:nvSpPr>
          <p:cNvPr id="5" name="Dikdörtgen 4"/>
          <p:cNvSpPr/>
          <p:nvPr/>
        </p:nvSpPr>
        <p:spPr>
          <a:xfrm>
            <a:off x="8711879" y="6627168"/>
            <a:ext cx="3835078" cy="230832"/>
          </a:xfrm>
          <a:prstGeom prst="rect">
            <a:avLst/>
          </a:prstGeom>
        </p:spPr>
        <p:txBody>
          <a:bodyPr wrap="square">
            <a:spAutoFit/>
          </a:bodyPr>
          <a:lstStyle/>
          <a:p>
            <a:r>
              <a:rPr lang="en-GB" sz="900" dirty="0"/>
              <a:t>http://</a:t>
            </a:r>
            <a:r>
              <a:rPr lang="en-GB" sz="900" dirty="0" err="1"/>
              <a:t>www.abcdcatsvets.org</a:t>
            </a:r>
            <a:r>
              <a:rPr lang="en-GB" sz="900" dirty="0"/>
              <a:t>/feline-calicivirus-infection-2012-edition/</a:t>
            </a:r>
            <a:endParaRPr lang="tr-TR" sz="900" dirty="0"/>
          </a:p>
        </p:txBody>
      </p:sp>
    </p:spTree>
    <p:extLst>
      <p:ext uri="{BB962C8B-B14F-4D97-AF65-F5344CB8AC3E}">
        <p14:creationId xmlns:p14="http://schemas.microsoft.com/office/powerpoint/2010/main" val="1644952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solidFill>
                  <a:srgbClr val="0070C0"/>
                </a:solidFill>
              </a:rPr>
              <a:t>Pathogenesis</a:t>
            </a:r>
            <a:r>
              <a:rPr lang="tr-TR" dirty="0" smtClean="0">
                <a:solidFill>
                  <a:srgbClr val="0070C0"/>
                </a:solidFill>
              </a:rPr>
              <a:t>:</a:t>
            </a:r>
            <a:endParaRPr lang="tr-TR" dirty="0">
              <a:solidFill>
                <a:srgbClr val="0070C0"/>
              </a:solidFill>
            </a:endParaRPr>
          </a:p>
        </p:txBody>
      </p:sp>
      <p:sp>
        <p:nvSpPr>
          <p:cNvPr id="3" name="İçerik Yer Tutucusu 2"/>
          <p:cNvSpPr>
            <a:spLocks noGrp="1"/>
          </p:cNvSpPr>
          <p:nvPr>
            <p:ph idx="1"/>
          </p:nvPr>
        </p:nvSpPr>
        <p:spPr/>
        <p:txBody>
          <a:bodyPr/>
          <a:lstStyle/>
          <a:p>
            <a:r>
              <a:rPr lang="tr-TR" dirty="0" smtClean="0">
                <a:solidFill>
                  <a:srgbClr val="00B050"/>
                </a:solidFill>
              </a:rPr>
              <a:t>T</a:t>
            </a:r>
            <a:r>
              <a:rPr lang="en-US" dirty="0" smtClean="0">
                <a:solidFill>
                  <a:srgbClr val="00B050"/>
                </a:solidFill>
              </a:rPr>
              <a:t>here </a:t>
            </a:r>
            <a:r>
              <a:rPr lang="en-US" dirty="0">
                <a:solidFill>
                  <a:srgbClr val="00B050"/>
                </a:solidFill>
              </a:rPr>
              <a:t>are three main outcomes in cattle infected with BLV. </a:t>
            </a:r>
            <a:endParaRPr lang="tr-TR" dirty="0" smtClean="0">
              <a:solidFill>
                <a:srgbClr val="00B050"/>
              </a:solidFill>
            </a:endParaRPr>
          </a:p>
          <a:p>
            <a:pPr marL="0" indent="0">
              <a:buNone/>
            </a:pPr>
            <a:r>
              <a:rPr lang="tr-TR" dirty="0" smtClean="0"/>
              <a:t>1- </a:t>
            </a:r>
            <a:r>
              <a:rPr lang="en-US" dirty="0" smtClean="0"/>
              <a:t>Most </a:t>
            </a:r>
            <a:r>
              <a:rPr lang="en-US" dirty="0"/>
              <a:t>animals remain persistently infected with no outward signs of </a:t>
            </a:r>
            <a:r>
              <a:rPr lang="en-US" dirty="0" smtClean="0"/>
              <a:t>infection.</a:t>
            </a:r>
            <a:endParaRPr lang="tr-TR" dirty="0" smtClean="0"/>
          </a:p>
          <a:p>
            <a:pPr marL="0" indent="0">
              <a:buNone/>
            </a:pPr>
            <a:r>
              <a:rPr lang="tr-TR" dirty="0" smtClean="0"/>
              <a:t>2- </a:t>
            </a:r>
            <a:r>
              <a:rPr lang="en-US" dirty="0" smtClean="0"/>
              <a:t>Approximately 29% of BLV-infected cattle develop persistent lymphocytosis, </a:t>
            </a:r>
            <a:endParaRPr lang="tr-TR" dirty="0" smtClean="0"/>
          </a:p>
          <a:p>
            <a:pPr marL="0" indent="0">
              <a:buNone/>
            </a:pPr>
            <a:r>
              <a:rPr lang="tr-TR" dirty="0" smtClean="0"/>
              <a:t>3- </a:t>
            </a:r>
            <a:r>
              <a:rPr lang="en-US" dirty="0" smtClean="0"/>
              <a:t>while </a:t>
            </a:r>
            <a:r>
              <a:rPr lang="en-US" dirty="0"/>
              <a:t>&lt;5% of BLV-infected cattle develop </a:t>
            </a:r>
            <a:r>
              <a:rPr lang="en-US" dirty="0" err="1"/>
              <a:t>lymphosarcoma</a:t>
            </a:r>
            <a:r>
              <a:rPr lang="en-US" dirty="0"/>
              <a:t>.</a:t>
            </a:r>
            <a:endParaRPr lang="tr-TR" dirty="0"/>
          </a:p>
        </p:txBody>
      </p:sp>
    </p:spTree>
    <p:extLst>
      <p:ext uri="{BB962C8B-B14F-4D97-AF65-F5344CB8AC3E}">
        <p14:creationId xmlns:p14="http://schemas.microsoft.com/office/powerpoint/2010/main" val="2267440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Transmission</a:t>
            </a:r>
            <a:endParaRPr lang="tr-TR" dirty="0">
              <a:solidFill>
                <a:srgbClr val="0070C0"/>
              </a:solidFill>
            </a:endParaRPr>
          </a:p>
        </p:txBody>
      </p:sp>
      <p:sp>
        <p:nvSpPr>
          <p:cNvPr id="3" name="İçerik Yer Tutucusu 2"/>
          <p:cNvSpPr>
            <a:spLocks noGrp="1"/>
          </p:cNvSpPr>
          <p:nvPr>
            <p:ph idx="1"/>
          </p:nvPr>
        </p:nvSpPr>
        <p:spPr>
          <a:xfrm>
            <a:off x="838200" y="1365813"/>
            <a:ext cx="10515600" cy="4811150"/>
          </a:xfrm>
        </p:spPr>
        <p:txBody>
          <a:bodyPr>
            <a:normAutofit/>
          </a:bodyPr>
          <a:lstStyle/>
          <a:p>
            <a:r>
              <a:rPr lang="tr-TR" dirty="0" smtClean="0">
                <a:solidFill>
                  <a:srgbClr val="C00000"/>
                </a:solidFill>
              </a:rPr>
              <a:t>Host </a:t>
            </a:r>
            <a:r>
              <a:rPr lang="tr-TR" dirty="0" err="1" smtClean="0">
                <a:solidFill>
                  <a:srgbClr val="C00000"/>
                </a:solidFill>
              </a:rPr>
              <a:t>range</a:t>
            </a:r>
            <a:r>
              <a:rPr lang="tr-TR" dirty="0" smtClean="0">
                <a:solidFill>
                  <a:srgbClr val="C00000"/>
                </a:solidFill>
              </a:rPr>
              <a:t>: </a:t>
            </a:r>
            <a:r>
              <a:rPr lang="en-GB" altLang="tr-TR" dirty="0"/>
              <a:t>Domestic cats &amp; cheetahs</a:t>
            </a:r>
            <a:r>
              <a:rPr lang="en-GB" altLang="tr-TR" dirty="0" smtClean="0"/>
              <a:t>. </a:t>
            </a:r>
            <a:r>
              <a:rPr lang="en-GB" altLang="tr-TR" dirty="0"/>
              <a:t>No zoonotic potential known or alternative hosts. </a:t>
            </a:r>
            <a:endParaRPr lang="en-GB" altLang="tr-TR" dirty="0" smtClean="0"/>
          </a:p>
          <a:p>
            <a:r>
              <a:rPr lang="en-GB" altLang="tr-TR" dirty="0">
                <a:solidFill>
                  <a:srgbClr val="CC3399"/>
                </a:solidFill>
              </a:rPr>
              <a:t>Transmission occurs mainly by direct contact or via </a:t>
            </a:r>
            <a:r>
              <a:rPr lang="en-GB" altLang="tr-TR" dirty="0" smtClean="0">
                <a:solidFill>
                  <a:srgbClr val="CC3399"/>
                </a:solidFill>
              </a:rPr>
              <a:t>fomites. </a:t>
            </a:r>
          </a:p>
          <a:p>
            <a:r>
              <a:rPr lang="en-GB" altLang="tr-TR" dirty="0" smtClean="0"/>
              <a:t>Aerosol </a:t>
            </a:r>
            <a:r>
              <a:rPr lang="en-GB" altLang="tr-TR" dirty="0"/>
              <a:t>transmission plays a minor role in spreading virus over distances of more than 1.3 m, probably because of the lack of viral aerosol production and the relatively small feline tidal </a:t>
            </a:r>
            <a:r>
              <a:rPr lang="en-GB" altLang="tr-TR" dirty="0" smtClean="0"/>
              <a:t>volume.</a:t>
            </a:r>
          </a:p>
          <a:p>
            <a:r>
              <a:rPr lang="en-GB" altLang="tr-TR" dirty="0" smtClean="0"/>
              <a:t>As </a:t>
            </a:r>
            <a:r>
              <a:rPr lang="en-GB" altLang="tr-TR" dirty="0"/>
              <a:t>a </a:t>
            </a:r>
            <a:r>
              <a:rPr lang="en-GB" altLang="tr-TR" dirty="0" err="1"/>
              <a:t>nonenveloped</a:t>
            </a:r>
            <a:r>
              <a:rPr lang="en-GB" altLang="tr-TR" dirty="0"/>
              <a:t> virus, FCV is highly tolerant to environmental stressors, as opposed to other respiratory pathogens (</a:t>
            </a:r>
            <a:r>
              <a:rPr lang="en-GB" altLang="tr-TR" dirty="0" err="1"/>
              <a:t>eg</a:t>
            </a:r>
            <a:r>
              <a:rPr lang="en-GB" altLang="tr-TR" dirty="0"/>
              <a:t>, FHV-1), and persists for at least 1 month in a dry environment at room temperature and perhaps longer at cooler temperatures. </a:t>
            </a:r>
            <a:endParaRPr lang="en-GB" altLang="tr-TR" dirty="0" smtClean="0"/>
          </a:p>
          <a:p>
            <a:endParaRPr lang="tr-TR" dirty="0"/>
          </a:p>
        </p:txBody>
      </p:sp>
    </p:spTree>
    <p:extLst>
      <p:ext uri="{BB962C8B-B14F-4D97-AF65-F5344CB8AC3E}">
        <p14:creationId xmlns:p14="http://schemas.microsoft.com/office/powerpoint/2010/main" val="18649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09286"/>
            <a:ext cx="10515600" cy="5667677"/>
          </a:xfrm>
        </p:spPr>
        <p:txBody>
          <a:bodyPr/>
          <a:lstStyle/>
          <a:p>
            <a:r>
              <a:rPr lang="en-GB" altLang="tr-TR" dirty="0"/>
              <a:t>FCV is also more difficult to deactivate with disinfectants compared with most bacteria and enveloped viruses</a:t>
            </a:r>
            <a:r>
              <a:rPr lang="en-GB" altLang="tr-TR" dirty="0" smtClean="0"/>
              <a:t>.</a:t>
            </a:r>
            <a:endParaRPr lang="tr-TR" dirty="0" smtClean="0"/>
          </a:p>
          <a:p>
            <a:r>
              <a:rPr lang="tr-TR" dirty="0" err="1" smtClean="0"/>
              <a:t>Immunosuppressed</a:t>
            </a:r>
            <a:r>
              <a:rPr lang="tr-TR" dirty="0" smtClean="0"/>
              <a:t> </a:t>
            </a:r>
            <a:r>
              <a:rPr lang="tr-TR" dirty="0" err="1"/>
              <a:t>cats</a:t>
            </a:r>
            <a:r>
              <a:rPr lang="tr-TR" dirty="0"/>
              <a:t> </a:t>
            </a:r>
            <a:r>
              <a:rPr lang="tr-TR" dirty="0" err="1"/>
              <a:t>and</a:t>
            </a:r>
            <a:r>
              <a:rPr lang="tr-TR" dirty="0"/>
              <a:t> </a:t>
            </a:r>
            <a:r>
              <a:rPr lang="tr-TR" dirty="0" err="1"/>
              <a:t>those</a:t>
            </a:r>
            <a:r>
              <a:rPr lang="tr-TR" dirty="0"/>
              <a:t> </a:t>
            </a:r>
            <a:r>
              <a:rPr lang="tr-TR" dirty="0" err="1"/>
              <a:t>living</a:t>
            </a:r>
            <a:r>
              <a:rPr lang="tr-TR" dirty="0"/>
              <a:t> </a:t>
            </a:r>
            <a:r>
              <a:rPr lang="tr-TR" dirty="0" err="1"/>
              <a:t>under</a:t>
            </a:r>
            <a:r>
              <a:rPr lang="tr-TR" dirty="0"/>
              <a:t> </a:t>
            </a:r>
            <a:r>
              <a:rPr lang="tr-TR" dirty="0" err="1"/>
              <a:t>environmental</a:t>
            </a:r>
            <a:r>
              <a:rPr lang="tr-TR" dirty="0"/>
              <a:t> </a:t>
            </a:r>
            <a:r>
              <a:rPr lang="tr-TR" dirty="0" err="1"/>
              <a:t>stress</a:t>
            </a:r>
            <a:r>
              <a:rPr lang="tr-TR" dirty="0"/>
              <a:t> (</a:t>
            </a:r>
            <a:r>
              <a:rPr lang="tr-TR" dirty="0" err="1"/>
              <a:t>eg</a:t>
            </a:r>
            <a:r>
              <a:rPr lang="tr-TR" dirty="0"/>
              <a:t>, </a:t>
            </a:r>
            <a:r>
              <a:rPr lang="tr-TR" dirty="0" err="1"/>
              <a:t>overcrowding</a:t>
            </a:r>
            <a:r>
              <a:rPr lang="tr-TR" dirty="0"/>
              <a:t>, </a:t>
            </a:r>
            <a:r>
              <a:rPr lang="tr-TR" dirty="0" err="1"/>
              <a:t>poor</a:t>
            </a:r>
            <a:r>
              <a:rPr lang="tr-TR" dirty="0"/>
              <a:t> </a:t>
            </a:r>
            <a:r>
              <a:rPr lang="tr-TR" dirty="0" err="1"/>
              <a:t>sanitation</a:t>
            </a:r>
            <a:r>
              <a:rPr lang="tr-TR" dirty="0"/>
              <a:t>) </a:t>
            </a:r>
            <a:r>
              <a:rPr lang="tr-TR" dirty="0" err="1"/>
              <a:t>are</a:t>
            </a:r>
            <a:r>
              <a:rPr lang="tr-TR" dirty="0"/>
              <a:t> </a:t>
            </a:r>
            <a:r>
              <a:rPr lang="tr-TR" dirty="0" err="1"/>
              <a:t>most</a:t>
            </a:r>
            <a:r>
              <a:rPr lang="tr-TR" dirty="0"/>
              <a:t> at risk </a:t>
            </a:r>
            <a:r>
              <a:rPr lang="tr-TR" dirty="0" err="1"/>
              <a:t>for</a:t>
            </a:r>
            <a:r>
              <a:rPr lang="tr-TR" dirty="0"/>
              <a:t> </a:t>
            </a:r>
            <a:r>
              <a:rPr lang="tr-TR" dirty="0" err="1"/>
              <a:t>infection</a:t>
            </a:r>
            <a:r>
              <a:rPr lang="tr-TR" dirty="0"/>
              <a:t>. </a:t>
            </a:r>
          </a:p>
          <a:p>
            <a:r>
              <a:rPr lang="tr-TR" dirty="0" err="1" smtClean="0"/>
              <a:t>Young</a:t>
            </a:r>
            <a:r>
              <a:rPr lang="tr-TR" dirty="0" smtClean="0"/>
              <a:t> </a:t>
            </a:r>
            <a:r>
              <a:rPr lang="tr-TR" dirty="0" err="1"/>
              <a:t>cats</a:t>
            </a:r>
            <a:r>
              <a:rPr lang="tr-TR" dirty="0"/>
              <a:t> </a:t>
            </a:r>
            <a:r>
              <a:rPr lang="tr-TR" dirty="0" err="1"/>
              <a:t>and</a:t>
            </a:r>
            <a:r>
              <a:rPr lang="tr-TR" dirty="0"/>
              <a:t> </a:t>
            </a:r>
            <a:r>
              <a:rPr lang="tr-TR" dirty="0" err="1"/>
              <a:t>kittens</a:t>
            </a:r>
            <a:r>
              <a:rPr lang="tr-TR" dirty="0"/>
              <a:t> </a:t>
            </a:r>
            <a:r>
              <a:rPr lang="tr-TR" dirty="0" err="1"/>
              <a:t>are</a:t>
            </a:r>
            <a:r>
              <a:rPr lang="tr-TR" dirty="0"/>
              <a:t> </a:t>
            </a:r>
            <a:r>
              <a:rPr lang="tr-TR" dirty="0" err="1"/>
              <a:t>most</a:t>
            </a:r>
            <a:r>
              <a:rPr lang="tr-TR" dirty="0"/>
              <a:t> </a:t>
            </a:r>
            <a:r>
              <a:rPr lang="tr-TR" dirty="0" err="1"/>
              <a:t>likely</a:t>
            </a:r>
            <a:r>
              <a:rPr lang="tr-TR" dirty="0"/>
              <a:t> </a:t>
            </a:r>
            <a:r>
              <a:rPr lang="tr-TR" dirty="0" err="1"/>
              <a:t>to</a:t>
            </a:r>
            <a:r>
              <a:rPr lang="tr-TR" dirty="0"/>
              <a:t> </a:t>
            </a:r>
            <a:r>
              <a:rPr lang="tr-TR" dirty="0" err="1"/>
              <a:t>show</a:t>
            </a:r>
            <a:r>
              <a:rPr lang="tr-TR" dirty="0"/>
              <a:t> </a:t>
            </a:r>
            <a:r>
              <a:rPr lang="tr-TR" dirty="0" err="1"/>
              <a:t>clinical</a:t>
            </a:r>
            <a:r>
              <a:rPr lang="tr-TR" dirty="0"/>
              <a:t> </a:t>
            </a:r>
            <a:r>
              <a:rPr lang="tr-TR" dirty="0" err="1"/>
              <a:t>signs</a:t>
            </a:r>
            <a:r>
              <a:rPr lang="tr-TR" dirty="0"/>
              <a:t> of </a:t>
            </a:r>
            <a:r>
              <a:rPr lang="tr-TR" dirty="0" err="1"/>
              <a:t>disease</a:t>
            </a:r>
            <a:r>
              <a:rPr lang="tr-TR" dirty="0" smtClean="0"/>
              <a:t>.</a:t>
            </a:r>
            <a:endParaRPr lang="tr-TR" dirty="0"/>
          </a:p>
        </p:txBody>
      </p:sp>
      <p:pic>
        <p:nvPicPr>
          <p:cNvPr id="4" name="Resim 3"/>
          <p:cNvPicPr>
            <a:picLocks noChangeAspect="1"/>
          </p:cNvPicPr>
          <p:nvPr/>
        </p:nvPicPr>
        <p:blipFill>
          <a:blip r:embed="rId2"/>
          <a:stretch>
            <a:fillRect/>
          </a:stretch>
        </p:blipFill>
        <p:spPr>
          <a:xfrm>
            <a:off x="3240911" y="2930515"/>
            <a:ext cx="5324676" cy="3545038"/>
          </a:xfrm>
          <a:prstGeom prst="rect">
            <a:avLst/>
          </a:prstGeom>
        </p:spPr>
      </p:pic>
    </p:spTree>
    <p:extLst>
      <p:ext uri="{BB962C8B-B14F-4D97-AF65-F5344CB8AC3E}">
        <p14:creationId xmlns:p14="http://schemas.microsoft.com/office/powerpoint/2010/main" val="2063908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solidFill>
                  <a:srgbClr val="0070C0"/>
                </a:solidFill>
              </a:rPr>
              <a:t>Pathogenesis</a:t>
            </a:r>
            <a:endParaRPr lang="tr-TR" dirty="0">
              <a:solidFill>
                <a:srgbClr val="0070C0"/>
              </a:solidFill>
            </a:endParaRPr>
          </a:p>
        </p:txBody>
      </p:sp>
      <p:sp>
        <p:nvSpPr>
          <p:cNvPr id="3" name="İçerik Yer Tutucusu 2"/>
          <p:cNvSpPr>
            <a:spLocks noGrp="1"/>
          </p:cNvSpPr>
          <p:nvPr>
            <p:ph idx="1"/>
          </p:nvPr>
        </p:nvSpPr>
        <p:spPr>
          <a:xfrm>
            <a:off x="838200" y="1481559"/>
            <a:ext cx="10515600" cy="4695404"/>
          </a:xfrm>
        </p:spPr>
        <p:txBody>
          <a:bodyPr>
            <a:normAutofit fontScale="92500" lnSpcReduction="10000"/>
          </a:bodyPr>
          <a:lstStyle/>
          <a:p>
            <a:r>
              <a:rPr lang="tr-TR" dirty="0" err="1" smtClean="0"/>
              <a:t>The</a:t>
            </a:r>
            <a:r>
              <a:rPr lang="tr-TR" dirty="0" smtClean="0"/>
              <a:t> </a:t>
            </a:r>
            <a:r>
              <a:rPr lang="tr-TR" dirty="0"/>
              <a:t>main </a:t>
            </a:r>
            <a:r>
              <a:rPr lang="tr-TR" dirty="0" err="1"/>
              <a:t>routes</a:t>
            </a:r>
            <a:r>
              <a:rPr lang="tr-TR" dirty="0"/>
              <a:t> of </a:t>
            </a:r>
            <a:r>
              <a:rPr lang="tr-TR" dirty="0" err="1"/>
              <a:t>infection</a:t>
            </a:r>
            <a:r>
              <a:rPr lang="tr-TR" dirty="0"/>
              <a:t> </a:t>
            </a:r>
            <a:r>
              <a:rPr lang="tr-TR" dirty="0" err="1"/>
              <a:t>are</a:t>
            </a:r>
            <a:r>
              <a:rPr lang="tr-TR" dirty="0"/>
              <a:t> </a:t>
            </a:r>
            <a:r>
              <a:rPr lang="tr-TR" dirty="0" err="1"/>
              <a:t>ocular</a:t>
            </a:r>
            <a:r>
              <a:rPr lang="tr-TR" dirty="0"/>
              <a:t>, </a:t>
            </a:r>
            <a:r>
              <a:rPr lang="tr-TR" dirty="0" err="1"/>
              <a:t>nasal</a:t>
            </a:r>
            <a:r>
              <a:rPr lang="tr-TR" dirty="0"/>
              <a:t>, </a:t>
            </a:r>
            <a:r>
              <a:rPr lang="tr-TR" dirty="0" err="1"/>
              <a:t>and</a:t>
            </a:r>
            <a:r>
              <a:rPr lang="tr-TR" dirty="0"/>
              <a:t> oral. </a:t>
            </a:r>
          </a:p>
          <a:p>
            <a:r>
              <a:rPr lang="tr-TR" dirty="0" err="1" smtClean="0"/>
              <a:t>The</a:t>
            </a:r>
            <a:r>
              <a:rPr lang="tr-TR" dirty="0" smtClean="0"/>
              <a:t> </a:t>
            </a:r>
            <a:r>
              <a:rPr lang="tr-TR" dirty="0" err="1"/>
              <a:t>incubation</a:t>
            </a:r>
            <a:r>
              <a:rPr lang="tr-TR" dirty="0"/>
              <a:t> </a:t>
            </a:r>
            <a:r>
              <a:rPr lang="tr-TR" dirty="0" err="1"/>
              <a:t>period</a:t>
            </a:r>
            <a:r>
              <a:rPr lang="tr-TR" dirty="0"/>
              <a:t> is 2 </a:t>
            </a:r>
            <a:r>
              <a:rPr lang="tr-TR" dirty="0" err="1"/>
              <a:t>to</a:t>
            </a:r>
            <a:r>
              <a:rPr lang="tr-TR" dirty="0"/>
              <a:t> 10 </a:t>
            </a:r>
            <a:r>
              <a:rPr lang="tr-TR" dirty="0" err="1" smtClean="0"/>
              <a:t>days</a:t>
            </a:r>
            <a:r>
              <a:rPr lang="tr-TR" dirty="0" smtClean="0"/>
              <a:t>.</a:t>
            </a:r>
          </a:p>
          <a:p>
            <a:r>
              <a:rPr lang="tr-TR" dirty="0" err="1" smtClean="0"/>
              <a:t>Viral</a:t>
            </a:r>
            <a:r>
              <a:rPr lang="tr-TR" dirty="0" smtClean="0"/>
              <a:t> </a:t>
            </a:r>
            <a:r>
              <a:rPr lang="tr-TR" dirty="0" err="1"/>
              <a:t>replication</a:t>
            </a:r>
            <a:r>
              <a:rPr lang="tr-TR" dirty="0"/>
              <a:t> </a:t>
            </a:r>
            <a:r>
              <a:rPr lang="tr-TR" dirty="0" err="1"/>
              <a:t>occurs</a:t>
            </a:r>
            <a:r>
              <a:rPr lang="tr-TR" dirty="0"/>
              <a:t> </a:t>
            </a:r>
            <a:r>
              <a:rPr lang="tr-TR" dirty="0" err="1"/>
              <a:t>mainly</a:t>
            </a:r>
            <a:r>
              <a:rPr lang="tr-TR" dirty="0"/>
              <a:t> in </a:t>
            </a:r>
            <a:r>
              <a:rPr lang="tr-TR" dirty="0" err="1"/>
              <a:t>the</a:t>
            </a:r>
            <a:r>
              <a:rPr lang="tr-TR" dirty="0"/>
              <a:t> </a:t>
            </a:r>
            <a:r>
              <a:rPr lang="tr-TR" dirty="0" err="1" smtClean="0"/>
              <a:t>oropharynx</a:t>
            </a:r>
            <a:r>
              <a:rPr lang="tr-TR" dirty="0" smtClean="0"/>
              <a:t> </a:t>
            </a:r>
            <a:r>
              <a:rPr lang="tr-TR" dirty="0"/>
              <a:t>but can </a:t>
            </a:r>
            <a:r>
              <a:rPr lang="tr-TR" dirty="0" err="1"/>
              <a:t>occur</a:t>
            </a:r>
            <a:r>
              <a:rPr lang="tr-TR" dirty="0"/>
              <a:t> at </a:t>
            </a:r>
            <a:r>
              <a:rPr lang="tr-TR" dirty="0" err="1"/>
              <a:t>other</a:t>
            </a:r>
            <a:r>
              <a:rPr lang="tr-TR" dirty="0"/>
              <a:t> </a:t>
            </a:r>
            <a:r>
              <a:rPr lang="tr-TR" dirty="0" err="1"/>
              <a:t>locations</a:t>
            </a:r>
            <a:r>
              <a:rPr lang="tr-TR" dirty="0"/>
              <a:t> </a:t>
            </a:r>
            <a:r>
              <a:rPr lang="tr-TR" dirty="0" err="1"/>
              <a:t>depending</a:t>
            </a:r>
            <a:r>
              <a:rPr lang="tr-TR" dirty="0"/>
              <a:t> on </a:t>
            </a:r>
            <a:r>
              <a:rPr lang="tr-TR" dirty="0" err="1"/>
              <a:t>biotype</a:t>
            </a:r>
            <a:r>
              <a:rPr lang="tr-TR" dirty="0"/>
              <a:t>. </a:t>
            </a:r>
            <a:endParaRPr lang="tr-TR" dirty="0" smtClean="0"/>
          </a:p>
          <a:p>
            <a:r>
              <a:rPr lang="tr-TR" dirty="0" err="1" smtClean="0"/>
              <a:t>This</a:t>
            </a:r>
            <a:r>
              <a:rPr lang="tr-TR" dirty="0" smtClean="0"/>
              <a:t> </a:t>
            </a:r>
            <a:r>
              <a:rPr lang="tr-TR" dirty="0" err="1"/>
              <a:t>causes</a:t>
            </a:r>
            <a:r>
              <a:rPr lang="tr-TR" dirty="0"/>
              <a:t> a </a:t>
            </a:r>
            <a:r>
              <a:rPr lang="tr-TR" dirty="0" err="1"/>
              <a:t>variety</a:t>
            </a:r>
            <a:r>
              <a:rPr lang="tr-TR" dirty="0"/>
              <a:t> of </a:t>
            </a:r>
            <a:r>
              <a:rPr lang="tr-TR" dirty="0" err="1"/>
              <a:t>clinical</a:t>
            </a:r>
            <a:r>
              <a:rPr lang="tr-TR" dirty="0"/>
              <a:t> </a:t>
            </a:r>
            <a:r>
              <a:rPr lang="tr-TR" dirty="0" err="1" smtClean="0"/>
              <a:t>presentations</a:t>
            </a:r>
            <a:r>
              <a:rPr lang="tr-TR" dirty="0" smtClean="0"/>
              <a:t>.</a:t>
            </a:r>
          </a:p>
          <a:p>
            <a:r>
              <a:rPr lang="tr-TR" dirty="0" smtClean="0"/>
              <a:t>A </a:t>
            </a:r>
            <a:r>
              <a:rPr lang="tr-TR" dirty="0" err="1"/>
              <a:t>viremic</a:t>
            </a:r>
            <a:r>
              <a:rPr lang="tr-TR" dirty="0"/>
              <a:t> </a:t>
            </a:r>
            <a:r>
              <a:rPr lang="tr-TR" dirty="0" err="1"/>
              <a:t>phase</a:t>
            </a:r>
            <a:r>
              <a:rPr lang="tr-TR" dirty="0"/>
              <a:t> is </a:t>
            </a:r>
            <a:r>
              <a:rPr lang="tr-TR" dirty="0" err="1"/>
              <a:t>thought</a:t>
            </a:r>
            <a:r>
              <a:rPr lang="tr-TR" dirty="0"/>
              <a:t> </a:t>
            </a:r>
            <a:r>
              <a:rPr lang="tr-TR" dirty="0" err="1"/>
              <a:t>to</a:t>
            </a:r>
            <a:r>
              <a:rPr lang="tr-TR" dirty="0"/>
              <a:t> </a:t>
            </a:r>
            <a:r>
              <a:rPr lang="tr-TR" dirty="0" err="1"/>
              <a:t>occur</a:t>
            </a:r>
            <a:r>
              <a:rPr lang="tr-TR" dirty="0"/>
              <a:t> a </a:t>
            </a:r>
            <a:r>
              <a:rPr lang="tr-TR" dirty="0" err="1"/>
              <a:t>few</a:t>
            </a:r>
            <a:r>
              <a:rPr lang="tr-TR" dirty="0"/>
              <a:t> </a:t>
            </a:r>
            <a:r>
              <a:rPr lang="tr-TR" dirty="0" err="1"/>
              <a:t>days</a:t>
            </a:r>
            <a:r>
              <a:rPr lang="tr-TR" dirty="0"/>
              <a:t> </a:t>
            </a:r>
            <a:r>
              <a:rPr lang="tr-TR" dirty="0" err="1"/>
              <a:t>after</a:t>
            </a:r>
            <a:r>
              <a:rPr lang="tr-TR" dirty="0"/>
              <a:t> </a:t>
            </a:r>
            <a:r>
              <a:rPr lang="tr-TR" dirty="0" err="1"/>
              <a:t>the</a:t>
            </a:r>
            <a:r>
              <a:rPr lang="tr-TR" dirty="0"/>
              <a:t> </a:t>
            </a:r>
            <a:r>
              <a:rPr lang="tr-TR" dirty="0" err="1"/>
              <a:t>initial</a:t>
            </a:r>
            <a:r>
              <a:rPr lang="tr-TR" dirty="0"/>
              <a:t> </a:t>
            </a:r>
            <a:r>
              <a:rPr lang="tr-TR" dirty="0" err="1"/>
              <a:t>infection</a:t>
            </a:r>
            <a:r>
              <a:rPr lang="tr-TR" dirty="0"/>
              <a:t> </a:t>
            </a:r>
            <a:r>
              <a:rPr lang="tr-TR" dirty="0" err="1"/>
              <a:t>and</a:t>
            </a:r>
            <a:r>
              <a:rPr lang="tr-TR" dirty="0"/>
              <a:t> </a:t>
            </a:r>
            <a:r>
              <a:rPr lang="tr-TR" dirty="0" err="1"/>
              <a:t>before</a:t>
            </a:r>
            <a:r>
              <a:rPr lang="tr-TR" dirty="0"/>
              <a:t> </a:t>
            </a:r>
            <a:r>
              <a:rPr lang="tr-TR" dirty="0" err="1"/>
              <a:t>tissue</a:t>
            </a:r>
            <a:r>
              <a:rPr lang="tr-TR" dirty="0"/>
              <a:t> </a:t>
            </a:r>
            <a:r>
              <a:rPr lang="tr-TR" dirty="0" err="1"/>
              <a:t>infection</a:t>
            </a:r>
            <a:r>
              <a:rPr lang="tr-TR" dirty="0"/>
              <a:t> </a:t>
            </a:r>
            <a:r>
              <a:rPr lang="tr-TR" dirty="0" err="1"/>
              <a:t>causes</a:t>
            </a:r>
            <a:r>
              <a:rPr lang="tr-TR" dirty="0"/>
              <a:t> </a:t>
            </a:r>
            <a:r>
              <a:rPr lang="tr-TR" dirty="0" err="1"/>
              <a:t>epithelial</a:t>
            </a:r>
            <a:r>
              <a:rPr lang="tr-TR" dirty="0"/>
              <a:t> </a:t>
            </a:r>
            <a:r>
              <a:rPr lang="tr-TR" dirty="0" err="1"/>
              <a:t>necrosis</a:t>
            </a:r>
            <a:r>
              <a:rPr lang="tr-TR" dirty="0"/>
              <a:t> </a:t>
            </a:r>
            <a:r>
              <a:rPr lang="tr-TR" dirty="0" err="1"/>
              <a:t>and</a:t>
            </a:r>
            <a:r>
              <a:rPr lang="tr-TR" dirty="0"/>
              <a:t> </a:t>
            </a:r>
            <a:r>
              <a:rPr lang="tr-TR" dirty="0" err="1"/>
              <a:t>vesicle</a:t>
            </a:r>
            <a:r>
              <a:rPr lang="tr-TR" dirty="0"/>
              <a:t> </a:t>
            </a:r>
            <a:r>
              <a:rPr lang="tr-TR" dirty="0" err="1" smtClean="0"/>
              <a:t>formation</a:t>
            </a:r>
            <a:r>
              <a:rPr lang="tr-TR" dirty="0" smtClean="0"/>
              <a:t>.</a:t>
            </a:r>
          </a:p>
          <a:p>
            <a:r>
              <a:rPr lang="tr-TR" dirty="0" err="1" smtClean="0"/>
              <a:t>The</a:t>
            </a:r>
            <a:r>
              <a:rPr lang="tr-TR" dirty="0" smtClean="0"/>
              <a:t> </a:t>
            </a:r>
            <a:r>
              <a:rPr lang="tr-TR" dirty="0" err="1"/>
              <a:t>pathogenesis</a:t>
            </a:r>
            <a:r>
              <a:rPr lang="tr-TR" dirty="0"/>
              <a:t> of </a:t>
            </a:r>
            <a:r>
              <a:rPr lang="tr-TR" dirty="0" err="1"/>
              <a:t>virulent</a:t>
            </a:r>
            <a:r>
              <a:rPr lang="tr-TR" dirty="0"/>
              <a:t> </a:t>
            </a:r>
            <a:r>
              <a:rPr lang="tr-TR" dirty="0" err="1"/>
              <a:t>systemic</a:t>
            </a:r>
            <a:r>
              <a:rPr lang="tr-TR" dirty="0"/>
              <a:t> </a:t>
            </a:r>
            <a:r>
              <a:rPr lang="tr-TR" dirty="0" err="1"/>
              <a:t>feline</a:t>
            </a:r>
            <a:r>
              <a:rPr lang="tr-TR" dirty="0"/>
              <a:t> </a:t>
            </a:r>
            <a:r>
              <a:rPr lang="tr-TR" dirty="0" err="1"/>
              <a:t>calicivirus</a:t>
            </a:r>
            <a:r>
              <a:rPr lang="tr-TR" dirty="0"/>
              <a:t> </a:t>
            </a:r>
            <a:r>
              <a:rPr lang="tr-TR" dirty="0" smtClean="0"/>
              <a:t>(VSFCV) </a:t>
            </a:r>
            <a:r>
              <a:rPr lang="tr-TR" dirty="0" err="1"/>
              <a:t>could</a:t>
            </a:r>
            <a:r>
              <a:rPr lang="tr-TR" dirty="0"/>
              <a:t> be </a:t>
            </a:r>
            <a:r>
              <a:rPr lang="tr-TR" dirty="0" err="1"/>
              <a:t>enhanced</a:t>
            </a:r>
            <a:r>
              <a:rPr lang="tr-TR" dirty="0"/>
              <a:t> </a:t>
            </a:r>
            <a:r>
              <a:rPr lang="tr-TR" dirty="0" err="1"/>
              <a:t>by</a:t>
            </a:r>
            <a:r>
              <a:rPr lang="tr-TR" dirty="0"/>
              <a:t> </a:t>
            </a:r>
            <a:r>
              <a:rPr lang="tr-TR" dirty="0" err="1"/>
              <a:t>facilitated</a:t>
            </a:r>
            <a:r>
              <a:rPr lang="tr-TR" dirty="0"/>
              <a:t> </a:t>
            </a:r>
            <a:r>
              <a:rPr lang="tr-TR" dirty="0" err="1"/>
              <a:t>entrance</a:t>
            </a:r>
            <a:r>
              <a:rPr lang="tr-TR" dirty="0"/>
              <a:t> </a:t>
            </a:r>
            <a:r>
              <a:rPr lang="tr-TR" dirty="0" err="1"/>
              <a:t>into</a:t>
            </a:r>
            <a:r>
              <a:rPr lang="tr-TR" dirty="0"/>
              <a:t> </a:t>
            </a:r>
            <a:r>
              <a:rPr lang="tr-TR" dirty="0" err="1"/>
              <a:t>the</a:t>
            </a:r>
            <a:r>
              <a:rPr lang="tr-TR" dirty="0"/>
              <a:t> </a:t>
            </a:r>
            <a:r>
              <a:rPr lang="tr-TR" dirty="0" err="1"/>
              <a:t>circulation</a:t>
            </a:r>
            <a:r>
              <a:rPr lang="tr-TR" dirty="0"/>
              <a:t> as </a:t>
            </a:r>
            <a:r>
              <a:rPr lang="tr-TR" dirty="0" err="1"/>
              <a:t>either</a:t>
            </a:r>
            <a:r>
              <a:rPr lang="tr-TR" dirty="0"/>
              <a:t> </a:t>
            </a:r>
            <a:r>
              <a:rPr lang="tr-TR" dirty="0" err="1"/>
              <a:t>free</a:t>
            </a:r>
            <a:r>
              <a:rPr lang="tr-TR" dirty="0"/>
              <a:t> </a:t>
            </a:r>
            <a:r>
              <a:rPr lang="tr-TR" dirty="0" err="1"/>
              <a:t>or</a:t>
            </a:r>
            <a:r>
              <a:rPr lang="tr-TR" dirty="0"/>
              <a:t> </a:t>
            </a:r>
            <a:r>
              <a:rPr lang="tr-TR" dirty="0" err="1"/>
              <a:t>cell-associated</a:t>
            </a:r>
            <a:r>
              <a:rPr lang="tr-TR" dirty="0"/>
              <a:t> </a:t>
            </a:r>
            <a:r>
              <a:rPr lang="tr-TR" dirty="0" err="1"/>
              <a:t>virus</a:t>
            </a:r>
            <a:r>
              <a:rPr lang="tr-TR" dirty="0"/>
              <a:t>. </a:t>
            </a:r>
          </a:p>
          <a:p>
            <a:r>
              <a:rPr lang="tr-TR" dirty="0" smtClean="0"/>
              <a:t>VSFCV </a:t>
            </a:r>
            <a:r>
              <a:rPr lang="tr-TR" dirty="0" err="1"/>
              <a:t>appears</a:t>
            </a:r>
            <a:r>
              <a:rPr lang="tr-TR" dirty="0"/>
              <a:t> </a:t>
            </a:r>
            <a:r>
              <a:rPr lang="tr-TR" dirty="0" err="1"/>
              <a:t>to</a:t>
            </a:r>
            <a:r>
              <a:rPr lang="tr-TR" dirty="0"/>
              <a:t> </a:t>
            </a:r>
            <a:r>
              <a:rPr lang="tr-TR" dirty="0" err="1"/>
              <a:t>have</a:t>
            </a:r>
            <a:r>
              <a:rPr lang="tr-TR" dirty="0"/>
              <a:t> a </a:t>
            </a:r>
            <a:r>
              <a:rPr lang="tr-TR" dirty="0" err="1"/>
              <a:t>broader</a:t>
            </a:r>
            <a:r>
              <a:rPr lang="tr-TR" dirty="0"/>
              <a:t> </a:t>
            </a:r>
            <a:r>
              <a:rPr lang="tr-TR" dirty="0" err="1"/>
              <a:t>tissue</a:t>
            </a:r>
            <a:r>
              <a:rPr lang="tr-TR" dirty="0"/>
              <a:t> </a:t>
            </a:r>
            <a:r>
              <a:rPr lang="tr-TR" dirty="0" err="1"/>
              <a:t>tropism</a:t>
            </a:r>
            <a:r>
              <a:rPr lang="tr-TR" dirty="0"/>
              <a:t> </a:t>
            </a:r>
            <a:r>
              <a:rPr lang="tr-TR" dirty="0" err="1"/>
              <a:t>than</a:t>
            </a:r>
            <a:r>
              <a:rPr lang="tr-TR" dirty="0"/>
              <a:t> </a:t>
            </a:r>
            <a:r>
              <a:rPr lang="tr-TR" dirty="0" err="1"/>
              <a:t>non</a:t>
            </a:r>
            <a:r>
              <a:rPr lang="tr-TR" dirty="0"/>
              <a:t>-VSFCV</a:t>
            </a:r>
            <a:r>
              <a:rPr lang="tr-TR" dirty="0" smtClean="0"/>
              <a:t>.</a:t>
            </a:r>
            <a:endParaRPr lang="tr-TR" dirty="0"/>
          </a:p>
        </p:txBody>
      </p:sp>
    </p:spTree>
    <p:extLst>
      <p:ext uri="{BB962C8B-B14F-4D97-AF65-F5344CB8AC3E}">
        <p14:creationId xmlns:p14="http://schemas.microsoft.com/office/powerpoint/2010/main" val="1955217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Clinical</a:t>
            </a:r>
            <a:r>
              <a:rPr lang="tr-TR" dirty="0" smtClean="0">
                <a:solidFill>
                  <a:srgbClr val="0070C0"/>
                </a:solidFill>
              </a:rPr>
              <a:t> </a:t>
            </a:r>
            <a:r>
              <a:rPr lang="tr-TR" dirty="0" err="1" smtClean="0">
                <a:solidFill>
                  <a:srgbClr val="0070C0"/>
                </a:solidFill>
              </a:rPr>
              <a:t>Signs</a:t>
            </a:r>
            <a:endParaRPr lang="tr-TR" dirty="0">
              <a:solidFill>
                <a:srgbClr val="0070C0"/>
              </a:solidFill>
            </a:endParaRPr>
          </a:p>
        </p:txBody>
      </p:sp>
      <p:sp>
        <p:nvSpPr>
          <p:cNvPr id="3" name="İçerik Yer Tutucusu 2"/>
          <p:cNvSpPr>
            <a:spLocks noGrp="1"/>
          </p:cNvSpPr>
          <p:nvPr>
            <p:ph idx="1"/>
          </p:nvPr>
        </p:nvSpPr>
        <p:spPr/>
        <p:txBody>
          <a:bodyPr/>
          <a:lstStyle/>
          <a:p>
            <a:r>
              <a:rPr lang="tr-TR" dirty="0"/>
              <a:t>FCV </a:t>
            </a:r>
            <a:r>
              <a:rPr lang="tr-TR" dirty="0" err="1"/>
              <a:t>infection</a:t>
            </a:r>
            <a:r>
              <a:rPr lang="tr-TR" dirty="0"/>
              <a:t> can </a:t>
            </a:r>
            <a:r>
              <a:rPr lang="tr-TR" dirty="0" err="1"/>
              <a:t>cause</a:t>
            </a:r>
            <a:r>
              <a:rPr lang="tr-TR" dirty="0"/>
              <a:t> </a:t>
            </a:r>
            <a:r>
              <a:rPr lang="tr-TR" dirty="0" err="1"/>
              <a:t>acute</a:t>
            </a:r>
            <a:r>
              <a:rPr lang="tr-TR" dirty="0"/>
              <a:t> oral </a:t>
            </a:r>
            <a:r>
              <a:rPr lang="tr-TR" dirty="0" err="1"/>
              <a:t>and</a:t>
            </a:r>
            <a:r>
              <a:rPr lang="tr-TR" dirty="0"/>
              <a:t> </a:t>
            </a:r>
            <a:r>
              <a:rPr lang="tr-TR" dirty="0" err="1"/>
              <a:t>upper</a:t>
            </a:r>
            <a:r>
              <a:rPr lang="tr-TR" dirty="0"/>
              <a:t> </a:t>
            </a:r>
            <a:r>
              <a:rPr lang="tr-TR" dirty="0" err="1"/>
              <a:t>respiratory</a:t>
            </a:r>
            <a:r>
              <a:rPr lang="tr-TR" dirty="0"/>
              <a:t> </a:t>
            </a:r>
            <a:r>
              <a:rPr lang="tr-TR" dirty="0" err="1"/>
              <a:t>signs</a:t>
            </a:r>
            <a:r>
              <a:rPr lang="tr-TR" dirty="0"/>
              <a:t> but </a:t>
            </a:r>
            <a:r>
              <a:rPr lang="tr-TR" dirty="0" err="1"/>
              <a:t>also</a:t>
            </a:r>
            <a:r>
              <a:rPr lang="tr-TR" dirty="0"/>
              <a:t> has </a:t>
            </a:r>
            <a:r>
              <a:rPr lang="tr-TR" dirty="0" err="1"/>
              <a:t>been</a:t>
            </a:r>
            <a:r>
              <a:rPr lang="tr-TR" dirty="0"/>
              <a:t> </a:t>
            </a:r>
            <a:r>
              <a:rPr lang="tr-TR" dirty="0" err="1"/>
              <a:t>associated</a:t>
            </a:r>
            <a:r>
              <a:rPr lang="tr-TR" dirty="0"/>
              <a:t> </a:t>
            </a:r>
            <a:r>
              <a:rPr lang="tr-TR" dirty="0" err="1"/>
              <a:t>with</a:t>
            </a:r>
            <a:r>
              <a:rPr lang="tr-TR" dirty="0"/>
              <a:t> </a:t>
            </a:r>
            <a:r>
              <a:rPr lang="tr-TR" dirty="0" err="1"/>
              <a:t>chronic</a:t>
            </a:r>
            <a:r>
              <a:rPr lang="tr-TR" dirty="0"/>
              <a:t> </a:t>
            </a:r>
            <a:r>
              <a:rPr lang="tr-TR" dirty="0" err="1"/>
              <a:t>stomatitis</a:t>
            </a:r>
            <a:r>
              <a:rPr lang="tr-TR" dirty="0"/>
              <a:t>, </a:t>
            </a:r>
            <a:r>
              <a:rPr lang="tr-TR" dirty="0" err="1"/>
              <a:t>which</a:t>
            </a:r>
            <a:r>
              <a:rPr lang="tr-TR" dirty="0"/>
              <a:t> </a:t>
            </a:r>
            <a:r>
              <a:rPr lang="tr-TR" dirty="0" err="1"/>
              <a:t>may</a:t>
            </a:r>
            <a:r>
              <a:rPr lang="tr-TR" dirty="0"/>
              <a:t> be </a:t>
            </a:r>
            <a:r>
              <a:rPr lang="tr-TR" dirty="0" err="1"/>
              <a:t>immune-mediated</a:t>
            </a:r>
            <a:r>
              <a:rPr lang="tr-TR" dirty="0"/>
              <a:t>. </a:t>
            </a:r>
            <a:endParaRPr lang="tr-TR" dirty="0" smtClean="0"/>
          </a:p>
          <a:p>
            <a:r>
              <a:rPr lang="tr-TR" dirty="0" err="1" smtClean="0"/>
              <a:t>Recently</a:t>
            </a:r>
            <a:r>
              <a:rPr lang="tr-TR" dirty="0"/>
              <a:t>, a </a:t>
            </a:r>
            <a:r>
              <a:rPr lang="tr-TR" dirty="0" err="1"/>
              <a:t>new</a:t>
            </a:r>
            <a:r>
              <a:rPr lang="tr-TR" dirty="0"/>
              <a:t> </a:t>
            </a:r>
            <a:r>
              <a:rPr lang="tr-TR" dirty="0" err="1"/>
              <a:t>syndrome</a:t>
            </a:r>
            <a:r>
              <a:rPr lang="tr-TR" dirty="0"/>
              <a:t>, </a:t>
            </a:r>
            <a:r>
              <a:rPr lang="tr-TR" dirty="0" err="1"/>
              <a:t>the</a:t>
            </a:r>
            <a:r>
              <a:rPr lang="tr-TR" dirty="0"/>
              <a:t> “</a:t>
            </a:r>
            <a:r>
              <a:rPr lang="tr-TR" dirty="0" err="1"/>
              <a:t>virulent</a:t>
            </a:r>
            <a:r>
              <a:rPr lang="tr-TR" dirty="0"/>
              <a:t> </a:t>
            </a:r>
            <a:r>
              <a:rPr lang="tr-TR" dirty="0" err="1"/>
              <a:t>systemic</a:t>
            </a:r>
            <a:r>
              <a:rPr lang="tr-TR" dirty="0"/>
              <a:t> </a:t>
            </a:r>
            <a:r>
              <a:rPr lang="tr-TR" dirty="0" err="1"/>
              <a:t>feline</a:t>
            </a:r>
            <a:r>
              <a:rPr lang="tr-TR" dirty="0"/>
              <a:t> </a:t>
            </a:r>
            <a:r>
              <a:rPr lang="tr-TR" dirty="0" err="1"/>
              <a:t>calicivirus</a:t>
            </a:r>
            <a:r>
              <a:rPr lang="tr-TR" dirty="0"/>
              <a:t> (VS-FCV) </a:t>
            </a:r>
            <a:r>
              <a:rPr lang="tr-TR" dirty="0" err="1"/>
              <a:t>disease</a:t>
            </a:r>
            <a:r>
              <a:rPr lang="tr-TR" dirty="0"/>
              <a:t>” has </a:t>
            </a:r>
            <a:r>
              <a:rPr lang="tr-TR" dirty="0" err="1"/>
              <a:t>been</a:t>
            </a:r>
            <a:r>
              <a:rPr lang="tr-TR" dirty="0"/>
              <a:t> </a:t>
            </a:r>
            <a:r>
              <a:rPr lang="tr-TR" dirty="0" err="1"/>
              <a:t>described</a:t>
            </a:r>
            <a:r>
              <a:rPr lang="tr-TR" dirty="0"/>
              <a:t>.</a:t>
            </a:r>
          </a:p>
        </p:txBody>
      </p:sp>
    </p:spTree>
    <p:extLst>
      <p:ext uri="{BB962C8B-B14F-4D97-AF65-F5344CB8AC3E}">
        <p14:creationId xmlns:p14="http://schemas.microsoft.com/office/powerpoint/2010/main" val="546445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7339" y="428263"/>
            <a:ext cx="6233931" cy="5748700"/>
          </a:xfrm>
        </p:spPr>
        <p:txBody>
          <a:bodyPr>
            <a:normAutofit/>
          </a:bodyPr>
          <a:lstStyle/>
          <a:p>
            <a:pPr marL="0" indent="0">
              <a:buNone/>
            </a:pPr>
            <a:r>
              <a:rPr lang="tr-TR" dirty="0" smtClean="0">
                <a:solidFill>
                  <a:srgbClr val="00B050"/>
                </a:solidFill>
              </a:rPr>
              <a:t>1- </a:t>
            </a:r>
            <a:r>
              <a:rPr lang="tr-TR" dirty="0" err="1" smtClean="0">
                <a:solidFill>
                  <a:srgbClr val="00B050"/>
                </a:solidFill>
              </a:rPr>
              <a:t>Acute</a:t>
            </a:r>
            <a:r>
              <a:rPr lang="tr-TR" dirty="0" smtClean="0">
                <a:solidFill>
                  <a:srgbClr val="00B050"/>
                </a:solidFill>
              </a:rPr>
              <a:t> </a:t>
            </a:r>
            <a:r>
              <a:rPr lang="tr-TR" dirty="0">
                <a:solidFill>
                  <a:srgbClr val="00B050"/>
                </a:solidFill>
              </a:rPr>
              <a:t>oral </a:t>
            </a:r>
            <a:r>
              <a:rPr lang="tr-TR" dirty="0" err="1">
                <a:solidFill>
                  <a:srgbClr val="00B050"/>
                </a:solidFill>
              </a:rPr>
              <a:t>and</a:t>
            </a:r>
            <a:r>
              <a:rPr lang="tr-TR" dirty="0">
                <a:solidFill>
                  <a:srgbClr val="00B050"/>
                </a:solidFill>
              </a:rPr>
              <a:t> </a:t>
            </a:r>
            <a:r>
              <a:rPr lang="tr-TR" dirty="0" err="1">
                <a:solidFill>
                  <a:srgbClr val="00B050"/>
                </a:solidFill>
              </a:rPr>
              <a:t>upper</a:t>
            </a:r>
            <a:r>
              <a:rPr lang="tr-TR" dirty="0">
                <a:solidFill>
                  <a:srgbClr val="00B050"/>
                </a:solidFill>
              </a:rPr>
              <a:t> </a:t>
            </a:r>
            <a:r>
              <a:rPr lang="tr-TR" dirty="0" err="1">
                <a:solidFill>
                  <a:srgbClr val="00B050"/>
                </a:solidFill>
              </a:rPr>
              <a:t>respiratory</a:t>
            </a:r>
            <a:r>
              <a:rPr lang="tr-TR" dirty="0">
                <a:solidFill>
                  <a:srgbClr val="00B050"/>
                </a:solidFill>
              </a:rPr>
              <a:t> </a:t>
            </a:r>
            <a:r>
              <a:rPr lang="tr-TR" dirty="0" err="1">
                <a:solidFill>
                  <a:srgbClr val="00B050"/>
                </a:solidFill>
              </a:rPr>
              <a:t>tract</a:t>
            </a:r>
            <a:r>
              <a:rPr lang="tr-TR" dirty="0">
                <a:solidFill>
                  <a:srgbClr val="00B050"/>
                </a:solidFill>
              </a:rPr>
              <a:t> </a:t>
            </a:r>
            <a:r>
              <a:rPr lang="tr-TR" dirty="0" err="1">
                <a:solidFill>
                  <a:srgbClr val="00B050"/>
                </a:solidFill>
              </a:rPr>
              <a:t>disease</a:t>
            </a:r>
            <a:endParaRPr lang="tr-TR" dirty="0">
              <a:solidFill>
                <a:srgbClr val="00B050"/>
              </a:solidFill>
            </a:endParaRPr>
          </a:p>
          <a:p>
            <a:r>
              <a:rPr lang="tr-TR" dirty="0" err="1"/>
              <a:t>Clinical</a:t>
            </a:r>
            <a:r>
              <a:rPr lang="tr-TR" dirty="0"/>
              <a:t> </a:t>
            </a:r>
            <a:r>
              <a:rPr lang="tr-TR" dirty="0" err="1"/>
              <a:t>findings</a:t>
            </a:r>
            <a:r>
              <a:rPr lang="tr-TR" dirty="0"/>
              <a:t> </a:t>
            </a:r>
            <a:r>
              <a:rPr lang="tr-TR" dirty="0" err="1"/>
              <a:t>may</a:t>
            </a:r>
            <a:r>
              <a:rPr lang="tr-TR" dirty="0"/>
              <a:t> </a:t>
            </a:r>
            <a:r>
              <a:rPr lang="tr-TR" dirty="0" err="1"/>
              <a:t>differ</a:t>
            </a:r>
            <a:r>
              <a:rPr lang="tr-TR" dirty="0"/>
              <a:t>, </a:t>
            </a:r>
            <a:r>
              <a:rPr lang="tr-TR" dirty="0" err="1"/>
              <a:t>depending</a:t>
            </a:r>
            <a:r>
              <a:rPr lang="tr-TR" dirty="0"/>
              <a:t> on </a:t>
            </a:r>
            <a:r>
              <a:rPr lang="tr-TR" dirty="0" err="1"/>
              <a:t>the</a:t>
            </a:r>
            <a:r>
              <a:rPr lang="tr-TR" dirty="0"/>
              <a:t> </a:t>
            </a:r>
            <a:r>
              <a:rPr lang="tr-TR" dirty="0" err="1"/>
              <a:t>virulence</a:t>
            </a:r>
            <a:r>
              <a:rPr lang="tr-TR" dirty="0"/>
              <a:t> of </a:t>
            </a:r>
            <a:r>
              <a:rPr lang="tr-TR" dirty="0" err="1"/>
              <a:t>the</a:t>
            </a:r>
            <a:r>
              <a:rPr lang="tr-TR" dirty="0"/>
              <a:t> FCV </a:t>
            </a:r>
            <a:r>
              <a:rPr lang="tr-TR" dirty="0" err="1"/>
              <a:t>strain</a:t>
            </a:r>
            <a:r>
              <a:rPr lang="tr-TR" dirty="0"/>
              <a:t> </a:t>
            </a:r>
            <a:r>
              <a:rPr lang="tr-TR" dirty="0" err="1"/>
              <a:t>concerned</a:t>
            </a:r>
            <a:r>
              <a:rPr lang="tr-TR" dirty="0"/>
              <a:t>, on </a:t>
            </a:r>
            <a:r>
              <a:rPr lang="tr-TR" dirty="0" err="1"/>
              <a:t>the</a:t>
            </a:r>
            <a:r>
              <a:rPr lang="tr-TR" dirty="0"/>
              <a:t> </a:t>
            </a:r>
            <a:r>
              <a:rPr lang="tr-TR" dirty="0" err="1"/>
              <a:t>age</a:t>
            </a:r>
            <a:r>
              <a:rPr lang="tr-TR" dirty="0"/>
              <a:t> of </a:t>
            </a:r>
            <a:r>
              <a:rPr lang="tr-TR" dirty="0" err="1"/>
              <a:t>the</a:t>
            </a:r>
            <a:r>
              <a:rPr lang="tr-TR" dirty="0"/>
              <a:t> </a:t>
            </a:r>
            <a:r>
              <a:rPr lang="tr-TR" dirty="0" err="1"/>
              <a:t>affected</a:t>
            </a:r>
            <a:r>
              <a:rPr lang="tr-TR" dirty="0"/>
              <a:t> </a:t>
            </a:r>
            <a:r>
              <a:rPr lang="tr-TR" dirty="0" err="1"/>
              <a:t>cats</a:t>
            </a:r>
            <a:r>
              <a:rPr lang="tr-TR" dirty="0"/>
              <a:t> </a:t>
            </a:r>
            <a:r>
              <a:rPr lang="tr-TR" dirty="0" err="1"/>
              <a:t>and</a:t>
            </a:r>
            <a:r>
              <a:rPr lang="tr-TR" dirty="0"/>
              <a:t> on </a:t>
            </a:r>
            <a:r>
              <a:rPr lang="tr-TR" dirty="0" err="1"/>
              <a:t>husbandry</a:t>
            </a:r>
            <a:r>
              <a:rPr lang="tr-TR" dirty="0"/>
              <a:t> </a:t>
            </a:r>
            <a:r>
              <a:rPr lang="tr-TR" dirty="0" err="1"/>
              <a:t>factors</a:t>
            </a:r>
            <a:r>
              <a:rPr lang="tr-TR" dirty="0"/>
              <a:t>. </a:t>
            </a:r>
            <a:endParaRPr lang="tr-TR" dirty="0" smtClean="0"/>
          </a:p>
          <a:p>
            <a:r>
              <a:rPr lang="tr-TR" dirty="0" err="1" smtClean="0"/>
              <a:t>While</a:t>
            </a:r>
            <a:r>
              <a:rPr lang="tr-TR" dirty="0" smtClean="0"/>
              <a:t> </a:t>
            </a:r>
            <a:r>
              <a:rPr lang="tr-TR" dirty="0"/>
              <a:t>in </a:t>
            </a:r>
            <a:r>
              <a:rPr lang="tr-TR" dirty="0" err="1"/>
              <a:t>some</a:t>
            </a:r>
            <a:r>
              <a:rPr lang="tr-TR" dirty="0"/>
              <a:t> </a:t>
            </a:r>
            <a:r>
              <a:rPr lang="tr-TR" dirty="0" err="1"/>
              <a:t>cases</a:t>
            </a:r>
            <a:r>
              <a:rPr lang="tr-TR" dirty="0"/>
              <a:t> </a:t>
            </a:r>
            <a:r>
              <a:rPr lang="tr-TR" dirty="0" err="1"/>
              <a:t>infection</a:t>
            </a:r>
            <a:r>
              <a:rPr lang="tr-TR" dirty="0"/>
              <a:t> is </a:t>
            </a:r>
            <a:r>
              <a:rPr lang="tr-TR" dirty="0" err="1"/>
              <a:t>subclinical</a:t>
            </a:r>
            <a:r>
              <a:rPr lang="tr-TR" dirty="0"/>
              <a:t>, in </a:t>
            </a:r>
            <a:r>
              <a:rPr lang="tr-TR" dirty="0" err="1"/>
              <a:t>many</a:t>
            </a:r>
            <a:r>
              <a:rPr lang="tr-TR" dirty="0"/>
              <a:t> </a:t>
            </a:r>
            <a:r>
              <a:rPr lang="tr-TR" dirty="0" err="1"/>
              <a:t>others</a:t>
            </a:r>
            <a:r>
              <a:rPr lang="tr-TR" dirty="0"/>
              <a:t>, </a:t>
            </a:r>
            <a:r>
              <a:rPr lang="tr-TR" dirty="0" err="1"/>
              <a:t>there</a:t>
            </a:r>
            <a:r>
              <a:rPr lang="tr-TR" dirty="0"/>
              <a:t> is a </a:t>
            </a:r>
            <a:r>
              <a:rPr lang="tr-TR" dirty="0" err="1"/>
              <a:t>typical</a:t>
            </a:r>
            <a:r>
              <a:rPr lang="tr-TR" dirty="0"/>
              <a:t> </a:t>
            </a:r>
            <a:r>
              <a:rPr lang="tr-TR" dirty="0" err="1"/>
              <a:t>syndrome</a:t>
            </a:r>
            <a:r>
              <a:rPr lang="tr-TR" dirty="0"/>
              <a:t> of </a:t>
            </a:r>
            <a:r>
              <a:rPr lang="tr-TR" dirty="0" err="1"/>
              <a:t>lingual</a:t>
            </a:r>
            <a:r>
              <a:rPr lang="tr-TR" dirty="0"/>
              <a:t> </a:t>
            </a:r>
            <a:r>
              <a:rPr lang="tr-TR" dirty="0" err="1" smtClean="0"/>
              <a:t>ulceration</a:t>
            </a:r>
            <a:r>
              <a:rPr lang="tr-TR" dirty="0" smtClean="0"/>
              <a:t> </a:t>
            </a:r>
            <a:r>
              <a:rPr lang="tr-TR" dirty="0" err="1"/>
              <a:t>and</a:t>
            </a:r>
            <a:r>
              <a:rPr lang="tr-TR" dirty="0"/>
              <a:t> a </a:t>
            </a:r>
            <a:r>
              <a:rPr lang="tr-TR" dirty="0" err="1"/>
              <a:t>relatively</a:t>
            </a:r>
            <a:r>
              <a:rPr lang="tr-TR" dirty="0"/>
              <a:t> </a:t>
            </a:r>
            <a:r>
              <a:rPr lang="tr-TR" dirty="0" err="1"/>
              <a:t>mild</a:t>
            </a:r>
            <a:r>
              <a:rPr lang="tr-TR" dirty="0"/>
              <a:t> </a:t>
            </a:r>
            <a:r>
              <a:rPr lang="tr-TR" dirty="0" err="1"/>
              <a:t>acute</a:t>
            </a:r>
            <a:r>
              <a:rPr lang="tr-TR" dirty="0"/>
              <a:t> </a:t>
            </a:r>
            <a:r>
              <a:rPr lang="tr-TR" dirty="0" err="1"/>
              <a:t>respiratory</a:t>
            </a:r>
            <a:r>
              <a:rPr lang="tr-TR" dirty="0"/>
              <a:t> </a:t>
            </a:r>
            <a:r>
              <a:rPr lang="tr-TR" dirty="0" err="1"/>
              <a:t>disease</a:t>
            </a:r>
            <a:r>
              <a:rPr lang="tr-TR" dirty="0"/>
              <a:t>. </a:t>
            </a:r>
            <a:endParaRPr lang="tr-TR" dirty="0" smtClean="0"/>
          </a:p>
          <a:p>
            <a:r>
              <a:rPr lang="tr-TR" dirty="0" err="1" smtClean="0"/>
              <a:t>More</a:t>
            </a:r>
            <a:r>
              <a:rPr lang="tr-TR" dirty="0" smtClean="0"/>
              <a:t> </a:t>
            </a:r>
            <a:r>
              <a:rPr lang="tr-TR" dirty="0"/>
              <a:t>severe </a:t>
            </a:r>
            <a:r>
              <a:rPr lang="tr-TR" dirty="0" err="1"/>
              <a:t>signs</a:t>
            </a:r>
            <a:r>
              <a:rPr lang="tr-TR" dirty="0"/>
              <a:t> can </a:t>
            </a:r>
            <a:r>
              <a:rPr lang="tr-TR" dirty="0" err="1"/>
              <a:t>resemble</a:t>
            </a:r>
            <a:r>
              <a:rPr lang="tr-TR" dirty="0"/>
              <a:t> </a:t>
            </a:r>
            <a:r>
              <a:rPr lang="tr-TR" dirty="0" err="1"/>
              <a:t>the</a:t>
            </a:r>
            <a:r>
              <a:rPr lang="tr-TR" dirty="0"/>
              <a:t> </a:t>
            </a:r>
            <a:r>
              <a:rPr lang="tr-TR" dirty="0" err="1"/>
              <a:t>respiratory</a:t>
            </a:r>
            <a:r>
              <a:rPr lang="tr-TR" dirty="0"/>
              <a:t> </a:t>
            </a:r>
            <a:r>
              <a:rPr lang="tr-TR" dirty="0" err="1"/>
              <a:t>disease</a:t>
            </a:r>
            <a:r>
              <a:rPr lang="tr-TR" dirty="0"/>
              <a:t> </a:t>
            </a:r>
            <a:r>
              <a:rPr lang="tr-TR" dirty="0" err="1"/>
              <a:t>caused</a:t>
            </a:r>
            <a:r>
              <a:rPr lang="tr-TR" dirty="0"/>
              <a:t> </a:t>
            </a:r>
            <a:r>
              <a:rPr lang="tr-TR" dirty="0" err="1"/>
              <a:t>by</a:t>
            </a:r>
            <a:r>
              <a:rPr lang="tr-TR" dirty="0"/>
              <a:t> FHV-1.</a:t>
            </a:r>
          </a:p>
        </p:txBody>
      </p:sp>
      <p:pic>
        <p:nvPicPr>
          <p:cNvPr id="4" name="Resim 3"/>
          <p:cNvPicPr>
            <a:picLocks noChangeAspect="1"/>
          </p:cNvPicPr>
          <p:nvPr/>
        </p:nvPicPr>
        <p:blipFill>
          <a:blip r:embed="rId2"/>
          <a:stretch>
            <a:fillRect/>
          </a:stretch>
        </p:blipFill>
        <p:spPr>
          <a:xfrm>
            <a:off x="7307663" y="269054"/>
            <a:ext cx="3850512" cy="2887884"/>
          </a:xfrm>
          <a:prstGeom prst="rect">
            <a:avLst/>
          </a:prstGeom>
        </p:spPr>
      </p:pic>
      <p:pic>
        <p:nvPicPr>
          <p:cNvPr id="5" name="Resim 4"/>
          <p:cNvPicPr>
            <a:picLocks noChangeAspect="1"/>
          </p:cNvPicPr>
          <p:nvPr/>
        </p:nvPicPr>
        <p:blipFill>
          <a:blip r:embed="rId3"/>
          <a:stretch>
            <a:fillRect/>
          </a:stretch>
        </p:blipFill>
        <p:spPr>
          <a:xfrm>
            <a:off x="7307663" y="3692324"/>
            <a:ext cx="4292369" cy="2691114"/>
          </a:xfrm>
          <a:prstGeom prst="rect">
            <a:avLst/>
          </a:prstGeom>
        </p:spPr>
      </p:pic>
      <p:sp>
        <p:nvSpPr>
          <p:cNvPr id="7" name="Dikdörtgen 6"/>
          <p:cNvSpPr/>
          <p:nvPr/>
        </p:nvSpPr>
        <p:spPr>
          <a:xfrm>
            <a:off x="5922380" y="3167391"/>
            <a:ext cx="6096000" cy="307777"/>
          </a:xfrm>
          <a:prstGeom prst="rect">
            <a:avLst/>
          </a:prstGeom>
        </p:spPr>
        <p:txBody>
          <a:bodyPr>
            <a:spAutoFit/>
          </a:bodyPr>
          <a:lstStyle/>
          <a:p>
            <a:r>
              <a:rPr lang="tr-TR" sz="1400" dirty="0" err="1"/>
              <a:t>Mild</a:t>
            </a:r>
            <a:r>
              <a:rPr lang="tr-TR" sz="1400" dirty="0"/>
              <a:t> </a:t>
            </a:r>
            <a:r>
              <a:rPr lang="tr-TR" sz="1400" dirty="0" err="1"/>
              <a:t>epithelial</a:t>
            </a:r>
            <a:r>
              <a:rPr lang="tr-TR" sz="1400" dirty="0"/>
              <a:t> </a:t>
            </a:r>
            <a:r>
              <a:rPr lang="tr-TR" sz="1400" dirty="0" err="1"/>
              <a:t>defects</a:t>
            </a:r>
            <a:r>
              <a:rPr lang="tr-TR" sz="1400" dirty="0"/>
              <a:t> </a:t>
            </a:r>
            <a:r>
              <a:rPr lang="tr-TR" sz="1400" dirty="0" err="1"/>
              <a:t>after</a:t>
            </a:r>
            <a:r>
              <a:rPr lang="tr-TR" sz="1400" dirty="0"/>
              <a:t> </a:t>
            </a:r>
            <a:r>
              <a:rPr lang="tr-TR" sz="1400" dirty="0" err="1"/>
              <a:t>burst</a:t>
            </a:r>
            <a:r>
              <a:rPr lang="tr-TR" sz="1400" dirty="0"/>
              <a:t> </a:t>
            </a:r>
            <a:r>
              <a:rPr lang="tr-TR" sz="1400" dirty="0" err="1"/>
              <a:t>calicivirus</a:t>
            </a:r>
            <a:r>
              <a:rPr lang="tr-TR" sz="1400" dirty="0"/>
              <a:t> </a:t>
            </a:r>
            <a:r>
              <a:rPr lang="tr-TR" sz="1400" dirty="0" err="1"/>
              <a:t>aphthae</a:t>
            </a:r>
            <a:r>
              <a:rPr lang="tr-TR" sz="1400" dirty="0"/>
              <a:t> ©</a:t>
            </a:r>
            <a:r>
              <a:rPr lang="tr-TR" sz="1400" dirty="0" err="1"/>
              <a:t>Susann-Yvonne</a:t>
            </a:r>
            <a:r>
              <a:rPr lang="tr-TR" sz="1400" dirty="0"/>
              <a:t> </a:t>
            </a:r>
            <a:r>
              <a:rPr lang="tr-TR" sz="1400" dirty="0" err="1"/>
              <a:t>Mihaljevic</a:t>
            </a:r>
            <a:endParaRPr lang="tr-TR" sz="1400" dirty="0"/>
          </a:p>
        </p:txBody>
      </p:sp>
      <p:sp>
        <p:nvSpPr>
          <p:cNvPr id="8" name="Dikdörtgen 7"/>
          <p:cNvSpPr/>
          <p:nvPr/>
        </p:nvSpPr>
        <p:spPr>
          <a:xfrm>
            <a:off x="5922380" y="6412375"/>
            <a:ext cx="6338889" cy="307777"/>
          </a:xfrm>
          <a:prstGeom prst="rect">
            <a:avLst/>
          </a:prstGeom>
        </p:spPr>
        <p:txBody>
          <a:bodyPr wrap="square">
            <a:spAutoFit/>
          </a:bodyPr>
          <a:lstStyle/>
          <a:p>
            <a:r>
              <a:rPr lang="tr-TR" sz="1400" dirty="0" err="1"/>
              <a:t>Characteristic</a:t>
            </a:r>
            <a:r>
              <a:rPr lang="tr-TR" sz="1400" dirty="0"/>
              <a:t> </a:t>
            </a:r>
            <a:r>
              <a:rPr lang="tr-TR" sz="1400" dirty="0" err="1"/>
              <a:t>tongue</a:t>
            </a:r>
            <a:r>
              <a:rPr lang="tr-TR" sz="1400" dirty="0"/>
              <a:t> </a:t>
            </a:r>
            <a:r>
              <a:rPr lang="tr-TR" sz="1400" dirty="0" err="1"/>
              <a:t>map-shaped</a:t>
            </a:r>
            <a:r>
              <a:rPr lang="tr-TR" sz="1400" dirty="0"/>
              <a:t> </a:t>
            </a:r>
            <a:r>
              <a:rPr lang="tr-TR" sz="1400" dirty="0" err="1"/>
              <a:t>lesions</a:t>
            </a:r>
            <a:r>
              <a:rPr lang="tr-TR" sz="1400" dirty="0"/>
              <a:t> </a:t>
            </a:r>
            <a:r>
              <a:rPr lang="tr-TR" sz="1400" dirty="0" err="1"/>
              <a:t>due</a:t>
            </a:r>
            <a:r>
              <a:rPr lang="tr-TR" sz="1400" dirty="0"/>
              <a:t> </a:t>
            </a:r>
            <a:r>
              <a:rPr lang="tr-TR" sz="1400" dirty="0" err="1"/>
              <a:t>to</a:t>
            </a:r>
            <a:r>
              <a:rPr lang="tr-TR" sz="1400" dirty="0"/>
              <a:t> FCV </a:t>
            </a:r>
            <a:r>
              <a:rPr lang="tr-TR" sz="1400" dirty="0" err="1"/>
              <a:t>infection</a:t>
            </a:r>
            <a:r>
              <a:rPr lang="tr-TR" sz="1400" dirty="0"/>
              <a:t> ©</a:t>
            </a:r>
            <a:r>
              <a:rPr lang="tr-TR" sz="1400" dirty="0" err="1"/>
              <a:t>Marian</a:t>
            </a:r>
            <a:r>
              <a:rPr lang="tr-TR" sz="1400" dirty="0"/>
              <a:t> C. </a:t>
            </a:r>
            <a:r>
              <a:rPr lang="tr-TR" sz="1400" dirty="0" err="1"/>
              <a:t>Horzinek</a:t>
            </a:r>
            <a:endParaRPr lang="tr-TR" sz="1400" dirty="0"/>
          </a:p>
        </p:txBody>
      </p:sp>
    </p:spTree>
    <p:extLst>
      <p:ext uri="{BB962C8B-B14F-4D97-AF65-F5344CB8AC3E}">
        <p14:creationId xmlns:p14="http://schemas.microsoft.com/office/powerpoint/2010/main" val="1762162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833377"/>
            <a:ext cx="10515600" cy="5343586"/>
          </a:xfrm>
        </p:spPr>
        <p:txBody>
          <a:bodyPr/>
          <a:lstStyle/>
          <a:p>
            <a:r>
              <a:rPr lang="tr-TR" dirty="0"/>
              <a:t>Oral </a:t>
            </a:r>
            <a:r>
              <a:rPr lang="tr-TR" dirty="0" err="1"/>
              <a:t>ulcerations</a:t>
            </a:r>
            <a:r>
              <a:rPr lang="tr-TR" dirty="0"/>
              <a:t>, </a:t>
            </a:r>
            <a:endParaRPr lang="tr-TR" dirty="0" smtClean="0"/>
          </a:p>
          <a:p>
            <a:r>
              <a:rPr lang="tr-TR" dirty="0" err="1" smtClean="0"/>
              <a:t>sneezing</a:t>
            </a:r>
            <a:r>
              <a:rPr lang="tr-TR" dirty="0" smtClean="0"/>
              <a:t> </a:t>
            </a:r>
          </a:p>
          <a:p>
            <a:r>
              <a:rPr lang="tr-TR" dirty="0" err="1" smtClean="0"/>
              <a:t>serous</a:t>
            </a:r>
            <a:r>
              <a:rPr lang="tr-TR" dirty="0" smtClean="0"/>
              <a:t> </a:t>
            </a:r>
            <a:r>
              <a:rPr lang="tr-TR" dirty="0" err="1"/>
              <a:t>nasal</a:t>
            </a:r>
            <a:r>
              <a:rPr lang="tr-TR" dirty="0"/>
              <a:t> </a:t>
            </a:r>
            <a:r>
              <a:rPr lang="tr-TR" dirty="0" err="1"/>
              <a:t>discharge</a:t>
            </a:r>
            <a:r>
              <a:rPr lang="tr-TR" dirty="0"/>
              <a:t> </a:t>
            </a:r>
            <a:r>
              <a:rPr lang="tr-TR" dirty="0" err="1"/>
              <a:t>are</a:t>
            </a:r>
            <a:r>
              <a:rPr lang="tr-TR" dirty="0"/>
              <a:t> </a:t>
            </a:r>
            <a:r>
              <a:rPr lang="tr-TR" dirty="0" err="1"/>
              <a:t>the</a:t>
            </a:r>
            <a:r>
              <a:rPr lang="tr-TR" dirty="0"/>
              <a:t> main </a:t>
            </a:r>
            <a:r>
              <a:rPr lang="tr-TR" dirty="0" err="1" smtClean="0"/>
              <a:t>signs</a:t>
            </a:r>
            <a:r>
              <a:rPr lang="tr-TR" dirty="0" smtClean="0"/>
              <a:t>. </a:t>
            </a:r>
          </a:p>
          <a:p>
            <a:r>
              <a:rPr lang="tr-TR" dirty="0" smtClean="0"/>
              <a:t>Fever </a:t>
            </a:r>
          </a:p>
          <a:p>
            <a:r>
              <a:rPr lang="tr-TR" dirty="0" err="1" smtClean="0"/>
              <a:t>Anorexia</a:t>
            </a:r>
            <a:r>
              <a:rPr lang="tr-TR" dirty="0"/>
              <a:t>, </a:t>
            </a:r>
            <a:endParaRPr lang="tr-TR" dirty="0" smtClean="0"/>
          </a:p>
          <a:p>
            <a:r>
              <a:rPr lang="tr-TR" dirty="0" err="1" smtClean="0"/>
              <a:t>hypersalivation</a:t>
            </a:r>
            <a:r>
              <a:rPr lang="tr-TR" dirty="0" smtClean="0"/>
              <a:t> </a:t>
            </a:r>
            <a:r>
              <a:rPr lang="tr-TR" dirty="0" err="1"/>
              <a:t>due</a:t>
            </a:r>
            <a:r>
              <a:rPr lang="tr-TR" dirty="0"/>
              <a:t> </a:t>
            </a:r>
            <a:r>
              <a:rPr lang="tr-TR" dirty="0" err="1"/>
              <a:t>to</a:t>
            </a:r>
            <a:r>
              <a:rPr lang="tr-TR" dirty="0"/>
              <a:t> oral </a:t>
            </a:r>
            <a:r>
              <a:rPr lang="tr-TR" dirty="0" err="1"/>
              <a:t>erosions</a:t>
            </a:r>
            <a:r>
              <a:rPr lang="tr-TR" dirty="0"/>
              <a:t> - </a:t>
            </a:r>
            <a:r>
              <a:rPr lang="tr-TR" dirty="0" err="1"/>
              <a:t>located</a:t>
            </a:r>
            <a:r>
              <a:rPr lang="tr-TR" dirty="0"/>
              <a:t> </a:t>
            </a:r>
            <a:r>
              <a:rPr lang="tr-TR" dirty="0" err="1"/>
              <a:t>mainly</a:t>
            </a:r>
            <a:r>
              <a:rPr lang="tr-TR" dirty="0"/>
              <a:t> on </a:t>
            </a:r>
            <a:r>
              <a:rPr lang="tr-TR" dirty="0" err="1"/>
              <a:t>the</a:t>
            </a:r>
            <a:r>
              <a:rPr lang="tr-TR" dirty="0"/>
              <a:t> </a:t>
            </a:r>
            <a:r>
              <a:rPr lang="tr-TR" dirty="0" err="1"/>
              <a:t>tongue</a:t>
            </a:r>
            <a:r>
              <a:rPr lang="tr-TR" dirty="0"/>
              <a:t> - </a:t>
            </a:r>
            <a:r>
              <a:rPr lang="tr-TR" dirty="0" err="1" smtClean="0"/>
              <a:t>They</a:t>
            </a:r>
            <a:r>
              <a:rPr lang="tr-TR" dirty="0" smtClean="0"/>
              <a:t> </a:t>
            </a:r>
            <a:r>
              <a:rPr lang="tr-TR" dirty="0" err="1"/>
              <a:t>usually</a:t>
            </a:r>
            <a:r>
              <a:rPr lang="tr-TR" dirty="0"/>
              <a:t> </a:t>
            </a:r>
            <a:r>
              <a:rPr lang="tr-TR" dirty="0" err="1"/>
              <a:t>resolve</a:t>
            </a:r>
            <a:r>
              <a:rPr lang="tr-TR" dirty="0"/>
              <a:t> </a:t>
            </a:r>
            <a:r>
              <a:rPr lang="tr-TR" dirty="0" err="1"/>
              <a:t>after</a:t>
            </a:r>
            <a:r>
              <a:rPr lang="tr-TR" dirty="0"/>
              <a:t> </a:t>
            </a:r>
            <a:r>
              <a:rPr lang="tr-TR" dirty="0" err="1"/>
              <a:t>several</a:t>
            </a:r>
            <a:r>
              <a:rPr lang="tr-TR" dirty="0"/>
              <a:t> </a:t>
            </a:r>
            <a:r>
              <a:rPr lang="tr-TR" dirty="0" err="1"/>
              <a:t>days</a:t>
            </a:r>
            <a:r>
              <a:rPr lang="tr-TR" dirty="0"/>
              <a:t>. </a:t>
            </a:r>
            <a:endParaRPr lang="tr-TR" dirty="0" smtClean="0"/>
          </a:p>
          <a:p>
            <a:pPr marL="0" indent="0">
              <a:buNone/>
            </a:pPr>
            <a:r>
              <a:rPr lang="tr-TR" dirty="0" smtClean="0">
                <a:solidFill>
                  <a:srgbClr val="00B050"/>
                </a:solidFill>
              </a:rPr>
              <a:t>2- </a:t>
            </a:r>
            <a:r>
              <a:rPr lang="tr-TR" dirty="0" err="1" smtClean="0">
                <a:solidFill>
                  <a:srgbClr val="00B050"/>
                </a:solidFill>
              </a:rPr>
              <a:t>Chronic</a:t>
            </a:r>
            <a:r>
              <a:rPr lang="tr-TR" dirty="0" smtClean="0">
                <a:solidFill>
                  <a:srgbClr val="00B050"/>
                </a:solidFill>
              </a:rPr>
              <a:t> </a:t>
            </a:r>
            <a:r>
              <a:rPr lang="tr-TR" dirty="0" err="1">
                <a:solidFill>
                  <a:srgbClr val="00B050"/>
                </a:solidFill>
              </a:rPr>
              <a:t>stomatitis</a:t>
            </a:r>
            <a:endParaRPr lang="tr-TR" dirty="0">
              <a:solidFill>
                <a:srgbClr val="00B050"/>
              </a:solidFill>
            </a:endParaRPr>
          </a:p>
          <a:p>
            <a:r>
              <a:rPr lang="tr-TR" dirty="0"/>
              <a:t>FCV can be </a:t>
            </a:r>
            <a:r>
              <a:rPr lang="tr-TR" dirty="0" err="1"/>
              <a:t>isolated</a:t>
            </a:r>
            <a:r>
              <a:rPr lang="tr-TR" dirty="0"/>
              <a:t> </a:t>
            </a:r>
            <a:r>
              <a:rPr lang="tr-TR" dirty="0" err="1"/>
              <a:t>from</a:t>
            </a:r>
            <a:r>
              <a:rPr lang="tr-TR" dirty="0"/>
              <a:t> </a:t>
            </a:r>
            <a:r>
              <a:rPr lang="tr-TR" dirty="0" err="1"/>
              <a:t>nearly</a:t>
            </a:r>
            <a:r>
              <a:rPr lang="tr-TR" dirty="0"/>
              <a:t> </a:t>
            </a:r>
            <a:r>
              <a:rPr lang="tr-TR" dirty="0" err="1"/>
              <a:t>all</a:t>
            </a:r>
            <a:r>
              <a:rPr lang="tr-TR" dirty="0"/>
              <a:t> </a:t>
            </a:r>
            <a:r>
              <a:rPr lang="tr-TR" dirty="0" err="1"/>
              <a:t>cats</a:t>
            </a:r>
            <a:r>
              <a:rPr lang="tr-TR" dirty="0"/>
              <a:t> </a:t>
            </a:r>
            <a:r>
              <a:rPr lang="tr-TR" dirty="0" err="1"/>
              <a:t>with</a:t>
            </a:r>
            <a:r>
              <a:rPr lang="tr-TR" dirty="0"/>
              <a:t> </a:t>
            </a:r>
            <a:r>
              <a:rPr lang="tr-TR" dirty="0" err="1"/>
              <a:t>the</a:t>
            </a:r>
            <a:r>
              <a:rPr lang="tr-TR" dirty="0"/>
              <a:t> </a:t>
            </a:r>
            <a:r>
              <a:rPr lang="tr-TR" dirty="0" err="1"/>
              <a:t>chronic</a:t>
            </a:r>
            <a:r>
              <a:rPr lang="tr-TR" dirty="0"/>
              <a:t> </a:t>
            </a:r>
            <a:r>
              <a:rPr lang="tr-TR" dirty="0" err="1"/>
              <a:t>lymphoplasmacytic</a:t>
            </a:r>
            <a:r>
              <a:rPr lang="tr-TR" dirty="0"/>
              <a:t> </a:t>
            </a:r>
            <a:r>
              <a:rPr lang="tr-TR" dirty="0" err="1"/>
              <a:t>gingivitis</a:t>
            </a:r>
            <a:r>
              <a:rPr lang="tr-TR" dirty="0"/>
              <a:t>/</a:t>
            </a:r>
            <a:r>
              <a:rPr lang="tr-TR" dirty="0" err="1"/>
              <a:t>stomatitis</a:t>
            </a:r>
            <a:r>
              <a:rPr lang="tr-TR" dirty="0"/>
              <a:t> </a:t>
            </a:r>
            <a:r>
              <a:rPr lang="tr-TR" dirty="0" err="1"/>
              <a:t>complex</a:t>
            </a:r>
            <a:r>
              <a:rPr lang="tr-TR" dirty="0"/>
              <a:t>, </a:t>
            </a:r>
            <a:r>
              <a:rPr lang="tr-TR" dirty="0" err="1"/>
              <a:t>and</a:t>
            </a:r>
            <a:r>
              <a:rPr lang="tr-TR" dirty="0"/>
              <a:t> </a:t>
            </a:r>
            <a:r>
              <a:rPr lang="tr-TR" dirty="0" err="1"/>
              <a:t>many</a:t>
            </a:r>
            <a:r>
              <a:rPr lang="tr-TR" dirty="0"/>
              <a:t> </a:t>
            </a:r>
            <a:r>
              <a:rPr lang="tr-TR" dirty="0" err="1"/>
              <a:t>cats</a:t>
            </a:r>
            <a:r>
              <a:rPr lang="tr-TR" dirty="0"/>
              <a:t> test </a:t>
            </a:r>
            <a:r>
              <a:rPr lang="tr-TR" dirty="0" err="1"/>
              <a:t>positive</a:t>
            </a:r>
            <a:r>
              <a:rPr lang="tr-TR" dirty="0"/>
              <a:t> </a:t>
            </a:r>
            <a:r>
              <a:rPr lang="tr-TR" dirty="0" err="1"/>
              <a:t>by</a:t>
            </a:r>
            <a:r>
              <a:rPr lang="tr-TR" dirty="0"/>
              <a:t> </a:t>
            </a:r>
            <a:r>
              <a:rPr lang="tr-TR" dirty="0" smtClean="0"/>
              <a:t>PCR.</a:t>
            </a:r>
          </a:p>
          <a:p>
            <a:endParaRPr lang="tr-TR" dirty="0"/>
          </a:p>
        </p:txBody>
      </p:sp>
    </p:spTree>
    <p:extLst>
      <p:ext uri="{BB962C8B-B14F-4D97-AF65-F5344CB8AC3E}">
        <p14:creationId xmlns:p14="http://schemas.microsoft.com/office/powerpoint/2010/main" val="714178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94481"/>
            <a:ext cx="10515600" cy="5482482"/>
          </a:xfrm>
        </p:spPr>
        <p:txBody>
          <a:bodyPr/>
          <a:lstStyle/>
          <a:p>
            <a:pPr marL="0" indent="0">
              <a:buNone/>
            </a:pPr>
            <a:r>
              <a:rPr lang="tr-TR" dirty="0" smtClean="0">
                <a:solidFill>
                  <a:srgbClr val="00B050"/>
                </a:solidFill>
              </a:rPr>
              <a:t>3- </a:t>
            </a:r>
            <a:r>
              <a:rPr lang="tr-TR" dirty="0" err="1" smtClean="0">
                <a:solidFill>
                  <a:srgbClr val="00B050"/>
                </a:solidFill>
              </a:rPr>
              <a:t>Limping</a:t>
            </a:r>
            <a:r>
              <a:rPr lang="tr-TR" dirty="0" smtClean="0">
                <a:solidFill>
                  <a:srgbClr val="00B050"/>
                </a:solidFill>
              </a:rPr>
              <a:t> </a:t>
            </a:r>
            <a:r>
              <a:rPr lang="tr-TR" dirty="0" err="1" smtClean="0">
                <a:solidFill>
                  <a:srgbClr val="00B050"/>
                </a:solidFill>
              </a:rPr>
              <a:t>syndrome</a:t>
            </a:r>
            <a:r>
              <a:rPr lang="tr-TR" dirty="0">
                <a:solidFill>
                  <a:srgbClr val="00B050"/>
                </a:solidFill>
              </a:rPr>
              <a:t> </a:t>
            </a:r>
          </a:p>
          <a:p>
            <a:r>
              <a:rPr lang="tr-TR" dirty="0"/>
              <a:t>An </a:t>
            </a:r>
            <a:r>
              <a:rPr lang="tr-TR" dirty="0" err="1"/>
              <a:t>acute</a:t>
            </a:r>
            <a:r>
              <a:rPr lang="tr-TR" dirty="0"/>
              <a:t> </a:t>
            </a:r>
            <a:r>
              <a:rPr lang="tr-TR" dirty="0" err="1"/>
              <a:t>transient</a:t>
            </a:r>
            <a:r>
              <a:rPr lang="tr-TR" dirty="0"/>
              <a:t> </a:t>
            </a:r>
            <a:r>
              <a:rPr lang="tr-TR" dirty="0" err="1" smtClean="0"/>
              <a:t>lameness</a:t>
            </a:r>
            <a:r>
              <a:rPr lang="tr-TR" dirty="0"/>
              <a:t> </a:t>
            </a:r>
            <a:r>
              <a:rPr lang="tr-TR" dirty="0" err="1"/>
              <a:t>with</a:t>
            </a:r>
            <a:r>
              <a:rPr lang="tr-TR" dirty="0"/>
              <a:t> </a:t>
            </a:r>
            <a:r>
              <a:rPr lang="tr-TR" dirty="0" err="1"/>
              <a:t>fever</a:t>
            </a:r>
            <a:r>
              <a:rPr lang="tr-TR" dirty="0"/>
              <a:t> can be </a:t>
            </a:r>
            <a:r>
              <a:rPr lang="tr-TR" dirty="0" err="1"/>
              <a:t>associated</a:t>
            </a:r>
            <a:r>
              <a:rPr lang="tr-TR" dirty="0"/>
              <a:t> </a:t>
            </a:r>
            <a:r>
              <a:rPr lang="tr-TR" dirty="0" err="1"/>
              <a:t>with</a:t>
            </a:r>
            <a:r>
              <a:rPr lang="tr-TR" dirty="0"/>
              <a:t> FCV </a:t>
            </a:r>
            <a:r>
              <a:rPr lang="tr-TR" dirty="0" err="1"/>
              <a:t>infection</a:t>
            </a:r>
            <a:r>
              <a:rPr lang="tr-TR" dirty="0"/>
              <a:t> </a:t>
            </a:r>
            <a:r>
              <a:rPr lang="tr-TR" dirty="0" err="1" smtClean="0"/>
              <a:t>and</a:t>
            </a:r>
            <a:r>
              <a:rPr lang="tr-TR" dirty="0" smtClean="0"/>
              <a:t> </a:t>
            </a:r>
            <a:r>
              <a:rPr lang="tr-TR" dirty="0" err="1"/>
              <a:t>vaccination</a:t>
            </a:r>
            <a:r>
              <a:rPr lang="tr-TR" dirty="0"/>
              <a:t>. </a:t>
            </a:r>
            <a:endParaRPr lang="tr-TR" dirty="0" smtClean="0"/>
          </a:p>
          <a:p>
            <a:r>
              <a:rPr lang="tr-TR" dirty="0" err="1" smtClean="0"/>
              <a:t>In</a:t>
            </a:r>
            <a:r>
              <a:rPr lang="tr-TR" dirty="0" smtClean="0"/>
              <a:t> </a:t>
            </a:r>
            <a:r>
              <a:rPr lang="tr-TR" dirty="0" err="1"/>
              <a:t>natural</a:t>
            </a:r>
            <a:r>
              <a:rPr lang="tr-TR" dirty="0"/>
              <a:t> </a:t>
            </a:r>
            <a:r>
              <a:rPr lang="tr-TR" dirty="0" err="1"/>
              <a:t>infection</a:t>
            </a:r>
            <a:r>
              <a:rPr lang="tr-TR" dirty="0"/>
              <a:t>, it </a:t>
            </a:r>
            <a:r>
              <a:rPr lang="tr-TR" dirty="0" err="1"/>
              <a:t>occurs</a:t>
            </a:r>
            <a:r>
              <a:rPr lang="tr-TR" dirty="0"/>
              <a:t> a </a:t>
            </a:r>
            <a:r>
              <a:rPr lang="tr-TR" dirty="0" err="1"/>
              <a:t>few</a:t>
            </a:r>
            <a:r>
              <a:rPr lang="tr-TR" dirty="0"/>
              <a:t> </a:t>
            </a:r>
            <a:r>
              <a:rPr lang="tr-TR" dirty="0" err="1"/>
              <a:t>days</a:t>
            </a:r>
            <a:r>
              <a:rPr lang="tr-TR" dirty="0"/>
              <a:t> </a:t>
            </a:r>
            <a:r>
              <a:rPr lang="tr-TR" dirty="0" err="1"/>
              <a:t>or</a:t>
            </a:r>
            <a:r>
              <a:rPr lang="tr-TR" dirty="0"/>
              <a:t> </a:t>
            </a:r>
            <a:r>
              <a:rPr lang="tr-TR" dirty="0" err="1"/>
              <a:t>weeks</a:t>
            </a:r>
            <a:r>
              <a:rPr lang="tr-TR" dirty="0"/>
              <a:t> </a:t>
            </a:r>
            <a:r>
              <a:rPr lang="tr-TR" dirty="0" err="1"/>
              <a:t>after</a:t>
            </a:r>
            <a:r>
              <a:rPr lang="tr-TR" dirty="0"/>
              <a:t> </a:t>
            </a:r>
            <a:r>
              <a:rPr lang="tr-TR" dirty="0" err="1"/>
              <a:t>the</a:t>
            </a:r>
            <a:r>
              <a:rPr lang="tr-TR" dirty="0"/>
              <a:t> </a:t>
            </a:r>
            <a:r>
              <a:rPr lang="tr-TR" dirty="0" err="1"/>
              <a:t>acute</a:t>
            </a:r>
            <a:r>
              <a:rPr lang="tr-TR" dirty="0"/>
              <a:t> oral </a:t>
            </a:r>
            <a:r>
              <a:rPr lang="tr-TR" dirty="0" err="1"/>
              <a:t>or</a:t>
            </a:r>
            <a:r>
              <a:rPr lang="tr-TR" dirty="0"/>
              <a:t> </a:t>
            </a:r>
            <a:r>
              <a:rPr lang="tr-TR" dirty="0" err="1"/>
              <a:t>respiratory</a:t>
            </a:r>
            <a:r>
              <a:rPr lang="tr-TR" dirty="0"/>
              <a:t> </a:t>
            </a:r>
            <a:r>
              <a:rPr lang="tr-TR" dirty="0" err="1"/>
              <a:t>signs</a:t>
            </a:r>
            <a:r>
              <a:rPr lang="tr-TR" dirty="0"/>
              <a:t> </a:t>
            </a:r>
          </a:p>
          <a:p>
            <a:endParaRPr lang="tr-TR" dirty="0"/>
          </a:p>
        </p:txBody>
      </p:sp>
      <p:pic>
        <p:nvPicPr>
          <p:cNvPr id="4" name="Resim 3"/>
          <p:cNvPicPr>
            <a:picLocks noChangeAspect="1"/>
          </p:cNvPicPr>
          <p:nvPr/>
        </p:nvPicPr>
        <p:blipFill>
          <a:blip r:embed="rId2"/>
          <a:stretch>
            <a:fillRect/>
          </a:stretch>
        </p:blipFill>
        <p:spPr>
          <a:xfrm>
            <a:off x="5023413" y="2711414"/>
            <a:ext cx="6197976" cy="4146585"/>
          </a:xfrm>
          <a:prstGeom prst="rect">
            <a:avLst/>
          </a:prstGeom>
        </p:spPr>
      </p:pic>
    </p:spTree>
    <p:extLst>
      <p:ext uri="{BB962C8B-B14F-4D97-AF65-F5344CB8AC3E}">
        <p14:creationId xmlns:p14="http://schemas.microsoft.com/office/powerpoint/2010/main" val="9113413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90310"/>
            <a:ext cx="10515600" cy="5586654"/>
          </a:xfrm>
        </p:spPr>
        <p:txBody>
          <a:bodyPr>
            <a:normAutofit lnSpcReduction="10000"/>
          </a:bodyPr>
          <a:lstStyle/>
          <a:p>
            <a:pPr marL="0" indent="0">
              <a:buNone/>
            </a:pPr>
            <a:r>
              <a:rPr lang="tr-TR" dirty="0" smtClean="0">
                <a:solidFill>
                  <a:srgbClr val="00B050"/>
                </a:solidFill>
              </a:rPr>
              <a:t>4- </a:t>
            </a:r>
            <a:r>
              <a:rPr lang="tr-TR" dirty="0" err="1" smtClean="0">
                <a:solidFill>
                  <a:srgbClr val="00B050"/>
                </a:solidFill>
              </a:rPr>
              <a:t>Virulent</a:t>
            </a:r>
            <a:r>
              <a:rPr lang="tr-TR" dirty="0" smtClean="0">
                <a:solidFill>
                  <a:srgbClr val="00B050"/>
                </a:solidFill>
              </a:rPr>
              <a:t> </a:t>
            </a:r>
            <a:r>
              <a:rPr lang="tr-TR" dirty="0" err="1">
                <a:solidFill>
                  <a:srgbClr val="00B050"/>
                </a:solidFill>
              </a:rPr>
              <a:t>systemic</a:t>
            </a:r>
            <a:r>
              <a:rPr lang="tr-TR" dirty="0">
                <a:solidFill>
                  <a:srgbClr val="00B050"/>
                </a:solidFill>
              </a:rPr>
              <a:t> </a:t>
            </a:r>
            <a:r>
              <a:rPr lang="tr-TR" dirty="0" err="1">
                <a:solidFill>
                  <a:srgbClr val="00B050"/>
                </a:solidFill>
              </a:rPr>
              <a:t>feline</a:t>
            </a:r>
            <a:r>
              <a:rPr lang="tr-TR" dirty="0">
                <a:solidFill>
                  <a:srgbClr val="00B050"/>
                </a:solidFill>
              </a:rPr>
              <a:t> </a:t>
            </a:r>
            <a:r>
              <a:rPr lang="tr-TR" dirty="0" err="1">
                <a:solidFill>
                  <a:srgbClr val="00B050"/>
                </a:solidFill>
              </a:rPr>
              <a:t>calicivirus</a:t>
            </a:r>
            <a:r>
              <a:rPr lang="tr-TR" dirty="0">
                <a:solidFill>
                  <a:srgbClr val="00B050"/>
                </a:solidFill>
              </a:rPr>
              <a:t> (VS-FCV) </a:t>
            </a:r>
            <a:r>
              <a:rPr lang="tr-TR" dirty="0" err="1" smtClean="0">
                <a:solidFill>
                  <a:srgbClr val="00B050"/>
                </a:solidFill>
              </a:rPr>
              <a:t>infection</a:t>
            </a:r>
            <a:endParaRPr lang="tr-TR" dirty="0" smtClean="0">
              <a:solidFill>
                <a:srgbClr val="00B050"/>
              </a:solidFill>
            </a:endParaRPr>
          </a:p>
          <a:p>
            <a:pPr marL="0" indent="0">
              <a:buNone/>
            </a:pPr>
            <a:r>
              <a:rPr lang="en-US" dirty="0"/>
              <a:t>The causative virus strains are most commonly referred to as “virulent systemic feline </a:t>
            </a:r>
            <a:r>
              <a:rPr lang="en-US" dirty="0" err="1"/>
              <a:t>calicivirus</a:t>
            </a:r>
            <a:r>
              <a:rPr lang="en-US" dirty="0"/>
              <a:t>” (VS-FCV); however, this term is somewhat misleading as all FCV infections are systemic - but the disease caused by other FCV strains is usually local</a:t>
            </a:r>
            <a:r>
              <a:rPr lang="en-US" dirty="0" smtClean="0"/>
              <a:t>.</a:t>
            </a:r>
            <a:endParaRPr lang="tr-TR" dirty="0" smtClean="0"/>
          </a:p>
          <a:p>
            <a:pPr marL="0" indent="0">
              <a:buNone/>
            </a:pPr>
            <a:r>
              <a:rPr lang="en-US" dirty="0"/>
              <a:t>The disease appears to be more severe in adults than kittens</a:t>
            </a:r>
            <a:r>
              <a:rPr lang="en-US" dirty="0" smtClean="0"/>
              <a:t>.</a:t>
            </a:r>
            <a:endParaRPr lang="tr-TR" dirty="0" smtClean="0"/>
          </a:p>
          <a:p>
            <a:pPr marL="0" indent="0">
              <a:buNone/>
            </a:pPr>
            <a:r>
              <a:rPr lang="en-US" dirty="0"/>
              <a:t>In contrast to the common strains, </a:t>
            </a:r>
            <a:r>
              <a:rPr lang="en-US" dirty="0">
                <a:solidFill>
                  <a:srgbClr val="CC3399"/>
                </a:solidFill>
              </a:rPr>
              <a:t>VS-FCV causes systemic disease </a:t>
            </a:r>
            <a:r>
              <a:rPr lang="en-US" dirty="0"/>
              <a:t>characterized by </a:t>
            </a:r>
            <a:endParaRPr lang="tr-TR" dirty="0" smtClean="0"/>
          </a:p>
          <a:p>
            <a:r>
              <a:rPr lang="en-US" dirty="0" smtClean="0">
                <a:solidFill>
                  <a:srgbClr val="CC3399"/>
                </a:solidFill>
              </a:rPr>
              <a:t>severe </a:t>
            </a:r>
            <a:r>
              <a:rPr lang="en-US" dirty="0">
                <a:solidFill>
                  <a:srgbClr val="CC3399"/>
                </a:solidFill>
              </a:rPr>
              <a:t>systemic inflammatory response syndrome, </a:t>
            </a:r>
            <a:endParaRPr lang="tr-TR" dirty="0" smtClean="0">
              <a:solidFill>
                <a:srgbClr val="CC3399"/>
              </a:solidFill>
            </a:endParaRPr>
          </a:p>
          <a:p>
            <a:r>
              <a:rPr lang="en-US" dirty="0" smtClean="0">
                <a:solidFill>
                  <a:srgbClr val="CC3399"/>
                </a:solidFill>
              </a:rPr>
              <a:t>disseminated </a:t>
            </a:r>
            <a:r>
              <a:rPr lang="en-US" dirty="0">
                <a:solidFill>
                  <a:srgbClr val="CC3399"/>
                </a:solidFill>
              </a:rPr>
              <a:t>intravascular coagulation (DIC), </a:t>
            </a:r>
            <a:endParaRPr lang="tr-TR" dirty="0" smtClean="0">
              <a:solidFill>
                <a:srgbClr val="CC3399"/>
              </a:solidFill>
            </a:endParaRPr>
          </a:p>
          <a:p>
            <a:r>
              <a:rPr lang="en-US" dirty="0" smtClean="0">
                <a:solidFill>
                  <a:srgbClr val="CC3399"/>
                </a:solidFill>
              </a:rPr>
              <a:t>multi-organ failure</a:t>
            </a:r>
            <a:endParaRPr lang="tr-TR" dirty="0" smtClean="0">
              <a:solidFill>
                <a:srgbClr val="CC3399"/>
              </a:solidFill>
            </a:endParaRPr>
          </a:p>
          <a:p>
            <a:r>
              <a:rPr lang="en-US" dirty="0" smtClean="0">
                <a:solidFill>
                  <a:srgbClr val="CC3399"/>
                </a:solidFill>
              </a:rPr>
              <a:t>commonly </a:t>
            </a:r>
            <a:r>
              <a:rPr lang="en-US" dirty="0">
                <a:solidFill>
                  <a:srgbClr val="CC3399"/>
                </a:solidFill>
              </a:rPr>
              <a:t>death. </a:t>
            </a:r>
            <a:endParaRPr lang="tr-TR" dirty="0" smtClean="0">
              <a:solidFill>
                <a:srgbClr val="CC3399"/>
              </a:solidFill>
            </a:endParaRPr>
          </a:p>
          <a:p>
            <a:pPr marL="0" indent="0">
              <a:buNone/>
            </a:pPr>
            <a:r>
              <a:rPr lang="en-US" dirty="0" smtClean="0"/>
              <a:t>Mortality </a:t>
            </a:r>
            <a:r>
              <a:rPr lang="en-US" dirty="0"/>
              <a:t>is up to 67</a:t>
            </a:r>
            <a:r>
              <a:rPr lang="en-US" dirty="0" smtClean="0"/>
              <a:t>%</a:t>
            </a:r>
            <a:r>
              <a:rPr lang="tr-TR" dirty="0" smtClean="0"/>
              <a:t>.</a:t>
            </a:r>
          </a:p>
        </p:txBody>
      </p:sp>
    </p:spTree>
    <p:extLst>
      <p:ext uri="{BB962C8B-B14F-4D97-AF65-F5344CB8AC3E}">
        <p14:creationId xmlns:p14="http://schemas.microsoft.com/office/powerpoint/2010/main" val="10609511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0579" y="831273"/>
            <a:ext cx="5747657" cy="5179435"/>
          </a:xfrm>
        </p:spPr>
        <p:txBody>
          <a:bodyPr>
            <a:normAutofit fontScale="92500" lnSpcReduction="10000"/>
          </a:bodyPr>
          <a:lstStyle/>
          <a:p>
            <a:r>
              <a:rPr lang="en-US" dirty="0" smtClean="0"/>
              <a:t>The clinical signs of this form of disease are variable. </a:t>
            </a:r>
            <a:endParaRPr lang="tr-TR" dirty="0" smtClean="0"/>
          </a:p>
          <a:p>
            <a:r>
              <a:rPr lang="en-US" dirty="0" smtClean="0"/>
              <a:t>The initial findings are frequently typical of a severe acute upper respiratory tract disease. </a:t>
            </a:r>
            <a:endParaRPr lang="tr-TR" dirty="0" smtClean="0"/>
          </a:p>
          <a:p>
            <a:r>
              <a:rPr lang="en-US" dirty="0" smtClean="0"/>
              <a:t>Characteristic signs are </a:t>
            </a:r>
            <a:r>
              <a:rPr lang="en-US" dirty="0" smtClean="0">
                <a:solidFill>
                  <a:srgbClr val="FF0000"/>
                </a:solidFill>
              </a:rPr>
              <a:t>cutaneous </a:t>
            </a:r>
            <a:r>
              <a:rPr lang="en-US" dirty="0" err="1" smtClean="0">
                <a:solidFill>
                  <a:srgbClr val="FF0000"/>
                </a:solidFill>
              </a:rPr>
              <a:t>oedema</a:t>
            </a:r>
            <a:r>
              <a:rPr lang="en-US" dirty="0" smtClean="0">
                <a:solidFill>
                  <a:srgbClr val="FF0000"/>
                </a:solidFill>
              </a:rPr>
              <a:t> </a:t>
            </a:r>
            <a:r>
              <a:rPr lang="en-US" dirty="0" smtClean="0"/>
              <a:t>and </a:t>
            </a:r>
            <a:r>
              <a:rPr lang="en-US" dirty="0" smtClean="0">
                <a:solidFill>
                  <a:srgbClr val="FF0000"/>
                </a:solidFill>
              </a:rPr>
              <a:t>ulcerative lesions </a:t>
            </a:r>
            <a:r>
              <a:rPr lang="en-US" dirty="0" smtClean="0"/>
              <a:t>on the skin and paws. </a:t>
            </a:r>
            <a:endParaRPr lang="tr-TR" dirty="0" smtClean="0"/>
          </a:p>
          <a:p>
            <a:r>
              <a:rPr lang="en-US" dirty="0" err="1" smtClean="0"/>
              <a:t>Oedema</a:t>
            </a:r>
            <a:r>
              <a:rPr lang="en-US" dirty="0" smtClean="0"/>
              <a:t> is located mainly on the head and limbs. </a:t>
            </a:r>
            <a:endParaRPr lang="tr-TR" dirty="0" smtClean="0"/>
          </a:p>
          <a:p>
            <a:r>
              <a:rPr lang="en-US" dirty="0" smtClean="0"/>
              <a:t>Crusted lesions, ulcers and alopecia can be seen on the nose, lips, and ears, around the eyes and on the footpads.</a:t>
            </a:r>
            <a:endParaRPr lang="tr-TR" dirty="0" smtClean="0">
              <a:solidFill>
                <a:srgbClr val="00B050"/>
              </a:solidFill>
            </a:endParaRPr>
          </a:p>
          <a:p>
            <a:endParaRPr lang="tr-TR" dirty="0"/>
          </a:p>
        </p:txBody>
      </p:sp>
      <p:pic>
        <p:nvPicPr>
          <p:cNvPr id="1026" name="Picture 2" descr="04- 03- FCV calici virulent systemic disease ©Tim Gruffydd-Jon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8236" y="2236864"/>
            <a:ext cx="2956265" cy="2188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4- 03- FCV calici virulent systemic disease skin lesions ©Tim Gruffydd-Jon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7699" y="4370118"/>
            <a:ext cx="3299942" cy="217525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459560" y="6545374"/>
            <a:ext cx="4718462" cy="276999"/>
          </a:xfrm>
          <a:prstGeom prst="rect">
            <a:avLst/>
          </a:prstGeom>
        </p:spPr>
        <p:txBody>
          <a:bodyPr wrap="square">
            <a:spAutoFit/>
          </a:bodyPr>
          <a:lstStyle/>
          <a:p>
            <a:r>
              <a:rPr lang="en-US" sz="1200" dirty="0"/>
              <a:t>Crusted lesions and ulcers due to VS-FCV infection ©Tim </a:t>
            </a:r>
            <a:r>
              <a:rPr lang="en-US" sz="1200" dirty="0" err="1"/>
              <a:t>Gruffydd</a:t>
            </a:r>
            <a:r>
              <a:rPr lang="en-US" sz="1200" dirty="0"/>
              <a:t>-Jones</a:t>
            </a:r>
            <a:endParaRPr lang="tr-TR" sz="1200" dirty="0"/>
          </a:p>
        </p:txBody>
      </p:sp>
      <p:pic>
        <p:nvPicPr>
          <p:cNvPr id="1030" name="Picture 6" descr="03 FCV virulent systemic disease, paws ©Uwe Truy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97" y="55705"/>
            <a:ext cx="3358567" cy="223623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8954501" y="2291938"/>
            <a:ext cx="3091037" cy="445595"/>
          </a:xfrm>
          <a:prstGeom prst="rect">
            <a:avLst/>
          </a:prstGeom>
        </p:spPr>
        <p:txBody>
          <a:bodyPr wrap="square">
            <a:spAutoFit/>
          </a:bodyPr>
          <a:lstStyle/>
          <a:p>
            <a:r>
              <a:rPr lang="en-US" sz="1100" dirty="0" err="1"/>
              <a:t>Viirulent</a:t>
            </a:r>
            <a:r>
              <a:rPr lang="en-US" sz="1100" dirty="0"/>
              <a:t> systemic </a:t>
            </a:r>
            <a:r>
              <a:rPr lang="en-US" sz="1100" dirty="0" err="1"/>
              <a:t>calicivirus</a:t>
            </a:r>
            <a:r>
              <a:rPr lang="en-US" sz="1100" dirty="0"/>
              <a:t> disease, excoriations of paws ©Uwe </a:t>
            </a:r>
            <a:r>
              <a:rPr lang="en-US" sz="1100" dirty="0" err="1"/>
              <a:t>Truyen</a:t>
            </a:r>
            <a:endParaRPr lang="tr-TR" sz="1100" dirty="0"/>
          </a:p>
        </p:txBody>
      </p:sp>
    </p:spTree>
    <p:extLst>
      <p:ext uri="{BB962C8B-B14F-4D97-AF65-F5344CB8AC3E}">
        <p14:creationId xmlns:p14="http://schemas.microsoft.com/office/powerpoint/2010/main" val="849273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0070C0"/>
                </a:solidFill>
              </a:rPr>
              <a:t>Diagnosis</a:t>
            </a:r>
            <a:endParaRPr lang="tr-TR" dirty="0">
              <a:solidFill>
                <a:srgbClr val="0070C0"/>
              </a:solidFill>
            </a:endParaRPr>
          </a:p>
        </p:txBody>
      </p:sp>
      <p:sp>
        <p:nvSpPr>
          <p:cNvPr id="3" name="İçerik Yer Tutucusu 2"/>
          <p:cNvSpPr>
            <a:spLocks noGrp="1"/>
          </p:cNvSpPr>
          <p:nvPr>
            <p:ph idx="1"/>
          </p:nvPr>
        </p:nvSpPr>
        <p:spPr/>
        <p:txBody>
          <a:bodyPr/>
          <a:lstStyle/>
          <a:p>
            <a:r>
              <a:rPr lang="en-US" dirty="0"/>
              <a:t>The diagnosis of VS-FCV relies on clinical signs, high contagiousness and high mortality rate and isolation of the same strain from blood of several diseased cats, assessed by sequencing of hypervariable regions of the capsid gene</a:t>
            </a:r>
            <a:r>
              <a:rPr lang="en-US" dirty="0" smtClean="0"/>
              <a:t>.</a:t>
            </a:r>
            <a:endParaRPr lang="tr-TR" dirty="0" smtClean="0"/>
          </a:p>
          <a:p>
            <a:r>
              <a:rPr lang="en-US" dirty="0"/>
              <a:t>Because of the asymptomatic carrier phase, and the fact that viruses in live vaccines may occasionally be shed </a:t>
            </a:r>
            <a:r>
              <a:rPr lang="en-US" dirty="0" smtClean="0"/>
              <a:t>post-vaccination</a:t>
            </a:r>
            <a:r>
              <a:rPr lang="tr-TR" dirty="0" smtClean="0"/>
              <a:t>, </a:t>
            </a:r>
            <a:r>
              <a:rPr lang="en-US" dirty="0" smtClean="0"/>
              <a:t>caution </a:t>
            </a:r>
            <a:r>
              <a:rPr lang="en-US" dirty="0"/>
              <a:t>should be taken when interpreting any FCV positive result because of the poor correlation between the presence of virus and clinical signs </a:t>
            </a:r>
            <a:endParaRPr lang="tr-TR" dirty="0"/>
          </a:p>
        </p:txBody>
      </p:sp>
    </p:spTree>
    <p:extLst>
      <p:ext uri="{BB962C8B-B14F-4D97-AF65-F5344CB8AC3E}">
        <p14:creationId xmlns:p14="http://schemas.microsoft.com/office/powerpoint/2010/main" val="1568707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58140"/>
            <a:ext cx="10515600" cy="5618823"/>
          </a:xfrm>
        </p:spPr>
        <p:txBody>
          <a:bodyPr/>
          <a:lstStyle/>
          <a:p>
            <a:pPr marL="0" indent="0">
              <a:buNone/>
            </a:pPr>
            <a:r>
              <a:rPr lang="tr-TR" dirty="0">
                <a:solidFill>
                  <a:srgbClr val="0070C0"/>
                </a:solidFill>
              </a:rPr>
              <a:t>2</a:t>
            </a:r>
            <a:r>
              <a:rPr lang="tr-TR" dirty="0" smtClean="0">
                <a:solidFill>
                  <a:srgbClr val="0070C0"/>
                </a:solidFill>
              </a:rPr>
              <a:t>- </a:t>
            </a:r>
            <a:r>
              <a:rPr lang="en-US" dirty="0" smtClean="0">
                <a:solidFill>
                  <a:srgbClr val="0070C0"/>
                </a:solidFill>
              </a:rPr>
              <a:t>Persistent lymphocytosis </a:t>
            </a:r>
            <a:r>
              <a:rPr lang="en-US" dirty="0" smtClean="0"/>
              <a:t>is sometimes referred to as a </a:t>
            </a:r>
            <a:r>
              <a:rPr lang="en-US" dirty="0" err="1" smtClean="0">
                <a:solidFill>
                  <a:srgbClr val="7030A0"/>
                </a:solidFill>
              </a:rPr>
              <a:t>preneoplastic</a:t>
            </a:r>
            <a:r>
              <a:rPr lang="en-US" dirty="0" smtClean="0">
                <a:solidFill>
                  <a:srgbClr val="7030A0"/>
                </a:solidFill>
              </a:rPr>
              <a:t> syndrome,</a:t>
            </a:r>
            <a:r>
              <a:rPr lang="en-US" dirty="0" smtClean="0"/>
              <a:t> but there is no convincing evidence that affected cattle have an increased risk of developing </a:t>
            </a:r>
            <a:r>
              <a:rPr lang="en-US" dirty="0" err="1" smtClean="0"/>
              <a:t>lymphosarcoma</a:t>
            </a:r>
            <a:r>
              <a:rPr lang="en-US" dirty="0" smtClean="0"/>
              <a:t>. </a:t>
            </a:r>
            <a:endParaRPr lang="tr-TR" dirty="0" smtClean="0"/>
          </a:p>
          <a:p>
            <a:pPr marL="0" indent="0">
              <a:buNone/>
            </a:pPr>
            <a:r>
              <a:rPr lang="en-US" dirty="0" smtClean="0"/>
              <a:t>The lymphocytes present in persistent lymphocytosis </a:t>
            </a:r>
            <a:r>
              <a:rPr lang="en-US" dirty="0" smtClean="0">
                <a:solidFill>
                  <a:srgbClr val="00B050"/>
                </a:solidFill>
              </a:rPr>
              <a:t>are not neoplastic,</a:t>
            </a:r>
            <a:r>
              <a:rPr lang="en-US" dirty="0" smtClean="0"/>
              <a:t> although they may have mild reactive changes consistent with normal blood smears in cattle. </a:t>
            </a:r>
            <a:endParaRPr lang="tr-TR" dirty="0" smtClean="0"/>
          </a:p>
          <a:p>
            <a:pPr marL="0" indent="0">
              <a:buNone/>
            </a:pPr>
            <a:r>
              <a:rPr lang="en-US" dirty="0" smtClean="0"/>
              <a:t>Persistent lymphocytosis is considered a benign condition associated with BLV infection. For this reason, it is often overlooked. However, these cows may serve as a reservoir of infection. </a:t>
            </a:r>
            <a:endParaRPr lang="tr-TR" dirty="0" smtClean="0"/>
          </a:p>
          <a:p>
            <a:pPr marL="0" indent="0">
              <a:buNone/>
            </a:pPr>
            <a:r>
              <a:rPr lang="en-US" dirty="0">
                <a:solidFill>
                  <a:srgbClr val="FF0000"/>
                </a:solidFill>
              </a:rPr>
              <a:t>It has been suggested that cows with persistent lymphocytosis may be at greater risk of passing BLV infection on to their calves in utero and may show decreased milk production and alteration of milk components.</a:t>
            </a:r>
            <a:endParaRPr lang="tr-TR" dirty="0">
              <a:solidFill>
                <a:srgbClr val="FF0000"/>
              </a:solidFill>
            </a:endParaRPr>
          </a:p>
        </p:txBody>
      </p:sp>
    </p:spTree>
    <p:extLst>
      <p:ext uri="{BB962C8B-B14F-4D97-AF65-F5344CB8AC3E}">
        <p14:creationId xmlns:p14="http://schemas.microsoft.com/office/powerpoint/2010/main" val="1703598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34390"/>
            <a:ext cx="10515600" cy="5642573"/>
          </a:xfrm>
        </p:spPr>
        <p:txBody>
          <a:bodyPr/>
          <a:lstStyle/>
          <a:p>
            <a:r>
              <a:rPr lang="en-US" dirty="0" smtClean="0">
                <a:solidFill>
                  <a:srgbClr val="FF66FF"/>
                </a:solidFill>
              </a:rPr>
              <a:t>RT-PCR</a:t>
            </a:r>
            <a:r>
              <a:rPr lang="en-US" dirty="0" smtClean="0"/>
              <a:t> </a:t>
            </a:r>
            <a:r>
              <a:rPr lang="en-US" dirty="0"/>
              <a:t>assays have been developed to detect FCV RNA in </a:t>
            </a:r>
            <a:r>
              <a:rPr lang="en-US" dirty="0">
                <a:solidFill>
                  <a:srgbClr val="FF6600"/>
                </a:solidFill>
              </a:rPr>
              <a:t>conjunctival and oral swabs, blood, cutaneous scrapings or lung tissue</a:t>
            </a:r>
            <a:r>
              <a:rPr lang="en-US" dirty="0"/>
              <a:t>, depending on the clinical </a:t>
            </a:r>
            <a:r>
              <a:rPr lang="en-US" dirty="0" smtClean="0"/>
              <a:t>form </a:t>
            </a:r>
            <a:r>
              <a:rPr lang="en-US" dirty="0"/>
              <a:t>and the outcome of the disease. </a:t>
            </a:r>
            <a:endParaRPr lang="tr-TR" dirty="0" smtClean="0"/>
          </a:p>
          <a:p>
            <a:r>
              <a:rPr lang="tr-TR" dirty="0" err="1" smtClean="0">
                <a:solidFill>
                  <a:srgbClr val="FF66FF"/>
                </a:solidFill>
              </a:rPr>
              <a:t>Virus</a:t>
            </a:r>
            <a:r>
              <a:rPr lang="tr-TR" dirty="0" smtClean="0">
                <a:solidFill>
                  <a:srgbClr val="FF66FF"/>
                </a:solidFill>
              </a:rPr>
              <a:t> </a:t>
            </a:r>
            <a:r>
              <a:rPr lang="tr-TR" dirty="0" err="1" smtClean="0">
                <a:solidFill>
                  <a:srgbClr val="FF66FF"/>
                </a:solidFill>
              </a:rPr>
              <a:t>isolation</a:t>
            </a:r>
            <a:r>
              <a:rPr lang="tr-TR" dirty="0" smtClean="0"/>
              <a:t>; </a:t>
            </a:r>
            <a:r>
              <a:rPr lang="en-US" dirty="0" smtClean="0"/>
              <a:t>FCV </a:t>
            </a:r>
            <a:r>
              <a:rPr lang="en-US" dirty="0"/>
              <a:t>replicates in cell lines of feline origin; its rapid growth in tissue culture may compromise identification of concurrent </a:t>
            </a:r>
            <a:r>
              <a:rPr lang="en-US" dirty="0" smtClean="0"/>
              <a:t>herpesvirus</a:t>
            </a:r>
            <a:r>
              <a:rPr lang="tr-TR" dirty="0" smtClean="0"/>
              <a:t>.</a:t>
            </a:r>
          </a:p>
          <a:p>
            <a:r>
              <a:rPr lang="tr-TR" dirty="0" err="1" smtClean="0">
                <a:solidFill>
                  <a:srgbClr val="FF66FF"/>
                </a:solidFill>
              </a:rPr>
              <a:t>Serology</a:t>
            </a:r>
            <a:r>
              <a:rPr lang="tr-TR" dirty="0" smtClean="0">
                <a:solidFill>
                  <a:srgbClr val="FF66FF"/>
                </a:solidFill>
              </a:rPr>
              <a:t>; </a:t>
            </a:r>
            <a:r>
              <a:rPr lang="en-US" dirty="0" smtClean="0"/>
              <a:t>FCV </a:t>
            </a:r>
            <a:r>
              <a:rPr lang="en-US" dirty="0"/>
              <a:t>antibodies can be detected by virus neutralization or ELISA (</a:t>
            </a:r>
            <a:r>
              <a:rPr lang="en-US" dirty="0" err="1"/>
              <a:t>Lappin</a:t>
            </a:r>
            <a:r>
              <a:rPr lang="en-US" dirty="0"/>
              <a:t> et al., 2002). The </a:t>
            </a:r>
            <a:r>
              <a:rPr lang="en-US" dirty="0" err="1"/>
              <a:t>seroprevalence</a:t>
            </a:r>
            <a:r>
              <a:rPr lang="en-US" dirty="0"/>
              <a:t> is generally high in cat populations due to natural infection and vaccination. </a:t>
            </a:r>
            <a:endParaRPr lang="tr-TR" dirty="0"/>
          </a:p>
        </p:txBody>
      </p:sp>
    </p:spTree>
    <p:extLst>
      <p:ext uri="{BB962C8B-B14F-4D97-AF65-F5344CB8AC3E}">
        <p14:creationId xmlns:p14="http://schemas.microsoft.com/office/powerpoint/2010/main" val="6110586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88985"/>
            <a:ext cx="10515600" cy="1325563"/>
          </a:xfrm>
        </p:spPr>
        <p:txBody>
          <a:bodyPr/>
          <a:lstStyle/>
          <a:p>
            <a:r>
              <a:rPr lang="tr-TR" dirty="0" err="1" smtClean="0">
                <a:solidFill>
                  <a:srgbClr val="0070C0"/>
                </a:solidFill>
              </a:rPr>
              <a:t>Prevention</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a:solidFill>
                  <a:srgbClr val="0070C0"/>
                </a:solidFill>
              </a:rPr>
              <a:t>C</a:t>
            </a:r>
            <a:r>
              <a:rPr lang="tr-TR" dirty="0" smtClean="0">
                <a:solidFill>
                  <a:srgbClr val="0070C0"/>
                </a:solidFill>
              </a:rPr>
              <a:t>ontrol</a:t>
            </a:r>
            <a:endParaRPr lang="tr-TR" dirty="0">
              <a:solidFill>
                <a:srgbClr val="0070C0"/>
              </a:solidFill>
            </a:endParaRPr>
          </a:p>
        </p:txBody>
      </p:sp>
      <p:sp>
        <p:nvSpPr>
          <p:cNvPr id="3" name="İçerik Yer Tutucusu 2"/>
          <p:cNvSpPr>
            <a:spLocks noGrp="1"/>
          </p:cNvSpPr>
          <p:nvPr>
            <p:ph idx="1"/>
          </p:nvPr>
        </p:nvSpPr>
        <p:spPr>
          <a:xfrm>
            <a:off x="838200" y="1433740"/>
            <a:ext cx="10515600" cy="4351338"/>
          </a:xfrm>
        </p:spPr>
        <p:txBody>
          <a:bodyPr/>
          <a:lstStyle/>
          <a:p>
            <a:r>
              <a:rPr lang="en-US" dirty="0"/>
              <a:t>Management to limit or even prevent virus transmission is as important as </a:t>
            </a:r>
            <a:r>
              <a:rPr lang="en-US" dirty="0">
                <a:solidFill>
                  <a:srgbClr val="CC3399"/>
                </a:solidFill>
              </a:rPr>
              <a:t>vaccination</a:t>
            </a:r>
            <a:r>
              <a:rPr lang="en-US" dirty="0"/>
              <a:t> in control. </a:t>
            </a:r>
            <a:endParaRPr lang="tr-TR" dirty="0" smtClean="0"/>
          </a:p>
          <a:p>
            <a:r>
              <a:rPr lang="en-US" dirty="0"/>
              <a:t>Vaccination of the queen will not prevent virus shedding, but may be beneficial in ensuring that the kittens benefit from higher levels of </a:t>
            </a:r>
            <a:r>
              <a:rPr lang="tr-TR" dirty="0" err="1" smtClean="0"/>
              <a:t>Abs</a:t>
            </a:r>
            <a:r>
              <a:rPr lang="en-US" dirty="0" smtClean="0"/>
              <a:t> </a:t>
            </a:r>
            <a:r>
              <a:rPr lang="en-US" dirty="0"/>
              <a:t>through the colostrum and milk, providing protection for the first month or so of life.</a:t>
            </a:r>
            <a:endParaRPr lang="tr-TR" dirty="0" smtClean="0"/>
          </a:p>
          <a:p>
            <a:r>
              <a:rPr lang="en-US" dirty="0"/>
              <a:t>Shelter design and management should be aimed at avoiding cross infection of cats. </a:t>
            </a:r>
            <a:endParaRPr lang="tr-TR" dirty="0"/>
          </a:p>
        </p:txBody>
      </p:sp>
      <p:pic>
        <p:nvPicPr>
          <p:cNvPr id="5" name="Resim 4"/>
          <p:cNvPicPr>
            <a:picLocks noChangeAspect="1"/>
          </p:cNvPicPr>
          <p:nvPr/>
        </p:nvPicPr>
        <p:blipFill>
          <a:blip r:embed="rId2"/>
          <a:stretch>
            <a:fillRect/>
          </a:stretch>
        </p:blipFill>
        <p:spPr>
          <a:xfrm>
            <a:off x="1687351" y="4719267"/>
            <a:ext cx="3508039" cy="2131621"/>
          </a:xfrm>
          <a:prstGeom prst="rect">
            <a:avLst/>
          </a:prstGeom>
        </p:spPr>
      </p:pic>
      <p:pic>
        <p:nvPicPr>
          <p:cNvPr id="7" name="Resim 6"/>
          <p:cNvPicPr>
            <a:picLocks noChangeAspect="1"/>
          </p:cNvPicPr>
          <p:nvPr/>
        </p:nvPicPr>
        <p:blipFill>
          <a:blip r:embed="rId3"/>
          <a:stretch>
            <a:fillRect/>
          </a:stretch>
        </p:blipFill>
        <p:spPr>
          <a:xfrm>
            <a:off x="6044541" y="4598525"/>
            <a:ext cx="3083068" cy="2062853"/>
          </a:xfrm>
          <a:prstGeom prst="rect">
            <a:avLst/>
          </a:prstGeom>
        </p:spPr>
      </p:pic>
    </p:spTree>
    <p:extLst>
      <p:ext uri="{BB962C8B-B14F-4D97-AF65-F5344CB8AC3E}">
        <p14:creationId xmlns:p14="http://schemas.microsoft.com/office/powerpoint/2010/main" val="7956112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solidFill>
                  <a:srgbClr val="0070C0"/>
                </a:solidFill>
              </a:rPr>
              <a:t>References</a:t>
            </a:r>
            <a:endParaRPr lang="tr-TR" dirty="0">
              <a:solidFill>
                <a:srgbClr val="0070C0"/>
              </a:solidFill>
            </a:endParaRPr>
          </a:p>
        </p:txBody>
      </p:sp>
      <p:sp>
        <p:nvSpPr>
          <p:cNvPr id="3" name="İçerik Yer Tutucusu 2"/>
          <p:cNvSpPr>
            <a:spLocks noGrp="1"/>
          </p:cNvSpPr>
          <p:nvPr>
            <p:ph idx="1"/>
          </p:nvPr>
        </p:nvSpPr>
        <p:spPr/>
        <p:txBody>
          <a:bodyPr/>
          <a:lstStyle/>
          <a:p>
            <a:r>
              <a:rPr lang="tr-TR" dirty="0">
                <a:hlinkClick r:id="rId2"/>
              </a:rPr>
              <a:t>http://</a:t>
            </a:r>
            <a:r>
              <a:rPr lang="tr-TR" dirty="0" smtClean="0">
                <a:hlinkClick r:id="rId2"/>
              </a:rPr>
              <a:t>www.petmd.com/cat/conditions/infectious-parasitic/c_ct_feline_calicivirus</a:t>
            </a:r>
            <a:endParaRPr lang="tr-TR" dirty="0" smtClean="0"/>
          </a:p>
          <a:p>
            <a:r>
              <a:rPr lang="tr-TR" dirty="0"/>
              <a:t>http://</a:t>
            </a:r>
            <a:r>
              <a:rPr lang="tr-TR" dirty="0" err="1"/>
              <a:t>www.abcdcatsvets.org</a:t>
            </a:r>
            <a:r>
              <a:rPr lang="tr-TR" dirty="0"/>
              <a:t>/feline-calicivirus-infection-2012-edition/</a:t>
            </a:r>
          </a:p>
        </p:txBody>
      </p:sp>
    </p:spTree>
    <p:extLst>
      <p:ext uri="{BB962C8B-B14F-4D97-AF65-F5344CB8AC3E}">
        <p14:creationId xmlns:p14="http://schemas.microsoft.com/office/powerpoint/2010/main" val="146428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1068779"/>
            <a:ext cx="6251369" cy="5108184"/>
          </a:xfrm>
        </p:spPr>
        <p:txBody>
          <a:bodyPr/>
          <a:lstStyle/>
          <a:p>
            <a:pPr marL="0" indent="0">
              <a:buNone/>
            </a:pPr>
            <a:r>
              <a:rPr lang="tr-TR" dirty="0" smtClean="0">
                <a:solidFill>
                  <a:srgbClr val="0070C0"/>
                </a:solidFill>
              </a:rPr>
              <a:t>3- </a:t>
            </a:r>
            <a:r>
              <a:rPr lang="en-US" dirty="0" err="1" smtClean="0">
                <a:solidFill>
                  <a:srgbClr val="0070C0"/>
                </a:solidFill>
              </a:rPr>
              <a:t>Lymphosarcoma</a:t>
            </a:r>
            <a:r>
              <a:rPr lang="en-US" dirty="0"/>
              <a:t> is rarely seen in animals &lt;2 </a:t>
            </a:r>
            <a:r>
              <a:rPr lang="en-US" dirty="0" err="1"/>
              <a:t>yr</a:t>
            </a:r>
            <a:r>
              <a:rPr lang="en-US" dirty="0"/>
              <a:t> old and is most common in the 4- to 8-yr-old age group. </a:t>
            </a:r>
            <a:endParaRPr lang="tr-TR" dirty="0" smtClean="0"/>
          </a:p>
          <a:p>
            <a:pPr marL="0" indent="0">
              <a:buNone/>
            </a:pPr>
            <a:r>
              <a:rPr lang="en-US" dirty="0" smtClean="0"/>
              <a:t>Less </a:t>
            </a:r>
            <a:r>
              <a:rPr lang="en-US" dirty="0"/>
              <a:t>than 5% of BLV-infected cattle develop </a:t>
            </a:r>
            <a:r>
              <a:rPr lang="en-US" dirty="0" err="1"/>
              <a:t>lymphosarcoma</a:t>
            </a:r>
            <a:r>
              <a:rPr lang="en-US" dirty="0"/>
              <a:t>. </a:t>
            </a:r>
            <a:r>
              <a:rPr lang="en-US" dirty="0" err="1"/>
              <a:t>Lymphosarcoma</a:t>
            </a:r>
            <a:r>
              <a:rPr lang="en-US" dirty="0"/>
              <a:t>, including both sporadic and enzootic forms, is one of the main causes of condemnation of adult dairy cows at slaughter.</a:t>
            </a:r>
            <a:endParaRPr lang="tr-TR" dirty="0"/>
          </a:p>
        </p:txBody>
      </p:sp>
      <p:pic>
        <p:nvPicPr>
          <p:cNvPr id="1030" name="Picture 6" descr="bovine leukosis lymphosarcoma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438" y="1068779"/>
            <a:ext cx="4183981" cy="359822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7192071" y="4667002"/>
            <a:ext cx="4289348" cy="369332"/>
          </a:xfrm>
          <a:prstGeom prst="rect">
            <a:avLst/>
          </a:prstGeom>
        </p:spPr>
        <p:txBody>
          <a:bodyPr wrap="square">
            <a:spAutoFit/>
          </a:bodyPr>
          <a:lstStyle/>
          <a:p>
            <a:r>
              <a:rPr lang="en-US" sz="900" b="0" i="1" dirty="0" smtClean="0">
                <a:solidFill>
                  <a:srgbClr val="333333"/>
                </a:solidFill>
                <a:effectLst/>
                <a:latin typeface="Open Sans"/>
              </a:rPr>
              <a:t>http://www.msdvetmanual.com/generalized-conditions/bovine-leukosis/overview-of-bovine-leukosis Courtesy of Dr. Peter Constable</a:t>
            </a:r>
            <a:endParaRPr lang="tr-TR" sz="900" dirty="0"/>
          </a:p>
        </p:txBody>
      </p:sp>
    </p:spTree>
    <p:extLst>
      <p:ext uri="{BB962C8B-B14F-4D97-AF65-F5344CB8AC3E}">
        <p14:creationId xmlns:p14="http://schemas.microsoft.com/office/powerpoint/2010/main" val="286653472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4755</Words>
  <Application>Microsoft Office PowerPoint</Application>
  <PresentationFormat>Geniş ekran</PresentationFormat>
  <Paragraphs>451</Paragraphs>
  <Slides>82</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82</vt:i4>
      </vt:variant>
    </vt:vector>
  </HeadingPairs>
  <TitlesOfParts>
    <vt:vector size="93" baseType="lpstr">
      <vt:lpstr>MS PGothic</vt:lpstr>
      <vt:lpstr>MS PGothic</vt:lpstr>
      <vt:lpstr>Arial</vt:lpstr>
      <vt:lpstr>Calibri</vt:lpstr>
      <vt:lpstr>Calibri Light</vt:lpstr>
      <vt:lpstr>Garamond</vt:lpstr>
      <vt:lpstr>Open Sans</vt:lpstr>
      <vt:lpstr>Times</vt:lpstr>
      <vt:lpstr>Times New Roman</vt:lpstr>
      <vt:lpstr>Wingdings</vt:lpstr>
      <vt:lpstr>Office Teması</vt:lpstr>
      <vt:lpstr>Enzootic Bovine Leukosis (BLV)</vt:lpstr>
      <vt:lpstr>PowerPoint Sunusu</vt:lpstr>
      <vt:lpstr>PowerPoint Sunusu</vt:lpstr>
      <vt:lpstr>PowerPoint Sunusu</vt:lpstr>
      <vt:lpstr>Distribution</vt:lpstr>
      <vt:lpstr>Transmission</vt:lpstr>
      <vt:lpstr>Pathogenesis:</vt:lpstr>
      <vt:lpstr>PowerPoint Sunusu</vt:lpstr>
      <vt:lpstr>PowerPoint Sunusu</vt:lpstr>
      <vt:lpstr>PowerPoint Sunusu</vt:lpstr>
      <vt:lpstr>PowerPoint Sunusu</vt:lpstr>
      <vt:lpstr>PowerPoint Sunusu</vt:lpstr>
      <vt:lpstr>Clinical Signs</vt:lpstr>
      <vt:lpstr>PowerPoint Sunusu</vt:lpstr>
      <vt:lpstr>PowerPoint Sunusu</vt:lpstr>
      <vt:lpstr>PowerPoint Sunusu</vt:lpstr>
      <vt:lpstr>PowerPoint Sunusu</vt:lpstr>
      <vt:lpstr>PowerPoint Sunusu</vt:lpstr>
      <vt:lpstr>PowerPoint Sunusu</vt:lpstr>
      <vt:lpstr>Diagnosis</vt:lpstr>
      <vt:lpstr>PowerPoint Sunusu</vt:lpstr>
      <vt:lpstr>Prevention and Control</vt:lpstr>
      <vt:lpstr>PowerPoint Sunusu</vt:lpstr>
      <vt:lpstr>In Turkey</vt:lpstr>
      <vt:lpstr>PowerPoint Sunusu</vt:lpstr>
      <vt:lpstr>Feline Leukemia Virus (FeLV)</vt:lpstr>
      <vt:lpstr>PowerPoint Sunusu</vt:lpstr>
      <vt:lpstr>Ethiology</vt:lpstr>
      <vt:lpstr>Transmission</vt:lpstr>
      <vt:lpstr>Pathogenesis</vt:lpstr>
      <vt:lpstr>PowerPoint Sunusu</vt:lpstr>
      <vt:lpstr>PowerPoint Sunusu</vt:lpstr>
      <vt:lpstr>Clinical Signs</vt:lpstr>
      <vt:lpstr>PowerPoint Sunusu</vt:lpstr>
      <vt:lpstr>Diagnosis</vt:lpstr>
      <vt:lpstr>PowerPoint Sunusu</vt:lpstr>
      <vt:lpstr>Prevention and Control</vt:lpstr>
      <vt:lpstr>References</vt:lpstr>
      <vt:lpstr>Feline Immunodeficiency Virus (FIV) </vt:lpstr>
      <vt:lpstr>PowerPoint Sunusu</vt:lpstr>
      <vt:lpstr>Ethiology</vt:lpstr>
      <vt:lpstr>PowerPoint Sunusu</vt:lpstr>
      <vt:lpstr>Clinical Signs</vt:lpstr>
      <vt:lpstr>PowerPoint Sunusu</vt:lpstr>
      <vt:lpstr>Diagnosis</vt:lpstr>
      <vt:lpstr>Prevention and Control</vt:lpstr>
      <vt:lpstr>PowerPoint Sunusu</vt:lpstr>
      <vt:lpstr>PowerPoint Sunusu</vt:lpstr>
      <vt:lpstr>References</vt:lpstr>
      <vt:lpstr>EQUINE VIRAL ARTERITIS</vt:lpstr>
      <vt:lpstr>PowerPoint Sunusu</vt:lpstr>
      <vt:lpstr>Ethiology</vt:lpstr>
      <vt:lpstr>PowerPoint Sunusu</vt:lpstr>
      <vt:lpstr>Transmission</vt:lpstr>
      <vt:lpstr>PowerPoint Sunusu</vt:lpstr>
      <vt:lpstr>Pathogenesis and Pathology</vt:lpstr>
      <vt:lpstr>PowerPoint Sunusu</vt:lpstr>
      <vt:lpstr>Clinical Signs</vt:lpstr>
      <vt:lpstr>PowerPoint Sunusu</vt:lpstr>
      <vt:lpstr>PowerPoint Sunusu</vt:lpstr>
      <vt:lpstr>Diagnosis</vt:lpstr>
      <vt:lpstr>PowerPoint Sunusu</vt:lpstr>
      <vt:lpstr>Differential diagnosis</vt:lpstr>
      <vt:lpstr>Prevention and Control</vt:lpstr>
      <vt:lpstr>PowerPoint Sunusu</vt:lpstr>
      <vt:lpstr>References</vt:lpstr>
      <vt:lpstr>Feline Calicivirus Infection</vt:lpstr>
      <vt:lpstr>PowerPoint Sunusu</vt:lpstr>
      <vt:lpstr>Ethiology</vt:lpstr>
      <vt:lpstr>Transmission</vt:lpstr>
      <vt:lpstr>PowerPoint Sunusu</vt:lpstr>
      <vt:lpstr>Pathogenesis</vt:lpstr>
      <vt:lpstr>Clinical Signs</vt:lpstr>
      <vt:lpstr>PowerPoint Sunusu</vt:lpstr>
      <vt:lpstr>PowerPoint Sunusu</vt:lpstr>
      <vt:lpstr>PowerPoint Sunusu</vt:lpstr>
      <vt:lpstr>PowerPoint Sunusu</vt:lpstr>
      <vt:lpstr>PowerPoint Sunusu</vt:lpstr>
      <vt:lpstr>Diagnosis</vt:lpstr>
      <vt:lpstr>PowerPoint Sunusu</vt:lpstr>
      <vt:lpstr>Prevention and Control</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Enzootic Bovine Leukosis (BLV)</dc:title>
  <dc:creator>Viroloji</dc:creator>
  <cp:lastModifiedBy>Viroloji</cp:lastModifiedBy>
  <cp:revision>140</cp:revision>
  <dcterms:created xsi:type="dcterms:W3CDTF">2017-11-20T07:29:46Z</dcterms:created>
  <dcterms:modified xsi:type="dcterms:W3CDTF">2017-11-21T13:37:08Z</dcterms:modified>
</cp:coreProperties>
</file>