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323" r:id="rId12"/>
    <p:sldId id="324" r:id="rId13"/>
    <p:sldId id="325" r:id="rId14"/>
    <p:sldId id="326" r:id="rId15"/>
  </p:sldIdLst>
  <p:sldSz cx="9144000" cy="5143500" type="screen16x9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454"/>
    <p:restoredTop sz="90496"/>
  </p:normalViewPr>
  <p:slideViewPr>
    <p:cSldViewPr>
      <p:cViewPr>
        <p:scale>
          <a:sx n="155" d="100"/>
          <a:sy n="155" d="100"/>
        </p:scale>
        <p:origin x="1496" y="10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1D1C7187-52DB-480B-B579-7031AA33D1D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E4CB48E-7AB3-4342-951B-8AFA89D94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6217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D501AE4-6705-0645-84C1-3ED81A4EC9EC}" type="datetimeFigureOut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5300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0BE2213-DCF4-ED42-A32C-6880A148A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17722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hape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24198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2947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5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3971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3972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638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4995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4996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58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6019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6020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78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7043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7044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49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8067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8068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3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EBCB-D3C6-9841-A6BA-C2AF2B071DBA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E9070-2B08-0343-892F-33B574FA7D1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9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57FA-C664-6B4D-BF11-FBD1B70B7A1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3B814-FF0D-B145-BD95-F44AF0D7A57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3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28AC-0F26-2546-BEF3-796DD65C9AC0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EBB94-F1BE-4847-8D1B-0A0487D99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52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81C25-283A-F74C-9B4C-DD326CBC6736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049A9-71A1-A84E-B6E3-41D878903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345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4EF5-3BC8-E64B-9F88-B4A4553913A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A9A08-FBAC-E943-9A8D-B0CAE2403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277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315A-4988-B545-8B7F-65B8FB212A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DF2A8-6AD1-FD47-9625-019CAED13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043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715A-2480-7041-95D4-1DEA6F5A1B1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B1F68-B41C-B145-A521-AFB156C05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116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8810-3A75-6D4D-A653-3C9122AE7E6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727DC-8152-074E-B806-CFBE3D013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45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6DAF-C1A9-7947-A0FA-BD552F813A2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A5EEA-71F5-AF44-9AB5-E29FF6912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478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F85B0-AB21-C246-B460-BACDA1F303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9462D-7540-1A4D-8B0F-98475187D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033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C3ABB-6000-0747-A216-9C976CA529A5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CD183-1B3B-394B-8E86-2924135C3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2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05979"/>
            <a:ext cx="7571184" cy="85725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6B3F5-BB09-6B4A-9510-F2559A915688}" type="datetime1">
              <a:rPr lang="en-US" smtClean="0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YEM KÜLTÜRÜNÜN İLKELERİ DERSİ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A4B8-98E7-A341-8DD4-7EE91DA868E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0"/>
            <a:ext cx="504056" cy="45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65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A909-6F33-2045-9B19-11C06BCF4F5E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0470-575A-964D-A7D8-0B2E355AC69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1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F3D5-45FD-0148-A6D9-B4A0037F710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9BEB2-19A9-2B4A-ACF6-F745D9E4AAA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6298E-6FB0-9143-BF28-D8D9AF94B037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2BF9A-EFB2-C441-916B-5E815EE0EA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9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BDBB-7FE3-6F42-9072-1C8F3E60CB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0AE29-3FC5-BB48-BDB7-50229ADED8E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1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2DE2-56C2-FC4A-859F-85601C0B573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7CFE-F71E-ED40-B51B-95199E7D8D6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7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2837-31B7-C948-AF4E-C129EED9167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B1182-C12A-794B-A53F-8EEF6323220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6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1D48-ED16-B94A-91D0-CF189151AEF9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824B4-05D9-7F4F-98CE-15DF82BECCC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0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6B6B3F5-BB09-6B4A-9510-F2559A9156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B07A4B8-98E7-A341-8DD4-7EE91DA868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7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/>
          </p:cNvSpPr>
          <p:nvPr>
            <p:ph type="title"/>
          </p:nvPr>
        </p:nvSpPr>
        <p:spPr bwMode="auto">
          <a:xfrm>
            <a:off x="685800" y="205979"/>
            <a:ext cx="8001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DF110D3-A983-CD49-ACA0-664EB2431A6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A3578D7-5193-FA4A-AC0B-2A4936C6896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2"/>
          <p:cNvSpPr>
            <a:spLocks noGrp="1"/>
          </p:cNvSpPr>
          <p:nvPr>
            <p:ph type="ctrTitle"/>
          </p:nvPr>
        </p:nvSpPr>
        <p:spPr>
          <a:xfrm>
            <a:off x="1654969" y="1597641"/>
            <a:ext cx="5834063" cy="1101684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YEM KÜLTÜRÜNÜN İLKELERİ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3" name="Picture 3"/>
          <p:cNvSpPr>
            <a:spLocks noGrp="1"/>
          </p:cNvSpPr>
          <p:nvPr>
            <p:ph type="subTitle" idx="1"/>
          </p:nvPr>
        </p:nvSpPr>
        <p:spPr>
          <a:xfrm>
            <a:off x="2171700" y="2914429"/>
            <a:ext cx="4800600" cy="1314671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defTabSz="685800" eaLnBrk="1" fontAlgn="auto" hangingPunct="1">
              <a:spcAft>
                <a:spcPts val="0"/>
              </a:spcAft>
              <a:defRPr/>
            </a:pPr>
            <a:r>
              <a:rPr lang="tr-TR" sz="2700" b="1" dirty="0" err="1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Prof.Dr</a:t>
            </a:r>
            <a:r>
              <a:rPr lang="tr-TR" sz="2700" b="1" dirty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Cengiz Sancak</a:t>
            </a:r>
            <a:endParaRPr lang="en-US" sz="2700" b="1" dirty="0">
              <a:ln w="11430"/>
              <a:gradFill>
                <a:gsLst>
                  <a:gs pos="0">
                    <a:schemeClr val="accent6">
                      <a:tint val="70000"/>
                      <a:shade val="100000"/>
                      <a:satMod val="130000"/>
                    </a:schemeClr>
                  </a:gs>
                  <a:gs pos="2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50000">
                    <a:schemeClr val="accent6">
                      <a:tint val="100000"/>
                      <a:shade val="99000"/>
                      <a:satMod val="100000"/>
                    </a:schemeClr>
                  </a:gs>
                  <a:gs pos="7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100000">
                    <a:schemeClr val="accent6">
                      <a:tint val="70000"/>
                      <a:shade val="100000"/>
                      <a:satMod val="13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hape 2"/>
          <p:cNvSpPr>
            <a:spLocks noGrp="1"/>
          </p:cNvSpPr>
          <p:nvPr>
            <p:ph idx="1"/>
          </p:nvPr>
        </p:nvSpPr>
        <p:spPr>
          <a:xfrm>
            <a:off x="467544" y="915566"/>
            <a:ext cx="7920880" cy="3679056"/>
          </a:xfrm>
        </p:spPr>
        <p:txBody>
          <a:bodyPr/>
          <a:lstStyle/>
          <a:p>
            <a:pPr defTabSz="685800" eaLnBrk="1" hangingPunct="1">
              <a:buNone/>
            </a:pPr>
            <a:r>
              <a:rPr lang="tr-TR" altLang="en-US" sz="2175" dirty="0" smtClean="0"/>
              <a:t>Atılacak tohum miktarının belirlenmesi</a:t>
            </a:r>
            <a:endParaRPr lang="tr-TR" altLang="en-US" sz="2175" dirty="0"/>
          </a:p>
          <a:p>
            <a:pPr marL="739379" lvl="1" indent="-396479" defTabSz="685800" eaLnBrk="1" hangingPunct="1">
              <a:buFont typeface="Calibri" charset="0"/>
              <a:buAutoNum type="arabicPeriod"/>
            </a:pPr>
            <a:r>
              <a:rPr lang="tr-TR" altLang="en-US" sz="1950" dirty="0" smtClean="0"/>
              <a:t>Yağış miktar ve dağılışı</a:t>
            </a:r>
            <a:endParaRPr lang="tr-TR" altLang="en-US" sz="1950" dirty="0"/>
          </a:p>
          <a:p>
            <a:pPr marL="739379" lvl="1" indent="-396479" defTabSz="685800" eaLnBrk="1" hangingPunct="1">
              <a:buFont typeface="Calibri" charset="0"/>
              <a:buAutoNum type="arabicPeriod"/>
            </a:pPr>
            <a:r>
              <a:rPr lang="tr-TR" altLang="en-US" sz="1950" dirty="0" smtClean="0"/>
              <a:t>Toprak koşulları </a:t>
            </a:r>
            <a:endParaRPr lang="tr-TR" altLang="en-US" sz="1950" dirty="0"/>
          </a:p>
          <a:p>
            <a:pPr marL="739379" lvl="1" indent="-396479" defTabSz="685800" eaLnBrk="1" hangingPunct="1">
              <a:buFont typeface="Calibri" charset="0"/>
              <a:buAutoNum type="arabicPeriod"/>
            </a:pPr>
            <a:r>
              <a:rPr lang="tr-TR" altLang="en-US" sz="1950" dirty="0" smtClean="0"/>
              <a:t>Tohum yatağının durumu ve ekim yöntemi</a:t>
            </a:r>
            <a:endParaRPr lang="tr-TR" altLang="en-US" sz="1950" dirty="0"/>
          </a:p>
          <a:p>
            <a:pPr marL="739379" lvl="1" indent="-396479" defTabSz="685800" eaLnBrk="1" hangingPunct="1">
              <a:buFont typeface="Calibri" charset="0"/>
              <a:buAutoNum type="arabicPeriod"/>
            </a:pPr>
            <a:r>
              <a:rPr lang="tr-TR" altLang="en-US" sz="1950" dirty="0" smtClean="0"/>
              <a:t>Tohum büyüklüğü ve karakteri</a:t>
            </a:r>
            <a:endParaRPr lang="tr-TR" altLang="en-US" sz="1950" dirty="0"/>
          </a:p>
          <a:p>
            <a:pPr marL="739379" lvl="1" indent="-396479" defTabSz="685800" eaLnBrk="1" hangingPunct="1">
              <a:buFont typeface="Calibri" charset="0"/>
              <a:buAutoNum type="arabicPeriod"/>
            </a:pPr>
            <a:r>
              <a:rPr lang="tr-TR" altLang="en-US" sz="1950" dirty="0" smtClean="0"/>
              <a:t>Tür ve varyete seçimi</a:t>
            </a:r>
          </a:p>
          <a:p>
            <a:pPr marL="739379" lvl="1" indent="-396479" defTabSz="685800" eaLnBrk="1" hangingPunct="1">
              <a:buFont typeface="Calibri" charset="0"/>
              <a:buAutoNum type="arabicPeriod"/>
            </a:pPr>
            <a:r>
              <a:rPr lang="tr-TR" altLang="en-US" sz="1950" dirty="0" smtClean="0"/>
              <a:t>Tesisin amacı</a:t>
            </a:r>
            <a:endParaRPr lang="tr-TR" altLang="en-US" sz="1950" dirty="0"/>
          </a:p>
        </p:txBody>
      </p:sp>
      <p:sp>
        <p:nvSpPr>
          <p:cNvPr id="36867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2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05979"/>
            <a:ext cx="7848872" cy="857250"/>
          </a:xfrm>
        </p:spPr>
        <p:txBody>
          <a:bodyPr/>
          <a:lstStyle/>
          <a:p>
            <a:r>
              <a:rPr lang="en-US" sz="2800" dirty="0" err="1" smtClean="0"/>
              <a:t>Yem</a:t>
            </a:r>
            <a:r>
              <a:rPr lang="en-US" sz="2800" dirty="0" smtClean="0"/>
              <a:t> </a:t>
            </a:r>
            <a:r>
              <a:rPr lang="en-US" sz="2800" dirty="0" err="1" smtClean="0"/>
              <a:t>bitkilerinin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yardımcı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koruyucu</a:t>
            </a:r>
            <a:r>
              <a:rPr lang="en-US" sz="2800" dirty="0" smtClean="0"/>
              <a:t> </a:t>
            </a:r>
            <a:r>
              <a:rPr lang="en-US" sz="2800" dirty="0" err="1" smtClean="0"/>
              <a:t>bitkilerle</a:t>
            </a:r>
            <a:r>
              <a:rPr lang="en-US" sz="2800" dirty="0" smtClean="0"/>
              <a:t> </a:t>
            </a:r>
            <a:r>
              <a:rPr lang="en-US" sz="2800" dirty="0" err="1" smtClean="0"/>
              <a:t>ekimi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bitkilerle</a:t>
            </a:r>
            <a:r>
              <a:rPr lang="en-US" dirty="0" smtClean="0"/>
              <a:t> </a:t>
            </a:r>
            <a:r>
              <a:rPr lang="en-US" dirty="0" err="1" smtClean="0"/>
              <a:t>ekimi</a:t>
            </a:r>
            <a:endParaRPr lang="en-US" dirty="0" smtClean="0"/>
          </a:p>
          <a:p>
            <a:r>
              <a:rPr lang="en-US" dirty="0" err="1" smtClean="0"/>
              <a:t>Koruyucu</a:t>
            </a:r>
            <a:r>
              <a:rPr lang="en-US" dirty="0" smtClean="0"/>
              <a:t> </a:t>
            </a:r>
            <a:r>
              <a:rPr lang="en-US" dirty="0" err="1" smtClean="0"/>
              <a:t>bitkilerle</a:t>
            </a:r>
            <a:r>
              <a:rPr lang="en-US" dirty="0" smtClean="0"/>
              <a:t> </a:t>
            </a:r>
            <a:r>
              <a:rPr lang="en-US" dirty="0" err="1" smtClean="0"/>
              <a:t>ekimi</a:t>
            </a:r>
            <a:endParaRPr lang="en-US" dirty="0" smtClean="0"/>
          </a:p>
          <a:p>
            <a:pPr lvl="1"/>
            <a:r>
              <a:rPr lang="en-US" dirty="0" err="1" smtClean="0"/>
              <a:t>Koruyucu</a:t>
            </a:r>
            <a:r>
              <a:rPr lang="en-US" dirty="0" smtClean="0"/>
              <a:t> </a:t>
            </a:r>
            <a:r>
              <a:rPr lang="en-US" dirty="0" err="1" smtClean="0"/>
              <a:t>bitki</a:t>
            </a:r>
            <a:r>
              <a:rPr lang="en-US" dirty="0" smtClean="0"/>
              <a:t> </a:t>
            </a:r>
            <a:r>
              <a:rPr lang="en-US" dirty="0" err="1" smtClean="0"/>
              <a:t>ışık</a:t>
            </a:r>
            <a:r>
              <a:rPr lang="en-US" dirty="0" smtClean="0"/>
              <a:t>,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 smtClean="0"/>
              <a:t>maddeleri</a:t>
            </a:r>
            <a:r>
              <a:rPr lang="en-US" dirty="0" smtClean="0"/>
              <a:t> </a:t>
            </a:r>
            <a:r>
              <a:rPr lang="en-US" dirty="0" err="1" smtClean="0"/>
              <a:t>yönünden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ürünle</a:t>
            </a:r>
            <a:r>
              <a:rPr lang="en-US" dirty="0" smtClean="0"/>
              <a:t> </a:t>
            </a:r>
            <a:r>
              <a:rPr lang="en-US" dirty="0" err="1" smtClean="0"/>
              <a:t>rakebet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Yatarak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ürüne</a:t>
            </a:r>
            <a:r>
              <a:rPr lang="en-US" dirty="0" smtClean="0"/>
              <a:t> </a:t>
            </a:r>
            <a:r>
              <a:rPr lang="en-US" dirty="0" err="1" smtClean="0"/>
              <a:t>gölge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Koruyucu</a:t>
            </a:r>
            <a:r>
              <a:rPr lang="en-US" dirty="0" smtClean="0"/>
              <a:t> </a:t>
            </a:r>
            <a:r>
              <a:rPr lang="en-US" dirty="0" err="1" smtClean="0"/>
              <a:t>bitkinin</a:t>
            </a:r>
            <a:r>
              <a:rPr lang="en-US" dirty="0" smtClean="0"/>
              <a:t> </a:t>
            </a:r>
            <a:r>
              <a:rPr lang="en-US" dirty="0" err="1" smtClean="0"/>
              <a:t>hasadından</a:t>
            </a:r>
            <a:r>
              <a:rPr lang="en-US" dirty="0" smtClean="0"/>
              <a:t> </a:t>
            </a:r>
            <a:r>
              <a:rPr lang="en-US" dirty="0" err="1" smtClean="0"/>
              <a:t>hemen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, </a:t>
            </a:r>
            <a:r>
              <a:rPr lang="en-US" dirty="0" err="1" smtClean="0"/>
              <a:t>yazlık</a:t>
            </a:r>
            <a:r>
              <a:rPr lang="en-US" dirty="0" smtClean="0"/>
              <a:t> </a:t>
            </a:r>
            <a:r>
              <a:rPr lang="en-US" dirty="0" err="1" smtClean="0"/>
              <a:t>yabancı</a:t>
            </a:r>
            <a:r>
              <a:rPr lang="en-US" dirty="0" smtClean="0"/>
              <a:t> </a:t>
            </a:r>
            <a:r>
              <a:rPr lang="en-US" dirty="0" err="1" smtClean="0"/>
              <a:t>otlar</a:t>
            </a:r>
            <a:r>
              <a:rPr lang="en-US" dirty="0" smtClean="0"/>
              <a:t> </a:t>
            </a:r>
            <a:r>
              <a:rPr lang="en-US" dirty="0" err="1" smtClean="0"/>
              <a:t>tesisi</a:t>
            </a:r>
            <a:r>
              <a:rPr lang="en-US" dirty="0" smtClean="0"/>
              <a:t> </a:t>
            </a:r>
            <a:r>
              <a:rPr lang="en-US" dirty="0" err="1" smtClean="0"/>
              <a:t>istila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YEM KÜLTÜRÜNÜN İLKELERİ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3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134672" cy="857250"/>
          </a:xfrm>
        </p:spPr>
        <p:txBody>
          <a:bodyPr/>
          <a:lstStyle/>
          <a:p>
            <a:r>
              <a:rPr lang="en-US" dirty="0" err="1" smtClean="0"/>
              <a:t>Yem</a:t>
            </a:r>
            <a:r>
              <a:rPr lang="en-US" dirty="0" smtClean="0"/>
              <a:t> </a:t>
            </a:r>
            <a:r>
              <a:rPr lang="en-US" dirty="0" err="1" smtClean="0"/>
              <a:t>bitkilerinde</a:t>
            </a:r>
            <a:r>
              <a:rPr lang="en-US" dirty="0" smtClean="0"/>
              <a:t> </a:t>
            </a:r>
            <a:r>
              <a:rPr lang="en-US" dirty="0" err="1" smtClean="0"/>
              <a:t>ekim</a:t>
            </a:r>
            <a:r>
              <a:rPr lang="en-US" dirty="0" smtClean="0"/>
              <a:t> </a:t>
            </a:r>
            <a:r>
              <a:rPr lang="en-US" dirty="0" err="1" smtClean="0"/>
              <a:t>derinliğinin</a:t>
            </a:r>
            <a:r>
              <a:rPr lang="en-US" dirty="0" smtClean="0"/>
              <a:t> </a:t>
            </a:r>
            <a:r>
              <a:rPr lang="en-US" dirty="0" err="1" smtClean="0"/>
              <a:t>ayarlanması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Yem</a:t>
            </a:r>
            <a:r>
              <a:rPr lang="en-US" dirty="0" smtClean="0"/>
              <a:t> </a:t>
            </a:r>
            <a:r>
              <a:rPr lang="en-US" dirty="0" err="1" smtClean="0"/>
              <a:t>bitkisi</a:t>
            </a:r>
            <a:r>
              <a:rPr lang="en-US" dirty="0" smtClean="0"/>
              <a:t> </a:t>
            </a:r>
            <a:r>
              <a:rPr lang="en-US" dirty="0" err="1" smtClean="0"/>
              <a:t>tohumları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büyüklükte</a:t>
            </a:r>
            <a:r>
              <a:rPr lang="en-US" dirty="0" smtClean="0"/>
              <a:t> </a:t>
            </a:r>
            <a:r>
              <a:rPr lang="en-US" dirty="0" err="1" smtClean="0"/>
              <a:t>tohum</a:t>
            </a:r>
            <a:r>
              <a:rPr lang="en-US" dirty="0" smtClean="0"/>
              <a:t> </a:t>
            </a:r>
            <a:r>
              <a:rPr lang="en-US" dirty="0" err="1" smtClean="0"/>
              <a:t>iriliklerine</a:t>
            </a:r>
            <a:r>
              <a:rPr lang="en-US" dirty="0" smtClean="0"/>
              <a:t> </a:t>
            </a:r>
            <a:r>
              <a:rPr lang="en-US" dirty="0" err="1" smtClean="0"/>
              <a:t>sahiptir</a:t>
            </a:r>
            <a:r>
              <a:rPr lang="en-US" dirty="0" smtClean="0"/>
              <a:t> (</a:t>
            </a:r>
            <a:r>
              <a:rPr lang="en-US" dirty="0" err="1" smtClean="0"/>
              <a:t>Örn</a:t>
            </a:r>
            <a:r>
              <a:rPr lang="en-US" dirty="0" smtClean="0"/>
              <a:t>: </a:t>
            </a:r>
            <a:r>
              <a:rPr lang="en-US" dirty="0" err="1" smtClean="0"/>
              <a:t>yem</a:t>
            </a:r>
            <a:r>
              <a:rPr lang="en-US" dirty="0" smtClean="0"/>
              <a:t> </a:t>
            </a:r>
            <a:r>
              <a:rPr lang="en-US" dirty="0" err="1" smtClean="0"/>
              <a:t>bezelyesi</a:t>
            </a:r>
            <a:r>
              <a:rPr lang="en-US" dirty="0" smtClean="0"/>
              <a:t>, </a:t>
            </a:r>
            <a:r>
              <a:rPr lang="en-US" dirty="0" err="1" smtClean="0"/>
              <a:t>aküçgül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tohumlular</a:t>
            </a:r>
            <a:r>
              <a:rPr lang="en-US" dirty="0" smtClean="0"/>
              <a:t> </a:t>
            </a:r>
            <a:r>
              <a:rPr lang="en-US" dirty="0" err="1" smtClean="0"/>
              <a:t>derine</a:t>
            </a:r>
            <a:r>
              <a:rPr lang="en-US" dirty="0" smtClean="0"/>
              <a:t> </a:t>
            </a:r>
            <a:r>
              <a:rPr lang="en-US" dirty="0" err="1" smtClean="0"/>
              <a:t>ekildiklerinde</a:t>
            </a:r>
            <a:r>
              <a:rPr lang="en-US" dirty="0" smtClean="0"/>
              <a:t> </a:t>
            </a:r>
            <a:r>
              <a:rPr lang="en-US" dirty="0" err="1" smtClean="0"/>
              <a:t>çimlenseler</a:t>
            </a:r>
            <a:r>
              <a:rPr lang="en-US" dirty="0" smtClean="0"/>
              <a:t> bile </a:t>
            </a:r>
            <a:r>
              <a:rPr lang="en-US" dirty="0" err="1" smtClean="0"/>
              <a:t>toprak</a:t>
            </a:r>
            <a:r>
              <a:rPr lang="en-US" dirty="0" smtClean="0"/>
              <a:t> </a:t>
            </a:r>
            <a:r>
              <a:rPr lang="en-US" dirty="0" err="1" smtClean="0"/>
              <a:t>yüzüne</a:t>
            </a:r>
            <a:r>
              <a:rPr lang="en-US" dirty="0" smtClean="0"/>
              <a:t> </a:t>
            </a:r>
            <a:r>
              <a:rPr lang="en-US" dirty="0" err="1" smtClean="0"/>
              <a:t>çıkamazlar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yüzlek</a:t>
            </a:r>
            <a:r>
              <a:rPr lang="en-US" dirty="0" smtClean="0"/>
              <a:t> </a:t>
            </a:r>
            <a:r>
              <a:rPr lang="en-US" dirty="0" err="1" smtClean="0"/>
              <a:t>ekilen</a:t>
            </a:r>
            <a:r>
              <a:rPr lang="en-US" dirty="0" smtClean="0"/>
              <a:t> </a:t>
            </a:r>
            <a:r>
              <a:rPr lang="en-US" dirty="0" err="1" smtClean="0"/>
              <a:t>tohumlar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sağlıksız</a:t>
            </a:r>
            <a:r>
              <a:rPr lang="en-US" dirty="0" smtClean="0"/>
              <a:t> </a:t>
            </a:r>
            <a:r>
              <a:rPr lang="en-US" dirty="0" err="1" smtClean="0"/>
              <a:t>gelişirler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hafif</a:t>
            </a:r>
            <a:r>
              <a:rPr lang="en-US" dirty="0" smtClean="0"/>
              <a:t> </a:t>
            </a:r>
            <a:r>
              <a:rPr lang="en-US" dirty="0" err="1" smtClean="0"/>
              <a:t>topraklarda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derin</a:t>
            </a:r>
            <a:r>
              <a:rPr lang="en-US" dirty="0" smtClean="0"/>
              <a:t>, </a:t>
            </a:r>
            <a:r>
              <a:rPr lang="en-US" dirty="0" err="1" smtClean="0"/>
              <a:t>ağır</a:t>
            </a:r>
            <a:r>
              <a:rPr lang="en-US" dirty="0" smtClean="0"/>
              <a:t> </a:t>
            </a:r>
            <a:r>
              <a:rPr lang="en-US" dirty="0" err="1" smtClean="0"/>
              <a:t>topraklarda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yüzlek</a:t>
            </a:r>
            <a:r>
              <a:rPr lang="en-US" dirty="0" smtClean="0"/>
              <a:t> </a:t>
            </a:r>
            <a:r>
              <a:rPr lang="en-US" dirty="0" err="1" smtClean="0"/>
              <a:t>ekim</a:t>
            </a:r>
            <a:r>
              <a:rPr lang="en-US" dirty="0" smtClean="0"/>
              <a:t> </a:t>
            </a:r>
            <a:r>
              <a:rPr lang="en-US" dirty="0" err="1" smtClean="0"/>
              <a:t>önerilir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YEM KÜLTÜRÜNÜN İLKELERİ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8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Tohum</a:t>
            </a:r>
            <a:r>
              <a:rPr lang="en-US" sz="2400" dirty="0" smtClean="0"/>
              <a:t> </a:t>
            </a:r>
            <a:r>
              <a:rPr lang="en-US" sz="2400" dirty="0" err="1" smtClean="0"/>
              <a:t>büyüklüğü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toprak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karakterine</a:t>
            </a:r>
            <a:r>
              <a:rPr lang="en-US" sz="2400" dirty="0" smtClean="0"/>
              <a:t> </a:t>
            </a:r>
            <a:r>
              <a:rPr lang="en-US" sz="2400" dirty="0" err="1" smtClean="0"/>
              <a:t>göre</a:t>
            </a:r>
            <a:r>
              <a:rPr lang="en-US" sz="2400" dirty="0"/>
              <a:t> </a:t>
            </a:r>
            <a:r>
              <a:rPr lang="en-US" sz="2400" dirty="0" err="1" smtClean="0"/>
              <a:t>ekim</a:t>
            </a:r>
            <a:r>
              <a:rPr lang="en-US" sz="2400" dirty="0" smtClean="0"/>
              <a:t> </a:t>
            </a:r>
            <a:r>
              <a:rPr lang="en-US" sz="2400" dirty="0" err="1" smtClean="0"/>
              <a:t>derinlikleri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891905"/>
              </p:ext>
            </p:extLst>
          </p:nvPr>
        </p:nvGraphicFramePr>
        <p:xfrm>
          <a:off x="476250" y="1009254"/>
          <a:ext cx="82296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Tohum büyüklüğü</a:t>
                      </a:r>
                      <a:endParaRPr lang="tr-TR" noProof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Bitki türü</a:t>
                      </a:r>
                      <a:endParaRPr lang="tr-TR" noProof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Ekim derinliği (cm)</a:t>
                      </a:r>
                      <a:endParaRPr lang="tr-TR" noProof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Ağır toprak</a:t>
                      </a:r>
                      <a:endParaRPr lang="tr-T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Hafif toprak</a:t>
                      </a:r>
                      <a:endParaRPr lang="tr-TR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Küçük tohumlular</a:t>
                      </a:r>
                      <a:endParaRPr lang="tr-T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noProof="0" dirty="0" err="1" smtClean="0"/>
                        <a:t>Aktavus</a:t>
                      </a:r>
                      <a:r>
                        <a:rPr lang="tr-TR" noProof="0" dirty="0" smtClean="0"/>
                        <a:t> </a:t>
                      </a:r>
                      <a:r>
                        <a:rPr lang="tr-TR" noProof="0" dirty="0" err="1" smtClean="0"/>
                        <a:t>out</a:t>
                      </a:r>
                      <a:endParaRPr lang="tr-TR" noProof="0" dirty="0" smtClean="0"/>
                    </a:p>
                    <a:p>
                      <a:r>
                        <a:rPr lang="tr-TR" noProof="0" dirty="0" err="1" smtClean="0"/>
                        <a:t>Kelp</a:t>
                      </a:r>
                      <a:r>
                        <a:rPr lang="tr-TR" baseline="0" noProof="0" dirty="0" smtClean="0"/>
                        <a:t> kuyruğu</a:t>
                      </a:r>
                    </a:p>
                    <a:p>
                      <a:r>
                        <a:rPr lang="tr-TR" baseline="0" noProof="0" dirty="0" smtClean="0"/>
                        <a:t>Ak üçgül</a:t>
                      </a:r>
                    </a:p>
                    <a:p>
                      <a:r>
                        <a:rPr lang="tr-TR" baseline="0" noProof="0" dirty="0" smtClean="0"/>
                        <a:t>Melez üçgül</a:t>
                      </a:r>
                      <a:endParaRPr lang="tr-T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0,5-1,5</a:t>
                      </a:r>
                      <a:endParaRPr lang="tr-T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1,5-2,5</a:t>
                      </a:r>
                      <a:endParaRPr lang="tr-TR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Orta</a:t>
                      </a:r>
                      <a:r>
                        <a:rPr lang="tr-TR" baseline="0" noProof="0" dirty="0" smtClean="0"/>
                        <a:t> tohumlular</a:t>
                      </a:r>
                      <a:endParaRPr lang="tr-T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Yonca</a:t>
                      </a:r>
                    </a:p>
                    <a:p>
                      <a:r>
                        <a:rPr lang="tr-TR" noProof="0" dirty="0" smtClean="0"/>
                        <a:t>Yaş yoncası</a:t>
                      </a:r>
                    </a:p>
                    <a:p>
                      <a:r>
                        <a:rPr lang="tr-TR" noProof="0" dirty="0" smtClean="0"/>
                        <a:t>Brom</a:t>
                      </a:r>
                      <a:endParaRPr lang="tr-T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1,5-2,0</a:t>
                      </a:r>
                      <a:endParaRPr lang="tr-T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2,5-3,0</a:t>
                      </a:r>
                      <a:endParaRPr lang="tr-TR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İri tohumlular</a:t>
                      </a:r>
                      <a:endParaRPr lang="tr-T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noProof="0" dirty="0" smtClean="0"/>
                        <a:t>Yem bezelyesi</a:t>
                      </a:r>
                    </a:p>
                    <a:p>
                      <a:r>
                        <a:rPr lang="tr-TR" noProof="0" dirty="0" smtClean="0"/>
                        <a:t>Fiğ</a:t>
                      </a:r>
                      <a:r>
                        <a:rPr lang="tr-TR" baseline="0" noProof="0" dirty="0" smtClean="0"/>
                        <a:t> türleri</a:t>
                      </a:r>
                    </a:p>
                    <a:p>
                      <a:r>
                        <a:rPr lang="tr-TR" baseline="0" noProof="0" dirty="0" err="1" smtClean="0"/>
                        <a:t>Sorghum</a:t>
                      </a:r>
                      <a:endParaRPr lang="tr-T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2,5-4,0</a:t>
                      </a:r>
                      <a:endParaRPr lang="tr-T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noProof="0" dirty="0" smtClean="0"/>
                        <a:t>4,0-7,5</a:t>
                      </a:r>
                      <a:endParaRPr lang="tr-TR" noProof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YEM KÜLTÜRÜNÜN İLKELERİ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2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ctrTitle"/>
          </p:nvPr>
        </p:nvSpPr>
        <p:spPr>
          <a:xfrm>
            <a:off x="1569452" y="1597641"/>
            <a:ext cx="6005097" cy="1101684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sz="3000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YEMBİTKİLERİ YETİŞTİRME TEKNİĞİ</a:t>
            </a:r>
          </a:p>
        </p:txBody>
      </p:sp>
      <p:sp>
        <p:nvSpPr>
          <p:cNvPr id="29699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6040" y="205979"/>
            <a:ext cx="6174746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sz="2400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Yembitkileri tesislerinde başarısızlık nedenleri</a:t>
            </a:r>
          </a:p>
        </p:txBody>
      </p:sp>
      <p:sp>
        <p:nvSpPr>
          <p:cNvPr id="3072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88" indent="-471488" defTabSz="685800" eaLnBrk="1" hangingPunct="1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2175"/>
              <a:t>Çimlenme devresinde</a:t>
            </a:r>
          </a:p>
          <a:p>
            <a:pPr marL="771525" lvl="1" indent="-471488" defTabSz="685800" eaLnBrk="1" hangingPunct="1">
              <a:lnSpc>
                <a:spcPct val="80000"/>
              </a:lnSpc>
              <a:buFont typeface="Calibri" charset="0"/>
              <a:buAutoNum type="alphaLcParenR"/>
            </a:pPr>
            <a:r>
              <a:rPr lang="tr-TR" altLang="en-US" sz="1950"/>
              <a:t>Sert tohum ve dormansi</a:t>
            </a:r>
          </a:p>
          <a:p>
            <a:pPr marL="771525" lvl="1" indent="-471488" defTabSz="685800" eaLnBrk="1" hangingPunct="1">
              <a:lnSpc>
                <a:spcPct val="80000"/>
              </a:lnSpc>
              <a:buFont typeface="Calibri" charset="0"/>
              <a:buAutoNum type="alphaLcParenR"/>
            </a:pPr>
            <a:r>
              <a:rPr lang="tr-TR" altLang="en-US" sz="1950"/>
              <a:t>Oksijen</a:t>
            </a:r>
          </a:p>
          <a:p>
            <a:pPr marL="771525" lvl="1" indent="-471488" defTabSz="685800" eaLnBrk="1" hangingPunct="1">
              <a:lnSpc>
                <a:spcPct val="80000"/>
              </a:lnSpc>
              <a:buFont typeface="Calibri" charset="0"/>
              <a:buAutoNum type="alphaLcParenR"/>
            </a:pPr>
            <a:r>
              <a:rPr lang="tr-TR" altLang="en-US" sz="1950"/>
              <a:t>Sıcaklık</a:t>
            </a:r>
          </a:p>
          <a:p>
            <a:pPr marL="771525" lvl="1" indent="-471488" defTabSz="685800" eaLnBrk="1" hangingPunct="1">
              <a:lnSpc>
                <a:spcPct val="80000"/>
              </a:lnSpc>
              <a:buFont typeface="Calibri" charset="0"/>
              <a:buAutoNum type="alphaLcParenR"/>
            </a:pPr>
            <a:r>
              <a:rPr lang="tr-TR" altLang="en-US" sz="1950"/>
              <a:t>Nem</a:t>
            </a:r>
          </a:p>
          <a:p>
            <a:pPr marL="471488" indent="-471488" defTabSz="685800" eaLnBrk="1" hangingPunct="1">
              <a:lnSpc>
                <a:spcPct val="80000"/>
              </a:lnSpc>
              <a:buFont typeface="Calibri" charset="0"/>
              <a:buAutoNum type="arabicPeriod"/>
            </a:pPr>
            <a:r>
              <a:rPr lang="tr-TR" altLang="en-US" sz="2175"/>
              <a:t>Fide devresinde</a:t>
            </a:r>
          </a:p>
          <a:p>
            <a:pPr marL="771525" lvl="1" indent="-471488" defTabSz="685800" eaLnBrk="1" hangingPunct="1">
              <a:lnSpc>
                <a:spcPct val="80000"/>
              </a:lnSpc>
              <a:buFont typeface="Calibri" charset="0"/>
              <a:buAutoNum type="alphaLcParenR"/>
            </a:pPr>
            <a:r>
              <a:rPr lang="tr-TR" altLang="en-US" sz="1950"/>
              <a:t>Tohumların üzerlerinin yeterince örtülememesi</a:t>
            </a:r>
          </a:p>
          <a:p>
            <a:pPr marL="771525" lvl="1" indent="-471488" defTabSz="685800" eaLnBrk="1" hangingPunct="1">
              <a:lnSpc>
                <a:spcPct val="80000"/>
              </a:lnSpc>
              <a:buFont typeface="Calibri" charset="0"/>
              <a:buAutoNum type="alphaLcParenR"/>
            </a:pPr>
            <a:r>
              <a:rPr lang="tr-TR" altLang="en-US" sz="1950"/>
              <a:t>Tohumların çok derine ekilmesi</a:t>
            </a:r>
          </a:p>
          <a:p>
            <a:pPr marL="771525" lvl="1" indent="-471488" defTabSz="685800" eaLnBrk="1" hangingPunct="1">
              <a:lnSpc>
                <a:spcPct val="80000"/>
              </a:lnSpc>
              <a:buFont typeface="Calibri" charset="0"/>
              <a:buAutoNum type="alphaLcParenR"/>
            </a:pPr>
            <a:r>
              <a:rPr lang="tr-TR" altLang="en-US" sz="1950"/>
              <a:t>Toprak yüzeyinin kaymak bağlaması</a:t>
            </a:r>
          </a:p>
          <a:p>
            <a:pPr marL="771525" lvl="1" indent="-471488" defTabSz="685800" eaLnBrk="1" hangingPunct="1">
              <a:lnSpc>
                <a:spcPct val="80000"/>
              </a:lnSpc>
              <a:buFont typeface="Calibri" charset="0"/>
              <a:buAutoNum type="alphaLcParenR"/>
            </a:pPr>
            <a:r>
              <a:rPr lang="tr-TR" altLang="en-US" sz="1950"/>
              <a:t>Fidelerin kuruması</a:t>
            </a:r>
          </a:p>
          <a:p>
            <a:pPr marL="771525" lvl="1" indent="-471488" defTabSz="685800" eaLnBrk="1" hangingPunct="1">
              <a:lnSpc>
                <a:spcPct val="80000"/>
              </a:lnSpc>
              <a:buFont typeface="Calibri" charset="0"/>
              <a:buAutoNum type="alphaLcParenR"/>
            </a:pPr>
            <a:r>
              <a:rPr lang="tr-TR" altLang="en-US" sz="1950"/>
              <a:t>Donma</a:t>
            </a:r>
          </a:p>
          <a:p>
            <a:pPr marL="771525" lvl="1" indent="-471488" defTabSz="685800" eaLnBrk="1" hangingPunct="1">
              <a:lnSpc>
                <a:spcPct val="80000"/>
              </a:lnSpc>
              <a:buFont typeface="Calibri" charset="0"/>
              <a:buAutoNum type="alphaLcParenR"/>
            </a:pPr>
            <a:endParaRPr lang="tr-TR" altLang="en-US" sz="1950"/>
          </a:p>
        </p:txBody>
      </p:sp>
      <p:sp>
        <p:nvSpPr>
          <p:cNvPr id="30724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3213" y="205979"/>
            <a:ext cx="6174224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 fontScale="90000"/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sz="2700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Yembitkileri tesislerinde başarısızlık nedenleri</a:t>
            </a:r>
            <a:endParaRPr lang="tr-TR" sz="2700" dirty="0"/>
          </a:p>
        </p:txBody>
      </p:sp>
      <p:sp>
        <p:nvSpPr>
          <p:cNvPr id="31747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88" indent="-471488" defTabSz="685800" eaLnBrk="1" hangingPunct="1">
              <a:lnSpc>
                <a:spcPct val="90000"/>
              </a:lnSpc>
              <a:buFont typeface="Calibri" charset="0"/>
              <a:buAutoNum type="arabicPeriod" startAt="3"/>
            </a:pPr>
            <a:r>
              <a:rPr lang="tr-TR" altLang="en-US"/>
              <a:t>Gelişme devresinde</a:t>
            </a:r>
          </a:p>
          <a:p>
            <a:pPr marL="771525" lvl="1" indent="-471488" defTabSz="685800" eaLnBrk="1" hangingPunct="1">
              <a:lnSpc>
                <a:spcPct val="90000"/>
              </a:lnSpc>
              <a:buFont typeface="Calibri" charset="0"/>
              <a:buAutoNum type="alphaLcParenR"/>
            </a:pPr>
            <a:r>
              <a:rPr lang="tr-TR" altLang="en-US"/>
              <a:t>Toprağın pH derecesi</a:t>
            </a:r>
          </a:p>
          <a:p>
            <a:pPr marL="771525" lvl="1" indent="-471488" defTabSz="685800" eaLnBrk="1" hangingPunct="1">
              <a:lnSpc>
                <a:spcPct val="90000"/>
              </a:lnSpc>
              <a:buFont typeface="Calibri" charset="0"/>
              <a:buAutoNum type="alphaLcParenR"/>
            </a:pPr>
            <a:r>
              <a:rPr lang="tr-TR" altLang="en-US"/>
              <a:t>Toprakta besin maddesi yetersizliği</a:t>
            </a:r>
          </a:p>
          <a:p>
            <a:pPr marL="771525" lvl="1" indent="-471488" defTabSz="685800" eaLnBrk="1" hangingPunct="1">
              <a:lnSpc>
                <a:spcPct val="90000"/>
              </a:lnSpc>
              <a:buFont typeface="Calibri" charset="0"/>
              <a:buAutoNum type="alphaLcParenR"/>
            </a:pPr>
            <a:r>
              <a:rPr lang="tr-TR" altLang="en-US"/>
              <a:t>Zayıf drenaj</a:t>
            </a:r>
          </a:p>
          <a:p>
            <a:pPr marL="771525" lvl="1" indent="-471488" defTabSz="685800" eaLnBrk="1" hangingPunct="1">
              <a:lnSpc>
                <a:spcPct val="90000"/>
              </a:lnSpc>
              <a:buFont typeface="Calibri" charset="0"/>
              <a:buAutoNum type="alphaLcParenR"/>
            </a:pPr>
            <a:r>
              <a:rPr lang="tr-TR" altLang="en-US"/>
              <a:t>Don ve kuraklıklar</a:t>
            </a:r>
          </a:p>
          <a:p>
            <a:pPr marL="771525" lvl="1" indent="-471488" defTabSz="685800" eaLnBrk="1" hangingPunct="1">
              <a:lnSpc>
                <a:spcPct val="90000"/>
              </a:lnSpc>
              <a:buFont typeface="Calibri" charset="0"/>
              <a:buAutoNum type="alphaLcParenR"/>
            </a:pPr>
            <a:r>
              <a:rPr lang="tr-TR" altLang="en-US"/>
              <a:t>Hastalık ve zararlılar</a:t>
            </a:r>
          </a:p>
          <a:p>
            <a:pPr marL="771525" lvl="1" indent="-471488" defTabSz="685800" eaLnBrk="1" hangingPunct="1">
              <a:lnSpc>
                <a:spcPct val="90000"/>
              </a:lnSpc>
              <a:buFont typeface="Calibri" charset="0"/>
              <a:buAutoNum type="alphaLcParenR"/>
            </a:pPr>
            <a:r>
              <a:rPr lang="tr-TR" altLang="en-US"/>
              <a:t>Yabancı ot rekabeti</a:t>
            </a:r>
          </a:p>
          <a:p>
            <a:pPr marL="771525" lvl="1" indent="-471488" defTabSz="685800" eaLnBrk="1" hangingPunct="1">
              <a:lnSpc>
                <a:spcPct val="90000"/>
              </a:lnSpc>
              <a:buFont typeface="Calibri" charset="0"/>
              <a:buAutoNum type="alphaLcParenR"/>
            </a:pPr>
            <a:r>
              <a:rPr lang="tr-TR" altLang="en-US"/>
              <a:t>Koruyucu bitki rekabeti</a:t>
            </a:r>
          </a:p>
          <a:p>
            <a:pPr marL="771525" lvl="1" indent="-471488" defTabSz="685800" eaLnBrk="1" hangingPunct="1">
              <a:lnSpc>
                <a:spcPct val="90000"/>
              </a:lnSpc>
              <a:buFont typeface="Calibri" charset="0"/>
              <a:buAutoNum type="alphaLcParenR"/>
            </a:pPr>
            <a:r>
              <a:rPr lang="tr-TR" altLang="en-US"/>
              <a:t>Baklagillerin aşılanmamış olması</a:t>
            </a:r>
          </a:p>
        </p:txBody>
      </p:sp>
      <p:sp>
        <p:nvSpPr>
          <p:cNvPr id="31748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6172200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sz="2400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Toprak ve tohum yatağının hazırlanması</a:t>
            </a:r>
          </a:p>
        </p:txBody>
      </p:sp>
      <p:sp>
        <p:nvSpPr>
          <p:cNvPr id="32771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685800" eaLnBrk="1" hangingPunct="1">
              <a:buNone/>
            </a:pPr>
            <a:r>
              <a:rPr lang="tr-TR" altLang="en-US" sz="2100"/>
              <a:t>Bu amaçla en çok uygulanan ıslah yöntemleri şunlardır.</a:t>
            </a:r>
            <a:endParaRPr lang="tr-TR" altLang="en-US"/>
          </a:p>
          <a:p>
            <a:pPr marL="0" indent="0" defTabSz="685800" eaLnBrk="1" hangingPunct="1">
              <a:buFont typeface="Calibri" charset="0"/>
              <a:buAutoNum type="arabicPeriod"/>
            </a:pPr>
            <a:r>
              <a:rPr lang="tr-TR" altLang="en-US" sz="2100"/>
              <a:t>Toprak reaksiyonunun ayarlanması,</a:t>
            </a:r>
          </a:p>
          <a:p>
            <a:pPr marL="0" indent="0" defTabSz="685800" eaLnBrk="1" hangingPunct="1">
              <a:buFont typeface="Calibri" charset="0"/>
              <a:buAutoNum type="arabicPeriod"/>
            </a:pPr>
            <a:r>
              <a:rPr lang="tr-TR" altLang="en-US" sz="2100"/>
              <a:t>Toprak rutubetinin ayarlanması,</a:t>
            </a:r>
          </a:p>
          <a:p>
            <a:pPr marL="0" indent="0" defTabSz="685800" eaLnBrk="1" hangingPunct="1">
              <a:buFont typeface="Calibri" charset="0"/>
              <a:buAutoNum type="arabicPeriod"/>
            </a:pPr>
            <a:r>
              <a:rPr lang="tr-TR" altLang="en-US" sz="2100"/>
              <a:t>Topraktaki bitki besin maddeleri dengesinin ayarlanması,</a:t>
            </a:r>
          </a:p>
          <a:p>
            <a:pPr marL="0" indent="0" defTabSz="685800" eaLnBrk="1" hangingPunct="1">
              <a:buFont typeface="Calibri" charset="0"/>
              <a:buAutoNum type="arabicPeriod"/>
            </a:pPr>
            <a:r>
              <a:rPr lang="tr-TR" altLang="en-US" sz="2100"/>
              <a:t>Toprağın fiziki yapısının düzeltilmesi ve tesfiye edilmesi.</a:t>
            </a:r>
          </a:p>
        </p:txBody>
      </p:sp>
      <p:sp>
        <p:nvSpPr>
          <p:cNvPr id="32772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4611" y="205979"/>
            <a:ext cx="6171426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sz="2700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Yembitkilerinin Ekim zamanı ve Yöntemi</a:t>
            </a:r>
          </a:p>
        </p:txBody>
      </p:sp>
      <p:sp>
        <p:nvSpPr>
          <p:cNvPr id="33795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891" indent="-267891" defTabSz="685800" eaLnBrk="1" hangingPunct="1">
              <a:buNone/>
            </a:pPr>
            <a:r>
              <a:rPr lang="tr-TR" altLang="en-US"/>
              <a:t>Ekim zamanları;</a:t>
            </a:r>
          </a:p>
          <a:p>
            <a:pPr marL="267891" indent="-267891" defTabSz="685800" eaLnBrk="1" hangingPunct="1">
              <a:buNone/>
            </a:pPr>
            <a:endParaRPr lang="tr-TR" altLang="en-US"/>
          </a:p>
          <a:p>
            <a:pPr marL="267891" indent="-267891" defTabSz="685800" eaLnBrk="1" hangingPunct="1">
              <a:buFont typeface="Calibri" charset="0"/>
              <a:buAutoNum type="arabicPeriod"/>
            </a:pPr>
            <a:r>
              <a:rPr lang="tr-TR" altLang="en-US"/>
              <a:t>İlkbahar ekimi (İç ve D.Anadolu),</a:t>
            </a:r>
          </a:p>
          <a:p>
            <a:pPr marL="267891" indent="-267891" defTabSz="685800" eaLnBrk="1" hangingPunct="1">
              <a:buFont typeface="Calibri" charset="0"/>
              <a:buAutoNum type="arabicPeriod"/>
            </a:pPr>
            <a:r>
              <a:rPr lang="tr-TR" altLang="en-US"/>
              <a:t>Yaz Ekimi  (Yaz sonu yağışlı olan bölgeler)</a:t>
            </a:r>
          </a:p>
          <a:p>
            <a:pPr marL="267891" indent="-267891" defTabSz="685800" eaLnBrk="1" hangingPunct="1">
              <a:buFont typeface="Calibri" charset="0"/>
              <a:buAutoNum type="arabicPeriod"/>
            </a:pPr>
            <a:r>
              <a:rPr lang="tr-TR" altLang="en-US"/>
              <a:t>Sonbahar ekimi (Ilıman bölgelerde)</a:t>
            </a:r>
          </a:p>
          <a:p>
            <a:pPr marL="267891" indent="-267891" defTabSz="685800" eaLnBrk="1" hangingPunct="1">
              <a:buFont typeface="Calibri" charset="0"/>
              <a:buAutoNum type="arabicPeriod"/>
            </a:pPr>
            <a:r>
              <a:rPr lang="tr-TR" altLang="en-US"/>
              <a:t>Dondurma (Geç Sonbahar)</a:t>
            </a:r>
          </a:p>
          <a:p>
            <a:pPr marL="267891" indent="-267891" defTabSz="685800" eaLnBrk="1" hangingPunct="1">
              <a:buFont typeface="Calibri" charset="0"/>
              <a:buAutoNum type="arabicPeriod"/>
            </a:pPr>
            <a:endParaRPr lang="tr-TR" altLang="en-US"/>
          </a:p>
        </p:txBody>
      </p:sp>
      <p:sp>
        <p:nvSpPr>
          <p:cNvPr id="3379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7968" y="205979"/>
            <a:ext cx="6172076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sz="2700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Yembitkilerinin Ekim zamanı ve Yöntemi</a:t>
            </a:r>
            <a:endParaRPr lang="tr-TR" sz="2700" dirty="0"/>
          </a:p>
        </p:txBody>
      </p:sp>
      <p:sp>
        <p:nvSpPr>
          <p:cNvPr id="34819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685800" eaLnBrk="1" hangingPunct="1">
              <a:buNone/>
            </a:pPr>
            <a:r>
              <a:rPr lang="tr-TR" altLang="en-US"/>
              <a:t>Ekim şekilleri;</a:t>
            </a:r>
          </a:p>
          <a:p>
            <a:pPr defTabSz="685800" eaLnBrk="1" hangingPunct="1">
              <a:buNone/>
            </a:pPr>
            <a:r>
              <a:rPr lang="tr-TR" altLang="en-US"/>
              <a:t>a) Serpme ekim ve sakıncaları</a:t>
            </a:r>
          </a:p>
          <a:p>
            <a:pPr defTabSz="685800" eaLnBrk="1" hangingPunct="1">
              <a:buFont typeface="Arial" charset="0"/>
              <a:buAutoNum type="arabicPeriod"/>
            </a:pPr>
            <a:r>
              <a:rPr lang="tr-TR" altLang="en-US"/>
              <a:t>Ekim derinliği ayarlanamaz,</a:t>
            </a:r>
          </a:p>
          <a:p>
            <a:pPr defTabSz="685800" eaLnBrk="1" hangingPunct="1">
              <a:buFont typeface="Arial" charset="0"/>
              <a:buAutoNum type="arabicPeriod"/>
            </a:pPr>
            <a:r>
              <a:rPr lang="tr-TR" altLang="en-US"/>
              <a:t>Bitkiler arasındaki açıklık ayarlanamaz,</a:t>
            </a:r>
          </a:p>
          <a:p>
            <a:pPr defTabSz="685800" eaLnBrk="1" hangingPunct="1">
              <a:buFont typeface="Arial" charset="0"/>
              <a:buAutoNum type="arabicPeriod"/>
            </a:pPr>
            <a:r>
              <a:rPr lang="tr-TR" altLang="en-US"/>
              <a:t>Mekanik yollarda yapancı ot mücadelesi yapılamaz,</a:t>
            </a:r>
          </a:p>
          <a:p>
            <a:pPr defTabSz="685800" eaLnBrk="1" hangingPunct="1">
              <a:buFont typeface="Arial" charset="0"/>
              <a:buAutoNum type="arabicPeriod"/>
            </a:pPr>
            <a:r>
              <a:rPr lang="tr-TR" altLang="en-US"/>
              <a:t>Fazla tohum kullanılmak zorunluluğu vardır.</a:t>
            </a:r>
          </a:p>
          <a:p>
            <a:pPr defTabSz="685800" eaLnBrk="1" hangingPunct="1">
              <a:buNone/>
            </a:pPr>
            <a:endParaRPr lang="tr-TR" altLang="en-US"/>
          </a:p>
        </p:txBody>
      </p:sp>
      <p:sp>
        <p:nvSpPr>
          <p:cNvPr id="34820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2"/>
          <p:cNvSpPr>
            <a:spLocks noGrp="1"/>
          </p:cNvSpPr>
          <p:nvPr>
            <p:ph idx="1"/>
          </p:nvPr>
        </p:nvSpPr>
        <p:spPr>
          <a:xfrm>
            <a:off x="899592" y="375047"/>
            <a:ext cx="7632848" cy="4219575"/>
          </a:xfrm>
        </p:spPr>
        <p:txBody>
          <a:bodyPr/>
          <a:lstStyle/>
          <a:p>
            <a:pPr defTabSz="685800" eaLnBrk="1" hangingPunct="1">
              <a:buNone/>
            </a:pPr>
            <a:r>
              <a:rPr lang="tr-TR" altLang="en-US" dirty="0"/>
              <a:t>Makineli ekim,</a:t>
            </a:r>
          </a:p>
          <a:p>
            <a:pPr defTabSz="685800" eaLnBrk="1" hangingPunct="1">
              <a:buNone/>
            </a:pPr>
            <a:r>
              <a:rPr lang="tr-TR" altLang="en-US" dirty="0"/>
              <a:t>b) Bastırıcı merdanelerle ekim</a:t>
            </a:r>
          </a:p>
          <a:p>
            <a:pPr defTabSz="685800" eaLnBrk="1" hangingPunct="1">
              <a:buNone/>
            </a:pPr>
            <a:r>
              <a:rPr lang="tr-TR" altLang="en-US" dirty="0"/>
              <a:t>c) Ekim makinesi ile (Mibzerle) ekim ve faydaları</a:t>
            </a:r>
          </a:p>
          <a:p>
            <a:pPr marL="771525" lvl="1" indent="-471488" defTabSz="685800" eaLnBrk="1" hangingPunct="1">
              <a:buFont typeface="Calibri" charset="0"/>
              <a:buAutoNum type="arabicPeriod"/>
            </a:pPr>
            <a:r>
              <a:rPr lang="tr-TR" altLang="en-US" dirty="0"/>
              <a:t>Tohumlar istenilen derinliğe atılabilirler,</a:t>
            </a:r>
          </a:p>
          <a:p>
            <a:pPr marL="771525" lvl="1" indent="-471488" defTabSz="685800" eaLnBrk="1" hangingPunct="1">
              <a:buFont typeface="Calibri" charset="0"/>
              <a:buAutoNum type="arabicPeriod"/>
            </a:pPr>
            <a:r>
              <a:rPr lang="tr-TR" altLang="en-US" dirty="0"/>
              <a:t>Bitkiler arasındaki açıklık istenilen derinliğe atılabilirler.</a:t>
            </a:r>
          </a:p>
          <a:p>
            <a:pPr marL="771525" lvl="1" indent="-471488" defTabSz="685800" eaLnBrk="1" hangingPunct="1">
              <a:buFont typeface="Calibri" charset="0"/>
              <a:buAutoNum type="arabicPeriod"/>
            </a:pPr>
            <a:r>
              <a:rPr lang="tr-TR" altLang="en-US" dirty="0"/>
              <a:t>Mekanik yabancı ot mücadelesi yapılabilir.</a:t>
            </a:r>
          </a:p>
          <a:p>
            <a:pPr marL="771525" lvl="1" indent="-471488" defTabSz="685800" eaLnBrk="1" hangingPunct="1">
              <a:buFont typeface="Calibri" charset="0"/>
              <a:buAutoNum type="arabicPeriod"/>
            </a:pPr>
            <a:r>
              <a:rPr lang="tr-TR" altLang="en-US" dirty="0"/>
              <a:t>Sulama ve gübreleme daha kolay olur,</a:t>
            </a:r>
          </a:p>
          <a:p>
            <a:pPr marL="771525" lvl="1" indent="-471488" defTabSz="685800" eaLnBrk="1" hangingPunct="1">
              <a:buFont typeface="Calibri" charset="0"/>
              <a:buAutoNum type="arabicPeriod"/>
            </a:pPr>
            <a:r>
              <a:rPr lang="tr-TR" altLang="en-US" dirty="0"/>
              <a:t>Tohumdan tasarruf sağlanır,</a:t>
            </a:r>
          </a:p>
          <a:p>
            <a:pPr defTabSz="685800" eaLnBrk="1" hangingPunct="1">
              <a:buFont typeface="Calibri" charset="0"/>
              <a:buAutoNum type="arabicPeriod"/>
            </a:pPr>
            <a:endParaRPr lang="tr-TR" altLang="en-US" dirty="0"/>
          </a:p>
        </p:txBody>
      </p:sp>
      <p:sp>
        <p:nvSpPr>
          <p:cNvPr id="35843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hape 2"/>
          <p:cNvSpPr>
            <a:spLocks noGrp="1"/>
          </p:cNvSpPr>
          <p:nvPr>
            <p:ph idx="1"/>
          </p:nvPr>
        </p:nvSpPr>
        <p:spPr>
          <a:xfrm>
            <a:off x="467544" y="915566"/>
            <a:ext cx="7920880" cy="3679056"/>
          </a:xfrm>
        </p:spPr>
        <p:txBody>
          <a:bodyPr/>
          <a:lstStyle/>
          <a:p>
            <a:pPr defTabSz="685800" eaLnBrk="1" hangingPunct="1">
              <a:buNone/>
            </a:pPr>
            <a:r>
              <a:rPr lang="tr-TR" altLang="en-US" sz="2175"/>
              <a:t>d) </a:t>
            </a:r>
            <a:r>
              <a:rPr lang="tr-TR" altLang="en-US" sz="2175" dirty="0" err="1"/>
              <a:t>Yembitkilerin</a:t>
            </a:r>
            <a:r>
              <a:rPr lang="tr-TR" altLang="en-US" sz="2175" dirty="0"/>
              <a:t> kombine (baskılı) mibzerle ekilmesi ve yararları</a:t>
            </a:r>
          </a:p>
          <a:p>
            <a:pPr marL="739379" lvl="1" indent="-396479" defTabSz="685800" eaLnBrk="1" hangingPunct="1">
              <a:buFont typeface="Calibri" charset="0"/>
              <a:buAutoNum type="arabicPeriod"/>
            </a:pPr>
            <a:r>
              <a:rPr lang="tr-TR" altLang="en-US" sz="1950" dirty="0"/>
              <a:t>Tohumla birlikte atılan gübre bitkiler için hazır durumdadır.</a:t>
            </a:r>
          </a:p>
          <a:p>
            <a:pPr marL="739379" lvl="1" indent="-396479" defTabSz="685800" eaLnBrk="1" hangingPunct="1">
              <a:buFont typeface="Calibri" charset="0"/>
              <a:buAutoNum type="arabicPeriod"/>
            </a:pPr>
            <a:r>
              <a:rPr lang="tr-TR" altLang="en-US" sz="1950" dirty="0"/>
              <a:t>Çok az yabancı ot gübrelenmiş olacaktır. </a:t>
            </a:r>
          </a:p>
          <a:p>
            <a:pPr marL="739379" lvl="1" indent="-396479" defTabSz="685800" eaLnBrk="1" hangingPunct="1">
              <a:buFont typeface="Calibri" charset="0"/>
              <a:buAutoNum type="arabicPeriod"/>
            </a:pPr>
            <a:r>
              <a:rPr lang="tr-TR" altLang="en-US" sz="1950" dirty="0"/>
              <a:t>Az miktarda toprak gübrelenir ve </a:t>
            </a:r>
            <a:r>
              <a:rPr lang="tr-TR" altLang="en-US" sz="1950" dirty="0" err="1"/>
              <a:t>diğre</a:t>
            </a:r>
            <a:r>
              <a:rPr lang="tr-TR" altLang="en-US" sz="1950" dirty="0"/>
              <a:t> besin maddelerinin elverişsiz forma dönüşmesi önlenir.</a:t>
            </a:r>
          </a:p>
          <a:p>
            <a:pPr marL="739379" lvl="1" indent="-396479" defTabSz="685800" eaLnBrk="1" hangingPunct="1">
              <a:buFont typeface="Calibri" charset="0"/>
              <a:buAutoNum type="arabicPeriod"/>
            </a:pPr>
            <a:r>
              <a:rPr lang="tr-TR" altLang="en-US" sz="1950" dirty="0"/>
              <a:t>Geç sonbahar ve erken ilkbaharda başarılı bir </a:t>
            </a:r>
            <a:r>
              <a:rPr lang="tr-TR" altLang="en-US" sz="1950" dirty="0" err="1"/>
              <a:t>yembitkisi</a:t>
            </a:r>
            <a:r>
              <a:rPr lang="tr-TR" altLang="en-US" sz="1950" dirty="0"/>
              <a:t> tesisi kurulabilir.</a:t>
            </a:r>
          </a:p>
          <a:p>
            <a:pPr marL="739379" lvl="1" indent="-396479" defTabSz="685800" eaLnBrk="1" hangingPunct="1">
              <a:buFont typeface="Calibri" charset="0"/>
              <a:buAutoNum type="arabicPeriod"/>
            </a:pPr>
            <a:r>
              <a:rPr lang="tr-TR" altLang="en-US" sz="1950" dirty="0" err="1"/>
              <a:t>Yembitkileri</a:t>
            </a:r>
            <a:r>
              <a:rPr lang="tr-TR" altLang="en-US" sz="1950" dirty="0"/>
              <a:t>  fideleri hızlı gelişme olanağına sahip olur ve böylece ortaya çıkacak olumsuz toprak ve iklim koşullarından daha az zarar görürler.</a:t>
            </a:r>
          </a:p>
        </p:txBody>
      </p:sp>
      <p:sp>
        <p:nvSpPr>
          <p:cNvPr id="36867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535</Words>
  <Application>Microsoft Macintosh PowerPoint</Application>
  <PresentationFormat>On-screen Show (16:9)</PresentationFormat>
  <Paragraphs>122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Arial</vt:lpstr>
      <vt:lpstr>Office Theme</vt:lpstr>
      <vt:lpstr>Custom Design</vt:lpstr>
      <vt:lpstr>YEM KÜLTÜRÜNÜN İLKELERİ</vt:lpstr>
      <vt:lpstr>YEMBİTKİLERİ YETİŞTİRME TEKNİĞİ</vt:lpstr>
      <vt:lpstr>Yembitkileri tesislerinde başarısızlık nedenleri</vt:lpstr>
      <vt:lpstr>Yembitkileri tesislerinde başarısızlık nedenleri</vt:lpstr>
      <vt:lpstr>Toprak ve tohum yatağının hazırlanması</vt:lpstr>
      <vt:lpstr>Yembitkilerinin Ekim zamanı ve Yöntemi</vt:lpstr>
      <vt:lpstr>Yembitkilerinin Ekim zamanı ve Yöntemi</vt:lpstr>
      <vt:lpstr>PowerPoint Presentation</vt:lpstr>
      <vt:lpstr>PowerPoint Presentation</vt:lpstr>
      <vt:lpstr>PowerPoint Presentation</vt:lpstr>
      <vt:lpstr>Yem bitkilerinin yardımcı ve koruyucu bitkilerle ekimi</vt:lpstr>
      <vt:lpstr>Yem bitkilerinde ekim derinliğinin ayarlanması</vt:lpstr>
      <vt:lpstr>Tohum büyüklüğü ve toprak karakterine göre ekim derinlikleri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KÜLTÜRÜNÜN İLKELERİ</dc:title>
  <dc:creator>Microsoft Office User</dc:creator>
  <cp:lastModifiedBy>Cengiz Sancak</cp:lastModifiedBy>
  <cp:revision>35</cp:revision>
  <dcterms:created xsi:type="dcterms:W3CDTF">2015-10-19T14:04:59Z</dcterms:created>
  <dcterms:modified xsi:type="dcterms:W3CDTF">2017-11-24T13:47:31Z</dcterms:modified>
</cp:coreProperties>
</file>