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2" r:id="rId3"/>
    <p:sldId id="258" r:id="rId4"/>
    <p:sldId id="261" r:id="rId5"/>
    <p:sldId id="263" r:id="rId6"/>
    <p:sldId id="259" r:id="rId7"/>
    <p:sldId id="260" r:id="rId8"/>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85" d="100"/>
          <a:sy n="85" d="100"/>
        </p:scale>
        <p:origin x="-108" y="-24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13E60B2F-1079-42B7-A84A-C2B93B14F6FC}" type="datetimeFigureOut">
              <a:rPr lang="tr-TR" smtClean="0"/>
              <a:pPr/>
              <a:t>27.11.2017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37D6FF7-2452-45CF-913B-5C198012F4D9}" type="slidenum">
              <a:rPr lang="tr-TR" smtClean="0"/>
              <a:pPr/>
              <a:t>‹#›</a:t>
            </a:fld>
            <a:endParaRPr lang="tr-TR"/>
          </a:p>
        </p:txBody>
      </p:sp>
    </p:spTree>
    <p:extLst>
      <p:ext uri="{BB962C8B-B14F-4D97-AF65-F5344CB8AC3E}">
        <p14:creationId xmlns:p14="http://schemas.microsoft.com/office/powerpoint/2010/main" val="4098503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3E60B2F-1079-42B7-A84A-C2B93B14F6FC}" type="datetimeFigureOut">
              <a:rPr lang="tr-TR" smtClean="0"/>
              <a:pPr/>
              <a:t>27.11.2017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37D6FF7-2452-45CF-913B-5C198012F4D9}" type="slidenum">
              <a:rPr lang="tr-TR" smtClean="0"/>
              <a:pPr/>
              <a:t>‹#›</a:t>
            </a:fld>
            <a:endParaRPr lang="tr-TR"/>
          </a:p>
        </p:txBody>
      </p:sp>
    </p:spTree>
    <p:extLst>
      <p:ext uri="{BB962C8B-B14F-4D97-AF65-F5344CB8AC3E}">
        <p14:creationId xmlns:p14="http://schemas.microsoft.com/office/powerpoint/2010/main" val="19377638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3E60B2F-1079-42B7-A84A-C2B93B14F6FC}" type="datetimeFigureOut">
              <a:rPr lang="tr-TR" smtClean="0"/>
              <a:pPr/>
              <a:t>27.11.2017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37D6FF7-2452-45CF-913B-5C198012F4D9}" type="slidenum">
              <a:rPr lang="tr-TR" smtClean="0"/>
              <a:pPr/>
              <a:t>‹#›</a:t>
            </a:fld>
            <a:endParaRPr lang="tr-TR"/>
          </a:p>
        </p:txBody>
      </p:sp>
    </p:spTree>
    <p:extLst>
      <p:ext uri="{BB962C8B-B14F-4D97-AF65-F5344CB8AC3E}">
        <p14:creationId xmlns:p14="http://schemas.microsoft.com/office/powerpoint/2010/main" val="32166185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3E60B2F-1079-42B7-A84A-C2B93B14F6FC}" type="datetimeFigureOut">
              <a:rPr lang="tr-TR" smtClean="0"/>
              <a:pPr/>
              <a:t>27.11.2017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37D6FF7-2452-45CF-913B-5C198012F4D9}" type="slidenum">
              <a:rPr lang="tr-TR" smtClean="0"/>
              <a:pPr/>
              <a:t>‹#›</a:t>
            </a:fld>
            <a:endParaRPr lang="tr-TR"/>
          </a:p>
        </p:txBody>
      </p:sp>
    </p:spTree>
    <p:extLst>
      <p:ext uri="{BB962C8B-B14F-4D97-AF65-F5344CB8AC3E}">
        <p14:creationId xmlns:p14="http://schemas.microsoft.com/office/powerpoint/2010/main" val="5492166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13E60B2F-1079-42B7-A84A-C2B93B14F6FC}" type="datetimeFigureOut">
              <a:rPr lang="tr-TR" smtClean="0"/>
              <a:pPr/>
              <a:t>27.11.2017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37D6FF7-2452-45CF-913B-5C198012F4D9}" type="slidenum">
              <a:rPr lang="tr-TR" smtClean="0"/>
              <a:pPr/>
              <a:t>‹#›</a:t>
            </a:fld>
            <a:endParaRPr lang="tr-TR"/>
          </a:p>
        </p:txBody>
      </p:sp>
    </p:spTree>
    <p:extLst>
      <p:ext uri="{BB962C8B-B14F-4D97-AF65-F5344CB8AC3E}">
        <p14:creationId xmlns:p14="http://schemas.microsoft.com/office/powerpoint/2010/main" val="8534881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13E60B2F-1079-42B7-A84A-C2B93B14F6FC}" type="datetimeFigureOut">
              <a:rPr lang="tr-TR" smtClean="0"/>
              <a:pPr/>
              <a:t>27.11.2017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37D6FF7-2452-45CF-913B-5C198012F4D9}" type="slidenum">
              <a:rPr lang="tr-TR" smtClean="0"/>
              <a:pPr/>
              <a:t>‹#›</a:t>
            </a:fld>
            <a:endParaRPr lang="tr-TR"/>
          </a:p>
        </p:txBody>
      </p:sp>
    </p:spTree>
    <p:extLst>
      <p:ext uri="{BB962C8B-B14F-4D97-AF65-F5344CB8AC3E}">
        <p14:creationId xmlns:p14="http://schemas.microsoft.com/office/powerpoint/2010/main" val="24215593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13E60B2F-1079-42B7-A84A-C2B93B14F6FC}" type="datetimeFigureOut">
              <a:rPr lang="tr-TR" smtClean="0"/>
              <a:pPr/>
              <a:t>27.11.2017</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B37D6FF7-2452-45CF-913B-5C198012F4D9}" type="slidenum">
              <a:rPr lang="tr-TR" smtClean="0"/>
              <a:pPr/>
              <a:t>‹#›</a:t>
            </a:fld>
            <a:endParaRPr lang="tr-TR"/>
          </a:p>
        </p:txBody>
      </p:sp>
    </p:spTree>
    <p:extLst>
      <p:ext uri="{BB962C8B-B14F-4D97-AF65-F5344CB8AC3E}">
        <p14:creationId xmlns:p14="http://schemas.microsoft.com/office/powerpoint/2010/main" val="37439647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13E60B2F-1079-42B7-A84A-C2B93B14F6FC}" type="datetimeFigureOut">
              <a:rPr lang="tr-TR" smtClean="0"/>
              <a:pPr/>
              <a:t>27.11.2017</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B37D6FF7-2452-45CF-913B-5C198012F4D9}" type="slidenum">
              <a:rPr lang="tr-TR" smtClean="0"/>
              <a:pPr/>
              <a:t>‹#›</a:t>
            </a:fld>
            <a:endParaRPr lang="tr-TR"/>
          </a:p>
        </p:txBody>
      </p:sp>
    </p:spTree>
    <p:extLst>
      <p:ext uri="{BB962C8B-B14F-4D97-AF65-F5344CB8AC3E}">
        <p14:creationId xmlns:p14="http://schemas.microsoft.com/office/powerpoint/2010/main" val="18976187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13E60B2F-1079-42B7-A84A-C2B93B14F6FC}" type="datetimeFigureOut">
              <a:rPr lang="tr-TR" smtClean="0"/>
              <a:pPr/>
              <a:t>27.11.2017</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B37D6FF7-2452-45CF-913B-5C198012F4D9}" type="slidenum">
              <a:rPr lang="tr-TR" smtClean="0"/>
              <a:pPr/>
              <a:t>‹#›</a:t>
            </a:fld>
            <a:endParaRPr lang="tr-TR"/>
          </a:p>
        </p:txBody>
      </p:sp>
    </p:spTree>
    <p:extLst>
      <p:ext uri="{BB962C8B-B14F-4D97-AF65-F5344CB8AC3E}">
        <p14:creationId xmlns:p14="http://schemas.microsoft.com/office/powerpoint/2010/main" val="13153975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13E60B2F-1079-42B7-A84A-C2B93B14F6FC}" type="datetimeFigureOut">
              <a:rPr lang="tr-TR" smtClean="0"/>
              <a:pPr/>
              <a:t>27.11.2017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37D6FF7-2452-45CF-913B-5C198012F4D9}" type="slidenum">
              <a:rPr lang="tr-TR" smtClean="0"/>
              <a:pPr/>
              <a:t>‹#›</a:t>
            </a:fld>
            <a:endParaRPr lang="tr-TR"/>
          </a:p>
        </p:txBody>
      </p:sp>
    </p:spTree>
    <p:extLst>
      <p:ext uri="{BB962C8B-B14F-4D97-AF65-F5344CB8AC3E}">
        <p14:creationId xmlns:p14="http://schemas.microsoft.com/office/powerpoint/2010/main" val="37159874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13E60B2F-1079-42B7-A84A-C2B93B14F6FC}" type="datetimeFigureOut">
              <a:rPr lang="tr-TR" smtClean="0"/>
              <a:pPr/>
              <a:t>27.11.2017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37D6FF7-2452-45CF-913B-5C198012F4D9}" type="slidenum">
              <a:rPr lang="tr-TR" smtClean="0"/>
              <a:pPr/>
              <a:t>‹#›</a:t>
            </a:fld>
            <a:endParaRPr lang="tr-TR"/>
          </a:p>
        </p:txBody>
      </p:sp>
    </p:spTree>
    <p:extLst>
      <p:ext uri="{BB962C8B-B14F-4D97-AF65-F5344CB8AC3E}">
        <p14:creationId xmlns:p14="http://schemas.microsoft.com/office/powerpoint/2010/main" val="9904038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E60B2F-1079-42B7-A84A-C2B93B14F6FC}" type="datetimeFigureOut">
              <a:rPr lang="tr-TR" smtClean="0"/>
              <a:pPr/>
              <a:t>27.11.2017</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7D6FF7-2452-45CF-913B-5C198012F4D9}" type="slidenum">
              <a:rPr lang="tr-TR" smtClean="0"/>
              <a:pPr/>
              <a:t>‹#›</a:t>
            </a:fld>
            <a:endParaRPr lang="tr-TR"/>
          </a:p>
        </p:txBody>
      </p:sp>
    </p:spTree>
    <p:extLst>
      <p:ext uri="{BB962C8B-B14F-4D97-AF65-F5344CB8AC3E}">
        <p14:creationId xmlns:p14="http://schemas.microsoft.com/office/powerpoint/2010/main" val="39217218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62636" y="1946611"/>
            <a:ext cx="9144000" cy="2387600"/>
          </a:xfrm>
        </p:spPr>
        <p:txBody>
          <a:bodyPr>
            <a:normAutofit fontScale="90000"/>
          </a:bodyPr>
          <a:lstStyle/>
          <a:p>
            <a:r>
              <a:rPr lang="tr-TR" sz="7000" b="1" dirty="0" smtClean="0">
                <a:latin typeface="Times New Roman" pitchFamily="18" charset="0"/>
                <a:cs typeface="Times New Roman" pitchFamily="18" charset="0"/>
              </a:rPr>
              <a:t>XI. DEVLET BİÇİMLERİ</a:t>
            </a:r>
            <a:r>
              <a:rPr lang="tr-TR" sz="7000" dirty="0" smtClean="0">
                <a:latin typeface="Times New Roman" pitchFamily="18" charset="0"/>
                <a:cs typeface="Times New Roman" pitchFamily="18" charset="0"/>
              </a:rPr>
              <a:t/>
            </a:r>
            <a:br>
              <a:rPr lang="tr-TR" sz="7000" dirty="0" smtClean="0">
                <a:latin typeface="Times New Roman" pitchFamily="18" charset="0"/>
                <a:cs typeface="Times New Roman" pitchFamily="18" charset="0"/>
              </a:rPr>
            </a:br>
            <a:endParaRPr lang="tr-TR" sz="7000" dirty="0">
              <a:latin typeface="Times New Roman" pitchFamily="18" charset="0"/>
              <a:cs typeface="Times New Roman" pitchFamily="18" charset="0"/>
            </a:endParaRPr>
          </a:p>
        </p:txBody>
      </p:sp>
    </p:spTree>
    <p:extLst>
      <p:ext uri="{BB962C8B-B14F-4D97-AF65-F5344CB8AC3E}">
        <p14:creationId xmlns:p14="http://schemas.microsoft.com/office/powerpoint/2010/main" val="42784703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928352" y="3018174"/>
            <a:ext cx="10881574" cy="1325563"/>
          </a:xfrm>
        </p:spPr>
        <p:txBody>
          <a:bodyPr>
            <a:noAutofit/>
          </a:bodyPr>
          <a:lstStyle/>
          <a:p>
            <a:pPr lvl="0"/>
            <a:r>
              <a:rPr lang="tr-TR" sz="3500" b="1" dirty="0" smtClean="0">
                <a:latin typeface="Times New Roman" pitchFamily="18" charset="0"/>
                <a:cs typeface="Times New Roman" pitchFamily="18" charset="0"/>
              </a:rPr>
              <a:t>XI. Devlet Biçimleri</a:t>
            </a:r>
            <a:br>
              <a:rPr lang="tr-TR" sz="3500" b="1" dirty="0" smtClean="0">
                <a:latin typeface="Times New Roman" pitchFamily="18" charset="0"/>
                <a:cs typeface="Times New Roman" pitchFamily="18" charset="0"/>
              </a:rPr>
            </a:br>
            <a:r>
              <a:rPr lang="tr-TR" sz="3500" b="1" dirty="0" smtClean="0">
                <a:latin typeface="Times New Roman" pitchFamily="18" charset="0"/>
                <a:cs typeface="Times New Roman" pitchFamily="18" charset="0"/>
              </a:rPr>
              <a:t/>
            </a:r>
            <a:br>
              <a:rPr lang="tr-TR" sz="3500" b="1" dirty="0" smtClean="0">
                <a:latin typeface="Times New Roman" pitchFamily="18" charset="0"/>
                <a:cs typeface="Times New Roman" pitchFamily="18" charset="0"/>
              </a:rPr>
            </a:br>
            <a:r>
              <a:rPr lang="tr-TR" sz="3500" b="1" dirty="0" smtClean="0">
                <a:latin typeface="Times New Roman" pitchFamily="18" charset="0"/>
                <a:cs typeface="Times New Roman" pitchFamily="18" charset="0"/>
              </a:rPr>
              <a:t>	</a:t>
            </a:r>
            <a:r>
              <a:rPr lang="tr-TR" sz="3500" dirty="0" smtClean="0">
                <a:latin typeface="Times New Roman" pitchFamily="18" charset="0"/>
                <a:cs typeface="Times New Roman" pitchFamily="18" charset="0"/>
              </a:rPr>
              <a:t>A. Devlet </a:t>
            </a:r>
            <a:r>
              <a:rPr lang="tr-TR" sz="3500" dirty="0">
                <a:latin typeface="Times New Roman" pitchFamily="18" charset="0"/>
                <a:cs typeface="Times New Roman" pitchFamily="18" charset="0"/>
              </a:rPr>
              <a:t>İktidarının Kaynağına Göre Devlet </a:t>
            </a:r>
            <a:r>
              <a:rPr lang="tr-TR" sz="3500" dirty="0" smtClean="0">
                <a:latin typeface="Times New Roman" pitchFamily="18" charset="0"/>
                <a:cs typeface="Times New Roman" pitchFamily="18" charset="0"/>
              </a:rPr>
              <a:t>	Biçimleri</a:t>
            </a:r>
            <a:br>
              <a:rPr lang="tr-TR" sz="3500" dirty="0" smtClean="0">
                <a:latin typeface="Times New Roman" pitchFamily="18" charset="0"/>
                <a:cs typeface="Times New Roman" pitchFamily="18" charset="0"/>
              </a:rPr>
            </a:br>
            <a:r>
              <a:rPr lang="tr-TR" sz="3500" dirty="0" smtClean="0">
                <a:latin typeface="Times New Roman" pitchFamily="18" charset="0"/>
                <a:cs typeface="Times New Roman" pitchFamily="18" charset="0"/>
              </a:rPr>
              <a:t/>
            </a:r>
            <a:br>
              <a:rPr lang="tr-TR" sz="3500" dirty="0" smtClean="0">
                <a:latin typeface="Times New Roman" pitchFamily="18" charset="0"/>
                <a:cs typeface="Times New Roman" pitchFamily="18" charset="0"/>
              </a:rPr>
            </a:br>
            <a:r>
              <a:rPr lang="tr-TR" sz="3500" dirty="0" smtClean="0">
                <a:latin typeface="Times New Roman" pitchFamily="18" charset="0"/>
                <a:cs typeface="Times New Roman" pitchFamily="18" charset="0"/>
              </a:rPr>
              <a:t>	B. Devlet </a:t>
            </a:r>
            <a:r>
              <a:rPr lang="tr-TR" sz="3500" dirty="0">
                <a:latin typeface="Times New Roman" pitchFamily="18" charset="0"/>
                <a:cs typeface="Times New Roman" pitchFamily="18" charset="0"/>
              </a:rPr>
              <a:t>İktidarının Yapısına Göre Devlet </a:t>
            </a:r>
            <a:r>
              <a:rPr lang="tr-TR" sz="3500" dirty="0" smtClean="0">
                <a:latin typeface="Times New Roman" pitchFamily="18" charset="0"/>
                <a:cs typeface="Times New Roman" pitchFamily="18" charset="0"/>
              </a:rPr>
              <a:t>	Biçimleri: Dikey </a:t>
            </a:r>
            <a:r>
              <a:rPr lang="tr-TR" sz="3500" dirty="0">
                <a:latin typeface="Times New Roman" pitchFamily="18" charset="0"/>
                <a:cs typeface="Times New Roman" pitchFamily="18" charset="0"/>
              </a:rPr>
              <a:t>Kuvvetler </a:t>
            </a:r>
            <a:r>
              <a:rPr lang="tr-TR" sz="3500" dirty="0" smtClean="0">
                <a:latin typeface="Times New Roman" pitchFamily="18" charset="0"/>
                <a:cs typeface="Times New Roman" pitchFamily="18" charset="0"/>
              </a:rPr>
              <a:t>Ayrılığı</a:t>
            </a:r>
            <a:br>
              <a:rPr lang="tr-TR" sz="3500" dirty="0" smtClean="0">
                <a:latin typeface="Times New Roman" pitchFamily="18" charset="0"/>
                <a:cs typeface="Times New Roman" pitchFamily="18" charset="0"/>
              </a:rPr>
            </a:br>
            <a:r>
              <a:rPr lang="tr-TR" sz="3500" dirty="0">
                <a:latin typeface="Times New Roman" pitchFamily="18" charset="0"/>
                <a:cs typeface="Times New Roman" pitchFamily="18" charset="0"/>
              </a:rPr>
              <a:t/>
            </a:r>
            <a:br>
              <a:rPr lang="tr-TR" sz="3500" dirty="0">
                <a:latin typeface="Times New Roman" pitchFamily="18" charset="0"/>
                <a:cs typeface="Times New Roman" pitchFamily="18" charset="0"/>
              </a:rPr>
            </a:br>
            <a:r>
              <a:rPr lang="tr-TR" sz="3500" dirty="0">
                <a:latin typeface="Times New Roman" pitchFamily="18" charset="0"/>
                <a:cs typeface="Times New Roman" pitchFamily="18" charset="0"/>
              </a:rPr>
              <a:t/>
            </a:r>
            <a:br>
              <a:rPr lang="tr-TR" sz="3500" dirty="0">
                <a:latin typeface="Times New Roman" pitchFamily="18" charset="0"/>
                <a:cs typeface="Times New Roman" pitchFamily="18" charset="0"/>
              </a:rPr>
            </a:br>
            <a:endParaRPr lang="tr-TR" sz="3500" dirty="0">
              <a:latin typeface="Times New Roman" pitchFamily="18" charset="0"/>
              <a:cs typeface="Times New Roman" pitchFamily="18" charset="0"/>
            </a:endParaRPr>
          </a:p>
        </p:txBody>
      </p:sp>
    </p:spTree>
    <p:extLst>
      <p:ext uri="{BB962C8B-B14F-4D97-AF65-F5344CB8AC3E}">
        <p14:creationId xmlns:p14="http://schemas.microsoft.com/office/powerpoint/2010/main" val="41827716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928352" y="3018174"/>
            <a:ext cx="10881574" cy="1325563"/>
          </a:xfrm>
        </p:spPr>
        <p:txBody>
          <a:bodyPr>
            <a:noAutofit/>
          </a:bodyPr>
          <a:lstStyle/>
          <a:p>
            <a:pPr lvl="0">
              <a:lnSpc>
                <a:spcPct val="150000"/>
              </a:lnSpc>
            </a:pPr>
            <a:r>
              <a:rPr lang="tr-TR" sz="3500" b="1" dirty="0" smtClean="0">
                <a:latin typeface="Times New Roman" pitchFamily="18" charset="0"/>
                <a:cs typeface="Times New Roman" pitchFamily="18" charset="0"/>
              </a:rPr>
              <a:t>A. Devlet </a:t>
            </a:r>
            <a:r>
              <a:rPr lang="tr-TR" sz="3500" b="1" dirty="0">
                <a:latin typeface="Times New Roman" pitchFamily="18" charset="0"/>
                <a:cs typeface="Times New Roman" pitchFamily="18" charset="0"/>
              </a:rPr>
              <a:t>İktidarının Kaynağına Göre Devlet </a:t>
            </a:r>
            <a:r>
              <a:rPr lang="tr-TR" sz="3500" b="1" dirty="0" smtClean="0">
                <a:latin typeface="Times New Roman" pitchFamily="18" charset="0"/>
                <a:cs typeface="Times New Roman" pitchFamily="18" charset="0"/>
              </a:rPr>
              <a:t>Biçimleri</a:t>
            </a:r>
            <a:r>
              <a:rPr lang="tr-TR" sz="3500" dirty="0" smtClean="0">
                <a:latin typeface="Times New Roman" pitchFamily="18" charset="0"/>
                <a:cs typeface="Times New Roman" pitchFamily="18" charset="0"/>
              </a:rPr>
              <a:t/>
            </a:r>
            <a:br>
              <a:rPr lang="tr-TR" sz="3500" dirty="0" smtClean="0">
                <a:latin typeface="Times New Roman" pitchFamily="18" charset="0"/>
                <a:cs typeface="Times New Roman" pitchFamily="18" charset="0"/>
              </a:rPr>
            </a:br>
            <a:r>
              <a:rPr lang="tr-TR" sz="3500" dirty="0" smtClean="0">
                <a:latin typeface="Times New Roman" pitchFamily="18" charset="0"/>
                <a:cs typeface="Times New Roman" pitchFamily="18" charset="0"/>
              </a:rPr>
              <a:t>	1. Monarşi</a:t>
            </a:r>
            <a:br>
              <a:rPr lang="tr-TR" sz="3500" dirty="0" smtClean="0">
                <a:latin typeface="Times New Roman" pitchFamily="18" charset="0"/>
                <a:cs typeface="Times New Roman" pitchFamily="18" charset="0"/>
              </a:rPr>
            </a:br>
            <a:r>
              <a:rPr lang="tr-TR" sz="3500" dirty="0">
                <a:latin typeface="Times New Roman" pitchFamily="18" charset="0"/>
                <a:cs typeface="Times New Roman" pitchFamily="18" charset="0"/>
              </a:rPr>
              <a:t>	</a:t>
            </a:r>
            <a:r>
              <a:rPr lang="tr-TR" sz="3500" dirty="0" smtClean="0">
                <a:latin typeface="Times New Roman" pitchFamily="18" charset="0"/>
                <a:cs typeface="Times New Roman" pitchFamily="18" charset="0"/>
              </a:rPr>
              <a:t>	a. Mutlak Monarşi</a:t>
            </a:r>
            <a:br>
              <a:rPr lang="tr-TR" sz="3500" dirty="0" smtClean="0">
                <a:latin typeface="Times New Roman" pitchFamily="18" charset="0"/>
                <a:cs typeface="Times New Roman" pitchFamily="18" charset="0"/>
              </a:rPr>
            </a:br>
            <a:r>
              <a:rPr lang="tr-TR" sz="3500" dirty="0">
                <a:latin typeface="Times New Roman" pitchFamily="18" charset="0"/>
                <a:cs typeface="Times New Roman" pitchFamily="18" charset="0"/>
              </a:rPr>
              <a:t>	</a:t>
            </a:r>
            <a:r>
              <a:rPr lang="tr-TR" sz="3500" dirty="0" smtClean="0">
                <a:latin typeface="Times New Roman" pitchFamily="18" charset="0"/>
                <a:cs typeface="Times New Roman" pitchFamily="18" charset="0"/>
              </a:rPr>
              <a:t>	b. Meşruti Monarşi</a:t>
            </a:r>
            <a:br>
              <a:rPr lang="tr-TR" sz="3500" dirty="0" smtClean="0">
                <a:latin typeface="Times New Roman" pitchFamily="18" charset="0"/>
                <a:cs typeface="Times New Roman" pitchFamily="18" charset="0"/>
              </a:rPr>
            </a:br>
            <a:r>
              <a:rPr lang="tr-TR" sz="3500" dirty="0">
                <a:latin typeface="Times New Roman" pitchFamily="18" charset="0"/>
                <a:cs typeface="Times New Roman" pitchFamily="18" charset="0"/>
              </a:rPr>
              <a:t>	</a:t>
            </a:r>
            <a:r>
              <a:rPr lang="tr-TR" sz="3500" dirty="0" smtClean="0">
                <a:latin typeface="Times New Roman" pitchFamily="18" charset="0"/>
                <a:cs typeface="Times New Roman" pitchFamily="18" charset="0"/>
              </a:rPr>
              <a:t>2. Cumhuriyet</a:t>
            </a:r>
            <a:br>
              <a:rPr lang="tr-TR" sz="3500" dirty="0" smtClean="0">
                <a:latin typeface="Times New Roman" pitchFamily="18" charset="0"/>
                <a:cs typeface="Times New Roman" pitchFamily="18" charset="0"/>
              </a:rPr>
            </a:br>
            <a:r>
              <a:rPr lang="tr-TR" sz="3500" dirty="0" smtClean="0">
                <a:latin typeface="Times New Roman" pitchFamily="18" charset="0"/>
                <a:cs typeface="Times New Roman" pitchFamily="18" charset="0"/>
              </a:rPr>
              <a:t>		a. Dar Anlamda Cumhuriyet </a:t>
            </a:r>
            <a:br>
              <a:rPr lang="tr-TR" sz="3500" dirty="0" smtClean="0">
                <a:latin typeface="Times New Roman" pitchFamily="18" charset="0"/>
                <a:cs typeface="Times New Roman" pitchFamily="18" charset="0"/>
              </a:rPr>
            </a:br>
            <a:r>
              <a:rPr lang="tr-TR" sz="3500" dirty="0" smtClean="0">
                <a:latin typeface="Times New Roman" pitchFamily="18" charset="0"/>
                <a:cs typeface="Times New Roman" pitchFamily="18" charset="0"/>
              </a:rPr>
              <a:t>		b. Geniş Anlamda Cumhuriyet</a:t>
            </a:r>
            <a:br>
              <a:rPr lang="tr-TR" sz="3500" dirty="0" smtClean="0">
                <a:latin typeface="Times New Roman" pitchFamily="18" charset="0"/>
                <a:cs typeface="Times New Roman" pitchFamily="18" charset="0"/>
              </a:rPr>
            </a:br>
            <a:r>
              <a:rPr lang="tr-TR" sz="3500" dirty="0" smtClean="0">
                <a:latin typeface="Times New Roman" pitchFamily="18" charset="0"/>
                <a:cs typeface="Times New Roman" pitchFamily="18" charset="0"/>
              </a:rPr>
              <a:t/>
            </a:r>
            <a:br>
              <a:rPr lang="tr-TR" sz="3500" dirty="0" smtClean="0">
                <a:latin typeface="Times New Roman" pitchFamily="18" charset="0"/>
                <a:cs typeface="Times New Roman" pitchFamily="18" charset="0"/>
              </a:rPr>
            </a:br>
            <a:endParaRPr lang="tr-TR" sz="3500" dirty="0">
              <a:latin typeface="Times New Roman" pitchFamily="18" charset="0"/>
              <a:cs typeface="Times New Roman" pitchFamily="18" charset="0"/>
            </a:endParaRPr>
          </a:p>
        </p:txBody>
      </p:sp>
    </p:spTree>
    <p:extLst>
      <p:ext uri="{BB962C8B-B14F-4D97-AF65-F5344CB8AC3E}">
        <p14:creationId xmlns:p14="http://schemas.microsoft.com/office/powerpoint/2010/main" val="41827716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912024" y="2528316"/>
            <a:ext cx="10881574" cy="1325563"/>
          </a:xfrm>
        </p:spPr>
        <p:txBody>
          <a:bodyPr>
            <a:noAutofit/>
          </a:bodyPr>
          <a:lstStyle/>
          <a:p>
            <a:pPr lvl="0">
              <a:lnSpc>
                <a:spcPct val="150000"/>
              </a:lnSpc>
            </a:pPr>
            <a:r>
              <a:rPr lang="tr-TR" sz="3500" b="1" dirty="0" smtClean="0">
                <a:latin typeface="Times New Roman" pitchFamily="18" charset="0"/>
                <a:cs typeface="Times New Roman" pitchFamily="18" charset="0"/>
              </a:rPr>
              <a:t>B. Devlet </a:t>
            </a:r>
            <a:r>
              <a:rPr lang="tr-TR" sz="3500" b="1" dirty="0">
                <a:latin typeface="Times New Roman" pitchFamily="18" charset="0"/>
                <a:cs typeface="Times New Roman" pitchFamily="18" charset="0"/>
              </a:rPr>
              <a:t>İktidarının Yapısına Göre Devlet </a:t>
            </a:r>
            <a:r>
              <a:rPr lang="tr-TR" sz="3500" b="1" dirty="0" smtClean="0">
                <a:latin typeface="Times New Roman" pitchFamily="18" charset="0"/>
                <a:cs typeface="Times New Roman" pitchFamily="18" charset="0"/>
              </a:rPr>
              <a:t>Biçimleri:     Dikey </a:t>
            </a:r>
            <a:r>
              <a:rPr lang="tr-TR" sz="3500" b="1" dirty="0">
                <a:latin typeface="Times New Roman" pitchFamily="18" charset="0"/>
                <a:cs typeface="Times New Roman" pitchFamily="18" charset="0"/>
              </a:rPr>
              <a:t>Kuvvetler </a:t>
            </a:r>
            <a:r>
              <a:rPr lang="tr-TR" sz="3500" b="1" dirty="0" smtClean="0">
                <a:latin typeface="Times New Roman" pitchFamily="18" charset="0"/>
                <a:cs typeface="Times New Roman" pitchFamily="18" charset="0"/>
              </a:rPr>
              <a:t>Ayrılığı</a:t>
            </a:r>
            <a:r>
              <a:rPr lang="tr-TR" sz="3500" dirty="0">
                <a:latin typeface="Times New Roman" pitchFamily="18" charset="0"/>
                <a:cs typeface="Times New Roman" pitchFamily="18" charset="0"/>
              </a:rPr>
              <a:t/>
            </a:r>
            <a:br>
              <a:rPr lang="tr-TR" sz="3500" dirty="0">
                <a:latin typeface="Times New Roman" pitchFamily="18" charset="0"/>
                <a:cs typeface="Times New Roman" pitchFamily="18" charset="0"/>
              </a:rPr>
            </a:br>
            <a:r>
              <a:rPr lang="tr-TR" sz="3500" dirty="0" smtClean="0">
                <a:latin typeface="Times New Roman" pitchFamily="18" charset="0"/>
                <a:cs typeface="Times New Roman" pitchFamily="18" charset="0"/>
              </a:rPr>
              <a:t>	1. Basit </a:t>
            </a:r>
            <a:r>
              <a:rPr lang="tr-TR" sz="3500" dirty="0">
                <a:latin typeface="Times New Roman" pitchFamily="18" charset="0"/>
                <a:cs typeface="Times New Roman" pitchFamily="18" charset="0"/>
              </a:rPr>
              <a:t>(Tek Yapılı) Devlet</a:t>
            </a:r>
            <a:br>
              <a:rPr lang="tr-TR" sz="3500" dirty="0">
                <a:latin typeface="Times New Roman" pitchFamily="18" charset="0"/>
                <a:cs typeface="Times New Roman" pitchFamily="18" charset="0"/>
              </a:rPr>
            </a:br>
            <a:r>
              <a:rPr lang="tr-TR" sz="3500" dirty="0" smtClean="0">
                <a:latin typeface="Times New Roman" pitchFamily="18" charset="0"/>
                <a:cs typeface="Times New Roman" pitchFamily="18" charset="0"/>
              </a:rPr>
              <a:t>	2. Karma </a:t>
            </a:r>
            <a:r>
              <a:rPr lang="tr-TR" sz="3500" dirty="0">
                <a:latin typeface="Times New Roman" pitchFamily="18" charset="0"/>
                <a:cs typeface="Times New Roman" pitchFamily="18" charset="0"/>
              </a:rPr>
              <a:t>Yapılı Devletler</a:t>
            </a:r>
            <a:br>
              <a:rPr lang="tr-TR" sz="3500" dirty="0">
                <a:latin typeface="Times New Roman" pitchFamily="18" charset="0"/>
                <a:cs typeface="Times New Roman" pitchFamily="18" charset="0"/>
              </a:rPr>
            </a:br>
            <a:r>
              <a:rPr lang="tr-TR" sz="3500" dirty="0" smtClean="0">
                <a:latin typeface="Times New Roman" pitchFamily="18" charset="0"/>
                <a:cs typeface="Times New Roman" pitchFamily="18" charset="0"/>
              </a:rPr>
              <a:t>	3. Bazı </a:t>
            </a:r>
            <a:r>
              <a:rPr lang="tr-TR" sz="3500" dirty="0">
                <a:latin typeface="Times New Roman" pitchFamily="18" charset="0"/>
                <a:cs typeface="Times New Roman" pitchFamily="18" charset="0"/>
              </a:rPr>
              <a:t>Yeni Eğilimler</a:t>
            </a:r>
            <a:br>
              <a:rPr lang="tr-TR" sz="3500" dirty="0">
                <a:latin typeface="Times New Roman" pitchFamily="18" charset="0"/>
                <a:cs typeface="Times New Roman" pitchFamily="18" charset="0"/>
              </a:rPr>
            </a:br>
            <a:endParaRPr lang="tr-TR" sz="3500" dirty="0">
              <a:latin typeface="Times New Roman" pitchFamily="18" charset="0"/>
              <a:cs typeface="Times New Roman" pitchFamily="18" charset="0"/>
            </a:endParaRPr>
          </a:p>
        </p:txBody>
      </p:sp>
    </p:spTree>
    <p:extLst>
      <p:ext uri="{BB962C8B-B14F-4D97-AF65-F5344CB8AC3E}">
        <p14:creationId xmlns:p14="http://schemas.microsoft.com/office/powerpoint/2010/main" val="41827716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2 Tablo"/>
          <p:cNvGraphicFramePr>
            <a:graphicFrameLocks noGrp="1"/>
          </p:cNvGraphicFramePr>
          <p:nvPr/>
        </p:nvGraphicFramePr>
        <p:xfrm>
          <a:off x="1469571" y="750336"/>
          <a:ext cx="9180287" cy="5012871"/>
        </p:xfrm>
        <a:graphic>
          <a:graphicData uri="http://schemas.openxmlformats.org/drawingml/2006/table">
            <a:tbl>
              <a:tblPr/>
              <a:tblGrid>
                <a:gridCol w="2743070"/>
                <a:gridCol w="2741234"/>
                <a:gridCol w="3695983"/>
              </a:tblGrid>
              <a:tr h="966579">
                <a:tc gridSpan="3">
                  <a:txBody>
                    <a:bodyPr/>
                    <a:lstStyle/>
                    <a:p>
                      <a:pPr algn="ctr">
                        <a:lnSpc>
                          <a:spcPct val="115000"/>
                        </a:lnSpc>
                        <a:spcAft>
                          <a:spcPts val="0"/>
                        </a:spcAft>
                      </a:pPr>
                      <a:r>
                        <a:rPr lang="tr-TR" sz="3200" b="1" dirty="0" smtClean="0">
                          <a:latin typeface="Times New Roman"/>
                          <a:ea typeface="Times New Roman"/>
                          <a:cs typeface="Times New Roman"/>
                        </a:rPr>
                        <a:t>“Devlet Biçimleri” Konusu için Genel Kaynakça</a:t>
                      </a:r>
                      <a:endParaRPr lang="tr-TR" sz="3200" b="1" dirty="0">
                        <a:latin typeface="Times New Roman"/>
                        <a:ea typeface="Times New Roman"/>
                        <a:cs typeface="Times New Roman"/>
                      </a:endParaRPr>
                    </a:p>
                  </a:txBody>
                  <a:tcPr marL="67740" marR="677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a:lnSpc>
                          <a:spcPct val="115000"/>
                        </a:lnSpc>
                        <a:spcAft>
                          <a:spcPts val="0"/>
                        </a:spcAft>
                      </a:pPr>
                      <a:endParaRPr lang="tr-TR" sz="1200" dirty="0">
                        <a:latin typeface="Times New Roman"/>
                        <a:ea typeface="Times New Roman"/>
                        <a:cs typeface="Times New Roman"/>
                      </a:endParaRPr>
                    </a:p>
                  </a:txBody>
                  <a:tcPr marL="67740" marR="677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a:lnSpc>
                          <a:spcPct val="115000"/>
                        </a:lnSpc>
                        <a:spcAft>
                          <a:spcPts val="0"/>
                        </a:spcAft>
                      </a:pPr>
                      <a:endParaRPr lang="tr-TR" sz="1200" dirty="0">
                        <a:latin typeface="Times New Roman"/>
                        <a:ea typeface="Times New Roman"/>
                        <a:cs typeface="Times New Roman"/>
                      </a:endParaRPr>
                    </a:p>
                  </a:txBody>
                  <a:tcPr marL="67740" marR="677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25630">
                <a:tc>
                  <a:txBody>
                    <a:bodyPr/>
                    <a:lstStyle/>
                    <a:p>
                      <a:pPr>
                        <a:lnSpc>
                          <a:spcPct val="115000"/>
                        </a:lnSpc>
                        <a:spcAft>
                          <a:spcPts val="0"/>
                        </a:spcAft>
                      </a:pPr>
                      <a:r>
                        <a:rPr lang="tr-TR" sz="2400" b="1" smtClean="0">
                          <a:latin typeface="Times New Roman"/>
                          <a:ea typeface="Times New Roman"/>
                          <a:cs typeface="Times New Roman"/>
                        </a:rPr>
                        <a:t>Eserin</a:t>
                      </a:r>
                      <a:r>
                        <a:rPr lang="tr-TR" sz="2400" b="1" baseline="0" smtClean="0">
                          <a:latin typeface="Times New Roman"/>
                          <a:ea typeface="Times New Roman"/>
                          <a:cs typeface="Times New Roman"/>
                        </a:rPr>
                        <a:t> Künyesi</a:t>
                      </a:r>
                      <a:r>
                        <a:rPr lang="tr-TR" sz="2400" b="1" baseline="0" dirty="0" smtClean="0">
                          <a:latin typeface="Times New Roman"/>
                          <a:ea typeface="Times New Roman"/>
                          <a:cs typeface="Times New Roman"/>
                        </a:rPr>
                        <a:t>:</a:t>
                      </a:r>
                      <a:endParaRPr lang="tr-TR" sz="2400" b="1" dirty="0">
                        <a:latin typeface="Times New Roman"/>
                        <a:ea typeface="Times New Roman"/>
                        <a:cs typeface="Times New Roman"/>
                      </a:endParaRPr>
                    </a:p>
                  </a:txBody>
                  <a:tcPr marL="67740" marR="677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2400" kern="1200" dirty="0" smtClean="0">
                          <a:solidFill>
                            <a:schemeClr val="tx1"/>
                          </a:solidFill>
                          <a:latin typeface="Times New Roman" pitchFamily="18" charset="0"/>
                          <a:ea typeface="+mn-ea"/>
                          <a:cs typeface="Times New Roman" pitchFamily="18" charset="0"/>
                        </a:rPr>
                        <a:t>Erdoğan </a:t>
                      </a:r>
                      <a:r>
                        <a:rPr lang="tr-TR" sz="2400" kern="1200" dirty="0" err="1" smtClean="0">
                          <a:solidFill>
                            <a:schemeClr val="tx1"/>
                          </a:solidFill>
                          <a:latin typeface="Times New Roman" pitchFamily="18" charset="0"/>
                          <a:ea typeface="+mn-ea"/>
                          <a:cs typeface="Times New Roman" pitchFamily="18" charset="0"/>
                        </a:rPr>
                        <a:t>Teziç</a:t>
                      </a:r>
                      <a:r>
                        <a:rPr lang="tr-TR" sz="2400" kern="1200" dirty="0" smtClean="0">
                          <a:solidFill>
                            <a:schemeClr val="tx1"/>
                          </a:solidFill>
                          <a:latin typeface="Times New Roman" pitchFamily="18" charset="0"/>
                          <a:ea typeface="+mn-ea"/>
                          <a:cs typeface="Times New Roman" pitchFamily="18" charset="0"/>
                        </a:rPr>
                        <a:t>, </a:t>
                      </a:r>
                      <a:r>
                        <a:rPr lang="tr-TR" sz="2400" b="1" kern="1200" dirty="0" smtClean="0">
                          <a:solidFill>
                            <a:schemeClr val="tx1"/>
                          </a:solidFill>
                          <a:latin typeface="Times New Roman" pitchFamily="18" charset="0"/>
                          <a:ea typeface="+mn-ea"/>
                          <a:cs typeface="Times New Roman" pitchFamily="18" charset="0"/>
                        </a:rPr>
                        <a:t>Anayasa Hukuku</a:t>
                      </a:r>
                      <a:r>
                        <a:rPr lang="tr-TR" sz="2400" kern="1200" dirty="0" smtClean="0">
                          <a:solidFill>
                            <a:schemeClr val="tx1"/>
                          </a:solidFill>
                          <a:latin typeface="Times New Roman" pitchFamily="18" charset="0"/>
                          <a:ea typeface="+mn-ea"/>
                          <a:cs typeface="Times New Roman" pitchFamily="18" charset="0"/>
                        </a:rPr>
                        <a:t>, 19.b. , Beta, İstanbul 2015. </a:t>
                      </a:r>
                      <a:endParaRPr lang="tr-TR" sz="2400" dirty="0">
                        <a:latin typeface="Times New Roman" pitchFamily="18" charset="0"/>
                        <a:ea typeface="Times New Roman"/>
                        <a:cs typeface="Times New Roman" pitchFamily="18" charset="0"/>
                      </a:endParaRPr>
                    </a:p>
                  </a:txBody>
                  <a:tcPr marL="67740" marR="677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2400" kern="1200" dirty="0" smtClean="0">
                          <a:solidFill>
                            <a:schemeClr val="tx1"/>
                          </a:solidFill>
                          <a:latin typeface="Times New Roman" pitchFamily="18" charset="0"/>
                          <a:ea typeface="+mn-ea"/>
                          <a:cs typeface="Times New Roman" pitchFamily="18" charset="0"/>
                        </a:rPr>
                        <a:t>Kemal Gözler, </a:t>
                      </a:r>
                      <a:r>
                        <a:rPr lang="tr-TR" sz="2400" b="1" kern="1200" dirty="0" smtClean="0">
                          <a:solidFill>
                            <a:schemeClr val="tx1"/>
                          </a:solidFill>
                          <a:latin typeface="Times New Roman" pitchFamily="18" charset="0"/>
                          <a:ea typeface="+mn-ea"/>
                          <a:cs typeface="Times New Roman" pitchFamily="18" charset="0"/>
                        </a:rPr>
                        <a:t>Anayasa Hukukunun Genel Esasları,</a:t>
                      </a:r>
                      <a:r>
                        <a:rPr lang="tr-TR" sz="2400" kern="1200" dirty="0" smtClean="0">
                          <a:solidFill>
                            <a:schemeClr val="tx1"/>
                          </a:solidFill>
                          <a:latin typeface="Times New Roman" pitchFamily="18" charset="0"/>
                          <a:ea typeface="+mn-ea"/>
                          <a:cs typeface="Times New Roman" pitchFamily="18" charset="0"/>
                        </a:rPr>
                        <a:t> 7.b. , Ekin, Bursa 2015</a:t>
                      </a:r>
                      <a:endParaRPr lang="tr-TR" sz="2400" dirty="0">
                        <a:latin typeface="Times New Roman" pitchFamily="18" charset="0"/>
                        <a:ea typeface="Times New Roman"/>
                        <a:cs typeface="Times New Roman" pitchFamily="18" charset="0"/>
                      </a:endParaRPr>
                    </a:p>
                  </a:txBody>
                  <a:tcPr marL="67740" marR="677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66579">
                <a:tc>
                  <a:txBody>
                    <a:bodyPr/>
                    <a:lstStyle/>
                    <a:p>
                      <a:pPr>
                        <a:lnSpc>
                          <a:spcPct val="115000"/>
                        </a:lnSpc>
                        <a:spcAft>
                          <a:spcPts val="0"/>
                        </a:spcAft>
                      </a:pPr>
                      <a:r>
                        <a:rPr lang="tr-TR" sz="2800" b="1" u="none" dirty="0" smtClean="0">
                          <a:solidFill>
                            <a:srgbClr val="000000"/>
                          </a:solidFill>
                          <a:latin typeface="Times New Roman"/>
                          <a:ea typeface="Times New Roman"/>
                          <a:cs typeface="Times New Roman"/>
                        </a:rPr>
                        <a:t>Sayfa Sayıları:</a:t>
                      </a:r>
                      <a:endParaRPr lang="tr-TR" sz="2800" u="none" dirty="0">
                        <a:latin typeface="Times New Roman"/>
                        <a:ea typeface="Times New Roman"/>
                        <a:cs typeface="Times New Roman"/>
                      </a:endParaRPr>
                    </a:p>
                  </a:txBody>
                  <a:tcPr marL="67740" marR="677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3600" dirty="0" smtClean="0">
                          <a:solidFill>
                            <a:srgbClr val="000000"/>
                          </a:solidFill>
                          <a:latin typeface="Times New Roman"/>
                          <a:ea typeface="Times New Roman"/>
                          <a:cs typeface="Times New Roman"/>
                        </a:rPr>
                        <a:t>143-157</a:t>
                      </a:r>
                      <a:endParaRPr lang="tr-TR" sz="3600" dirty="0">
                        <a:latin typeface="Times New Roman"/>
                        <a:ea typeface="Times New Roman"/>
                        <a:cs typeface="Times New Roman"/>
                      </a:endParaRPr>
                    </a:p>
                  </a:txBody>
                  <a:tcPr marL="67740" marR="677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3600" dirty="0" smtClean="0">
                          <a:solidFill>
                            <a:srgbClr val="000000"/>
                          </a:solidFill>
                          <a:latin typeface="Times New Roman"/>
                          <a:ea typeface="Times New Roman"/>
                          <a:cs typeface="Times New Roman"/>
                        </a:rPr>
                        <a:t>173-216</a:t>
                      </a:r>
                      <a:endParaRPr lang="tr-TR" sz="3600" dirty="0">
                        <a:latin typeface="Times New Roman"/>
                        <a:ea typeface="Times New Roman"/>
                        <a:cs typeface="Times New Roman"/>
                      </a:endParaRPr>
                    </a:p>
                  </a:txBody>
                  <a:tcPr marL="67740" marR="677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54083">
                <a:tc gridSpan="3">
                  <a:txBody>
                    <a:bodyPr/>
                    <a:lstStyle/>
                    <a:p>
                      <a:pPr marL="0" marR="0" indent="0" algn="just" defTabSz="914400" rtl="0" eaLnBrk="1" fontAlgn="auto" latinLnBrk="0" hangingPunct="1">
                        <a:lnSpc>
                          <a:spcPct val="115000"/>
                        </a:lnSpc>
                        <a:spcBef>
                          <a:spcPts val="0"/>
                        </a:spcBef>
                        <a:spcAft>
                          <a:spcPts val="0"/>
                        </a:spcAft>
                        <a:buClrTx/>
                        <a:buSzTx/>
                        <a:buFontTx/>
                        <a:buNone/>
                        <a:tabLst/>
                        <a:defRPr/>
                      </a:pPr>
                      <a:r>
                        <a:rPr lang="tr-TR" sz="1800" b="1" u="sng" kern="1200" dirty="0" smtClean="0">
                          <a:solidFill>
                            <a:schemeClr val="tx1"/>
                          </a:solidFill>
                          <a:latin typeface="Times New Roman" pitchFamily="18" charset="0"/>
                          <a:ea typeface="+mn-ea"/>
                          <a:cs typeface="Times New Roman" pitchFamily="18" charset="0"/>
                        </a:rPr>
                        <a:t>Not:</a:t>
                      </a:r>
                      <a:r>
                        <a:rPr lang="tr-TR" sz="1800" b="1" u="none" kern="1200" baseline="0" dirty="0" smtClean="0">
                          <a:solidFill>
                            <a:schemeClr val="tx1"/>
                          </a:solidFill>
                          <a:latin typeface="Times New Roman" pitchFamily="18" charset="0"/>
                          <a:ea typeface="+mn-ea"/>
                          <a:cs typeface="Times New Roman" pitchFamily="18" charset="0"/>
                        </a:rPr>
                        <a:t> </a:t>
                      </a:r>
                      <a:r>
                        <a:rPr lang="tr-TR" sz="1800" kern="1200" dirty="0" smtClean="0">
                          <a:solidFill>
                            <a:schemeClr val="tx1"/>
                          </a:solidFill>
                          <a:latin typeface="Times New Roman" pitchFamily="18" charset="0"/>
                          <a:ea typeface="+mn-ea"/>
                          <a:cs typeface="Times New Roman" pitchFamily="18" charset="0"/>
                        </a:rPr>
                        <a:t>“Okuma Çizelgesi”, öğrencilerin </a:t>
                      </a:r>
                      <a:r>
                        <a:rPr lang="tr-TR" sz="1800" u="sng" kern="1200" dirty="0" smtClean="0">
                          <a:solidFill>
                            <a:schemeClr val="tx1"/>
                          </a:solidFill>
                          <a:latin typeface="Times New Roman" pitchFamily="18" charset="0"/>
                          <a:ea typeface="+mn-ea"/>
                          <a:cs typeface="Times New Roman" pitchFamily="18" charset="0"/>
                        </a:rPr>
                        <a:t>2017-2018 güz yarı yılında</a:t>
                      </a:r>
                      <a:r>
                        <a:rPr lang="tr-TR" sz="1800" kern="1200" dirty="0" smtClean="0">
                          <a:solidFill>
                            <a:schemeClr val="tx1"/>
                          </a:solidFill>
                          <a:latin typeface="Times New Roman" pitchFamily="18" charset="0"/>
                          <a:ea typeface="+mn-ea"/>
                          <a:cs typeface="Times New Roman" pitchFamily="18" charset="0"/>
                        </a:rPr>
                        <a:t> anılan eserlerden yararlanmalarını kolaylaştırmak amacıyla düzenlenmiş olup, </a:t>
                      </a:r>
                      <a:r>
                        <a:rPr lang="tr-TR" sz="1800" u="sng" kern="1200" dirty="0" smtClean="0">
                          <a:solidFill>
                            <a:schemeClr val="tx1"/>
                          </a:solidFill>
                          <a:latin typeface="Times New Roman" pitchFamily="18" charset="0"/>
                          <a:ea typeface="+mn-ea"/>
                          <a:cs typeface="Times New Roman" pitchFamily="18" charset="0"/>
                        </a:rPr>
                        <a:t>derslerde işlenen konuların hepsini kapsamamaktadır.</a:t>
                      </a:r>
                      <a:endParaRPr lang="tr-TR" sz="1800" kern="1200" dirty="0" smtClean="0">
                        <a:solidFill>
                          <a:schemeClr val="tx1"/>
                        </a:solidFill>
                        <a:latin typeface="Times New Roman" pitchFamily="18" charset="0"/>
                        <a:ea typeface="+mn-ea"/>
                        <a:cs typeface="Times New Roman" pitchFamily="18" charset="0"/>
                      </a:endParaRPr>
                    </a:p>
                  </a:txBody>
                  <a:tcPr marL="67740" marR="677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a:lnSpc>
                          <a:spcPct val="115000"/>
                        </a:lnSpc>
                        <a:spcAft>
                          <a:spcPts val="0"/>
                        </a:spcAft>
                      </a:pPr>
                      <a:endParaRPr lang="tr-TR" sz="3600" dirty="0">
                        <a:latin typeface="Times New Roman"/>
                        <a:ea typeface="Times New Roman"/>
                        <a:cs typeface="Times New Roman"/>
                      </a:endParaRPr>
                    </a:p>
                  </a:txBody>
                  <a:tcPr marL="67740" marR="677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a:lnSpc>
                          <a:spcPct val="115000"/>
                        </a:lnSpc>
                        <a:spcAft>
                          <a:spcPts val="0"/>
                        </a:spcAft>
                      </a:pPr>
                      <a:endParaRPr lang="tr-TR" sz="3600" dirty="0">
                        <a:latin typeface="Times New Roman"/>
                        <a:ea typeface="Times New Roman"/>
                        <a:cs typeface="Times New Roman"/>
                      </a:endParaRPr>
                    </a:p>
                  </a:txBody>
                  <a:tcPr marL="67740" marR="677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4885404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108656" y="2528776"/>
            <a:ext cx="10515600" cy="1325563"/>
          </a:xfrm>
        </p:spPr>
        <p:txBody>
          <a:bodyPr>
            <a:normAutofit fontScale="90000"/>
          </a:bodyPr>
          <a:lstStyle/>
          <a:p>
            <a:r>
              <a:rPr lang="tr-TR" sz="3900" b="1" u="sng" dirty="0" smtClean="0"/>
              <a:t/>
            </a:r>
            <a:br>
              <a:rPr lang="tr-TR" sz="3900" b="1" u="sng" dirty="0" smtClean="0"/>
            </a:br>
            <a:r>
              <a:rPr lang="tr-TR" sz="4000" b="1" dirty="0" smtClean="0">
                <a:latin typeface="Times New Roman" pitchFamily="18" charset="0"/>
                <a:ea typeface="Times New Roman"/>
                <a:cs typeface="Times New Roman" pitchFamily="18" charset="0"/>
              </a:rPr>
              <a:t> “Devlet Biçimleri” Konusu için Seçilmiş Kaynakça</a:t>
            </a:r>
            <a:br>
              <a:rPr lang="tr-TR" sz="4000" b="1" dirty="0" smtClean="0">
                <a:latin typeface="Times New Roman" pitchFamily="18" charset="0"/>
                <a:ea typeface="Times New Roman"/>
                <a:cs typeface="Times New Roman" pitchFamily="18" charset="0"/>
              </a:rPr>
            </a:br>
            <a:r>
              <a:rPr lang="tr-TR" sz="3900" dirty="0">
                <a:latin typeface="Times New Roman" pitchFamily="18" charset="0"/>
                <a:cs typeface="Times New Roman" pitchFamily="18" charset="0"/>
              </a:rPr>
              <a:t/>
            </a:r>
            <a:br>
              <a:rPr lang="tr-TR" sz="3900" dirty="0">
                <a:latin typeface="Times New Roman" pitchFamily="18" charset="0"/>
                <a:cs typeface="Times New Roman" pitchFamily="18" charset="0"/>
              </a:rPr>
            </a:br>
            <a:r>
              <a:rPr lang="tr-TR" sz="3900" dirty="0" smtClean="0">
                <a:latin typeface="Times New Roman" pitchFamily="18" charset="0"/>
                <a:cs typeface="Times New Roman" pitchFamily="18" charset="0"/>
              </a:rPr>
              <a:t>Oktay </a:t>
            </a:r>
            <a:r>
              <a:rPr lang="tr-TR" sz="3900" dirty="0">
                <a:latin typeface="Times New Roman" pitchFamily="18" charset="0"/>
                <a:cs typeface="Times New Roman" pitchFamily="18" charset="0"/>
              </a:rPr>
              <a:t>Uygun, </a:t>
            </a:r>
            <a:r>
              <a:rPr lang="tr-TR" sz="3900" b="1" dirty="0">
                <a:latin typeface="Times New Roman" pitchFamily="18" charset="0"/>
                <a:cs typeface="Times New Roman" pitchFamily="18" charset="0"/>
              </a:rPr>
              <a:t>Federal Devlet</a:t>
            </a:r>
            <a:r>
              <a:rPr lang="tr-TR" sz="3900" dirty="0">
                <a:latin typeface="Times New Roman" pitchFamily="18" charset="0"/>
                <a:cs typeface="Times New Roman" pitchFamily="18" charset="0"/>
              </a:rPr>
              <a:t>, 3.b., On İki Levha Yayıncılık, İstanbul 2007</a:t>
            </a:r>
            <a:r>
              <a:rPr lang="tr-TR" sz="3900" dirty="0" smtClean="0">
                <a:latin typeface="Times New Roman" pitchFamily="18" charset="0"/>
                <a:cs typeface="Times New Roman" pitchFamily="18" charset="0"/>
              </a:rPr>
              <a:t>.</a:t>
            </a:r>
            <a:br>
              <a:rPr lang="tr-TR" sz="3900" dirty="0" smtClean="0">
                <a:latin typeface="Times New Roman" pitchFamily="18" charset="0"/>
                <a:cs typeface="Times New Roman" pitchFamily="18" charset="0"/>
              </a:rPr>
            </a:br>
            <a:r>
              <a:rPr lang="tr-TR" sz="3900" dirty="0">
                <a:latin typeface="Times New Roman" pitchFamily="18" charset="0"/>
                <a:cs typeface="Times New Roman" pitchFamily="18" charset="0"/>
              </a:rPr>
              <a:t/>
            </a:r>
            <a:br>
              <a:rPr lang="tr-TR" sz="3900" dirty="0">
                <a:latin typeface="Times New Roman" pitchFamily="18" charset="0"/>
                <a:cs typeface="Times New Roman" pitchFamily="18" charset="0"/>
              </a:rPr>
            </a:br>
            <a:r>
              <a:rPr lang="tr-TR" sz="3900" dirty="0">
                <a:latin typeface="Times New Roman" pitchFamily="18" charset="0"/>
                <a:cs typeface="Times New Roman" pitchFamily="18" charset="0"/>
              </a:rPr>
              <a:t>Atilla Nalbant, </a:t>
            </a:r>
            <a:r>
              <a:rPr lang="tr-TR" sz="3900" b="1" dirty="0" err="1">
                <a:latin typeface="Times New Roman" pitchFamily="18" charset="0"/>
                <a:cs typeface="Times New Roman" pitchFamily="18" charset="0"/>
              </a:rPr>
              <a:t>Üniter</a:t>
            </a:r>
            <a:r>
              <a:rPr lang="tr-TR" sz="3900" b="1" dirty="0">
                <a:latin typeface="Times New Roman" pitchFamily="18" charset="0"/>
                <a:cs typeface="Times New Roman" pitchFamily="18" charset="0"/>
              </a:rPr>
              <a:t> Devlet: Bölgeselleşmeden Küreselleşmeye</a:t>
            </a:r>
            <a:r>
              <a:rPr lang="tr-TR" sz="3900" dirty="0">
                <a:latin typeface="Times New Roman" pitchFamily="18" charset="0"/>
                <a:cs typeface="Times New Roman" pitchFamily="18" charset="0"/>
              </a:rPr>
              <a:t>, On İki Levha Yayıncılık, İstanbul 2012</a:t>
            </a:r>
            <a:r>
              <a:rPr lang="tr-TR" sz="3900" dirty="0" smtClean="0">
                <a:latin typeface="Times New Roman" pitchFamily="18" charset="0"/>
                <a:cs typeface="Times New Roman" pitchFamily="18" charset="0"/>
              </a:rPr>
              <a:t>.</a:t>
            </a:r>
            <a:br>
              <a:rPr lang="tr-TR" sz="3900" dirty="0" smtClean="0">
                <a:latin typeface="Times New Roman" pitchFamily="18" charset="0"/>
                <a:cs typeface="Times New Roman" pitchFamily="18" charset="0"/>
              </a:rPr>
            </a:br>
            <a:r>
              <a:rPr lang="tr-TR" sz="3900" dirty="0">
                <a:latin typeface="Times New Roman" pitchFamily="18" charset="0"/>
                <a:cs typeface="Times New Roman" pitchFamily="18" charset="0"/>
              </a:rPr>
              <a:t/>
            </a:r>
            <a:br>
              <a:rPr lang="tr-TR" sz="3900" dirty="0">
                <a:latin typeface="Times New Roman" pitchFamily="18" charset="0"/>
                <a:cs typeface="Times New Roman" pitchFamily="18" charset="0"/>
              </a:rPr>
            </a:br>
            <a:r>
              <a:rPr lang="tr-TR" sz="3900" dirty="0" err="1">
                <a:latin typeface="Times New Roman" pitchFamily="18" charset="0"/>
                <a:cs typeface="Times New Roman" pitchFamily="18" charset="0"/>
              </a:rPr>
              <a:t>Arend</a:t>
            </a:r>
            <a:r>
              <a:rPr lang="tr-TR" sz="3900" dirty="0">
                <a:latin typeface="Times New Roman" pitchFamily="18" charset="0"/>
                <a:cs typeface="Times New Roman" pitchFamily="18" charset="0"/>
              </a:rPr>
              <a:t> </a:t>
            </a:r>
            <a:r>
              <a:rPr lang="tr-TR" sz="3900" dirty="0" err="1">
                <a:latin typeface="Times New Roman" pitchFamily="18" charset="0"/>
                <a:cs typeface="Times New Roman" pitchFamily="18" charset="0"/>
              </a:rPr>
              <a:t>Lijphart</a:t>
            </a:r>
            <a:r>
              <a:rPr lang="tr-TR" sz="3900" dirty="0">
                <a:latin typeface="Times New Roman" pitchFamily="18" charset="0"/>
                <a:cs typeface="Times New Roman" pitchFamily="18" charset="0"/>
              </a:rPr>
              <a:t>, </a:t>
            </a:r>
            <a:r>
              <a:rPr lang="tr-TR" sz="3900" b="1" dirty="0">
                <a:latin typeface="Times New Roman" pitchFamily="18" charset="0"/>
                <a:cs typeface="Times New Roman" pitchFamily="18" charset="0"/>
              </a:rPr>
              <a:t>Çağdaş Demokrasiler</a:t>
            </a:r>
            <a:r>
              <a:rPr lang="tr-TR" sz="3900" dirty="0">
                <a:latin typeface="Times New Roman" pitchFamily="18" charset="0"/>
                <a:cs typeface="Times New Roman" pitchFamily="18" charset="0"/>
              </a:rPr>
              <a:t>, (çev. Ergun Özbudun - Ersin </a:t>
            </a:r>
            <a:r>
              <a:rPr lang="tr-TR" sz="3900" dirty="0" err="1">
                <a:latin typeface="Times New Roman" pitchFamily="18" charset="0"/>
                <a:cs typeface="Times New Roman" pitchFamily="18" charset="0"/>
              </a:rPr>
              <a:t>Onulduran</a:t>
            </a:r>
            <a:r>
              <a:rPr lang="tr-TR" sz="3900" dirty="0">
                <a:latin typeface="Times New Roman" pitchFamily="18" charset="0"/>
                <a:cs typeface="Times New Roman" pitchFamily="18" charset="0"/>
              </a:rPr>
              <a:t>), Yetkin Yayınları, Ankara 1996, s. 147-161.</a:t>
            </a:r>
            <a:r>
              <a:rPr lang="tr-TR" dirty="0"/>
              <a:t/>
            </a:r>
            <a:br>
              <a:rPr lang="tr-TR" dirty="0"/>
            </a:br>
            <a:endParaRPr lang="tr-TR" dirty="0"/>
          </a:p>
        </p:txBody>
      </p:sp>
    </p:spTree>
    <p:extLst>
      <p:ext uri="{BB962C8B-B14F-4D97-AF65-F5344CB8AC3E}">
        <p14:creationId xmlns:p14="http://schemas.microsoft.com/office/powerpoint/2010/main" val="3472821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05625" y="2284077"/>
            <a:ext cx="10515600" cy="1325563"/>
          </a:xfrm>
        </p:spPr>
        <p:txBody>
          <a:bodyPr>
            <a:normAutofit fontScale="90000"/>
          </a:bodyPr>
          <a:lstStyle/>
          <a:p>
            <a:r>
              <a:rPr lang="tr-TR" b="1" u="sng" dirty="0" smtClean="0"/>
              <a:t/>
            </a:r>
            <a:br>
              <a:rPr lang="tr-TR" b="1" u="sng" dirty="0" smtClean="0"/>
            </a:br>
            <a:r>
              <a:rPr lang="tr-TR" b="1" u="sng" dirty="0" smtClean="0">
                <a:latin typeface="Times New Roman" pitchFamily="18" charset="0"/>
                <a:cs typeface="Times New Roman" pitchFamily="18" charset="0"/>
              </a:rPr>
              <a:t>SORU ÖRNEKLERİ</a:t>
            </a:r>
            <a:br>
              <a:rPr lang="tr-TR" b="1" u="sng" dirty="0" smtClean="0">
                <a:latin typeface="Times New Roman" pitchFamily="18" charset="0"/>
                <a:cs typeface="Times New Roman" pitchFamily="18" charset="0"/>
              </a:rPr>
            </a:br>
            <a:r>
              <a:rPr lang="tr-TR" b="1" u="sng" dirty="0">
                <a:latin typeface="Times New Roman" pitchFamily="18" charset="0"/>
                <a:cs typeface="Times New Roman" pitchFamily="18" charset="0"/>
              </a:rPr>
              <a:t/>
            </a:r>
            <a:br>
              <a:rPr lang="tr-TR" b="1" u="sng" dirty="0">
                <a:latin typeface="Times New Roman" pitchFamily="18" charset="0"/>
                <a:cs typeface="Times New Roman" pitchFamily="18" charset="0"/>
              </a:rPr>
            </a:br>
            <a:r>
              <a:rPr lang="tr-TR" b="1" dirty="0" smtClean="0">
                <a:latin typeface="Times New Roman" pitchFamily="18" charset="0"/>
                <a:cs typeface="Times New Roman" pitchFamily="18" charset="0"/>
              </a:rPr>
              <a:t>1. </a:t>
            </a:r>
            <a:r>
              <a:rPr lang="tr-TR" dirty="0" smtClean="0">
                <a:latin typeface="Times New Roman" pitchFamily="18" charset="0"/>
                <a:cs typeface="Times New Roman" pitchFamily="18" charset="0"/>
              </a:rPr>
              <a:t>Aşağıdaki kavramları </a:t>
            </a:r>
            <a:r>
              <a:rPr lang="tr-TR" dirty="0" smtClean="0">
                <a:latin typeface="Times New Roman" pitchFamily="18" charset="0"/>
                <a:cs typeface="Times New Roman" pitchFamily="18" charset="0"/>
              </a:rPr>
              <a:t>açıklayınız:</a:t>
            </a:r>
            <a:r>
              <a:rPr lang="tr-TR" b="1" dirty="0" smtClean="0">
                <a:latin typeface="Times New Roman" pitchFamily="18" charset="0"/>
                <a:cs typeface="Times New Roman" pitchFamily="18" charset="0"/>
              </a:rPr>
              <a:t/>
            </a:r>
            <a:br>
              <a:rPr lang="tr-TR" b="1" dirty="0" smtClean="0">
                <a:latin typeface="Times New Roman" pitchFamily="18" charset="0"/>
                <a:cs typeface="Times New Roman" pitchFamily="18" charset="0"/>
              </a:rPr>
            </a:br>
            <a:r>
              <a:rPr lang="tr-TR" b="1" dirty="0">
                <a:latin typeface="Times New Roman" pitchFamily="18" charset="0"/>
                <a:cs typeface="Times New Roman" pitchFamily="18" charset="0"/>
              </a:rPr>
              <a:t/>
            </a:r>
            <a:br>
              <a:rPr lang="tr-TR" b="1" dirty="0">
                <a:latin typeface="Times New Roman" pitchFamily="18" charset="0"/>
                <a:cs typeface="Times New Roman" pitchFamily="18" charset="0"/>
              </a:rPr>
            </a:br>
            <a:r>
              <a:rPr lang="tr-TR" b="1" dirty="0" smtClean="0">
                <a:latin typeface="Times New Roman" pitchFamily="18" charset="0"/>
                <a:cs typeface="Times New Roman" pitchFamily="18" charset="0"/>
              </a:rPr>
              <a:t>a.</a:t>
            </a:r>
            <a:r>
              <a:rPr lang="tr-TR" dirty="0" smtClean="0">
                <a:latin typeface="Times New Roman" pitchFamily="18" charset="0"/>
                <a:cs typeface="Times New Roman" pitchFamily="18" charset="0"/>
              </a:rPr>
              <a:t> Yerinden yönetim ilkesi</a:t>
            </a:r>
            <a:r>
              <a:rPr lang="tr-TR" dirty="0">
                <a:latin typeface="Times New Roman" pitchFamily="18" charset="0"/>
                <a:cs typeface="Times New Roman" pitchFamily="18" charset="0"/>
              </a:rPr>
              <a:t>		</a:t>
            </a:r>
            <a:r>
              <a:rPr lang="tr-TR" b="1" dirty="0" smtClean="0">
                <a:latin typeface="Times New Roman" pitchFamily="18" charset="0"/>
                <a:cs typeface="Times New Roman" pitchFamily="18" charset="0"/>
              </a:rPr>
              <a:t/>
            </a:r>
            <a:br>
              <a:rPr lang="tr-TR" b="1" dirty="0" smtClean="0">
                <a:latin typeface="Times New Roman" pitchFamily="18" charset="0"/>
                <a:cs typeface="Times New Roman" pitchFamily="18" charset="0"/>
              </a:rPr>
            </a:br>
            <a:r>
              <a:rPr lang="tr-TR" b="1" dirty="0" smtClean="0">
                <a:latin typeface="Times New Roman" pitchFamily="18" charset="0"/>
                <a:cs typeface="Times New Roman" pitchFamily="18" charset="0"/>
              </a:rPr>
              <a:t>b. </a:t>
            </a:r>
            <a:r>
              <a:rPr lang="tr-TR" dirty="0" smtClean="0">
                <a:latin typeface="Times New Roman" pitchFamily="18" charset="0"/>
                <a:cs typeface="Times New Roman" pitchFamily="18" charset="0"/>
              </a:rPr>
              <a:t>Basit Devlet</a:t>
            </a:r>
            <a:r>
              <a:rPr lang="tr-TR" b="1" dirty="0" smtClean="0">
                <a:latin typeface="Times New Roman" pitchFamily="18" charset="0"/>
                <a:cs typeface="Times New Roman" pitchFamily="18" charset="0"/>
              </a:rPr>
              <a:t/>
            </a:r>
            <a:br>
              <a:rPr lang="tr-TR" b="1" dirty="0" smtClean="0">
                <a:latin typeface="Times New Roman" pitchFamily="18" charset="0"/>
                <a:cs typeface="Times New Roman" pitchFamily="18" charset="0"/>
              </a:rPr>
            </a:br>
            <a:r>
              <a:rPr lang="tr-TR" b="1" dirty="0" smtClean="0">
                <a:latin typeface="Times New Roman" pitchFamily="18" charset="0"/>
                <a:cs typeface="Times New Roman" pitchFamily="18" charset="0"/>
              </a:rPr>
              <a:t>c. </a:t>
            </a:r>
            <a:r>
              <a:rPr lang="tr-TR" dirty="0">
                <a:latin typeface="Times New Roman" pitchFamily="18" charset="0"/>
                <a:cs typeface="Times New Roman" pitchFamily="18" charset="0"/>
              </a:rPr>
              <a:t>Bölgeli devlet </a:t>
            </a:r>
            <a:r>
              <a:rPr lang="tr-TR" dirty="0" smtClean="0">
                <a:latin typeface="Times New Roman" pitchFamily="18" charset="0"/>
                <a:cs typeface="Times New Roman" pitchFamily="18" charset="0"/>
              </a:rPr>
              <a:t/>
            </a:r>
            <a:br>
              <a:rPr lang="tr-TR" dirty="0" smtClean="0">
                <a:latin typeface="Times New Roman" pitchFamily="18" charset="0"/>
                <a:cs typeface="Times New Roman" pitchFamily="18" charset="0"/>
              </a:rPr>
            </a:br>
            <a:r>
              <a:rPr lang="tr-TR" b="1" dirty="0" smtClean="0">
                <a:latin typeface="Times New Roman" pitchFamily="18" charset="0"/>
                <a:cs typeface="Times New Roman" pitchFamily="18" charset="0"/>
              </a:rPr>
              <a:t>d. </a:t>
            </a:r>
            <a:r>
              <a:rPr lang="tr-TR" dirty="0" smtClean="0">
                <a:latin typeface="Times New Roman" pitchFamily="18" charset="0"/>
                <a:cs typeface="Times New Roman" pitchFamily="18" charset="0"/>
              </a:rPr>
              <a:t>Hükûmet Şekli Olarak Cumhuriyet</a:t>
            </a:r>
            <a:br>
              <a:rPr lang="tr-TR" dirty="0" smtClean="0">
                <a:latin typeface="Times New Roman" pitchFamily="18" charset="0"/>
                <a:cs typeface="Times New Roman" pitchFamily="18" charset="0"/>
              </a:rPr>
            </a:br>
            <a:r>
              <a:rPr lang="tr-TR" b="1" dirty="0" smtClean="0">
                <a:latin typeface="Times New Roman" pitchFamily="18" charset="0"/>
                <a:cs typeface="Times New Roman" pitchFamily="18" charset="0"/>
              </a:rPr>
              <a:t>e. </a:t>
            </a:r>
            <a:r>
              <a:rPr lang="tr-TR" dirty="0" smtClean="0">
                <a:latin typeface="Times New Roman" pitchFamily="18" charset="0"/>
                <a:cs typeface="Times New Roman" pitchFamily="18" charset="0"/>
              </a:rPr>
              <a:t>Konfederasyon</a:t>
            </a:r>
            <a:r>
              <a:rPr lang="tr-TR" dirty="0" smtClean="0"/>
              <a:t/>
            </a:r>
            <a:br>
              <a:rPr lang="tr-TR" dirty="0" smtClean="0"/>
            </a:br>
            <a:endParaRPr lang="tr-TR" dirty="0"/>
          </a:p>
        </p:txBody>
      </p:sp>
    </p:spTree>
    <p:extLst>
      <p:ext uri="{BB962C8B-B14F-4D97-AF65-F5344CB8AC3E}">
        <p14:creationId xmlns:p14="http://schemas.microsoft.com/office/powerpoint/2010/main" val="1802345759"/>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TotalTime>
  <Words>98</Words>
  <Application>Microsoft Office PowerPoint</Application>
  <PresentationFormat>Custom</PresentationFormat>
  <Paragraphs>14</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Teması</vt:lpstr>
      <vt:lpstr>XI. DEVLET BİÇİMLERİ </vt:lpstr>
      <vt:lpstr>XI. Devlet Biçimleri   A. Devlet İktidarının Kaynağına Göre Devlet  Biçimleri   B. Devlet İktidarının Yapısına Göre Devlet  Biçimleri: Dikey Kuvvetler Ayrılığı   </vt:lpstr>
      <vt:lpstr>A. Devlet İktidarının Kaynağına Göre Devlet Biçimleri  1. Monarşi   a. Mutlak Monarşi   b. Meşruti Monarşi  2. Cumhuriyet   a. Dar Anlamda Cumhuriyet    b. Geniş Anlamda Cumhuriyet  </vt:lpstr>
      <vt:lpstr>B. Devlet İktidarının Yapısına Göre Devlet Biçimleri:     Dikey Kuvvetler Ayrılığı  1. Basit (Tek Yapılı) Devlet  2. Karma Yapılı Devletler  3. Bazı Yeni Eğilimler </vt:lpstr>
      <vt:lpstr>PowerPoint Presentation</vt:lpstr>
      <vt:lpstr>  “Devlet Biçimleri” Konusu için Seçilmiş Kaynakça  Oktay Uygun, Federal Devlet, 3.b., On İki Levha Yayıncılık, İstanbul 2007.  Atilla Nalbant, Üniter Devlet: Bölgeselleşmeden Küreselleşmeye, On İki Levha Yayıncılık, İstanbul 2012.  Arend Lijphart, Çağdaş Demokrasiler, (çev. Ergun Özbudun - Ersin Onulduran), Yetkin Yayınları, Ankara 1996, s. 147-161. </vt:lpstr>
      <vt:lpstr> SORU ÖRNEKLERİ  1. Aşağıdaki kavramları açıklayınız:  a. Yerinden yönetim ilkesi   b. Basit Devlet c. Bölgeli devlet  d. Hükûmet Şekli Olarak Cumhuriyet e. Konfederasyon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GENEL KAYNAKLAR          Erdoğan Teziç, Anayasa Hukuku (Genel Esaslar), 19.b., Beta, İstanbul, 2015. Kemal Gözler, Anayasa Hukukunun Genel Esasları Ders Kitabı, Ekin Kitabevi Yayınları, 7.b., Bursa, 2015. İbrahim Kaboğlu, Anayasa Hukuku Dersleri (Genel Esaslar), Legal Yayıncılık, 11. b, İstanbul, 2016.</dc:title>
  <dc:creator>Deniz POLAT</dc:creator>
  <cp:lastModifiedBy>Oden</cp:lastModifiedBy>
  <cp:revision>10</cp:revision>
  <dcterms:created xsi:type="dcterms:W3CDTF">2017-10-23T13:24:59Z</dcterms:created>
  <dcterms:modified xsi:type="dcterms:W3CDTF">2017-11-27T15:14:40Z</dcterms:modified>
</cp:coreProperties>
</file>