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70" r:id="rId3"/>
    <p:sldId id="272" r:id="rId4"/>
    <p:sldId id="269" r:id="rId5"/>
  </p:sldIdLst>
  <p:sldSz cx="15119350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FFBE"/>
    <a:srgbClr val="38A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59" d="100"/>
          <a:sy n="59" d="100"/>
        </p:scale>
        <p:origin x="76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kan Y�lmaz" userId="7cbadba3-b2be-4fba-b34c-3fb8946a6dcf" providerId="ADAL" clId="{A311D5FC-938E-4748-B393-A1588C45425A}"/>
    <pc:docChg chg="custSel modSld">
      <pc:chgData name="Erkan Y�lmaz" userId="7cbadba3-b2be-4fba-b34c-3fb8946a6dcf" providerId="ADAL" clId="{A311D5FC-938E-4748-B393-A1588C45425A}" dt="2017-09-29T11:01:44.062" v="1" actId="1076"/>
      <pc:docMkLst>
        <pc:docMk/>
      </pc:docMkLst>
      <pc:sldChg chg="delSp modSp">
        <pc:chgData name="Erkan Y�lmaz" userId="7cbadba3-b2be-4fba-b34c-3fb8946a6dcf" providerId="ADAL" clId="{A311D5FC-938E-4748-B393-A1588C45425A}" dt="2017-09-29T11:01:44.062" v="1" actId="1076"/>
        <pc:sldMkLst>
          <pc:docMk/>
          <pc:sldMk cId="4073922918" sldId="270"/>
        </pc:sldMkLst>
        <pc:graphicFrameChg chg="mod">
          <ac:chgData name="Erkan Y�lmaz" userId="7cbadba3-b2be-4fba-b34c-3fb8946a6dcf" providerId="ADAL" clId="{A311D5FC-938E-4748-B393-A1588C45425A}" dt="2017-09-29T11:01:44.062" v="1" actId="1076"/>
          <ac:graphicFrameMkLst>
            <pc:docMk/>
            <pc:sldMk cId="4073922918" sldId="270"/>
            <ac:graphicFrameMk id="5" creationId="{00000000-0000-0000-0000-000000000000}"/>
          </ac:graphicFrameMkLst>
        </pc:graphicFrameChg>
        <pc:graphicFrameChg chg="del">
          <ac:chgData name="Erkan Y�lmaz" userId="7cbadba3-b2be-4fba-b34c-3fb8946a6dcf" providerId="ADAL" clId="{A311D5FC-938E-4748-B393-A1588C45425A}" dt="2017-09-29T11:01:41.129" v="0" actId="478"/>
          <ac:graphicFrameMkLst>
            <pc:docMk/>
            <pc:sldMk cId="4073922918" sldId="270"/>
            <ac:graphicFrameMk id="7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CDD-4BD9-48EB-846F-D179CFCE2B47}" type="datetimeFigureOut">
              <a:rPr lang="tr-TR" smtClean="0"/>
              <a:t>29.09.2017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9F85-9AC7-4179-B2C6-F066CF3FE2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6104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CDD-4BD9-48EB-846F-D179CFCE2B47}" type="datetimeFigureOut">
              <a:rPr lang="tr-TR" smtClean="0"/>
              <a:t>29.09.2017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9F85-9AC7-4179-B2C6-F066CF3FE2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6258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CDD-4BD9-48EB-846F-D179CFCE2B47}" type="datetimeFigureOut">
              <a:rPr lang="tr-TR" smtClean="0"/>
              <a:t>29.09.2017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9F85-9AC7-4179-B2C6-F066CF3FE2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6212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CDD-4BD9-48EB-846F-D179CFCE2B47}" type="datetimeFigureOut">
              <a:rPr lang="tr-TR" smtClean="0"/>
              <a:t>29.09.2017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9F85-9AC7-4179-B2C6-F066CF3FE2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4913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CDD-4BD9-48EB-846F-D179CFCE2B47}" type="datetimeFigureOut">
              <a:rPr lang="tr-TR" smtClean="0"/>
              <a:t>29.09.2017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9F85-9AC7-4179-B2C6-F066CF3FE2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9019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CDD-4BD9-48EB-846F-D179CFCE2B47}" type="datetimeFigureOut">
              <a:rPr lang="tr-TR" smtClean="0"/>
              <a:t>29.09.2017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9F85-9AC7-4179-B2C6-F066CF3FE2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7561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CDD-4BD9-48EB-846F-D179CFCE2B47}" type="datetimeFigureOut">
              <a:rPr lang="tr-TR" smtClean="0"/>
              <a:t>29.09.2017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9F85-9AC7-4179-B2C6-F066CF3FE2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0491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CDD-4BD9-48EB-846F-D179CFCE2B47}" type="datetimeFigureOut">
              <a:rPr lang="tr-TR" smtClean="0"/>
              <a:t>29.09.2017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9F85-9AC7-4179-B2C6-F066CF3FE2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2992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CDD-4BD9-48EB-846F-D179CFCE2B47}" type="datetimeFigureOut">
              <a:rPr lang="tr-TR" smtClean="0"/>
              <a:t>29.09.2017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9F85-9AC7-4179-B2C6-F066CF3FE2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82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CDD-4BD9-48EB-846F-D179CFCE2B47}" type="datetimeFigureOut">
              <a:rPr lang="tr-TR" smtClean="0"/>
              <a:t>29.09.2017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9F85-9AC7-4179-B2C6-F066CF3FE2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1455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ACDD-4BD9-48EB-846F-D179CFCE2B47}" type="datetimeFigureOut">
              <a:rPr lang="tr-TR" smtClean="0"/>
              <a:t>29.09.2017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9F85-9AC7-4179-B2C6-F066CF3FE2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7134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1ACDD-4BD9-48EB-846F-D179CFCE2B47}" type="datetimeFigureOut">
              <a:rPr lang="tr-TR" smtClean="0"/>
              <a:t>29.09.2017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D9F85-9AC7-4179-B2C6-F066CF3FE24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7097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4323805" y="1567542"/>
            <a:ext cx="600702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200" b="1" dirty="0"/>
              <a:t>DÜNYA ve TÜRKİYE İKLİMİ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10330834" y="2651761"/>
            <a:ext cx="3563861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b="1" dirty="0"/>
              <a:t>Yrd. Doç. Dr. Erkan Yılmaz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1097280" y="6244046"/>
            <a:ext cx="73152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200" b="1" dirty="0"/>
              <a:t>Dersin Konusu, Amacı, Kapsamı.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200" b="1" dirty="0"/>
              <a:t>Dersin Planı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200" b="1" dirty="0"/>
              <a:t>Kaynaklar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200" b="1" dirty="0"/>
              <a:t>Değerlendirme</a:t>
            </a:r>
          </a:p>
          <a:p>
            <a:endParaRPr lang="tr-TR" sz="2200" b="1" dirty="0"/>
          </a:p>
        </p:txBody>
      </p:sp>
    </p:spTree>
    <p:extLst>
      <p:ext uri="{BB962C8B-B14F-4D97-AF65-F5344CB8AC3E}">
        <p14:creationId xmlns:p14="http://schemas.microsoft.com/office/powerpoint/2010/main" val="1931582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0" y="0"/>
            <a:ext cx="1802288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tr-TR" b="1" dirty="0"/>
              <a:t>Amaç ve Kapsam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770709" y="1737360"/>
            <a:ext cx="1122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/>
              <a:t>Amaç;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770709" y="4611189"/>
            <a:ext cx="14575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/>
              <a:t>Kapsam;</a:t>
            </a:r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023604"/>
              </p:ext>
            </p:extLst>
          </p:nvPr>
        </p:nvGraphicFramePr>
        <p:xfrm>
          <a:off x="8596584" y="1214841"/>
          <a:ext cx="5991588" cy="85300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1879">
                  <a:extLst>
                    <a:ext uri="{9D8B030D-6E8A-4147-A177-3AD203B41FA5}">
                      <a16:colId xmlns:a16="http://schemas.microsoft.com/office/drawing/2014/main" val="4288707083"/>
                    </a:ext>
                  </a:extLst>
                </a:gridCol>
                <a:gridCol w="5269709">
                  <a:extLst>
                    <a:ext uri="{9D8B030D-6E8A-4147-A177-3AD203B41FA5}">
                      <a16:colId xmlns:a16="http://schemas.microsoft.com/office/drawing/2014/main" val="259707519"/>
                    </a:ext>
                  </a:extLst>
                </a:gridCol>
              </a:tblGrid>
              <a:tr h="60928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</a:rPr>
                        <a:t>1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u="none" strike="noStrike" dirty="0">
                          <a:effectLst/>
                        </a:rPr>
                        <a:t>Dersin Tanıtımı, Kavramlar, Amaçlar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32796702"/>
                  </a:ext>
                </a:extLst>
              </a:tr>
              <a:tr h="60928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</a:rPr>
                        <a:t>2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u="none" strike="noStrike" dirty="0">
                          <a:effectLst/>
                        </a:rPr>
                        <a:t>Dünya Fiziki Özelikleri ve Değişimleri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12895374"/>
                  </a:ext>
                </a:extLst>
              </a:tr>
              <a:tr h="60928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</a:rPr>
                        <a:t>3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u="none" strike="noStrike">
                          <a:effectLst/>
                        </a:rPr>
                        <a:t>Dünya İklimini Etkileyen Etmenler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627966812"/>
                  </a:ext>
                </a:extLst>
              </a:tr>
              <a:tr h="60928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</a:rPr>
                        <a:t>4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u="none" strike="noStrike" dirty="0">
                          <a:effectLst/>
                        </a:rPr>
                        <a:t>Dünya'da Sıcaklık ve Yağış Dağılışı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66597619"/>
                  </a:ext>
                </a:extLst>
              </a:tr>
              <a:tr h="60928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</a:rPr>
                        <a:t>5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u="none" strike="noStrike" dirty="0">
                          <a:effectLst/>
                        </a:rPr>
                        <a:t>Dünya'da Nemlilik ve Rüzgar Şartları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5340466"/>
                  </a:ext>
                </a:extLst>
              </a:tr>
              <a:tr h="60928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</a:rPr>
                        <a:t>6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u="none" strike="noStrike" dirty="0">
                          <a:effectLst/>
                        </a:rPr>
                        <a:t>Dünya </a:t>
                      </a:r>
                      <a:r>
                        <a:rPr lang="tr-TR" sz="1800" b="1" u="none" strike="noStrike" dirty="0" err="1">
                          <a:effectLst/>
                        </a:rPr>
                        <a:t>Köppen</a:t>
                      </a:r>
                      <a:r>
                        <a:rPr lang="tr-TR" sz="1800" b="1" u="none" strike="noStrike" dirty="0">
                          <a:effectLst/>
                        </a:rPr>
                        <a:t> ve Thornthwaite İklim Sınıflandırmaları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32875837"/>
                  </a:ext>
                </a:extLst>
              </a:tr>
              <a:tr h="60928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</a:rPr>
                        <a:t>7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u="none" strike="noStrike" dirty="0">
                          <a:effectLst/>
                        </a:rPr>
                        <a:t>Türkiye İklimini Etkileyen Etmenler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05030196"/>
                  </a:ext>
                </a:extLst>
              </a:tr>
              <a:tr h="60928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</a:rPr>
                        <a:t>8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u="none" strike="noStrike">
                          <a:effectLst/>
                        </a:rPr>
                        <a:t>Türkiye'de Sıcaklık Dağılışı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07115372"/>
                  </a:ext>
                </a:extLst>
              </a:tr>
              <a:tr h="60928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</a:rPr>
                        <a:t>9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u="none" strike="noStrike" dirty="0">
                          <a:effectLst/>
                        </a:rPr>
                        <a:t>Türkiye'de Yağış Dağılışı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13913784"/>
                  </a:ext>
                </a:extLst>
              </a:tr>
              <a:tr h="60928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</a:rPr>
                        <a:t>10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u="none" strike="noStrike">
                          <a:effectLst/>
                        </a:rPr>
                        <a:t>Türkiye'de Nemlilik ve Rüzgar Koşulları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87818539"/>
                  </a:ext>
                </a:extLst>
              </a:tr>
              <a:tr h="60928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</a:rPr>
                        <a:t>11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u="none" strike="noStrike">
                          <a:effectLst/>
                        </a:rPr>
                        <a:t>Türkiye'de Diğer İklim Elamanlarının Etkileri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95855310"/>
                  </a:ext>
                </a:extLst>
              </a:tr>
              <a:tr h="60928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</a:rPr>
                        <a:t>12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u="none" strike="noStrike">
                          <a:effectLst/>
                        </a:rPr>
                        <a:t>Türkiye Köppen İklim Sınıflandırması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56500645"/>
                  </a:ext>
                </a:extLst>
              </a:tr>
              <a:tr h="60928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</a:rPr>
                        <a:t>13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u="none" strike="noStrike">
                          <a:effectLst/>
                        </a:rPr>
                        <a:t>Türkiye Thornthwaite İklim Sınıflandırması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12964443"/>
                  </a:ext>
                </a:extLst>
              </a:tr>
              <a:tr h="60928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>
                          <a:effectLst/>
                        </a:rPr>
                        <a:t>14</a:t>
                      </a:r>
                      <a:endParaRPr lang="tr-TR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1" u="none" strike="noStrike" dirty="0">
                          <a:effectLst/>
                        </a:rPr>
                        <a:t>Makro ve Mikro İklimler Arasındaki İlişkiler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46979826"/>
                  </a:ext>
                </a:extLst>
              </a:tr>
            </a:tbl>
          </a:graphicData>
        </a:graphic>
      </p:graphicFrame>
      <p:sp>
        <p:nvSpPr>
          <p:cNvPr id="6" name="Dikdörtgen 5"/>
          <p:cNvSpPr/>
          <p:nvPr/>
        </p:nvSpPr>
        <p:spPr>
          <a:xfrm>
            <a:off x="13509229" y="0"/>
            <a:ext cx="1610121" cy="369332"/>
          </a:xfrm>
          <a:prstGeom prst="rect">
            <a:avLst/>
          </a:prstGeom>
          <a:solidFill>
            <a:srgbClr val="00B050"/>
          </a:solidFill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1" dirty="0"/>
              <a:t>Dersin Planı</a:t>
            </a:r>
          </a:p>
        </p:txBody>
      </p:sp>
    </p:spTree>
    <p:extLst>
      <p:ext uri="{BB962C8B-B14F-4D97-AF65-F5344CB8AC3E}">
        <p14:creationId xmlns:p14="http://schemas.microsoft.com/office/powerpoint/2010/main" val="4073922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cmel erlat iklim sistemi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5109" y="1865533"/>
            <a:ext cx="4611188" cy="6882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4.bp.blogspot.com/-wF0i486A0BM/T-otKQsbDTI/AAAAAAAABRU/9vRU2r7VtCw/s1600/IMG_007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2154" y="1854926"/>
            <a:ext cx="4892473" cy="6903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13992823" y="0"/>
            <a:ext cx="1126527" cy="369332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tr-TR" b="1" dirty="0"/>
              <a:t>Kaynaklar</a:t>
            </a:r>
          </a:p>
        </p:txBody>
      </p:sp>
    </p:spTree>
    <p:extLst>
      <p:ext uri="{BB962C8B-B14F-4D97-AF65-F5344CB8AC3E}">
        <p14:creationId xmlns:p14="http://schemas.microsoft.com/office/powerpoint/2010/main" val="3707408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6975565" y="1580606"/>
            <a:ext cx="1182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Klimatoloji</a:t>
            </a:r>
          </a:p>
        </p:txBody>
      </p:sp>
      <p:sp>
        <p:nvSpPr>
          <p:cNvPr id="3" name="Metin kutusu 2"/>
          <p:cNvSpPr txBox="1"/>
          <p:nvPr/>
        </p:nvSpPr>
        <p:spPr>
          <a:xfrm>
            <a:off x="6975565" y="2769326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İklim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6975565" y="3958046"/>
            <a:ext cx="1468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İklim değişimi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6965097" y="5362303"/>
            <a:ext cx="1367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Ekosistemler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7025838" y="6753497"/>
            <a:ext cx="1673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Sürdürülebilirlik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7045439" y="7955280"/>
            <a:ext cx="1206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Tanımlama</a:t>
            </a:r>
          </a:p>
        </p:txBody>
      </p:sp>
      <p:sp>
        <p:nvSpPr>
          <p:cNvPr id="8" name="Metin kutusu 7"/>
          <p:cNvSpPr txBox="1"/>
          <p:nvPr/>
        </p:nvSpPr>
        <p:spPr>
          <a:xfrm>
            <a:off x="0" y="0"/>
            <a:ext cx="1608838" cy="369332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tr-TR" b="1" dirty="0"/>
              <a:t>Değerlendirme</a:t>
            </a:r>
          </a:p>
        </p:txBody>
      </p:sp>
      <p:sp>
        <p:nvSpPr>
          <p:cNvPr id="9" name="Metin kutusu 8"/>
          <p:cNvSpPr txBox="1"/>
          <p:nvPr/>
        </p:nvSpPr>
        <p:spPr>
          <a:xfrm>
            <a:off x="931601" y="2929653"/>
            <a:ext cx="686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/>
              <a:t>Ödev</a:t>
            </a:r>
          </a:p>
        </p:txBody>
      </p:sp>
      <p:sp>
        <p:nvSpPr>
          <p:cNvPr id="10" name="Metin kutusu 9"/>
          <p:cNvSpPr txBox="1"/>
          <p:nvPr/>
        </p:nvSpPr>
        <p:spPr>
          <a:xfrm>
            <a:off x="804419" y="1267097"/>
            <a:ext cx="140775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/>
              <a:t>40</a:t>
            </a:r>
          </a:p>
          <a:p>
            <a:endParaRPr lang="tr-TR" b="1" dirty="0"/>
          </a:p>
          <a:p>
            <a:r>
              <a:rPr lang="tr-TR" b="1" dirty="0"/>
              <a:t>60     (30+70)</a:t>
            </a:r>
          </a:p>
          <a:p>
            <a:endParaRPr lang="tr-TR" b="1" dirty="0"/>
          </a:p>
          <a:p>
            <a:endParaRPr lang="tr-TR" b="1" dirty="0"/>
          </a:p>
        </p:txBody>
      </p:sp>
      <p:cxnSp>
        <p:nvCxnSpPr>
          <p:cNvPr id="12" name="Düz Ok Bağlayıcısı 11"/>
          <p:cNvCxnSpPr/>
          <p:nvPr/>
        </p:nvCxnSpPr>
        <p:spPr>
          <a:xfrm flipH="1">
            <a:off x="1136470" y="2168434"/>
            <a:ext cx="371828" cy="761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Düz Ok Bağlayıcısı 13"/>
          <p:cNvCxnSpPr/>
          <p:nvPr/>
        </p:nvCxnSpPr>
        <p:spPr>
          <a:xfrm>
            <a:off x="1998617" y="2168434"/>
            <a:ext cx="313509" cy="7873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Metin kutusu 14"/>
          <p:cNvSpPr txBox="1"/>
          <p:nvPr/>
        </p:nvSpPr>
        <p:spPr>
          <a:xfrm>
            <a:off x="1997777" y="2929653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/>
              <a:t>Final</a:t>
            </a:r>
          </a:p>
        </p:txBody>
      </p:sp>
      <p:sp>
        <p:nvSpPr>
          <p:cNvPr id="16" name="Metin kutusu 15"/>
          <p:cNvSpPr txBox="1"/>
          <p:nvPr/>
        </p:nvSpPr>
        <p:spPr>
          <a:xfrm>
            <a:off x="1283281" y="1251074"/>
            <a:ext cx="1075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/>
              <a:t>Ara Sınav</a:t>
            </a:r>
          </a:p>
        </p:txBody>
      </p:sp>
      <p:sp>
        <p:nvSpPr>
          <p:cNvPr id="11" name="Metin kutusu 10"/>
          <p:cNvSpPr txBox="1"/>
          <p:nvPr/>
        </p:nvSpPr>
        <p:spPr>
          <a:xfrm>
            <a:off x="7145383" y="8987246"/>
            <a:ext cx="12959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/>
              <a:t>Sigortalama</a:t>
            </a:r>
          </a:p>
        </p:txBody>
      </p:sp>
    </p:spTree>
    <p:extLst>
      <p:ext uri="{BB962C8B-B14F-4D97-AF65-F5344CB8AC3E}">
        <p14:creationId xmlns:p14="http://schemas.microsoft.com/office/powerpoint/2010/main" val="2398021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288</TotalTime>
  <Words>130</Words>
  <Application>Microsoft Office PowerPoint</Application>
  <PresentationFormat>Özel</PresentationFormat>
  <Paragraphs>53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Erkan Yılmaz</dc:creator>
  <cp:lastModifiedBy>Erkan Yılmaz</cp:lastModifiedBy>
  <cp:revision>28</cp:revision>
  <dcterms:created xsi:type="dcterms:W3CDTF">2016-07-02T19:24:47Z</dcterms:created>
  <dcterms:modified xsi:type="dcterms:W3CDTF">2017-09-29T11:01:47Z</dcterms:modified>
</cp:coreProperties>
</file>