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60" r:id="rId1"/>
  </p:sldMasterIdLst>
  <p:notesMasterIdLst>
    <p:notesMasterId r:id="rId42"/>
  </p:notesMasterIdLst>
  <p:sldIdLst>
    <p:sldId id="256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72" r:id="rId22"/>
    <p:sldId id="342" r:id="rId23"/>
    <p:sldId id="343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60" r:id="rId38"/>
    <p:sldId id="357" r:id="rId39"/>
    <p:sldId id="358" r:id="rId40"/>
    <p:sldId id="359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1" autoAdjust="0"/>
    <p:restoredTop sz="92792" autoAdjust="0"/>
  </p:normalViewPr>
  <p:slideViewPr>
    <p:cSldViewPr snapToGrid="0">
      <p:cViewPr varScale="1">
        <p:scale>
          <a:sx n="108" d="100"/>
          <a:sy n="108" d="100"/>
        </p:scale>
        <p:origin x="-49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B96ED7-7900-406D-BBDD-D03F9EC116F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AC53CA27-3F31-4E55-8B46-CB96CD03EF70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Osmanlıların son dönemlerine kadar, ilkokul üstü örgün eğitim kurumlarında yalnızca erkekler okumuştur.</a:t>
          </a:r>
          <a:endParaRPr lang="tr-TR" dirty="0">
            <a:solidFill>
              <a:schemeClr val="tx1"/>
            </a:solidFill>
          </a:endParaRPr>
        </a:p>
      </dgm:t>
    </dgm:pt>
    <dgm:pt modelId="{B6882720-09AA-4A7E-99EC-C6F46BAECF02}" type="parTrans" cxnId="{DC22B18C-782F-4476-8513-2E045C48DF7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A05A353-0014-4A01-A558-184F3D7FDEB8}" type="sibTrans" cxnId="{DC22B18C-782F-4476-8513-2E045C48DF7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7403633-950D-40BB-B89A-35DE5B9C9A70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* Eğitim ve öğretimin temel amacı dinidir</a:t>
          </a:r>
          <a:endParaRPr lang="tr-TR">
            <a:solidFill>
              <a:schemeClr val="tx1"/>
            </a:solidFill>
          </a:endParaRPr>
        </a:p>
      </dgm:t>
    </dgm:pt>
    <dgm:pt modelId="{974DCD57-57D2-4939-9B78-6C1B34706462}" type="parTrans" cxnId="{D27FBF01-BAE2-42E3-98CA-EE282965138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6183260-341B-492A-BFB4-C43F2CA6AA0B}" type="sibTrans" cxnId="{D27FBF01-BAE2-42E3-98CA-EE282965138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01D91D2-5C11-41EC-A941-8A0B0B7C0D64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* Yöntem daha çok ezbercidir.</a:t>
          </a:r>
          <a:endParaRPr lang="tr-TR">
            <a:solidFill>
              <a:schemeClr val="tx1"/>
            </a:solidFill>
          </a:endParaRPr>
        </a:p>
      </dgm:t>
    </dgm:pt>
    <dgm:pt modelId="{EE94ED05-964F-4A46-973A-74365CE8998E}" type="parTrans" cxnId="{ABDB96F0-D0B2-4101-B14B-A5251A1899CC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2D84A714-9E76-47DF-B231-B2795B7D993C}" type="sibTrans" cxnId="{ABDB96F0-D0B2-4101-B14B-A5251A1899CC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0A3BA4A-B7BC-4122-A4AA-5504B3BA51FE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* Tanzimat dönemine kadar eğitim her düzeyde ücretsizdir.</a:t>
          </a:r>
          <a:endParaRPr lang="tr-TR">
            <a:solidFill>
              <a:schemeClr val="tx1"/>
            </a:solidFill>
          </a:endParaRPr>
        </a:p>
      </dgm:t>
    </dgm:pt>
    <dgm:pt modelId="{00DCAF8C-6E23-49D1-8D41-53997B900332}" type="parTrans" cxnId="{6A796374-32A7-48F1-8622-FA66508A746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DE0DD7B0-DD5F-4592-B2E3-2EE73BBA97D9}" type="sibTrans" cxnId="{6A796374-32A7-48F1-8622-FA66508A746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3BBA696-04E7-416B-BC88-D6231C528C7F}" type="pres">
      <dgm:prSet presAssocID="{21B96ED7-7900-406D-BBDD-D03F9EC116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EFCB99-B20E-41E2-B9B2-D4F7C63A61A2}" type="pres">
      <dgm:prSet presAssocID="{AC53CA27-3F31-4E55-8B46-CB96CD03EF7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0945F0-1127-4782-B794-BF42B9969B33}" type="pres">
      <dgm:prSet presAssocID="{0A05A353-0014-4A01-A558-184F3D7FDEB8}" presName="spacer" presStyleCnt="0"/>
      <dgm:spPr/>
    </dgm:pt>
    <dgm:pt modelId="{060E2AFB-A2B4-45A3-9F97-26A1E8C6841F}" type="pres">
      <dgm:prSet presAssocID="{57403633-950D-40BB-B89A-35DE5B9C9A7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C4047B-57F0-4EFA-AB8D-0FE0784C8975}" type="pres">
      <dgm:prSet presAssocID="{B6183260-341B-492A-BFB4-C43F2CA6AA0B}" presName="spacer" presStyleCnt="0"/>
      <dgm:spPr/>
    </dgm:pt>
    <dgm:pt modelId="{7F34E579-1F93-4826-ABFE-F87B76018C75}" type="pres">
      <dgm:prSet presAssocID="{101D91D2-5C11-41EC-A941-8A0B0B7C0D6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322BAD-2B39-4756-9D19-5FACF7F78C8F}" type="pres">
      <dgm:prSet presAssocID="{2D84A714-9E76-47DF-B231-B2795B7D993C}" presName="spacer" presStyleCnt="0"/>
      <dgm:spPr/>
    </dgm:pt>
    <dgm:pt modelId="{AEE6F308-1C42-4D1D-8254-8040D6708201}" type="pres">
      <dgm:prSet presAssocID="{D0A3BA4A-B7BC-4122-A4AA-5504B3BA51F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FE3992-B14C-4EFB-A987-D5F4C09D0BFA}" type="presOf" srcId="{57403633-950D-40BB-B89A-35DE5B9C9A70}" destId="{060E2AFB-A2B4-45A3-9F97-26A1E8C6841F}" srcOrd="0" destOrd="0" presId="urn:microsoft.com/office/officeart/2005/8/layout/vList2"/>
    <dgm:cxn modelId="{ABDB96F0-D0B2-4101-B14B-A5251A1899CC}" srcId="{21B96ED7-7900-406D-BBDD-D03F9EC116FD}" destId="{101D91D2-5C11-41EC-A941-8A0B0B7C0D64}" srcOrd="2" destOrd="0" parTransId="{EE94ED05-964F-4A46-973A-74365CE8998E}" sibTransId="{2D84A714-9E76-47DF-B231-B2795B7D993C}"/>
    <dgm:cxn modelId="{DC22B18C-782F-4476-8513-2E045C48DF70}" srcId="{21B96ED7-7900-406D-BBDD-D03F9EC116FD}" destId="{AC53CA27-3F31-4E55-8B46-CB96CD03EF70}" srcOrd="0" destOrd="0" parTransId="{B6882720-09AA-4A7E-99EC-C6F46BAECF02}" sibTransId="{0A05A353-0014-4A01-A558-184F3D7FDEB8}"/>
    <dgm:cxn modelId="{6A796374-32A7-48F1-8622-FA66508A7464}" srcId="{21B96ED7-7900-406D-BBDD-D03F9EC116FD}" destId="{D0A3BA4A-B7BC-4122-A4AA-5504B3BA51FE}" srcOrd="3" destOrd="0" parTransId="{00DCAF8C-6E23-49D1-8D41-53997B900332}" sibTransId="{DE0DD7B0-DD5F-4592-B2E3-2EE73BBA97D9}"/>
    <dgm:cxn modelId="{D27FBF01-BAE2-42E3-98CA-EE2829651386}" srcId="{21B96ED7-7900-406D-BBDD-D03F9EC116FD}" destId="{57403633-950D-40BB-B89A-35DE5B9C9A70}" srcOrd="1" destOrd="0" parTransId="{974DCD57-57D2-4939-9B78-6C1B34706462}" sibTransId="{B6183260-341B-492A-BFB4-C43F2CA6AA0B}"/>
    <dgm:cxn modelId="{674DFF3A-93F6-4FBF-AE36-32D1DFDC32D3}" type="presOf" srcId="{D0A3BA4A-B7BC-4122-A4AA-5504B3BA51FE}" destId="{AEE6F308-1C42-4D1D-8254-8040D6708201}" srcOrd="0" destOrd="0" presId="urn:microsoft.com/office/officeart/2005/8/layout/vList2"/>
    <dgm:cxn modelId="{86D9D13A-B461-4044-B3A7-7B0DA56647DC}" type="presOf" srcId="{21B96ED7-7900-406D-BBDD-D03F9EC116FD}" destId="{B3BBA696-04E7-416B-BC88-D6231C528C7F}" srcOrd="0" destOrd="0" presId="urn:microsoft.com/office/officeart/2005/8/layout/vList2"/>
    <dgm:cxn modelId="{3D6C5E55-F37B-4D1C-9D11-0088763739DA}" type="presOf" srcId="{AC53CA27-3F31-4E55-8B46-CB96CD03EF70}" destId="{45EFCB99-B20E-41E2-B9B2-D4F7C63A61A2}" srcOrd="0" destOrd="0" presId="urn:microsoft.com/office/officeart/2005/8/layout/vList2"/>
    <dgm:cxn modelId="{21B2F108-54CE-4012-AE46-1F91A0D343F4}" type="presOf" srcId="{101D91D2-5C11-41EC-A941-8A0B0B7C0D64}" destId="{7F34E579-1F93-4826-ABFE-F87B76018C75}" srcOrd="0" destOrd="0" presId="urn:microsoft.com/office/officeart/2005/8/layout/vList2"/>
    <dgm:cxn modelId="{9E52263B-D891-4E0F-9352-7501974F798D}" type="presParOf" srcId="{B3BBA696-04E7-416B-BC88-D6231C528C7F}" destId="{45EFCB99-B20E-41E2-B9B2-D4F7C63A61A2}" srcOrd="0" destOrd="0" presId="urn:microsoft.com/office/officeart/2005/8/layout/vList2"/>
    <dgm:cxn modelId="{287820EF-A680-45D1-8455-63ED87CC184B}" type="presParOf" srcId="{B3BBA696-04E7-416B-BC88-D6231C528C7F}" destId="{700945F0-1127-4782-B794-BF42B9969B33}" srcOrd="1" destOrd="0" presId="urn:microsoft.com/office/officeart/2005/8/layout/vList2"/>
    <dgm:cxn modelId="{B3168A94-39A7-4688-A567-801AB58F16F8}" type="presParOf" srcId="{B3BBA696-04E7-416B-BC88-D6231C528C7F}" destId="{060E2AFB-A2B4-45A3-9F97-26A1E8C6841F}" srcOrd="2" destOrd="0" presId="urn:microsoft.com/office/officeart/2005/8/layout/vList2"/>
    <dgm:cxn modelId="{3EEBACC3-757D-45ED-9254-A3569E478EBB}" type="presParOf" srcId="{B3BBA696-04E7-416B-BC88-D6231C528C7F}" destId="{91C4047B-57F0-4EFA-AB8D-0FE0784C8975}" srcOrd="3" destOrd="0" presId="urn:microsoft.com/office/officeart/2005/8/layout/vList2"/>
    <dgm:cxn modelId="{C57EA46A-B590-4911-817F-8D3C53FD655A}" type="presParOf" srcId="{B3BBA696-04E7-416B-BC88-D6231C528C7F}" destId="{7F34E579-1F93-4826-ABFE-F87B76018C75}" srcOrd="4" destOrd="0" presId="urn:microsoft.com/office/officeart/2005/8/layout/vList2"/>
    <dgm:cxn modelId="{FC0ACAF3-061E-4107-B6E0-405D8401D2C6}" type="presParOf" srcId="{B3BBA696-04E7-416B-BC88-D6231C528C7F}" destId="{5F322BAD-2B39-4756-9D19-5FACF7F78C8F}" srcOrd="5" destOrd="0" presId="urn:microsoft.com/office/officeart/2005/8/layout/vList2"/>
    <dgm:cxn modelId="{A2643CD4-EF7B-4C84-8184-B4ACFA359779}" type="presParOf" srcId="{B3BBA696-04E7-416B-BC88-D6231C528C7F}" destId="{AEE6F308-1C42-4D1D-8254-8040D670820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7AC9E-7965-4DCA-B5D3-3A66ED268F6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6805C759-07D1-4BA6-A437-31E6FF206775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Fatih’in yaptırmış olduğu medreselerle ülke dışında öğrenime gerek kalmamıştır.</a:t>
          </a:r>
          <a:endParaRPr lang="tr-TR" dirty="0">
            <a:solidFill>
              <a:schemeClr val="tx1"/>
            </a:solidFill>
          </a:endParaRPr>
        </a:p>
      </dgm:t>
    </dgm:pt>
    <dgm:pt modelId="{25B0530D-1606-40ED-9857-4C0C2B7DE9C2}" type="parTrans" cxnId="{54509254-FB68-4F75-BEB9-8E90856B3F3C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5A2A223-8D25-4CDE-BE39-908FBEF7A096}" type="sibTrans" cxnId="{54509254-FB68-4F75-BEB9-8E90856B3F3C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91F5495-1483-4984-B246-4EE9DBF7642E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Fatih döneminde felsefi ve bilimsel düşünüş Osmanlılara girmiştir.</a:t>
          </a:r>
          <a:endParaRPr lang="tr-TR">
            <a:solidFill>
              <a:schemeClr val="tx1"/>
            </a:solidFill>
          </a:endParaRPr>
        </a:p>
      </dgm:t>
    </dgm:pt>
    <dgm:pt modelId="{295210A4-1EA9-47C1-A735-1AAEA8F04FDB}" type="parTrans" cxnId="{06136A8F-B64A-492F-A05D-D4BEC58B03D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6A91665-74D0-4C9F-AD85-F1743B36E7B8}" type="sibTrans" cxnId="{06136A8F-B64A-492F-A05D-D4BEC58B03D8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9E8B616C-7970-40B6-89B7-B5C33D862EE3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Osmanlı devleri bilime ve bilim adamlarına saygılıdır.</a:t>
          </a:r>
          <a:endParaRPr lang="tr-TR">
            <a:solidFill>
              <a:schemeClr val="tx1"/>
            </a:solidFill>
          </a:endParaRPr>
        </a:p>
      </dgm:t>
    </dgm:pt>
    <dgm:pt modelId="{FE8C3E81-39B4-474D-B9B3-574CAED8AEB3}" type="parTrans" cxnId="{A7AB65DC-C4AF-4072-B2E8-351E711222E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2E7182E-EB59-4CE2-AEFB-BDE542DF8AF5}" type="sibTrans" cxnId="{A7AB65DC-C4AF-4072-B2E8-351E711222E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BBB9CAC-F6B3-4A4D-9A98-C4778AB6BC03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Yaygın eğitim kurumu olarak kahvehaneler ortaya çıkmıştır.</a:t>
          </a:r>
          <a:endParaRPr lang="tr-TR">
            <a:solidFill>
              <a:schemeClr val="tx1"/>
            </a:solidFill>
          </a:endParaRPr>
        </a:p>
      </dgm:t>
    </dgm:pt>
    <dgm:pt modelId="{65E741A0-14F9-4B6C-8AA1-5D1A120E163F}" type="parTrans" cxnId="{BD60D71E-B7F1-4363-B409-5AE230DBB11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421550A-3782-483C-A295-59B244B0D678}" type="sibTrans" cxnId="{BD60D71E-B7F1-4363-B409-5AE230DBB111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E61DB15-D1DB-416A-A2D9-85D539651962}" type="pres">
      <dgm:prSet presAssocID="{6DF7AC9E-7965-4DCA-B5D3-3A66ED268F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BE7C34A-3FA5-4075-8E6F-76D7DB78EC72}" type="pres">
      <dgm:prSet presAssocID="{6805C759-07D1-4BA6-A437-31E6FF20677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E9331B-E7AA-4604-8735-2914269DF0E8}" type="pres">
      <dgm:prSet presAssocID="{F5A2A223-8D25-4CDE-BE39-908FBEF7A096}" presName="spacer" presStyleCnt="0"/>
      <dgm:spPr/>
    </dgm:pt>
    <dgm:pt modelId="{2D9E50DD-BA61-4BC7-B22F-45BA120F1309}" type="pres">
      <dgm:prSet presAssocID="{591F5495-1483-4984-B246-4EE9DBF7642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D20FC6-9F1F-407F-9C62-6590F6E85F79}" type="pres">
      <dgm:prSet presAssocID="{86A91665-74D0-4C9F-AD85-F1743B36E7B8}" presName="spacer" presStyleCnt="0"/>
      <dgm:spPr/>
    </dgm:pt>
    <dgm:pt modelId="{B6F6F35C-91F5-45F3-91D4-535E81FD6954}" type="pres">
      <dgm:prSet presAssocID="{9E8B616C-7970-40B6-89B7-B5C33D862EE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C89971-1BCB-40D7-ACEA-47B14C5C8BB6}" type="pres">
      <dgm:prSet presAssocID="{72E7182E-EB59-4CE2-AEFB-BDE542DF8AF5}" presName="spacer" presStyleCnt="0"/>
      <dgm:spPr/>
    </dgm:pt>
    <dgm:pt modelId="{7A274D64-CFF0-4E50-8BE5-E0728FC75FAF}" type="pres">
      <dgm:prSet presAssocID="{FBBB9CAC-F6B3-4A4D-9A98-C4778AB6BC0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6136A8F-B64A-492F-A05D-D4BEC58B03D8}" srcId="{6DF7AC9E-7965-4DCA-B5D3-3A66ED268F63}" destId="{591F5495-1483-4984-B246-4EE9DBF7642E}" srcOrd="1" destOrd="0" parTransId="{295210A4-1EA9-47C1-A735-1AAEA8F04FDB}" sibTransId="{86A91665-74D0-4C9F-AD85-F1743B36E7B8}"/>
    <dgm:cxn modelId="{2B1487EE-4BF2-4FF9-8388-24CD02D35CDE}" type="presOf" srcId="{9E8B616C-7970-40B6-89B7-B5C33D862EE3}" destId="{B6F6F35C-91F5-45F3-91D4-535E81FD6954}" srcOrd="0" destOrd="0" presId="urn:microsoft.com/office/officeart/2005/8/layout/vList2"/>
    <dgm:cxn modelId="{49C2E58F-DAE1-4B91-ABF0-0FA6DE71D65C}" type="presOf" srcId="{591F5495-1483-4984-B246-4EE9DBF7642E}" destId="{2D9E50DD-BA61-4BC7-B22F-45BA120F1309}" srcOrd="0" destOrd="0" presId="urn:microsoft.com/office/officeart/2005/8/layout/vList2"/>
    <dgm:cxn modelId="{A7AB65DC-C4AF-4072-B2E8-351E711222E6}" srcId="{6DF7AC9E-7965-4DCA-B5D3-3A66ED268F63}" destId="{9E8B616C-7970-40B6-89B7-B5C33D862EE3}" srcOrd="2" destOrd="0" parTransId="{FE8C3E81-39B4-474D-B9B3-574CAED8AEB3}" sibTransId="{72E7182E-EB59-4CE2-AEFB-BDE542DF8AF5}"/>
    <dgm:cxn modelId="{267D3CF2-B2B3-41B4-981B-74CFD03C57A1}" type="presOf" srcId="{6805C759-07D1-4BA6-A437-31E6FF206775}" destId="{ABE7C34A-3FA5-4075-8E6F-76D7DB78EC72}" srcOrd="0" destOrd="0" presId="urn:microsoft.com/office/officeart/2005/8/layout/vList2"/>
    <dgm:cxn modelId="{BD60D71E-B7F1-4363-B409-5AE230DBB111}" srcId="{6DF7AC9E-7965-4DCA-B5D3-3A66ED268F63}" destId="{FBBB9CAC-F6B3-4A4D-9A98-C4778AB6BC03}" srcOrd="3" destOrd="0" parTransId="{65E741A0-14F9-4B6C-8AA1-5D1A120E163F}" sibTransId="{3421550A-3782-483C-A295-59B244B0D678}"/>
    <dgm:cxn modelId="{24ED87ED-8FF7-492C-9F64-D13375268BED}" type="presOf" srcId="{FBBB9CAC-F6B3-4A4D-9A98-C4778AB6BC03}" destId="{7A274D64-CFF0-4E50-8BE5-E0728FC75FAF}" srcOrd="0" destOrd="0" presId="urn:microsoft.com/office/officeart/2005/8/layout/vList2"/>
    <dgm:cxn modelId="{2B477471-0CD2-4A58-BB7B-CD89457114DB}" type="presOf" srcId="{6DF7AC9E-7965-4DCA-B5D3-3A66ED268F63}" destId="{EE61DB15-D1DB-416A-A2D9-85D539651962}" srcOrd="0" destOrd="0" presId="urn:microsoft.com/office/officeart/2005/8/layout/vList2"/>
    <dgm:cxn modelId="{54509254-FB68-4F75-BEB9-8E90856B3F3C}" srcId="{6DF7AC9E-7965-4DCA-B5D3-3A66ED268F63}" destId="{6805C759-07D1-4BA6-A437-31E6FF206775}" srcOrd="0" destOrd="0" parTransId="{25B0530D-1606-40ED-9857-4C0C2B7DE9C2}" sibTransId="{F5A2A223-8D25-4CDE-BE39-908FBEF7A096}"/>
    <dgm:cxn modelId="{B0487AE5-47AE-4465-8E43-FD676DD854B2}" type="presParOf" srcId="{EE61DB15-D1DB-416A-A2D9-85D539651962}" destId="{ABE7C34A-3FA5-4075-8E6F-76D7DB78EC72}" srcOrd="0" destOrd="0" presId="urn:microsoft.com/office/officeart/2005/8/layout/vList2"/>
    <dgm:cxn modelId="{A88E0E4A-A1E6-41AA-B61E-F4D75F9CBCC0}" type="presParOf" srcId="{EE61DB15-D1DB-416A-A2D9-85D539651962}" destId="{85E9331B-E7AA-4604-8735-2914269DF0E8}" srcOrd="1" destOrd="0" presId="urn:microsoft.com/office/officeart/2005/8/layout/vList2"/>
    <dgm:cxn modelId="{1459D859-D526-42BA-9C66-451B618D73E7}" type="presParOf" srcId="{EE61DB15-D1DB-416A-A2D9-85D539651962}" destId="{2D9E50DD-BA61-4BC7-B22F-45BA120F1309}" srcOrd="2" destOrd="0" presId="urn:microsoft.com/office/officeart/2005/8/layout/vList2"/>
    <dgm:cxn modelId="{8D052690-0893-43FC-986F-3870613B3FE5}" type="presParOf" srcId="{EE61DB15-D1DB-416A-A2D9-85D539651962}" destId="{A4D20FC6-9F1F-407F-9C62-6590F6E85F79}" srcOrd="3" destOrd="0" presId="urn:microsoft.com/office/officeart/2005/8/layout/vList2"/>
    <dgm:cxn modelId="{0BBD1633-A484-42A5-AFF8-D2FE330C03C4}" type="presParOf" srcId="{EE61DB15-D1DB-416A-A2D9-85D539651962}" destId="{B6F6F35C-91F5-45F3-91D4-535E81FD6954}" srcOrd="4" destOrd="0" presId="urn:microsoft.com/office/officeart/2005/8/layout/vList2"/>
    <dgm:cxn modelId="{715D48D4-629C-42EA-AF2C-3ED07E6A34CB}" type="presParOf" srcId="{EE61DB15-D1DB-416A-A2D9-85D539651962}" destId="{26C89971-1BCB-40D7-ACEA-47B14C5C8BB6}" srcOrd="5" destOrd="0" presId="urn:microsoft.com/office/officeart/2005/8/layout/vList2"/>
    <dgm:cxn modelId="{98FEF87C-A819-4DFC-B46C-79C49A61D9FE}" type="presParOf" srcId="{EE61DB15-D1DB-416A-A2D9-85D539651962}" destId="{7A274D64-CFF0-4E50-8BE5-E0728FC75FA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C87CC9-B145-4909-A0F5-C655A76BCD8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6C076526-B53D-4A72-9040-E8C468A5145D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*</a:t>
          </a:r>
          <a:r>
            <a:rPr lang="tr-TR" b="1" smtClean="0">
              <a:solidFill>
                <a:schemeClr val="tx1"/>
              </a:solidFill>
            </a:rPr>
            <a:t> </a:t>
          </a:r>
          <a:r>
            <a:rPr lang="tr-TR" smtClean="0">
              <a:solidFill>
                <a:schemeClr val="tx1"/>
              </a:solidFill>
            </a:rPr>
            <a:t>Tanzimat dönemine kadar eğitim her düzeyde ücretsizdir.</a:t>
          </a:r>
          <a:endParaRPr lang="tr-TR">
            <a:solidFill>
              <a:schemeClr val="tx1"/>
            </a:solidFill>
          </a:endParaRPr>
        </a:p>
      </dgm:t>
    </dgm:pt>
    <dgm:pt modelId="{55CF3198-35B8-485D-86DE-C3103AAE4F5A}" type="parTrans" cxnId="{707FFAC5-44DB-4412-B060-277FF39741E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BAE11AD-D50B-4B93-81C4-FAE107997605}" type="sibTrans" cxnId="{707FFAC5-44DB-4412-B060-277FF39741E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E88362E6-E650-4C04-80CB-05FD7505EDB4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* Azınlık ve yabancılara eğitim hakkı tanınmıştır.</a:t>
          </a:r>
          <a:endParaRPr lang="tr-TR">
            <a:solidFill>
              <a:schemeClr val="tx1"/>
            </a:solidFill>
          </a:endParaRPr>
        </a:p>
      </dgm:t>
    </dgm:pt>
    <dgm:pt modelId="{93ECAF48-6E30-491E-AA4D-853B3CFF4FF7}" type="parTrans" cxnId="{95E724A5-699B-4142-B9A3-A2767BC23E1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E56A9DA-7BDC-48C1-81F2-068B60F45890}" type="sibTrans" cxnId="{95E724A5-699B-4142-B9A3-A2767BC23E13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4535F17-0DD4-4F3C-BDC0-F5E6446CBB9C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* Osmanlıca adı verilen bir dil geliştirilmiştir.</a:t>
          </a:r>
          <a:endParaRPr lang="tr-TR">
            <a:solidFill>
              <a:schemeClr val="tx1"/>
            </a:solidFill>
          </a:endParaRPr>
        </a:p>
      </dgm:t>
    </dgm:pt>
    <dgm:pt modelId="{F8F04C1A-566D-41EE-95C2-C01177F6E923}" type="parTrans" cxnId="{0AFF3B2A-47B9-4922-996C-C6D85AD7CBA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3B68477-D3BC-41E9-A01F-6FCC7447A0C3}" type="sibTrans" cxnId="{0AFF3B2A-47B9-4922-996C-C6D85AD7CBA2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DEB3938-818A-46F8-A659-CB3B89874239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* Yaygın eğitim daha çok din adamları tarafından yapılmıştır.</a:t>
          </a:r>
          <a:endParaRPr lang="tr-TR">
            <a:solidFill>
              <a:schemeClr val="tx1"/>
            </a:solidFill>
          </a:endParaRPr>
        </a:p>
      </dgm:t>
    </dgm:pt>
    <dgm:pt modelId="{E27EBB10-5745-4E59-AFD0-C5EEA3D36BB5}" type="parTrans" cxnId="{C6981AE6-9C69-4BB5-B255-6F08B03E077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68E4688-FF1B-4CAF-A783-F91523BEB7E3}" type="sibTrans" cxnId="{C6981AE6-9C69-4BB5-B255-6F08B03E077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51CDE7D-F204-4B56-9FA9-C4A0E75FF7F2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*Eğitimde yenileşmelere askeri okullardan başlanmıştır.</a:t>
          </a:r>
          <a:endParaRPr lang="tr-TR">
            <a:solidFill>
              <a:schemeClr val="tx1"/>
            </a:solidFill>
          </a:endParaRPr>
        </a:p>
      </dgm:t>
    </dgm:pt>
    <dgm:pt modelId="{2AA24082-364F-4D5C-B435-90AA655F7ED7}" type="parTrans" cxnId="{B6952C23-2A16-4E70-82BD-11745C9AC81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02670F34-25AF-4AF6-89AB-0EE996E0B21F}" type="sibTrans" cxnId="{B6952C23-2A16-4E70-82BD-11745C9AC81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86F97C6-BD64-4707-8903-13DE97008F23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*Medreseler 1776’dan itibaren , kendisi dışında açılan askeri okullarda kısmen, sivil okullarda daha geniş ölçüde etkisini sürdürmüştür.</a:t>
          </a:r>
          <a:endParaRPr lang="tr-TR">
            <a:solidFill>
              <a:schemeClr val="tx1"/>
            </a:solidFill>
          </a:endParaRPr>
        </a:p>
      </dgm:t>
    </dgm:pt>
    <dgm:pt modelId="{6FB73B7A-752E-4428-AA75-BBA50EE7781F}" type="parTrans" cxnId="{E9FD6E5F-7B74-497B-8065-83B95FEAAF7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4512A0F-2E2F-4567-BC33-FE49AACAF1FC}" type="sibTrans" cxnId="{E9FD6E5F-7B74-497B-8065-83B95FEAAF7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1F75B4D-414E-4A4E-A12F-D7CD211644C4}">
      <dgm:prSet/>
      <dgm:spPr/>
      <dgm:t>
        <a:bodyPr/>
        <a:lstStyle/>
        <a:p>
          <a:pPr rtl="0"/>
          <a:r>
            <a:rPr lang="tr-TR" smtClean="0">
              <a:solidFill>
                <a:schemeClr val="tx1"/>
              </a:solidFill>
            </a:rPr>
            <a:t>*Eğitim daha çok vakıflar tarafından yürütülmüştür.</a:t>
          </a:r>
          <a:endParaRPr lang="tr-TR">
            <a:solidFill>
              <a:schemeClr val="tx1"/>
            </a:solidFill>
          </a:endParaRPr>
        </a:p>
      </dgm:t>
    </dgm:pt>
    <dgm:pt modelId="{01B5EDE4-DEE9-41CF-9D69-338F89347CB1}" type="parTrans" cxnId="{E2CFF509-E02F-4CFA-A395-F9F6E3E1135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D047672-9670-456A-B42C-DE9B7B23F4DA}" type="sibTrans" cxnId="{E2CFF509-E02F-4CFA-A395-F9F6E3E1135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83FEC3FF-0B46-4C26-BF43-B1090EC28772}" type="pres">
      <dgm:prSet presAssocID="{A3C87CC9-B145-4909-A0F5-C655A76BCD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F1A1DCE-9D6B-4FF8-96B7-E1DB1826BF58}" type="pres">
      <dgm:prSet presAssocID="{6C076526-B53D-4A72-9040-E8C468A5145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D6AE26-B38F-44E1-84BB-BCE5F8EFAB8E}" type="pres">
      <dgm:prSet presAssocID="{8BAE11AD-D50B-4B93-81C4-FAE107997605}" presName="spacer" presStyleCnt="0"/>
      <dgm:spPr/>
    </dgm:pt>
    <dgm:pt modelId="{DA8FAF4A-117B-498E-A7D3-13D0A9EF50CD}" type="pres">
      <dgm:prSet presAssocID="{E88362E6-E650-4C04-80CB-05FD7505EDB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B6CD4B-4111-41A8-9427-87009756D893}" type="pres">
      <dgm:prSet presAssocID="{CE56A9DA-7BDC-48C1-81F2-068B60F45890}" presName="spacer" presStyleCnt="0"/>
      <dgm:spPr/>
    </dgm:pt>
    <dgm:pt modelId="{B956A1ED-81BC-4658-8006-C72426EFE877}" type="pres">
      <dgm:prSet presAssocID="{14535F17-0DD4-4F3C-BDC0-F5E6446CBB9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2C8949-A98F-4BC1-82D6-6BCCD3DE2521}" type="pres">
      <dgm:prSet presAssocID="{C3B68477-D3BC-41E9-A01F-6FCC7447A0C3}" presName="spacer" presStyleCnt="0"/>
      <dgm:spPr/>
    </dgm:pt>
    <dgm:pt modelId="{40D966D1-7A83-45E3-A81F-6332F8F6B5A6}" type="pres">
      <dgm:prSet presAssocID="{CDEB3938-818A-46F8-A659-CB3B8987423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537D05-1F04-4289-9F6B-7CAE5D5496C8}" type="pres">
      <dgm:prSet presAssocID="{068E4688-FF1B-4CAF-A783-F91523BEB7E3}" presName="spacer" presStyleCnt="0"/>
      <dgm:spPr/>
    </dgm:pt>
    <dgm:pt modelId="{A0467A59-0ACE-46FC-8D52-772802663F18}" type="pres">
      <dgm:prSet presAssocID="{A51CDE7D-F204-4B56-9FA9-C4A0E75FF7F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C29C6A-0AA7-42B6-91E6-1547574943D6}" type="pres">
      <dgm:prSet presAssocID="{02670F34-25AF-4AF6-89AB-0EE996E0B21F}" presName="spacer" presStyleCnt="0"/>
      <dgm:spPr/>
    </dgm:pt>
    <dgm:pt modelId="{CB64C131-3EA4-4D8E-BD39-EAA822FFA1C4}" type="pres">
      <dgm:prSet presAssocID="{C86F97C6-BD64-4707-8903-13DE97008F2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215B0D-1504-4624-9409-AE08B48F13A3}" type="pres">
      <dgm:prSet presAssocID="{44512A0F-2E2F-4567-BC33-FE49AACAF1FC}" presName="spacer" presStyleCnt="0"/>
      <dgm:spPr/>
    </dgm:pt>
    <dgm:pt modelId="{B7B43A68-811E-43B9-A48E-1E716F4923E7}" type="pres">
      <dgm:prSet presAssocID="{51F75B4D-414E-4A4E-A12F-D7CD211644C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2CFF509-E02F-4CFA-A395-F9F6E3E11354}" srcId="{A3C87CC9-B145-4909-A0F5-C655A76BCD85}" destId="{51F75B4D-414E-4A4E-A12F-D7CD211644C4}" srcOrd="6" destOrd="0" parTransId="{01B5EDE4-DEE9-41CF-9D69-338F89347CB1}" sibTransId="{4D047672-9670-456A-B42C-DE9B7B23F4DA}"/>
    <dgm:cxn modelId="{8139778D-4DA1-4608-975E-9A408DEA7A21}" type="presOf" srcId="{51F75B4D-414E-4A4E-A12F-D7CD211644C4}" destId="{B7B43A68-811E-43B9-A48E-1E716F4923E7}" srcOrd="0" destOrd="0" presId="urn:microsoft.com/office/officeart/2005/8/layout/vList2"/>
    <dgm:cxn modelId="{0AFF3B2A-47B9-4922-996C-C6D85AD7CBA2}" srcId="{A3C87CC9-B145-4909-A0F5-C655A76BCD85}" destId="{14535F17-0DD4-4F3C-BDC0-F5E6446CBB9C}" srcOrd="2" destOrd="0" parTransId="{F8F04C1A-566D-41EE-95C2-C01177F6E923}" sibTransId="{C3B68477-D3BC-41E9-A01F-6FCC7447A0C3}"/>
    <dgm:cxn modelId="{8CC252D5-0369-46D1-9CA9-3FF6E4605CDE}" type="presOf" srcId="{CDEB3938-818A-46F8-A659-CB3B89874239}" destId="{40D966D1-7A83-45E3-A81F-6332F8F6B5A6}" srcOrd="0" destOrd="0" presId="urn:microsoft.com/office/officeart/2005/8/layout/vList2"/>
    <dgm:cxn modelId="{966067D5-6EEA-4AB7-99E6-CA297218783C}" type="presOf" srcId="{14535F17-0DD4-4F3C-BDC0-F5E6446CBB9C}" destId="{B956A1ED-81BC-4658-8006-C72426EFE877}" srcOrd="0" destOrd="0" presId="urn:microsoft.com/office/officeart/2005/8/layout/vList2"/>
    <dgm:cxn modelId="{BF77AFD0-E4A5-4356-A04D-A989EB6DC0FA}" type="presOf" srcId="{A3C87CC9-B145-4909-A0F5-C655A76BCD85}" destId="{83FEC3FF-0B46-4C26-BF43-B1090EC28772}" srcOrd="0" destOrd="0" presId="urn:microsoft.com/office/officeart/2005/8/layout/vList2"/>
    <dgm:cxn modelId="{E9FD6E5F-7B74-497B-8065-83B95FEAAF75}" srcId="{A3C87CC9-B145-4909-A0F5-C655A76BCD85}" destId="{C86F97C6-BD64-4707-8903-13DE97008F23}" srcOrd="5" destOrd="0" parTransId="{6FB73B7A-752E-4428-AA75-BBA50EE7781F}" sibTransId="{44512A0F-2E2F-4567-BC33-FE49AACAF1FC}"/>
    <dgm:cxn modelId="{B4E3CF11-FDDC-46A1-AADF-CCFC18DB0C6A}" type="presOf" srcId="{E88362E6-E650-4C04-80CB-05FD7505EDB4}" destId="{DA8FAF4A-117B-498E-A7D3-13D0A9EF50CD}" srcOrd="0" destOrd="0" presId="urn:microsoft.com/office/officeart/2005/8/layout/vList2"/>
    <dgm:cxn modelId="{C6981AE6-9C69-4BB5-B255-6F08B03E077E}" srcId="{A3C87CC9-B145-4909-A0F5-C655A76BCD85}" destId="{CDEB3938-818A-46F8-A659-CB3B89874239}" srcOrd="3" destOrd="0" parTransId="{E27EBB10-5745-4E59-AFD0-C5EEA3D36BB5}" sibTransId="{068E4688-FF1B-4CAF-A783-F91523BEB7E3}"/>
    <dgm:cxn modelId="{06E69E77-FC9F-40D6-98E2-7757C6CFBA48}" type="presOf" srcId="{C86F97C6-BD64-4707-8903-13DE97008F23}" destId="{CB64C131-3EA4-4D8E-BD39-EAA822FFA1C4}" srcOrd="0" destOrd="0" presId="urn:microsoft.com/office/officeart/2005/8/layout/vList2"/>
    <dgm:cxn modelId="{B6952C23-2A16-4E70-82BD-11745C9AC81D}" srcId="{A3C87CC9-B145-4909-A0F5-C655A76BCD85}" destId="{A51CDE7D-F204-4B56-9FA9-C4A0E75FF7F2}" srcOrd="4" destOrd="0" parTransId="{2AA24082-364F-4D5C-B435-90AA655F7ED7}" sibTransId="{02670F34-25AF-4AF6-89AB-0EE996E0B21F}"/>
    <dgm:cxn modelId="{6DB40114-9D58-4101-B913-58BF76444C65}" type="presOf" srcId="{6C076526-B53D-4A72-9040-E8C468A5145D}" destId="{8F1A1DCE-9D6B-4FF8-96B7-E1DB1826BF58}" srcOrd="0" destOrd="0" presId="urn:microsoft.com/office/officeart/2005/8/layout/vList2"/>
    <dgm:cxn modelId="{95E724A5-699B-4142-B9A3-A2767BC23E13}" srcId="{A3C87CC9-B145-4909-A0F5-C655A76BCD85}" destId="{E88362E6-E650-4C04-80CB-05FD7505EDB4}" srcOrd="1" destOrd="0" parTransId="{93ECAF48-6E30-491E-AA4D-853B3CFF4FF7}" sibTransId="{CE56A9DA-7BDC-48C1-81F2-068B60F45890}"/>
    <dgm:cxn modelId="{707FFAC5-44DB-4412-B060-277FF39741E5}" srcId="{A3C87CC9-B145-4909-A0F5-C655A76BCD85}" destId="{6C076526-B53D-4A72-9040-E8C468A5145D}" srcOrd="0" destOrd="0" parTransId="{55CF3198-35B8-485D-86DE-C3103AAE4F5A}" sibTransId="{8BAE11AD-D50B-4B93-81C4-FAE107997605}"/>
    <dgm:cxn modelId="{0721491A-9FC2-4D8B-9307-D8B6033D5758}" type="presOf" srcId="{A51CDE7D-F204-4B56-9FA9-C4A0E75FF7F2}" destId="{A0467A59-0ACE-46FC-8D52-772802663F18}" srcOrd="0" destOrd="0" presId="urn:microsoft.com/office/officeart/2005/8/layout/vList2"/>
    <dgm:cxn modelId="{2AB4F736-D8F6-40EF-855F-A637ED8E5DB4}" type="presParOf" srcId="{83FEC3FF-0B46-4C26-BF43-B1090EC28772}" destId="{8F1A1DCE-9D6B-4FF8-96B7-E1DB1826BF58}" srcOrd="0" destOrd="0" presId="urn:microsoft.com/office/officeart/2005/8/layout/vList2"/>
    <dgm:cxn modelId="{B8F1E2F9-860D-4B1B-8039-923FA89735FD}" type="presParOf" srcId="{83FEC3FF-0B46-4C26-BF43-B1090EC28772}" destId="{92D6AE26-B38F-44E1-84BB-BCE5F8EFAB8E}" srcOrd="1" destOrd="0" presId="urn:microsoft.com/office/officeart/2005/8/layout/vList2"/>
    <dgm:cxn modelId="{7B5BBE76-1F5B-4C5C-9AF8-40B5793D3915}" type="presParOf" srcId="{83FEC3FF-0B46-4C26-BF43-B1090EC28772}" destId="{DA8FAF4A-117B-498E-A7D3-13D0A9EF50CD}" srcOrd="2" destOrd="0" presId="urn:microsoft.com/office/officeart/2005/8/layout/vList2"/>
    <dgm:cxn modelId="{84C40D5B-B31F-4F56-AA6D-8627F6530AE8}" type="presParOf" srcId="{83FEC3FF-0B46-4C26-BF43-B1090EC28772}" destId="{2AB6CD4B-4111-41A8-9427-87009756D893}" srcOrd="3" destOrd="0" presId="urn:microsoft.com/office/officeart/2005/8/layout/vList2"/>
    <dgm:cxn modelId="{84989947-05B2-4743-B427-711115685F0A}" type="presParOf" srcId="{83FEC3FF-0B46-4C26-BF43-B1090EC28772}" destId="{B956A1ED-81BC-4658-8006-C72426EFE877}" srcOrd="4" destOrd="0" presId="urn:microsoft.com/office/officeart/2005/8/layout/vList2"/>
    <dgm:cxn modelId="{A37224C1-DA82-45B3-A06F-EACC1B883A0B}" type="presParOf" srcId="{83FEC3FF-0B46-4C26-BF43-B1090EC28772}" destId="{002C8949-A98F-4BC1-82D6-6BCCD3DE2521}" srcOrd="5" destOrd="0" presId="urn:microsoft.com/office/officeart/2005/8/layout/vList2"/>
    <dgm:cxn modelId="{295E520C-21CB-48F3-BF4B-1B7A2CC6674E}" type="presParOf" srcId="{83FEC3FF-0B46-4C26-BF43-B1090EC28772}" destId="{40D966D1-7A83-45E3-A81F-6332F8F6B5A6}" srcOrd="6" destOrd="0" presId="urn:microsoft.com/office/officeart/2005/8/layout/vList2"/>
    <dgm:cxn modelId="{5C3600F1-8A06-46E3-B5A7-61ABE4AFE698}" type="presParOf" srcId="{83FEC3FF-0B46-4C26-BF43-B1090EC28772}" destId="{06537D05-1F04-4289-9F6B-7CAE5D5496C8}" srcOrd="7" destOrd="0" presId="urn:microsoft.com/office/officeart/2005/8/layout/vList2"/>
    <dgm:cxn modelId="{7136EE03-0F1F-47A2-9430-84EFCB1E9354}" type="presParOf" srcId="{83FEC3FF-0B46-4C26-BF43-B1090EC28772}" destId="{A0467A59-0ACE-46FC-8D52-772802663F18}" srcOrd="8" destOrd="0" presId="urn:microsoft.com/office/officeart/2005/8/layout/vList2"/>
    <dgm:cxn modelId="{59C4FB9C-AE5D-4B1B-A901-8615507C6AB6}" type="presParOf" srcId="{83FEC3FF-0B46-4C26-BF43-B1090EC28772}" destId="{9DC29C6A-0AA7-42B6-91E6-1547574943D6}" srcOrd="9" destOrd="0" presId="urn:microsoft.com/office/officeart/2005/8/layout/vList2"/>
    <dgm:cxn modelId="{075C4BEB-AEC1-4C73-AC63-628DD49B639B}" type="presParOf" srcId="{83FEC3FF-0B46-4C26-BF43-B1090EC28772}" destId="{CB64C131-3EA4-4D8E-BD39-EAA822FFA1C4}" srcOrd="10" destOrd="0" presId="urn:microsoft.com/office/officeart/2005/8/layout/vList2"/>
    <dgm:cxn modelId="{D24FC95D-C747-4371-B556-9BB1165E0113}" type="presParOf" srcId="{83FEC3FF-0B46-4C26-BF43-B1090EC28772}" destId="{1E215B0D-1504-4624-9409-AE08B48F13A3}" srcOrd="11" destOrd="0" presId="urn:microsoft.com/office/officeart/2005/8/layout/vList2"/>
    <dgm:cxn modelId="{6481EC17-FEE2-4F87-BD01-8E1862DE8862}" type="presParOf" srcId="{83FEC3FF-0B46-4C26-BF43-B1090EC28772}" destId="{B7B43A68-811E-43B9-A48E-1E716F4923E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C3744D-7698-43E6-A159-F181FB9EA9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BC351199-3031-41F8-9448-4F706B11A5DE}">
      <dgm:prSet custT="1"/>
      <dgm:spPr/>
      <dgm:t>
        <a:bodyPr/>
        <a:lstStyle/>
        <a:p>
          <a:pPr rtl="0"/>
          <a:r>
            <a:rPr lang="tr-TR" sz="2400" smtClean="0">
              <a:solidFill>
                <a:schemeClr val="tx1"/>
              </a:solidFill>
            </a:rPr>
            <a:t>Sıbyan Mektepleri</a:t>
          </a:r>
          <a:endParaRPr lang="tr-TR" sz="2400">
            <a:solidFill>
              <a:schemeClr val="tx1"/>
            </a:solidFill>
          </a:endParaRPr>
        </a:p>
      </dgm:t>
    </dgm:pt>
    <dgm:pt modelId="{DBFAAE9E-0465-4022-A6AA-6AC46E1F2E9E}" type="parTrans" cxnId="{A28B02D1-9B3D-483C-8351-DC8C9E68935D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2B107804-F707-470B-A028-29F74031B126}" type="sibTrans" cxnId="{A28B02D1-9B3D-483C-8351-DC8C9E68935D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75BDC3FD-B402-4D5D-A5CB-90C7C249AD06}">
      <dgm:prSet custT="1"/>
      <dgm:spPr/>
      <dgm:t>
        <a:bodyPr/>
        <a:lstStyle/>
        <a:p>
          <a:pPr rtl="0"/>
          <a:r>
            <a:rPr lang="tr-TR" sz="2400" smtClean="0">
              <a:solidFill>
                <a:schemeClr val="tx1"/>
              </a:solidFill>
            </a:rPr>
            <a:t>Medreseler</a:t>
          </a:r>
          <a:endParaRPr lang="tr-TR" sz="2400">
            <a:solidFill>
              <a:schemeClr val="tx1"/>
            </a:solidFill>
          </a:endParaRPr>
        </a:p>
      </dgm:t>
    </dgm:pt>
    <dgm:pt modelId="{179412E7-F9EF-4CED-BFEA-1CC17281B1D6}" type="parTrans" cxnId="{EBBAAC74-00BE-4ECC-876F-309E3D593CE0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3A27435C-BD95-480A-A8B0-EBCF4F7B2B96}" type="sibTrans" cxnId="{EBBAAC74-00BE-4ECC-876F-309E3D593CE0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5F85127E-346C-40C3-8F3F-55E5B0EE2FA2}">
      <dgm:prSet custT="1"/>
      <dgm:spPr/>
      <dgm:t>
        <a:bodyPr/>
        <a:lstStyle/>
        <a:p>
          <a:pPr rtl="0"/>
          <a:r>
            <a:rPr lang="tr-TR" sz="2400" smtClean="0">
              <a:solidFill>
                <a:schemeClr val="tx1"/>
              </a:solidFill>
            </a:rPr>
            <a:t>Enderun Mektebi </a:t>
          </a:r>
          <a:endParaRPr lang="tr-TR" sz="2400">
            <a:solidFill>
              <a:schemeClr val="tx1"/>
            </a:solidFill>
          </a:endParaRPr>
        </a:p>
      </dgm:t>
    </dgm:pt>
    <dgm:pt modelId="{D90047C4-1BB6-47D8-B7A6-CC56934D00E3}" type="parTrans" cxnId="{E33592E5-8AC4-4863-BCE4-2DA62A3C202B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F7AEA896-B58B-473E-8E82-9784123A4BF2}" type="sibTrans" cxnId="{E33592E5-8AC4-4863-BCE4-2DA62A3C202B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F21C0542-BFB3-4419-8CBE-FC35DBBF9A5D}">
      <dgm:prSet custT="1"/>
      <dgm:spPr/>
      <dgm:t>
        <a:bodyPr/>
        <a:lstStyle/>
        <a:p>
          <a:pPr rtl="0"/>
          <a:r>
            <a:rPr lang="tr-TR" sz="2400" b="1" smtClean="0">
              <a:solidFill>
                <a:schemeClr val="tx1"/>
              </a:solidFill>
            </a:rPr>
            <a:t>Acemioğlan Kışlaları</a:t>
          </a:r>
          <a:r>
            <a:rPr lang="tr-TR" sz="2400" smtClean="0">
              <a:solidFill>
                <a:schemeClr val="tx1"/>
              </a:solidFill>
            </a:rPr>
            <a:t> </a:t>
          </a:r>
          <a:endParaRPr lang="tr-TR" sz="2400">
            <a:solidFill>
              <a:schemeClr val="tx1"/>
            </a:solidFill>
          </a:endParaRPr>
        </a:p>
      </dgm:t>
    </dgm:pt>
    <dgm:pt modelId="{24FA102C-27C3-4BBE-BA6B-D3661A8887E7}" type="parTrans" cxnId="{64783D24-A714-4B27-A8BB-483B9E6CB6A8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BDC46428-2615-4F11-8317-4B0B9E16184F}" type="sibTrans" cxnId="{64783D24-A714-4B27-A8BB-483B9E6CB6A8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CD29F067-46C5-4CAF-8926-32079572F876}">
      <dgm:prSet custT="1"/>
      <dgm:spPr/>
      <dgm:t>
        <a:bodyPr/>
        <a:lstStyle/>
        <a:p>
          <a:pPr rtl="0"/>
          <a:r>
            <a:rPr lang="tr-TR" sz="2400" smtClean="0">
              <a:solidFill>
                <a:schemeClr val="tx1"/>
              </a:solidFill>
            </a:rPr>
            <a:t>Rüşdiyeler</a:t>
          </a:r>
          <a:endParaRPr lang="tr-TR" sz="2400">
            <a:solidFill>
              <a:schemeClr val="tx1"/>
            </a:solidFill>
          </a:endParaRPr>
        </a:p>
      </dgm:t>
    </dgm:pt>
    <dgm:pt modelId="{0E766C0C-A7B7-4E8C-A3F0-8180CA26CD62}" type="parTrans" cxnId="{818ADF8C-6973-4B05-91D7-C7972370D442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81DAC0E5-D4B2-4BF9-A361-EEF26893A080}" type="sibTrans" cxnId="{818ADF8C-6973-4B05-91D7-C7972370D442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DFD48067-5FB3-45D6-BB26-B96F1CEBA37A}">
      <dgm:prSet custT="1"/>
      <dgm:spPr/>
      <dgm:t>
        <a:bodyPr/>
        <a:lstStyle/>
        <a:p>
          <a:pPr rtl="0"/>
          <a:r>
            <a:rPr lang="tr-TR" sz="2400" smtClean="0">
              <a:solidFill>
                <a:schemeClr val="tx1"/>
              </a:solidFill>
            </a:rPr>
            <a:t>İdadiler</a:t>
          </a:r>
          <a:endParaRPr lang="tr-TR" sz="2400">
            <a:solidFill>
              <a:schemeClr val="tx1"/>
            </a:solidFill>
          </a:endParaRPr>
        </a:p>
      </dgm:t>
    </dgm:pt>
    <dgm:pt modelId="{73362968-08C0-41F2-A29D-98A0522562A8}" type="parTrans" cxnId="{F01E4617-5638-4E98-B79B-6904159E717F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9DCA4DCF-218E-422D-901F-ABD467FFE8D6}" type="sibTrans" cxnId="{F01E4617-5638-4E98-B79B-6904159E717F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50E7B3D9-55DF-4178-8092-FA5CDB3AD049}">
      <dgm:prSet custT="1"/>
      <dgm:spPr/>
      <dgm:t>
        <a:bodyPr/>
        <a:lstStyle/>
        <a:p>
          <a:pPr rtl="0"/>
          <a:r>
            <a:rPr lang="tr-TR" sz="2400" smtClean="0">
              <a:solidFill>
                <a:schemeClr val="tx1"/>
              </a:solidFill>
            </a:rPr>
            <a:t>Sultaniler </a:t>
          </a:r>
          <a:endParaRPr lang="tr-TR" sz="2400">
            <a:solidFill>
              <a:schemeClr val="tx1"/>
            </a:solidFill>
          </a:endParaRPr>
        </a:p>
      </dgm:t>
    </dgm:pt>
    <dgm:pt modelId="{F3CB312E-0481-4AAC-AB66-6DD1DE791E4C}" type="parTrans" cxnId="{06297F19-B720-4638-AE8D-4F08350FC70C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6378B07B-9E06-4D90-BF67-679232D6041E}" type="sibTrans" cxnId="{06297F19-B720-4638-AE8D-4F08350FC70C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766FF208-63B1-48C3-9D5F-44B8F6DDD93C}">
      <dgm:prSet custT="1"/>
      <dgm:spPr/>
      <dgm:t>
        <a:bodyPr/>
        <a:lstStyle/>
        <a:p>
          <a:pPr rtl="0"/>
          <a:r>
            <a:rPr lang="tr-TR" sz="2400" smtClean="0">
              <a:solidFill>
                <a:schemeClr val="tx1"/>
              </a:solidFill>
            </a:rPr>
            <a:t>Darülfünun</a:t>
          </a:r>
          <a:endParaRPr lang="tr-TR" sz="2400">
            <a:solidFill>
              <a:schemeClr val="tx1"/>
            </a:solidFill>
          </a:endParaRPr>
        </a:p>
      </dgm:t>
    </dgm:pt>
    <dgm:pt modelId="{3DACAC22-B068-4378-8E95-92E979F16F93}" type="parTrans" cxnId="{18104475-088C-438D-B3DA-7D08B0B97B38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E10797F0-99A9-4007-A4BB-F2F662B2FC85}" type="sibTrans" cxnId="{18104475-088C-438D-B3DA-7D08B0B97B38}">
      <dgm:prSet/>
      <dgm:spPr/>
      <dgm:t>
        <a:bodyPr/>
        <a:lstStyle/>
        <a:p>
          <a:endParaRPr lang="tr-TR" sz="2400">
            <a:solidFill>
              <a:schemeClr val="tx1"/>
            </a:solidFill>
          </a:endParaRPr>
        </a:p>
      </dgm:t>
    </dgm:pt>
    <dgm:pt modelId="{1C7B3BB4-C485-4901-8FE0-088A2151A96B}" type="pres">
      <dgm:prSet presAssocID="{3EC3744D-7698-43E6-A159-F181FB9EA9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614245-57CC-4BB5-A36B-219EAA262B46}" type="pres">
      <dgm:prSet presAssocID="{BC351199-3031-41F8-9448-4F706B11A5DE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DE5098-54C5-4083-8699-88E8AFFD5E49}" type="pres">
      <dgm:prSet presAssocID="{2B107804-F707-470B-A028-29F74031B126}" presName="spacer" presStyleCnt="0"/>
      <dgm:spPr/>
    </dgm:pt>
    <dgm:pt modelId="{4DA6A3BD-2649-4083-9E6C-9406C286D5EC}" type="pres">
      <dgm:prSet presAssocID="{75BDC3FD-B402-4D5D-A5CB-90C7C249AD0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129368-28F2-49B2-BFC2-70F70D9802CC}" type="pres">
      <dgm:prSet presAssocID="{3A27435C-BD95-480A-A8B0-EBCF4F7B2B96}" presName="spacer" presStyleCnt="0"/>
      <dgm:spPr/>
    </dgm:pt>
    <dgm:pt modelId="{0D163BC4-80CF-4CBD-A27D-207A4B3B4879}" type="pres">
      <dgm:prSet presAssocID="{5F85127E-346C-40C3-8F3F-55E5B0EE2FA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EB6A20-E5C1-49ED-B8E4-A75CC860B3E5}" type="pres">
      <dgm:prSet presAssocID="{F7AEA896-B58B-473E-8E82-9784123A4BF2}" presName="spacer" presStyleCnt="0"/>
      <dgm:spPr/>
    </dgm:pt>
    <dgm:pt modelId="{BBF8937B-FA80-4747-8320-CBAE36731EEB}" type="pres">
      <dgm:prSet presAssocID="{F21C0542-BFB3-4419-8CBE-FC35DBBF9A5D}" presName="parentText" presStyleLbl="node1" presStyleIdx="3" presStyleCnt="8" custLinFactNeighborY="2122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9DFC44-0B66-4D14-B6B2-A060E2261AEC}" type="pres">
      <dgm:prSet presAssocID="{BDC46428-2615-4F11-8317-4B0B9E16184F}" presName="spacer" presStyleCnt="0"/>
      <dgm:spPr/>
    </dgm:pt>
    <dgm:pt modelId="{9D6B294D-FBA6-4E7D-9DB1-EDEDC575362D}" type="pres">
      <dgm:prSet presAssocID="{CD29F067-46C5-4CAF-8926-32079572F876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3212E01-11FB-4697-98F0-9223F18F1558}" type="pres">
      <dgm:prSet presAssocID="{81DAC0E5-D4B2-4BF9-A361-EEF26893A080}" presName="spacer" presStyleCnt="0"/>
      <dgm:spPr/>
    </dgm:pt>
    <dgm:pt modelId="{CB1283DF-76DF-4863-8119-C1F73A645416}" type="pres">
      <dgm:prSet presAssocID="{DFD48067-5FB3-45D6-BB26-B96F1CEBA37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E54A93-FD6E-400C-8DC1-E9FA00035597}" type="pres">
      <dgm:prSet presAssocID="{9DCA4DCF-218E-422D-901F-ABD467FFE8D6}" presName="spacer" presStyleCnt="0"/>
      <dgm:spPr/>
    </dgm:pt>
    <dgm:pt modelId="{6B8ED462-6E03-4FDD-872F-6FBE5EF85C55}" type="pres">
      <dgm:prSet presAssocID="{50E7B3D9-55DF-4178-8092-FA5CDB3AD04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85A686-7325-44F7-BD15-03FB2D86C5C6}" type="pres">
      <dgm:prSet presAssocID="{6378B07B-9E06-4D90-BF67-679232D6041E}" presName="spacer" presStyleCnt="0"/>
      <dgm:spPr/>
    </dgm:pt>
    <dgm:pt modelId="{727F1D90-F7CF-4DA9-A1BB-6FA9945DB438}" type="pres">
      <dgm:prSet presAssocID="{766FF208-63B1-48C3-9D5F-44B8F6DDD93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CFA17AD-242F-4EF3-BCA0-3C7903F55A13}" type="presOf" srcId="{50E7B3D9-55DF-4178-8092-FA5CDB3AD049}" destId="{6B8ED462-6E03-4FDD-872F-6FBE5EF85C55}" srcOrd="0" destOrd="0" presId="urn:microsoft.com/office/officeart/2005/8/layout/vList2"/>
    <dgm:cxn modelId="{E33592E5-8AC4-4863-BCE4-2DA62A3C202B}" srcId="{3EC3744D-7698-43E6-A159-F181FB9EA951}" destId="{5F85127E-346C-40C3-8F3F-55E5B0EE2FA2}" srcOrd="2" destOrd="0" parTransId="{D90047C4-1BB6-47D8-B7A6-CC56934D00E3}" sibTransId="{F7AEA896-B58B-473E-8E82-9784123A4BF2}"/>
    <dgm:cxn modelId="{EBBAAC74-00BE-4ECC-876F-309E3D593CE0}" srcId="{3EC3744D-7698-43E6-A159-F181FB9EA951}" destId="{75BDC3FD-B402-4D5D-A5CB-90C7C249AD06}" srcOrd="1" destOrd="0" parTransId="{179412E7-F9EF-4CED-BFEA-1CC17281B1D6}" sibTransId="{3A27435C-BD95-480A-A8B0-EBCF4F7B2B96}"/>
    <dgm:cxn modelId="{13F628A3-DCBB-4D15-B7BC-4070C793F390}" type="presOf" srcId="{5F85127E-346C-40C3-8F3F-55E5B0EE2FA2}" destId="{0D163BC4-80CF-4CBD-A27D-207A4B3B4879}" srcOrd="0" destOrd="0" presId="urn:microsoft.com/office/officeart/2005/8/layout/vList2"/>
    <dgm:cxn modelId="{E4B9D741-E48C-46E2-9039-DDDEBF47EAFB}" type="presOf" srcId="{F21C0542-BFB3-4419-8CBE-FC35DBBF9A5D}" destId="{BBF8937B-FA80-4747-8320-CBAE36731EEB}" srcOrd="0" destOrd="0" presId="urn:microsoft.com/office/officeart/2005/8/layout/vList2"/>
    <dgm:cxn modelId="{C4AC6540-DB02-46A3-B914-2694F2D0A152}" type="presOf" srcId="{3EC3744D-7698-43E6-A159-F181FB9EA951}" destId="{1C7B3BB4-C485-4901-8FE0-088A2151A96B}" srcOrd="0" destOrd="0" presId="urn:microsoft.com/office/officeart/2005/8/layout/vList2"/>
    <dgm:cxn modelId="{06297F19-B720-4638-AE8D-4F08350FC70C}" srcId="{3EC3744D-7698-43E6-A159-F181FB9EA951}" destId="{50E7B3D9-55DF-4178-8092-FA5CDB3AD049}" srcOrd="6" destOrd="0" parTransId="{F3CB312E-0481-4AAC-AB66-6DD1DE791E4C}" sibTransId="{6378B07B-9E06-4D90-BF67-679232D6041E}"/>
    <dgm:cxn modelId="{F01E4617-5638-4E98-B79B-6904159E717F}" srcId="{3EC3744D-7698-43E6-A159-F181FB9EA951}" destId="{DFD48067-5FB3-45D6-BB26-B96F1CEBA37A}" srcOrd="5" destOrd="0" parTransId="{73362968-08C0-41F2-A29D-98A0522562A8}" sibTransId="{9DCA4DCF-218E-422D-901F-ABD467FFE8D6}"/>
    <dgm:cxn modelId="{A9B4B013-210F-41DE-B196-B363FAB9A9FE}" type="presOf" srcId="{75BDC3FD-B402-4D5D-A5CB-90C7C249AD06}" destId="{4DA6A3BD-2649-4083-9E6C-9406C286D5EC}" srcOrd="0" destOrd="0" presId="urn:microsoft.com/office/officeart/2005/8/layout/vList2"/>
    <dgm:cxn modelId="{210FF5CA-1BCD-4957-B08A-4A7924F3EE62}" type="presOf" srcId="{CD29F067-46C5-4CAF-8926-32079572F876}" destId="{9D6B294D-FBA6-4E7D-9DB1-EDEDC575362D}" srcOrd="0" destOrd="0" presId="urn:microsoft.com/office/officeart/2005/8/layout/vList2"/>
    <dgm:cxn modelId="{A28B02D1-9B3D-483C-8351-DC8C9E68935D}" srcId="{3EC3744D-7698-43E6-A159-F181FB9EA951}" destId="{BC351199-3031-41F8-9448-4F706B11A5DE}" srcOrd="0" destOrd="0" parTransId="{DBFAAE9E-0465-4022-A6AA-6AC46E1F2E9E}" sibTransId="{2B107804-F707-470B-A028-29F74031B126}"/>
    <dgm:cxn modelId="{64783D24-A714-4B27-A8BB-483B9E6CB6A8}" srcId="{3EC3744D-7698-43E6-A159-F181FB9EA951}" destId="{F21C0542-BFB3-4419-8CBE-FC35DBBF9A5D}" srcOrd="3" destOrd="0" parTransId="{24FA102C-27C3-4BBE-BA6B-D3661A8887E7}" sibTransId="{BDC46428-2615-4F11-8317-4B0B9E16184F}"/>
    <dgm:cxn modelId="{18104475-088C-438D-B3DA-7D08B0B97B38}" srcId="{3EC3744D-7698-43E6-A159-F181FB9EA951}" destId="{766FF208-63B1-48C3-9D5F-44B8F6DDD93C}" srcOrd="7" destOrd="0" parTransId="{3DACAC22-B068-4378-8E95-92E979F16F93}" sibTransId="{E10797F0-99A9-4007-A4BB-F2F662B2FC85}"/>
    <dgm:cxn modelId="{818ADF8C-6973-4B05-91D7-C7972370D442}" srcId="{3EC3744D-7698-43E6-A159-F181FB9EA951}" destId="{CD29F067-46C5-4CAF-8926-32079572F876}" srcOrd="4" destOrd="0" parTransId="{0E766C0C-A7B7-4E8C-A3F0-8180CA26CD62}" sibTransId="{81DAC0E5-D4B2-4BF9-A361-EEF26893A080}"/>
    <dgm:cxn modelId="{2D057283-9D4E-43F5-8474-54D892B2A3AE}" type="presOf" srcId="{BC351199-3031-41F8-9448-4F706B11A5DE}" destId="{6B614245-57CC-4BB5-A36B-219EAA262B46}" srcOrd="0" destOrd="0" presId="urn:microsoft.com/office/officeart/2005/8/layout/vList2"/>
    <dgm:cxn modelId="{30BB4D54-1993-4338-A465-9423B35BF90A}" type="presOf" srcId="{766FF208-63B1-48C3-9D5F-44B8F6DDD93C}" destId="{727F1D90-F7CF-4DA9-A1BB-6FA9945DB438}" srcOrd="0" destOrd="0" presId="urn:microsoft.com/office/officeart/2005/8/layout/vList2"/>
    <dgm:cxn modelId="{7F5789FD-742D-4C99-9A14-9615BEC04565}" type="presOf" srcId="{DFD48067-5FB3-45D6-BB26-B96F1CEBA37A}" destId="{CB1283DF-76DF-4863-8119-C1F73A645416}" srcOrd="0" destOrd="0" presId="urn:microsoft.com/office/officeart/2005/8/layout/vList2"/>
    <dgm:cxn modelId="{CC14C4CF-7368-4D99-A71F-2DD6A7C02948}" type="presParOf" srcId="{1C7B3BB4-C485-4901-8FE0-088A2151A96B}" destId="{6B614245-57CC-4BB5-A36B-219EAA262B46}" srcOrd="0" destOrd="0" presId="urn:microsoft.com/office/officeart/2005/8/layout/vList2"/>
    <dgm:cxn modelId="{0ACE63B0-5746-42D2-9C5E-59B61F3BA24E}" type="presParOf" srcId="{1C7B3BB4-C485-4901-8FE0-088A2151A96B}" destId="{47DE5098-54C5-4083-8699-88E8AFFD5E49}" srcOrd="1" destOrd="0" presId="urn:microsoft.com/office/officeart/2005/8/layout/vList2"/>
    <dgm:cxn modelId="{3426DD35-90E5-4502-A2D1-7804EB8DC9A0}" type="presParOf" srcId="{1C7B3BB4-C485-4901-8FE0-088A2151A96B}" destId="{4DA6A3BD-2649-4083-9E6C-9406C286D5EC}" srcOrd="2" destOrd="0" presId="urn:microsoft.com/office/officeart/2005/8/layout/vList2"/>
    <dgm:cxn modelId="{F96F3B18-E9E3-4B8F-AD2B-19474C8E6D8C}" type="presParOf" srcId="{1C7B3BB4-C485-4901-8FE0-088A2151A96B}" destId="{9A129368-28F2-49B2-BFC2-70F70D9802CC}" srcOrd="3" destOrd="0" presId="urn:microsoft.com/office/officeart/2005/8/layout/vList2"/>
    <dgm:cxn modelId="{0DF53251-4AC5-416F-BB5E-704B120BF240}" type="presParOf" srcId="{1C7B3BB4-C485-4901-8FE0-088A2151A96B}" destId="{0D163BC4-80CF-4CBD-A27D-207A4B3B4879}" srcOrd="4" destOrd="0" presId="urn:microsoft.com/office/officeart/2005/8/layout/vList2"/>
    <dgm:cxn modelId="{D2BF9586-4685-488C-A6C4-717B69623E32}" type="presParOf" srcId="{1C7B3BB4-C485-4901-8FE0-088A2151A96B}" destId="{92EB6A20-E5C1-49ED-B8E4-A75CC860B3E5}" srcOrd="5" destOrd="0" presId="urn:microsoft.com/office/officeart/2005/8/layout/vList2"/>
    <dgm:cxn modelId="{1296F7E0-03B4-467F-9A3C-BA82F2E4D2F4}" type="presParOf" srcId="{1C7B3BB4-C485-4901-8FE0-088A2151A96B}" destId="{BBF8937B-FA80-4747-8320-CBAE36731EEB}" srcOrd="6" destOrd="0" presId="urn:microsoft.com/office/officeart/2005/8/layout/vList2"/>
    <dgm:cxn modelId="{801DB152-916B-46A3-A657-632B07361A01}" type="presParOf" srcId="{1C7B3BB4-C485-4901-8FE0-088A2151A96B}" destId="{0F9DFC44-0B66-4D14-B6B2-A060E2261AEC}" srcOrd="7" destOrd="0" presId="urn:microsoft.com/office/officeart/2005/8/layout/vList2"/>
    <dgm:cxn modelId="{D195A9A5-C5A6-4D4E-BAA9-43CAF1876B77}" type="presParOf" srcId="{1C7B3BB4-C485-4901-8FE0-088A2151A96B}" destId="{9D6B294D-FBA6-4E7D-9DB1-EDEDC575362D}" srcOrd="8" destOrd="0" presId="urn:microsoft.com/office/officeart/2005/8/layout/vList2"/>
    <dgm:cxn modelId="{F1AC67E2-7DA3-491A-98B3-404CF6EAB0CC}" type="presParOf" srcId="{1C7B3BB4-C485-4901-8FE0-088A2151A96B}" destId="{53212E01-11FB-4697-98F0-9223F18F1558}" srcOrd="9" destOrd="0" presId="urn:microsoft.com/office/officeart/2005/8/layout/vList2"/>
    <dgm:cxn modelId="{18B0A998-2D37-4B3E-BBD4-11EE4092F787}" type="presParOf" srcId="{1C7B3BB4-C485-4901-8FE0-088A2151A96B}" destId="{CB1283DF-76DF-4863-8119-C1F73A645416}" srcOrd="10" destOrd="0" presId="urn:microsoft.com/office/officeart/2005/8/layout/vList2"/>
    <dgm:cxn modelId="{C5ED8F28-3DBF-44AD-B1A3-F1671A06B6F0}" type="presParOf" srcId="{1C7B3BB4-C485-4901-8FE0-088A2151A96B}" destId="{58E54A93-FD6E-400C-8DC1-E9FA00035597}" srcOrd="11" destOrd="0" presId="urn:microsoft.com/office/officeart/2005/8/layout/vList2"/>
    <dgm:cxn modelId="{AB17EA91-F0B0-4BEF-89F5-283C01D7244A}" type="presParOf" srcId="{1C7B3BB4-C485-4901-8FE0-088A2151A96B}" destId="{6B8ED462-6E03-4FDD-872F-6FBE5EF85C55}" srcOrd="12" destOrd="0" presId="urn:microsoft.com/office/officeart/2005/8/layout/vList2"/>
    <dgm:cxn modelId="{63ABD7EB-E247-455A-ADC2-33DB3C1AEFEE}" type="presParOf" srcId="{1C7B3BB4-C485-4901-8FE0-088A2151A96B}" destId="{3485A686-7325-44F7-BD15-03FB2D86C5C6}" srcOrd="13" destOrd="0" presId="urn:microsoft.com/office/officeart/2005/8/layout/vList2"/>
    <dgm:cxn modelId="{104B131E-7198-4246-A85A-1DD5EC8B0B48}" type="presParOf" srcId="{1C7B3BB4-C485-4901-8FE0-088A2151A96B}" destId="{727F1D90-F7CF-4DA9-A1BB-6FA9945DB43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E436FC4-3C8E-41BD-AAE5-1DBD133C0D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867BDDF-048E-4859-825C-5DD6B5E516ED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1.</a:t>
          </a:r>
          <a:r>
            <a:rPr lang="tr-TR" dirty="0" smtClean="0">
              <a:solidFill>
                <a:schemeClr val="tx1"/>
              </a:solidFill>
            </a:rPr>
            <a:t>Cumhuriyetin ilk yıllarında halkın %10’u okur yazar durumdaydı</a:t>
          </a:r>
          <a:endParaRPr lang="tr-TR" dirty="0">
            <a:solidFill>
              <a:schemeClr val="tx1"/>
            </a:solidFill>
          </a:endParaRPr>
        </a:p>
      </dgm:t>
    </dgm:pt>
    <dgm:pt modelId="{31A7880F-234A-4E25-8B69-E4EDD2D5B832}" type="parTrans" cxnId="{693C80DE-E09C-4333-A62E-4F320FA2E82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916A0CA-6959-4186-914F-7CC5DDAE4B66}" type="sibTrans" cxnId="{693C80DE-E09C-4333-A62E-4F320FA2E82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6BE87ED-46BD-408F-85FD-FB1B2912F7AB}">
      <dgm:prSet/>
      <dgm:spPr/>
      <dgm:t>
        <a:bodyPr/>
        <a:lstStyle/>
        <a:p>
          <a:pPr rtl="0"/>
          <a:r>
            <a:rPr lang="tr-TR" b="1" smtClean="0">
              <a:solidFill>
                <a:schemeClr val="tx1"/>
              </a:solidFill>
            </a:rPr>
            <a:t>2.</a:t>
          </a:r>
          <a:r>
            <a:rPr lang="tr-TR" smtClean="0">
              <a:solidFill>
                <a:schemeClr val="tx1"/>
              </a:solidFill>
            </a:rPr>
            <a:t>Atatürk bizzat kara tahtanın başına geçerek eğitim hamlesini başlatmıştır</a:t>
          </a:r>
          <a:endParaRPr lang="tr-TR">
            <a:solidFill>
              <a:schemeClr val="tx1"/>
            </a:solidFill>
          </a:endParaRPr>
        </a:p>
      </dgm:t>
    </dgm:pt>
    <dgm:pt modelId="{14D835A9-C4E0-4B3D-B663-A90FD7B3456D}" type="parTrans" cxnId="{BAE90E31-64D2-4851-BF63-A26F02B1CF6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698F350B-5020-4883-95C6-E13342D51033}" type="sibTrans" cxnId="{BAE90E31-64D2-4851-BF63-A26F02B1CF6E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D771970-EFBC-42E7-9143-4AC98F796755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3. </a:t>
          </a:r>
          <a:r>
            <a:rPr lang="tr-TR" dirty="0" smtClean="0">
              <a:solidFill>
                <a:schemeClr val="tx1"/>
              </a:solidFill>
            </a:rPr>
            <a:t>Eğitimde sayısal olarak önemli gelişmeler sağlanmıştır</a:t>
          </a:r>
          <a:endParaRPr lang="tr-TR" dirty="0">
            <a:solidFill>
              <a:schemeClr val="tx1"/>
            </a:solidFill>
          </a:endParaRPr>
        </a:p>
      </dgm:t>
    </dgm:pt>
    <dgm:pt modelId="{7486B1DE-854A-4961-98E3-C08A55C2F832}" type="parTrans" cxnId="{0DE27774-1A70-46C3-86E7-B1C35721759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C129371-1D14-4A4F-8B68-221291DB897C}" type="sibTrans" cxnId="{0DE27774-1A70-46C3-86E7-B1C357217590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972B395-4012-4D33-882C-1A2665A7BD33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4. </a:t>
          </a:r>
          <a:r>
            <a:rPr lang="tr-TR" dirty="0" smtClean="0">
              <a:solidFill>
                <a:schemeClr val="tx1"/>
              </a:solidFill>
            </a:rPr>
            <a:t>Latin harfleri kabul edilmiştir</a:t>
          </a:r>
          <a:endParaRPr lang="tr-TR" dirty="0">
            <a:solidFill>
              <a:schemeClr val="tx1"/>
            </a:solidFill>
          </a:endParaRPr>
        </a:p>
      </dgm:t>
    </dgm:pt>
    <dgm:pt modelId="{CE0EF75B-7CC2-4CB1-B69C-04D062DFE9E4}" type="parTrans" cxnId="{CD542EEE-D245-4942-87BD-E79C1115A51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00F1B8C-6013-409F-A93B-A02C3DA3C203}" type="sibTrans" cxnId="{CD542EEE-D245-4942-87BD-E79C1115A51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538866B-CA6A-4924-AB35-53B30EA2B3D4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5. </a:t>
          </a:r>
          <a:r>
            <a:rPr lang="tr-TR" dirty="0" smtClean="0">
              <a:solidFill>
                <a:schemeClr val="tx1"/>
              </a:solidFill>
            </a:rPr>
            <a:t>Kadın eğitimine önem verilmiştir</a:t>
          </a:r>
          <a:endParaRPr lang="tr-TR" dirty="0">
            <a:solidFill>
              <a:schemeClr val="tx1"/>
            </a:solidFill>
          </a:endParaRPr>
        </a:p>
      </dgm:t>
    </dgm:pt>
    <dgm:pt modelId="{AA353C65-66F8-4E9B-8668-FC2CC0FA47FA}" type="parTrans" cxnId="{E1A89E0E-6CCB-464A-A566-2E5183796C4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16442395-D87E-4ED6-93F4-6C33D1B7EEA9}" type="sibTrans" cxnId="{E1A89E0E-6CCB-464A-A566-2E5183796C46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3F809DE8-E8A2-48B9-A48A-A5103C92407D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6.</a:t>
          </a:r>
          <a:r>
            <a:rPr lang="tr-TR" dirty="0" smtClean="0">
              <a:solidFill>
                <a:schemeClr val="tx1"/>
              </a:solidFill>
            </a:rPr>
            <a:t>Eğitimin gelişmesi için zaman zaman batılı eğitimcilerden yararlanılmıştır</a:t>
          </a:r>
          <a:endParaRPr lang="tr-TR" dirty="0">
            <a:solidFill>
              <a:schemeClr val="tx1"/>
            </a:solidFill>
          </a:endParaRPr>
        </a:p>
      </dgm:t>
    </dgm:pt>
    <dgm:pt modelId="{FB5E133C-33C1-46A9-9C2C-5B59C83D1BFA}" type="parTrans" cxnId="{B9D2A465-37A3-4546-9E97-71172659799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4EEB12B1-AB54-4001-A942-D3994DE69FE8}" type="sibTrans" cxnId="{B9D2A465-37A3-4546-9E97-71172659799D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ABF8DE49-7027-463A-9080-0F45C36B0831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7. </a:t>
          </a:r>
          <a:r>
            <a:rPr lang="tr-TR" dirty="0" smtClean="0">
              <a:solidFill>
                <a:schemeClr val="tx1"/>
              </a:solidFill>
            </a:rPr>
            <a:t>Pek çok kez  eğitim sorunlarının tartışıldığı şuralar toplanmıştır</a:t>
          </a:r>
          <a:endParaRPr lang="tr-TR" dirty="0">
            <a:solidFill>
              <a:schemeClr val="tx1"/>
            </a:solidFill>
          </a:endParaRPr>
        </a:p>
      </dgm:t>
    </dgm:pt>
    <dgm:pt modelId="{55ADC68A-4406-40BB-B884-2516ABDF1608}" type="parTrans" cxnId="{D7898FEC-80F7-4B27-9D64-13305C47418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393DE03-2139-4674-B950-69616EA8B6D2}" type="sibTrans" cxnId="{D7898FEC-80F7-4B27-9D64-13305C47418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5BCF512B-3890-4D76-A345-1FF361D5618B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8. </a:t>
          </a:r>
          <a:r>
            <a:rPr lang="tr-TR" dirty="0" smtClean="0">
              <a:solidFill>
                <a:schemeClr val="tx1"/>
              </a:solidFill>
            </a:rPr>
            <a:t>İstikrarlı bir eğitim politikası izlenememiştir</a:t>
          </a:r>
          <a:endParaRPr lang="tr-TR" dirty="0">
            <a:solidFill>
              <a:schemeClr val="tx1"/>
            </a:solidFill>
          </a:endParaRPr>
        </a:p>
      </dgm:t>
    </dgm:pt>
    <dgm:pt modelId="{31459B57-2BDA-4A5D-B308-6E937A27899B}" type="parTrans" cxnId="{566FE454-F527-4561-B246-91608B66E88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C0EE5041-070A-4CB0-8250-095EB8AEB0C4}" type="sibTrans" cxnId="{566FE454-F527-4561-B246-91608B66E885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B3A21A9D-2D4E-485B-B0B5-99B1CFF6EC90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9. Öğretmenlik mesleği laik olduğu yere yükseltilememiştir </a:t>
          </a:r>
          <a:endParaRPr lang="tr-TR" dirty="0">
            <a:solidFill>
              <a:schemeClr val="tx1"/>
            </a:solidFill>
          </a:endParaRPr>
        </a:p>
      </dgm:t>
    </dgm:pt>
    <dgm:pt modelId="{AA1B6AE4-844A-4AF6-9D07-5488032FC66C}" type="parTrans" cxnId="{7EE629F4-CCC3-4C66-9F18-7DD566B303D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F991B597-4A42-4CB8-B121-F35B299E5699}" type="sibTrans" cxnId="{7EE629F4-CCC3-4C66-9F18-7DD566B303D4}">
      <dgm:prSet/>
      <dgm:spPr/>
      <dgm:t>
        <a:bodyPr/>
        <a:lstStyle/>
        <a:p>
          <a:endParaRPr lang="tr-TR">
            <a:solidFill>
              <a:schemeClr val="tx1"/>
            </a:solidFill>
          </a:endParaRPr>
        </a:p>
      </dgm:t>
    </dgm:pt>
    <dgm:pt modelId="{7AC85834-BC6C-4249-B387-881A2800F279}" type="pres">
      <dgm:prSet presAssocID="{FE436FC4-3C8E-41BD-AAE5-1DBD133C0D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EF9FE71-14FC-4613-B88C-3C97077210DD}" type="pres">
      <dgm:prSet presAssocID="{D867BDDF-048E-4859-825C-5DD6B5E516ED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195793-E7C4-4ED6-9A52-36759734E645}" type="pres">
      <dgm:prSet presAssocID="{4916A0CA-6959-4186-914F-7CC5DDAE4B66}" presName="spacer" presStyleCnt="0"/>
      <dgm:spPr/>
    </dgm:pt>
    <dgm:pt modelId="{023964A2-E6D3-4B32-89B0-CD04D8E52C8F}" type="pres">
      <dgm:prSet presAssocID="{46BE87ED-46BD-408F-85FD-FB1B2912F7AB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5173AED-81AF-460E-A7A8-F83635417B11}" type="pres">
      <dgm:prSet presAssocID="{698F350B-5020-4883-95C6-E13342D51033}" presName="spacer" presStyleCnt="0"/>
      <dgm:spPr/>
    </dgm:pt>
    <dgm:pt modelId="{E0EC548D-D6AC-434C-B8B5-2CB09FF71564}" type="pres">
      <dgm:prSet presAssocID="{4D771970-EFBC-42E7-9143-4AC98F796755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AA0EBC-BCB2-445B-AB1C-80E1BFA3A3FD}" type="pres">
      <dgm:prSet presAssocID="{3C129371-1D14-4A4F-8B68-221291DB897C}" presName="spacer" presStyleCnt="0"/>
      <dgm:spPr/>
    </dgm:pt>
    <dgm:pt modelId="{7461DE06-5B19-4B90-99B2-EC26F451723F}" type="pres">
      <dgm:prSet presAssocID="{3972B395-4012-4D33-882C-1A2665A7BD33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F2C4AD-D693-4E24-8F60-4B2A721E3701}" type="pres">
      <dgm:prSet presAssocID="{F00F1B8C-6013-409F-A93B-A02C3DA3C203}" presName="spacer" presStyleCnt="0"/>
      <dgm:spPr/>
    </dgm:pt>
    <dgm:pt modelId="{66ED6526-37E4-4F91-85AA-0E4260007397}" type="pres">
      <dgm:prSet presAssocID="{1538866B-CA6A-4924-AB35-53B30EA2B3D4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C5BAF0-07D4-4CC8-BA99-5A41EECC3A7E}" type="pres">
      <dgm:prSet presAssocID="{16442395-D87E-4ED6-93F4-6C33D1B7EEA9}" presName="spacer" presStyleCnt="0"/>
      <dgm:spPr/>
    </dgm:pt>
    <dgm:pt modelId="{58BBBD70-CFAC-4674-A221-EB1185FBC359}" type="pres">
      <dgm:prSet presAssocID="{3F809DE8-E8A2-48B9-A48A-A5103C92407D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F40868-74D9-4829-9C4D-DE84D55AA2DA}" type="pres">
      <dgm:prSet presAssocID="{4EEB12B1-AB54-4001-A942-D3994DE69FE8}" presName="spacer" presStyleCnt="0"/>
      <dgm:spPr/>
    </dgm:pt>
    <dgm:pt modelId="{8C7CE58B-7411-434B-9CEB-7DD4ED5BA9C4}" type="pres">
      <dgm:prSet presAssocID="{ABF8DE49-7027-463A-9080-0F45C36B0831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FDCF2B-C97E-4424-BEEC-FC386B06B44B}" type="pres">
      <dgm:prSet presAssocID="{C393DE03-2139-4674-B950-69616EA8B6D2}" presName="spacer" presStyleCnt="0"/>
      <dgm:spPr/>
    </dgm:pt>
    <dgm:pt modelId="{6ED8A8EF-F087-4996-8A35-369CB8D7724F}" type="pres">
      <dgm:prSet presAssocID="{5BCF512B-3890-4D76-A345-1FF361D5618B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BA5DDE-F477-4054-952C-52A435081CAC}" type="pres">
      <dgm:prSet presAssocID="{C0EE5041-070A-4CB0-8250-095EB8AEB0C4}" presName="spacer" presStyleCnt="0"/>
      <dgm:spPr/>
    </dgm:pt>
    <dgm:pt modelId="{78D93BAF-C84B-4D6F-A618-529BB2E56A34}" type="pres">
      <dgm:prSet presAssocID="{B3A21A9D-2D4E-485B-B0B5-99B1CFF6EC90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D542EEE-D245-4942-87BD-E79C1115A51D}" srcId="{FE436FC4-3C8E-41BD-AAE5-1DBD133C0DD0}" destId="{3972B395-4012-4D33-882C-1A2665A7BD33}" srcOrd="3" destOrd="0" parTransId="{CE0EF75B-7CC2-4CB1-B69C-04D062DFE9E4}" sibTransId="{F00F1B8C-6013-409F-A93B-A02C3DA3C203}"/>
    <dgm:cxn modelId="{BE8D8F2E-3F3A-41AC-89D6-F67B44FEEA47}" type="presOf" srcId="{1538866B-CA6A-4924-AB35-53B30EA2B3D4}" destId="{66ED6526-37E4-4F91-85AA-0E4260007397}" srcOrd="0" destOrd="0" presId="urn:microsoft.com/office/officeart/2005/8/layout/vList2"/>
    <dgm:cxn modelId="{A88788B6-0A32-4DDE-A545-526C025E7FAF}" type="presOf" srcId="{4D771970-EFBC-42E7-9143-4AC98F796755}" destId="{E0EC548D-D6AC-434C-B8B5-2CB09FF71564}" srcOrd="0" destOrd="0" presId="urn:microsoft.com/office/officeart/2005/8/layout/vList2"/>
    <dgm:cxn modelId="{693C80DE-E09C-4333-A62E-4F320FA2E82D}" srcId="{FE436FC4-3C8E-41BD-AAE5-1DBD133C0DD0}" destId="{D867BDDF-048E-4859-825C-5DD6B5E516ED}" srcOrd="0" destOrd="0" parTransId="{31A7880F-234A-4E25-8B69-E4EDD2D5B832}" sibTransId="{4916A0CA-6959-4186-914F-7CC5DDAE4B66}"/>
    <dgm:cxn modelId="{46F2D2EF-2E06-45B3-89AB-78AB070353B6}" type="presOf" srcId="{46BE87ED-46BD-408F-85FD-FB1B2912F7AB}" destId="{023964A2-E6D3-4B32-89B0-CD04D8E52C8F}" srcOrd="0" destOrd="0" presId="urn:microsoft.com/office/officeart/2005/8/layout/vList2"/>
    <dgm:cxn modelId="{E0B1DDD0-C6C5-48AA-B503-69E4741049C4}" type="presOf" srcId="{ABF8DE49-7027-463A-9080-0F45C36B0831}" destId="{8C7CE58B-7411-434B-9CEB-7DD4ED5BA9C4}" srcOrd="0" destOrd="0" presId="urn:microsoft.com/office/officeart/2005/8/layout/vList2"/>
    <dgm:cxn modelId="{32ED33D9-F94A-4E3F-A309-30684684A1E0}" type="presOf" srcId="{FE436FC4-3C8E-41BD-AAE5-1DBD133C0DD0}" destId="{7AC85834-BC6C-4249-B387-881A2800F279}" srcOrd="0" destOrd="0" presId="urn:microsoft.com/office/officeart/2005/8/layout/vList2"/>
    <dgm:cxn modelId="{BAE90E31-64D2-4851-BF63-A26F02B1CF6E}" srcId="{FE436FC4-3C8E-41BD-AAE5-1DBD133C0DD0}" destId="{46BE87ED-46BD-408F-85FD-FB1B2912F7AB}" srcOrd="1" destOrd="0" parTransId="{14D835A9-C4E0-4B3D-B663-A90FD7B3456D}" sibTransId="{698F350B-5020-4883-95C6-E13342D51033}"/>
    <dgm:cxn modelId="{D7898FEC-80F7-4B27-9D64-13305C474185}" srcId="{FE436FC4-3C8E-41BD-AAE5-1DBD133C0DD0}" destId="{ABF8DE49-7027-463A-9080-0F45C36B0831}" srcOrd="6" destOrd="0" parTransId="{55ADC68A-4406-40BB-B884-2516ABDF1608}" sibTransId="{C393DE03-2139-4674-B950-69616EA8B6D2}"/>
    <dgm:cxn modelId="{6FE09E79-9136-4CFE-985E-2C3685F3A605}" type="presOf" srcId="{5BCF512B-3890-4D76-A345-1FF361D5618B}" destId="{6ED8A8EF-F087-4996-8A35-369CB8D7724F}" srcOrd="0" destOrd="0" presId="urn:microsoft.com/office/officeart/2005/8/layout/vList2"/>
    <dgm:cxn modelId="{566FE454-F527-4561-B246-91608B66E885}" srcId="{FE436FC4-3C8E-41BD-AAE5-1DBD133C0DD0}" destId="{5BCF512B-3890-4D76-A345-1FF361D5618B}" srcOrd="7" destOrd="0" parTransId="{31459B57-2BDA-4A5D-B308-6E937A27899B}" sibTransId="{C0EE5041-070A-4CB0-8250-095EB8AEB0C4}"/>
    <dgm:cxn modelId="{7EE629F4-CCC3-4C66-9F18-7DD566B303D4}" srcId="{FE436FC4-3C8E-41BD-AAE5-1DBD133C0DD0}" destId="{B3A21A9D-2D4E-485B-B0B5-99B1CFF6EC90}" srcOrd="8" destOrd="0" parTransId="{AA1B6AE4-844A-4AF6-9D07-5488032FC66C}" sibTransId="{F991B597-4A42-4CB8-B121-F35B299E5699}"/>
    <dgm:cxn modelId="{E1A89E0E-6CCB-464A-A566-2E5183796C46}" srcId="{FE436FC4-3C8E-41BD-AAE5-1DBD133C0DD0}" destId="{1538866B-CA6A-4924-AB35-53B30EA2B3D4}" srcOrd="4" destOrd="0" parTransId="{AA353C65-66F8-4E9B-8668-FC2CC0FA47FA}" sibTransId="{16442395-D87E-4ED6-93F4-6C33D1B7EEA9}"/>
    <dgm:cxn modelId="{0DE27774-1A70-46C3-86E7-B1C357217590}" srcId="{FE436FC4-3C8E-41BD-AAE5-1DBD133C0DD0}" destId="{4D771970-EFBC-42E7-9143-4AC98F796755}" srcOrd="2" destOrd="0" parTransId="{7486B1DE-854A-4961-98E3-C08A55C2F832}" sibTransId="{3C129371-1D14-4A4F-8B68-221291DB897C}"/>
    <dgm:cxn modelId="{BB81BE68-9447-4A49-8EC2-074C2CAB0422}" type="presOf" srcId="{3F809DE8-E8A2-48B9-A48A-A5103C92407D}" destId="{58BBBD70-CFAC-4674-A221-EB1185FBC359}" srcOrd="0" destOrd="0" presId="urn:microsoft.com/office/officeart/2005/8/layout/vList2"/>
    <dgm:cxn modelId="{B9D2A465-37A3-4546-9E97-71172659799D}" srcId="{FE436FC4-3C8E-41BD-AAE5-1DBD133C0DD0}" destId="{3F809DE8-E8A2-48B9-A48A-A5103C92407D}" srcOrd="5" destOrd="0" parTransId="{FB5E133C-33C1-46A9-9C2C-5B59C83D1BFA}" sibTransId="{4EEB12B1-AB54-4001-A942-D3994DE69FE8}"/>
    <dgm:cxn modelId="{8A1960F5-E3B8-4B0C-8768-B59888907455}" type="presOf" srcId="{B3A21A9D-2D4E-485B-B0B5-99B1CFF6EC90}" destId="{78D93BAF-C84B-4D6F-A618-529BB2E56A34}" srcOrd="0" destOrd="0" presId="urn:microsoft.com/office/officeart/2005/8/layout/vList2"/>
    <dgm:cxn modelId="{1A5CA275-22DF-4654-A880-D3558CB8A713}" type="presOf" srcId="{3972B395-4012-4D33-882C-1A2665A7BD33}" destId="{7461DE06-5B19-4B90-99B2-EC26F451723F}" srcOrd="0" destOrd="0" presId="urn:microsoft.com/office/officeart/2005/8/layout/vList2"/>
    <dgm:cxn modelId="{D7B7F768-53D2-4FE4-BD95-10D55FCE56FC}" type="presOf" srcId="{D867BDDF-048E-4859-825C-5DD6B5E516ED}" destId="{DEF9FE71-14FC-4613-B88C-3C97077210DD}" srcOrd="0" destOrd="0" presId="urn:microsoft.com/office/officeart/2005/8/layout/vList2"/>
    <dgm:cxn modelId="{71EC4569-7029-4837-88BF-CBA45E3639C2}" type="presParOf" srcId="{7AC85834-BC6C-4249-B387-881A2800F279}" destId="{DEF9FE71-14FC-4613-B88C-3C97077210DD}" srcOrd="0" destOrd="0" presId="urn:microsoft.com/office/officeart/2005/8/layout/vList2"/>
    <dgm:cxn modelId="{D5452DA2-125F-4397-B3FC-F457B55225DD}" type="presParOf" srcId="{7AC85834-BC6C-4249-B387-881A2800F279}" destId="{0A195793-E7C4-4ED6-9A52-36759734E645}" srcOrd="1" destOrd="0" presId="urn:microsoft.com/office/officeart/2005/8/layout/vList2"/>
    <dgm:cxn modelId="{ED05840F-BF69-46DD-9DE0-4822A94C8005}" type="presParOf" srcId="{7AC85834-BC6C-4249-B387-881A2800F279}" destId="{023964A2-E6D3-4B32-89B0-CD04D8E52C8F}" srcOrd="2" destOrd="0" presId="urn:microsoft.com/office/officeart/2005/8/layout/vList2"/>
    <dgm:cxn modelId="{09DF2EC2-B749-454D-ACD8-731775DA117F}" type="presParOf" srcId="{7AC85834-BC6C-4249-B387-881A2800F279}" destId="{35173AED-81AF-460E-A7A8-F83635417B11}" srcOrd="3" destOrd="0" presId="urn:microsoft.com/office/officeart/2005/8/layout/vList2"/>
    <dgm:cxn modelId="{90F5BE2D-2EF6-4CB5-9134-177E3386DCF5}" type="presParOf" srcId="{7AC85834-BC6C-4249-B387-881A2800F279}" destId="{E0EC548D-D6AC-434C-B8B5-2CB09FF71564}" srcOrd="4" destOrd="0" presId="urn:microsoft.com/office/officeart/2005/8/layout/vList2"/>
    <dgm:cxn modelId="{1C07C856-C851-4871-A32F-60C44199B7F3}" type="presParOf" srcId="{7AC85834-BC6C-4249-B387-881A2800F279}" destId="{36AA0EBC-BCB2-445B-AB1C-80E1BFA3A3FD}" srcOrd="5" destOrd="0" presId="urn:microsoft.com/office/officeart/2005/8/layout/vList2"/>
    <dgm:cxn modelId="{BB55C756-0C2B-4DAA-8410-681BCC977B96}" type="presParOf" srcId="{7AC85834-BC6C-4249-B387-881A2800F279}" destId="{7461DE06-5B19-4B90-99B2-EC26F451723F}" srcOrd="6" destOrd="0" presId="urn:microsoft.com/office/officeart/2005/8/layout/vList2"/>
    <dgm:cxn modelId="{94BA6548-AA96-4FDB-A14A-216BEAD8DB6F}" type="presParOf" srcId="{7AC85834-BC6C-4249-B387-881A2800F279}" destId="{BFF2C4AD-D693-4E24-8F60-4B2A721E3701}" srcOrd="7" destOrd="0" presId="urn:microsoft.com/office/officeart/2005/8/layout/vList2"/>
    <dgm:cxn modelId="{D38982A8-685C-4E58-95E0-E9369D6FE66A}" type="presParOf" srcId="{7AC85834-BC6C-4249-B387-881A2800F279}" destId="{66ED6526-37E4-4F91-85AA-0E4260007397}" srcOrd="8" destOrd="0" presId="urn:microsoft.com/office/officeart/2005/8/layout/vList2"/>
    <dgm:cxn modelId="{AEC0928F-D3FD-491D-8A58-0FA97F8D1F6A}" type="presParOf" srcId="{7AC85834-BC6C-4249-B387-881A2800F279}" destId="{69C5BAF0-07D4-4CC8-BA99-5A41EECC3A7E}" srcOrd="9" destOrd="0" presId="urn:microsoft.com/office/officeart/2005/8/layout/vList2"/>
    <dgm:cxn modelId="{E1417B0A-EAF1-461B-B158-74439F3492CD}" type="presParOf" srcId="{7AC85834-BC6C-4249-B387-881A2800F279}" destId="{58BBBD70-CFAC-4674-A221-EB1185FBC359}" srcOrd="10" destOrd="0" presId="urn:microsoft.com/office/officeart/2005/8/layout/vList2"/>
    <dgm:cxn modelId="{F83CBA8F-EE6A-4E6E-BBD0-A2DD39AEFD7A}" type="presParOf" srcId="{7AC85834-BC6C-4249-B387-881A2800F279}" destId="{A2F40868-74D9-4829-9C4D-DE84D55AA2DA}" srcOrd="11" destOrd="0" presId="urn:microsoft.com/office/officeart/2005/8/layout/vList2"/>
    <dgm:cxn modelId="{1A2775EA-CA89-4635-B65C-75514ED18E62}" type="presParOf" srcId="{7AC85834-BC6C-4249-B387-881A2800F279}" destId="{8C7CE58B-7411-434B-9CEB-7DD4ED5BA9C4}" srcOrd="12" destOrd="0" presId="urn:microsoft.com/office/officeart/2005/8/layout/vList2"/>
    <dgm:cxn modelId="{48E0EB7E-7994-47BF-AF3A-6C54EF2C4B03}" type="presParOf" srcId="{7AC85834-BC6C-4249-B387-881A2800F279}" destId="{2DFDCF2B-C97E-4424-BEEC-FC386B06B44B}" srcOrd="13" destOrd="0" presId="urn:microsoft.com/office/officeart/2005/8/layout/vList2"/>
    <dgm:cxn modelId="{64DFA5DB-3333-4574-AA00-2753119DA6F8}" type="presParOf" srcId="{7AC85834-BC6C-4249-B387-881A2800F279}" destId="{6ED8A8EF-F087-4996-8A35-369CB8D7724F}" srcOrd="14" destOrd="0" presId="urn:microsoft.com/office/officeart/2005/8/layout/vList2"/>
    <dgm:cxn modelId="{5FDB9BAC-D46F-49B1-A360-B42DDBB32131}" type="presParOf" srcId="{7AC85834-BC6C-4249-B387-881A2800F279}" destId="{B3BA5DDE-F477-4054-952C-52A435081CAC}" srcOrd="15" destOrd="0" presId="urn:microsoft.com/office/officeart/2005/8/layout/vList2"/>
    <dgm:cxn modelId="{343AD5E6-C155-4FEE-A209-29D7A44EA7C8}" type="presParOf" srcId="{7AC85834-BC6C-4249-B387-881A2800F279}" destId="{78D93BAF-C84B-4D6F-A618-529BB2E56A34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F9E765-8EC9-44FE-8874-B75CADA56655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D0B6AC8-CE85-41C4-92B7-90E8B1A6F0D3}">
      <dgm:prSet/>
      <dgm:spPr/>
      <dgm:t>
        <a:bodyPr/>
        <a:lstStyle/>
        <a:p>
          <a:pPr rtl="0"/>
          <a:r>
            <a:rPr lang="tr-TR" smtClean="0">
              <a:solidFill>
                <a:schemeClr val="bg1"/>
              </a:solidFill>
            </a:rPr>
            <a:t>776-Stadyum-200 metre yarışı</a:t>
          </a:r>
          <a:endParaRPr lang="tr-TR">
            <a:solidFill>
              <a:schemeClr val="bg1"/>
            </a:solidFill>
          </a:endParaRPr>
        </a:p>
      </dgm:t>
    </dgm:pt>
    <dgm:pt modelId="{4CA5B3FF-29DF-4BF3-9BF2-FD943F244968}" type="parTrans" cxnId="{E398CD48-4A88-4E42-AF78-2E42AE93FC0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157554D-0751-41B4-81C0-09DEFB80343D}" type="sibTrans" cxnId="{E398CD48-4A88-4E42-AF78-2E42AE93FC08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0FCAA3E-AEFB-42BD-89F8-5C11493BB477}">
      <dgm:prSet/>
      <dgm:spPr/>
      <dgm:t>
        <a:bodyPr/>
        <a:lstStyle/>
        <a:p>
          <a:pPr rtl="0"/>
          <a:r>
            <a:rPr lang="tr-TR" smtClean="0">
              <a:solidFill>
                <a:schemeClr val="bg1"/>
              </a:solidFill>
            </a:rPr>
            <a:t>724- bu yarışın dışında 370 metre koşusu</a:t>
          </a:r>
          <a:endParaRPr lang="tr-TR">
            <a:solidFill>
              <a:schemeClr val="bg1"/>
            </a:solidFill>
          </a:endParaRPr>
        </a:p>
      </dgm:t>
    </dgm:pt>
    <dgm:pt modelId="{AF238A73-4A99-44B0-B93D-2532A1ACE562}" type="parTrans" cxnId="{C8B3257D-EA54-46C0-A19A-33727C637D2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C1B3AD4-495F-470B-A04E-E166A38D8280}" type="sibTrans" cxnId="{C8B3257D-EA54-46C0-A19A-33727C637D2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81A84D64-185A-4AB7-8CA5-4C9764C48C54}">
      <dgm:prSet/>
      <dgm:spPr/>
      <dgm:t>
        <a:bodyPr/>
        <a:lstStyle/>
        <a:p>
          <a:pPr rtl="0"/>
          <a:r>
            <a:rPr lang="tr-TR" dirty="0" smtClean="0">
              <a:solidFill>
                <a:schemeClr val="bg1"/>
              </a:solidFill>
            </a:rPr>
            <a:t>720- 4800 metre uzun mesafe koşusu</a:t>
          </a:r>
          <a:endParaRPr lang="tr-TR" dirty="0">
            <a:solidFill>
              <a:schemeClr val="bg1"/>
            </a:solidFill>
          </a:endParaRPr>
        </a:p>
      </dgm:t>
    </dgm:pt>
    <dgm:pt modelId="{D30C306F-150D-4247-8D72-05412BD23F88}" type="parTrans" cxnId="{A8CCAC25-1B7E-4BEF-B00B-2623D086C37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F88E5859-308B-4350-9283-EA68FBC9651B}" type="sibTrans" cxnId="{A8CCAC25-1B7E-4BEF-B00B-2623D086C37B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38B959B-204E-4D74-AC4A-46B0E123F81D}">
      <dgm:prSet/>
      <dgm:spPr/>
      <dgm:t>
        <a:bodyPr/>
        <a:lstStyle/>
        <a:p>
          <a:pPr rtl="0"/>
          <a:r>
            <a:rPr lang="tr-TR" dirty="0" smtClean="0">
              <a:solidFill>
                <a:schemeClr val="bg1"/>
              </a:solidFill>
            </a:rPr>
            <a:t>708- pentatlon ve güreş</a:t>
          </a:r>
          <a:endParaRPr lang="tr-TR" dirty="0">
            <a:solidFill>
              <a:schemeClr val="bg1"/>
            </a:solidFill>
          </a:endParaRPr>
        </a:p>
      </dgm:t>
    </dgm:pt>
    <dgm:pt modelId="{70FBB498-E47D-413A-9C01-5DDB1DC495EF}" type="parTrans" cxnId="{20EE55EF-51B5-45C7-B0C1-D293BFC38599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DF7231B5-0221-481F-B60D-3FCEDD9C83DB}" type="sibTrans" cxnId="{20EE55EF-51B5-45C7-B0C1-D293BFC38599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11CCDB49-2AB7-45FA-99AF-4454718B844D}">
      <dgm:prSet/>
      <dgm:spPr/>
      <dgm:t>
        <a:bodyPr/>
        <a:lstStyle/>
        <a:p>
          <a:pPr rtl="0"/>
          <a:r>
            <a:rPr lang="tr-TR" dirty="0" smtClean="0">
              <a:solidFill>
                <a:schemeClr val="bg1"/>
              </a:solidFill>
            </a:rPr>
            <a:t>680- iki tekerlekli araba yarışı</a:t>
          </a:r>
          <a:endParaRPr lang="tr-TR" dirty="0">
            <a:solidFill>
              <a:schemeClr val="bg1"/>
            </a:solidFill>
          </a:endParaRPr>
        </a:p>
      </dgm:t>
    </dgm:pt>
    <dgm:pt modelId="{2439F1B2-2231-416B-8044-A962541A7F9D}" type="parTrans" cxnId="{64AE1684-9205-4CEB-BEA8-657ABB7C7182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B07A612-185E-41FA-A3A2-C66DBD17AD8F}" type="sibTrans" cxnId="{64AE1684-9205-4CEB-BEA8-657ABB7C7182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95B68B4-CC15-443F-8C8E-FEFB25195139}">
      <dgm:prSet/>
      <dgm:spPr/>
      <dgm:t>
        <a:bodyPr/>
        <a:lstStyle/>
        <a:p>
          <a:pPr rtl="0"/>
          <a:r>
            <a:rPr lang="tr-TR" smtClean="0">
              <a:solidFill>
                <a:schemeClr val="bg1"/>
              </a:solidFill>
            </a:rPr>
            <a:t>623-boks</a:t>
          </a:r>
          <a:endParaRPr lang="tr-TR">
            <a:solidFill>
              <a:schemeClr val="bg1"/>
            </a:solidFill>
          </a:endParaRPr>
        </a:p>
      </dgm:t>
    </dgm:pt>
    <dgm:pt modelId="{1D67FCB8-4B51-4668-8400-BF9BC40BA393}" type="parTrans" cxnId="{A7C23A5E-84EA-4259-AA7D-B41F911DF2D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1EF2D4EA-2DD6-41B9-B75B-D969E17340E1}" type="sibTrans" cxnId="{A7C23A5E-84EA-4259-AA7D-B41F911DF2DD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361A1625-558C-40D1-8E38-E49B7F1FEA14}">
      <dgm:prSet/>
      <dgm:spPr/>
      <dgm:t>
        <a:bodyPr/>
        <a:lstStyle/>
        <a:p>
          <a:pPr rtl="0"/>
          <a:r>
            <a:rPr lang="tr-TR" dirty="0" smtClean="0">
              <a:solidFill>
                <a:schemeClr val="bg1"/>
              </a:solidFill>
            </a:rPr>
            <a:t>520-zırhlı yarış</a:t>
          </a:r>
          <a:endParaRPr lang="tr-TR" dirty="0">
            <a:solidFill>
              <a:schemeClr val="bg1"/>
            </a:solidFill>
          </a:endParaRPr>
        </a:p>
      </dgm:t>
    </dgm:pt>
    <dgm:pt modelId="{AF209D04-5394-4098-A0F8-3FCDAFA50A66}" type="parTrans" cxnId="{8B8A0475-1F7C-4809-835D-B6536BB37026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17FE003-7564-4AC3-9414-509A16AA7AAB}" type="sibTrans" cxnId="{8B8A0475-1F7C-4809-835D-B6536BB37026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9E20056A-3E4E-4DA8-953C-030722805177}">
      <dgm:prSet/>
      <dgm:spPr/>
      <dgm:t>
        <a:bodyPr/>
        <a:lstStyle/>
        <a:p>
          <a:pPr rtl="0"/>
          <a:r>
            <a:rPr lang="tr-TR" dirty="0" smtClean="0">
              <a:solidFill>
                <a:schemeClr val="bg1"/>
              </a:solidFill>
            </a:rPr>
            <a:t>496 -kısraklarla yarış</a:t>
          </a:r>
          <a:endParaRPr lang="tr-TR" dirty="0">
            <a:solidFill>
              <a:schemeClr val="bg1"/>
            </a:solidFill>
          </a:endParaRPr>
        </a:p>
      </dgm:t>
    </dgm:pt>
    <dgm:pt modelId="{EF7D1391-80A2-43ED-8097-AA419DEAC8EF}" type="parTrans" cxnId="{229CB1EA-054B-4B5B-A3AA-9D48FC160DA9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004DF469-8EE4-45DB-A8FF-5CA532413EDA}" type="sibTrans" cxnId="{229CB1EA-054B-4B5B-A3AA-9D48FC160DA9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92AA9B54-EAE7-4AA6-ADCB-BD322F531084}">
      <dgm:prSet/>
      <dgm:spPr/>
      <dgm:t>
        <a:bodyPr/>
        <a:lstStyle/>
        <a:p>
          <a:pPr rtl="0"/>
          <a:r>
            <a:rPr lang="tr-TR" dirty="0" smtClean="0">
              <a:solidFill>
                <a:schemeClr val="bg1"/>
              </a:solidFill>
            </a:rPr>
            <a:t>482- festival ve KAPANIŞ </a:t>
          </a:r>
          <a:endParaRPr lang="tr-TR" dirty="0">
            <a:solidFill>
              <a:schemeClr val="bg1"/>
            </a:solidFill>
          </a:endParaRPr>
        </a:p>
      </dgm:t>
    </dgm:pt>
    <dgm:pt modelId="{DB540974-9912-46F4-83A2-8B09FCF2AE9D}" type="parTrans" cxnId="{8DF618CC-EADB-4337-96A4-5E8F4C16CA22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329D7CEE-078E-483B-BF74-D03580634732}" type="sibTrans" cxnId="{8DF618CC-EADB-4337-96A4-5E8F4C16CA22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40FC748-CD24-4860-93DA-90D7318CABC2}" type="pres">
      <dgm:prSet presAssocID="{D2F9E765-8EC9-44FE-8874-B75CADA5665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3A97B5-E0A3-4EEF-8D1E-D230AD448C6F}" type="pres">
      <dgm:prSet presAssocID="{D2F9E765-8EC9-44FE-8874-B75CADA56655}" presName="arrow" presStyleLbl="bgShp" presStyleIdx="0" presStyleCnt="1"/>
      <dgm:spPr/>
    </dgm:pt>
    <dgm:pt modelId="{695F61F4-717A-40F8-8780-AD91A799670F}" type="pres">
      <dgm:prSet presAssocID="{D2F9E765-8EC9-44FE-8874-B75CADA56655}" presName="linearProcess" presStyleCnt="0"/>
      <dgm:spPr/>
    </dgm:pt>
    <dgm:pt modelId="{33AA2CE6-4BF1-4FC8-8E7E-38A8DDBAFD1A}" type="pres">
      <dgm:prSet presAssocID="{7D0B6AC8-CE85-41C4-92B7-90E8B1A6F0D3}" presName="tex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39A1A6-92B7-49A1-86E3-8943B8A9ACE1}" type="pres">
      <dgm:prSet presAssocID="{7157554D-0751-41B4-81C0-09DEFB80343D}" presName="sibTrans" presStyleCnt="0"/>
      <dgm:spPr/>
    </dgm:pt>
    <dgm:pt modelId="{BFE80E2D-2323-40E8-8A1C-961DB3CDABAE}" type="pres">
      <dgm:prSet presAssocID="{E0FCAA3E-AEFB-42BD-89F8-5C11493BB477}" presName="text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8F1D9B-1E6B-4AE7-B163-754BDE51373F}" type="pres">
      <dgm:prSet presAssocID="{AC1B3AD4-495F-470B-A04E-E166A38D8280}" presName="sibTrans" presStyleCnt="0"/>
      <dgm:spPr/>
    </dgm:pt>
    <dgm:pt modelId="{5B4BEA85-5AA8-484E-95E4-3A75A280E59A}" type="pres">
      <dgm:prSet presAssocID="{81A84D64-185A-4AB7-8CA5-4C9764C48C54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359F6E-C5EE-4CD5-A68F-B24F7FFA09DB}" type="pres">
      <dgm:prSet presAssocID="{F88E5859-308B-4350-9283-EA68FBC9651B}" presName="sibTrans" presStyleCnt="0"/>
      <dgm:spPr/>
    </dgm:pt>
    <dgm:pt modelId="{A766F929-FBC3-4A39-B814-E74AFD0196C3}" type="pres">
      <dgm:prSet presAssocID="{538B959B-204E-4D74-AC4A-46B0E123F81D}" presName="text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B8A9E9-55C3-4F68-9216-05D1A6A19DA7}" type="pres">
      <dgm:prSet presAssocID="{DF7231B5-0221-481F-B60D-3FCEDD9C83DB}" presName="sibTrans" presStyleCnt="0"/>
      <dgm:spPr/>
    </dgm:pt>
    <dgm:pt modelId="{E1BA3709-C8C5-4672-AE55-217362E708A5}" type="pres">
      <dgm:prSet presAssocID="{11CCDB49-2AB7-45FA-99AF-4454718B844D}" presName="text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A4BCD11-10E2-4E5A-A4D7-A1DC87D5682D}" type="pres">
      <dgm:prSet presAssocID="{5B07A612-185E-41FA-A3A2-C66DBD17AD8F}" presName="sibTrans" presStyleCnt="0"/>
      <dgm:spPr/>
    </dgm:pt>
    <dgm:pt modelId="{240683FA-B093-40F5-8EB9-79CD310920C7}" type="pres">
      <dgm:prSet presAssocID="{B95B68B4-CC15-443F-8C8E-FEFB25195139}" presName="text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33D814-2042-42AA-96EE-64BAF723D9FE}" type="pres">
      <dgm:prSet presAssocID="{1EF2D4EA-2DD6-41B9-B75B-D969E17340E1}" presName="sibTrans" presStyleCnt="0"/>
      <dgm:spPr/>
    </dgm:pt>
    <dgm:pt modelId="{5D5CA0B7-212A-4518-9202-1D05014B1094}" type="pres">
      <dgm:prSet presAssocID="{361A1625-558C-40D1-8E38-E49B7F1FEA14}" presName="text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0C0504-91D8-435D-820A-1AD6F5425C25}" type="pres">
      <dgm:prSet presAssocID="{617FE003-7564-4AC3-9414-509A16AA7AAB}" presName="sibTrans" presStyleCnt="0"/>
      <dgm:spPr/>
    </dgm:pt>
    <dgm:pt modelId="{7C711339-A6EC-46F1-9DAD-29BFC4746A1D}" type="pres">
      <dgm:prSet presAssocID="{9E20056A-3E4E-4DA8-953C-030722805177}" presName="text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9D512E-2952-4E71-91E9-BCA524EC9C8F}" type="pres">
      <dgm:prSet presAssocID="{004DF469-8EE4-45DB-A8FF-5CA532413EDA}" presName="sibTrans" presStyleCnt="0"/>
      <dgm:spPr/>
    </dgm:pt>
    <dgm:pt modelId="{E426CA44-F216-4372-BE8C-4910BD1AD890}" type="pres">
      <dgm:prSet presAssocID="{92AA9B54-EAE7-4AA6-ADCB-BD322F531084}" presName="tex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8ADCABA-AB31-40D6-8B7C-247A7C1368AC}" type="presOf" srcId="{D2F9E765-8EC9-44FE-8874-B75CADA56655}" destId="{A40FC748-CD24-4860-93DA-90D7318CABC2}" srcOrd="0" destOrd="0" presId="urn:microsoft.com/office/officeart/2005/8/layout/hProcess9"/>
    <dgm:cxn modelId="{E398CD48-4A88-4E42-AF78-2E42AE93FC08}" srcId="{D2F9E765-8EC9-44FE-8874-B75CADA56655}" destId="{7D0B6AC8-CE85-41C4-92B7-90E8B1A6F0D3}" srcOrd="0" destOrd="0" parTransId="{4CA5B3FF-29DF-4BF3-9BF2-FD943F244968}" sibTransId="{7157554D-0751-41B4-81C0-09DEFB80343D}"/>
    <dgm:cxn modelId="{20EE55EF-51B5-45C7-B0C1-D293BFC38599}" srcId="{D2F9E765-8EC9-44FE-8874-B75CADA56655}" destId="{538B959B-204E-4D74-AC4A-46B0E123F81D}" srcOrd="3" destOrd="0" parTransId="{70FBB498-E47D-413A-9C01-5DDB1DC495EF}" sibTransId="{DF7231B5-0221-481F-B60D-3FCEDD9C83DB}"/>
    <dgm:cxn modelId="{DD801E43-7BDC-40FC-8FBC-12D905D4E3D0}" type="presOf" srcId="{E0FCAA3E-AEFB-42BD-89F8-5C11493BB477}" destId="{BFE80E2D-2323-40E8-8A1C-961DB3CDABAE}" srcOrd="0" destOrd="0" presId="urn:microsoft.com/office/officeart/2005/8/layout/hProcess9"/>
    <dgm:cxn modelId="{A7C23A5E-84EA-4259-AA7D-B41F911DF2DD}" srcId="{D2F9E765-8EC9-44FE-8874-B75CADA56655}" destId="{B95B68B4-CC15-443F-8C8E-FEFB25195139}" srcOrd="5" destOrd="0" parTransId="{1D67FCB8-4B51-4668-8400-BF9BC40BA393}" sibTransId="{1EF2D4EA-2DD6-41B9-B75B-D969E17340E1}"/>
    <dgm:cxn modelId="{C8B3257D-EA54-46C0-A19A-33727C637D2B}" srcId="{D2F9E765-8EC9-44FE-8874-B75CADA56655}" destId="{E0FCAA3E-AEFB-42BD-89F8-5C11493BB477}" srcOrd="1" destOrd="0" parTransId="{AF238A73-4A99-44B0-B93D-2532A1ACE562}" sibTransId="{AC1B3AD4-495F-470B-A04E-E166A38D8280}"/>
    <dgm:cxn modelId="{6533191B-7E86-412B-A916-EC8AF1194DA8}" type="presOf" srcId="{361A1625-558C-40D1-8E38-E49B7F1FEA14}" destId="{5D5CA0B7-212A-4518-9202-1D05014B1094}" srcOrd="0" destOrd="0" presId="urn:microsoft.com/office/officeart/2005/8/layout/hProcess9"/>
    <dgm:cxn modelId="{64AE1684-9205-4CEB-BEA8-657ABB7C7182}" srcId="{D2F9E765-8EC9-44FE-8874-B75CADA56655}" destId="{11CCDB49-2AB7-45FA-99AF-4454718B844D}" srcOrd="4" destOrd="0" parTransId="{2439F1B2-2231-416B-8044-A962541A7F9D}" sibTransId="{5B07A612-185E-41FA-A3A2-C66DBD17AD8F}"/>
    <dgm:cxn modelId="{23EB4ADA-074C-47DB-9629-BA7AA1230F72}" type="presOf" srcId="{81A84D64-185A-4AB7-8CA5-4C9764C48C54}" destId="{5B4BEA85-5AA8-484E-95E4-3A75A280E59A}" srcOrd="0" destOrd="0" presId="urn:microsoft.com/office/officeart/2005/8/layout/hProcess9"/>
    <dgm:cxn modelId="{8B8A0475-1F7C-4809-835D-B6536BB37026}" srcId="{D2F9E765-8EC9-44FE-8874-B75CADA56655}" destId="{361A1625-558C-40D1-8E38-E49B7F1FEA14}" srcOrd="6" destOrd="0" parTransId="{AF209D04-5394-4098-A0F8-3FCDAFA50A66}" sibTransId="{617FE003-7564-4AC3-9414-509A16AA7AAB}"/>
    <dgm:cxn modelId="{B754DED8-7AB6-434E-915A-B4029DFFB72E}" type="presOf" srcId="{7D0B6AC8-CE85-41C4-92B7-90E8B1A6F0D3}" destId="{33AA2CE6-4BF1-4FC8-8E7E-38A8DDBAFD1A}" srcOrd="0" destOrd="0" presId="urn:microsoft.com/office/officeart/2005/8/layout/hProcess9"/>
    <dgm:cxn modelId="{A8CCAC25-1B7E-4BEF-B00B-2623D086C37B}" srcId="{D2F9E765-8EC9-44FE-8874-B75CADA56655}" destId="{81A84D64-185A-4AB7-8CA5-4C9764C48C54}" srcOrd="2" destOrd="0" parTransId="{D30C306F-150D-4247-8D72-05412BD23F88}" sibTransId="{F88E5859-308B-4350-9283-EA68FBC9651B}"/>
    <dgm:cxn modelId="{67000332-6388-47C4-9876-B5E3C370C101}" type="presOf" srcId="{9E20056A-3E4E-4DA8-953C-030722805177}" destId="{7C711339-A6EC-46F1-9DAD-29BFC4746A1D}" srcOrd="0" destOrd="0" presId="urn:microsoft.com/office/officeart/2005/8/layout/hProcess9"/>
    <dgm:cxn modelId="{7801F55E-066E-424A-B60C-FDE994ACFA07}" type="presOf" srcId="{92AA9B54-EAE7-4AA6-ADCB-BD322F531084}" destId="{E426CA44-F216-4372-BE8C-4910BD1AD890}" srcOrd="0" destOrd="0" presId="urn:microsoft.com/office/officeart/2005/8/layout/hProcess9"/>
    <dgm:cxn modelId="{CE08F41F-6CFC-435B-9E9A-ECF9395C2530}" type="presOf" srcId="{538B959B-204E-4D74-AC4A-46B0E123F81D}" destId="{A766F929-FBC3-4A39-B814-E74AFD0196C3}" srcOrd="0" destOrd="0" presId="urn:microsoft.com/office/officeart/2005/8/layout/hProcess9"/>
    <dgm:cxn modelId="{229CB1EA-054B-4B5B-A3AA-9D48FC160DA9}" srcId="{D2F9E765-8EC9-44FE-8874-B75CADA56655}" destId="{9E20056A-3E4E-4DA8-953C-030722805177}" srcOrd="7" destOrd="0" parTransId="{EF7D1391-80A2-43ED-8097-AA419DEAC8EF}" sibTransId="{004DF469-8EE4-45DB-A8FF-5CA532413EDA}"/>
    <dgm:cxn modelId="{8D697C56-0DDC-48FB-A45F-6E491B0458AB}" type="presOf" srcId="{B95B68B4-CC15-443F-8C8E-FEFB25195139}" destId="{240683FA-B093-40F5-8EB9-79CD310920C7}" srcOrd="0" destOrd="0" presId="urn:microsoft.com/office/officeart/2005/8/layout/hProcess9"/>
    <dgm:cxn modelId="{962CE53F-64C2-4D7D-97FF-048FB72E5DBE}" type="presOf" srcId="{11CCDB49-2AB7-45FA-99AF-4454718B844D}" destId="{E1BA3709-C8C5-4672-AE55-217362E708A5}" srcOrd="0" destOrd="0" presId="urn:microsoft.com/office/officeart/2005/8/layout/hProcess9"/>
    <dgm:cxn modelId="{8DF618CC-EADB-4337-96A4-5E8F4C16CA22}" srcId="{D2F9E765-8EC9-44FE-8874-B75CADA56655}" destId="{92AA9B54-EAE7-4AA6-ADCB-BD322F531084}" srcOrd="8" destOrd="0" parTransId="{DB540974-9912-46F4-83A2-8B09FCF2AE9D}" sibTransId="{329D7CEE-078E-483B-BF74-D03580634732}"/>
    <dgm:cxn modelId="{B1546E09-1B1C-45F8-82A5-B098B425030A}" type="presParOf" srcId="{A40FC748-CD24-4860-93DA-90D7318CABC2}" destId="{C73A97B5-E0A3-4EEF-8D1E-D230AD448C6F}" srcOrd="0" destOrd="0" presId="urn:microsoft.com/office/officeart/2005/8/layout/hProcess9"/>
    <dgm:cxn modelId="{DD44A1A1-4EA3-43EB-83B2-99A99CEB7E81}" type="presParOf" srcId="{A40FC748-CD24-4860-93DA-90D7318CABC2}" destId="{695F61F4-717A-40F8-8780-AD91A799670F}" srcOrd="1" destOrd="0" presId="urn:microsoft.com/office/officeart/2005/8/layout/hProcess9"/>
    <dgm:cxn modelId="{D5834A62-0DAB-417A-9002-F7D86A5C1C34}" type="presParOf" srcId="{695F61F4-717A-40F8-8780-AD91A799670F}" destId="{33AA2CE6-4BF1-4FC8-8E7E-38A8DDBAFD1A}" srcOrd="0" destOrd="0" presId="urn:microsoft.com/office/officeart/2005/8/layout/hProcess9"/>
    <dgm:cxn modelId="{1A4F760C-67CF-4182-B263-C85069EA61EB}" type="presParOf" srcId="{695F61F4-717A-40F8-8780-AD91A799670F}" destId="{8F39A1A6-92B7-49A1-86E3-8943B8A9ACE1}" srcOrd="1" destOrd="0" presId="urn:microsoft.com/office/officeart/2005/8/layout/hProcess9"/>
    <dgm:cxn modelId="{40E6CB20-CAD1-4877-97F2-3C4B46859DFD}" type="presParOf" srcId="{695F61F4-717A-40F8-8780-AD91A799670F}" destId="{BFE80E2D-2323-40E8-8A1C-961DB3CDABAE}" srcOrd="2" destOrd="0" presId="urn:microsoft.com/office/officeart/2005/8/layout/hProcess9"/>
    <dgm:cxn modelId="{3F4D42E7-0385-42C0-8100-DF938E956C10}" type="presParOf" srcId="{695F61F4-717A-40F8-8780-AD91A799670F}" destId="{BB8F1D9B-1E6B-4AE7-B163-754BDE51373F}" srcOrd="3" destOrd="0" presId="urn:microsoft.com/office/officeart/2005/8/layout/hProcess9"/>
    <dgm:cxn modelId="{BD8CEC23-BA9A-4631-B452-E1C90BCB6A3C}" type="presParOf" srcId="{695F61F4-717A-40F8-8780-AD91A799670F}" destId="{5B4BEA85-5AA8-484E-95E4-3A75A280E59A}" srcOrd="4" destOrd="0" presId="urn:microsoft.com/office/officeart/2005/8/layout/hProcess9"/>
    <dgm:cxn modelId="{4E33796A-C447-4229-890A-FFA9BD41F295}" type="presParOf" srcId="{695F61F4-717A-40F8-8780-AD91A799670F}" destId="{20359F6E-C5EE-4CD5-A68F-B24F7FFA09DB}" srcOrd="5" destOrd="0" presId="urn:microsoft.com/office/officeart/2005/8/layout/hProcess9"/>
    <dgm:cxn modelId="{5BAC3580-6795-4B46-A5CC-1C589F96BC41}" type="presParOf" srcId="{695F61F4-717A-40F8-8780-AD91A799670F}" destId="{A766F929-FBC3-4A39-B814-E74AFD0196C3}" srcOrd="6" destOrd="0" presId="urn:microsoft.com/office/officeart/2005/8/layout/hProcess9"/>
    <dgm:cxn modelId="{27517FB8-1879-477F-9F49-3B43CA8E3BFA}" type="presParOf" srcId="{695F61F4-717A-40F8-8780-AD91A799670F}" destId="{B2B8A9E9-55C3-4F68-9216-05D1A6A19DA7}" srcOrd="7" destOrd="0" presId="urn:microsoft.com/office/officeart/2005/8/layout/hProcess9"/>
    <dgm:cxn modelId="{FB8CD3DB-919D-4AD8-8B18-1EFFE88C3089}" type="presParOf" srcId="{695F61F4-717A-40F8-8780-AD91A799670F}" destId="{E1BA3709-C8C5-4672-AE55-217362E708A5}" srcOrd="8" destOrd="0" presId="urn:microsoft.com/office/officeart/2005/8/layout/hProcess9"/>
    <dgm:cxn modelId="{30E95AA6-E7A7-401B-BE95-FFF3D4CABC99}" type="presParOf" srcId="{695F61F4-717A-40F8-8780-AD91A799670F}" destId="{8A4BCD11-10E2-4E5A-A4D7-A1DC87D5682D}" srcOrd="9" destOrd="0" presId="urn:microsoft.com/office/officeart/2005/8/layout/hProcess9"/>
    <dgm:cxn modelId="{D4600B2C-BE85-4926-BF48-5FFB568E4D06}" type="presParOf" srcId="{695F61F4-717A-40F8-8780-AD91A799670F}" destId="{240683FA-B093-40F5-8EB9-79CD310920C7}" srcOrd="10" destOrd="0" presId="urn:microsoft.com/office/officeart/2005/8/layout/hProcess9"/>
    <dgm:cxn modelId="{08C98D7F-9C53-48C5-9E48-161C9190FEBA}" type="presParOf" srcId="{695F61F4-717A-40F8-8780-AD91A799670F}" destId="{8433D814-2042-42AA-96EE-64BAF723D9FE}" srcOrd="11" destOrd="0" presId="urn:microsoft.com/office/officeart/2005/8/layout/hProcess9"/>
    <dgm:cxn modelId="{9C1FF4C4-D81D-4957-B9AA-B44EEA7C017E}" type="presParOf" srcId="{695F61F4-717A-40F8-8780-AD91A799670F}" destId="{5D5CA0B7-212A-4518-9202-1D05014B1094}" srcOrd="12" destOrd="0" presId="urn:microsoft.com/office/officeart/2005/8/layout/hProcess9"/>
    <dgm:cxn modelId="{6EF0F9F9-FCE0-4965-A813-4E51CAD19813}" type="presParOf" srcId="{695F61F4-717A-40F8-8780-AD91A799670F}" destId="{800C0504-91D8-435D-820A-1AD6F5425C25}" srcOrd="13" destOrd="0" presId="urn:microsoft.com/office/officeart/2005/8/layout/hProcess9"/>
    <dgm:cxn modelId="{3A0217A3-A206-4729-AA05-190A08F8FC69}" type="presParOf" srcId="{695F61F4-717A-40F8-8780-AD91A799670F}" destId="{7C711339-A6EC-46F1-9DAD-29BFC4746A1D}" srcOrd="14" destOrd="0" presId="urn:microsoft.com/office/officeart/2005/8/layout/hProcess9"/>
    <dgm:cxn modelId="{56FE5F22-07BE-4364-BAA7-A7AD76F4CAA4}" type="presParOf" srcId="{695F61F4-717A-40F8-8780-AD91A799670F}" destId="{6C9D512E-2952-4E71-91E9-BCA524EC9C8F}" srcOrd="15" destOrd="0" presId="urn:microsoft.com/office/officeart/2005/8/layout/hProcess9"/>
    <dgm:cxn modelId="{6770C34D-9782-4B4A-8583-434F9CEC72CD}" type="presParOf" srcId="{695F61F4-717A-40F8-8780-AD91A799670F}" destId="{E426CA44-F216-4372-BE8C-4910BD1AD890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E56511-3245-4C72-87E6-FAC4D9E9F90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DFAF8DF7-84F2-4C0D-9460-F014394C97D3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1. GÜN: AÇILIŞ TÖRENİ, PROGRAMIN YAZILMASI</a:t>
          </a:r>
          <a:endParaRPr lang="tr-TR" dirty="0">
            <a:solidFill>
              <a:schemeClr val="tx1"/>
            </a:solidFill>
          </a:endParaRPr>
        </a:p>
      </dgm:t>
    </dgm:pt>
    <dgm:pt modelId="{8E9A1CBB-D43C-46A3-A62E-4DD5876D16DD}" type="parTrans" cxnId="{1497FB76-A728-4296-B9D6-DCCF77FD15BC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A30EFCEB-A187-4B6F-A9C2-4D33869BE683}" type="sibTrans" cxnId="{1497FB76-A728-4296-B9D6-DCCF77FD15BC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0200C0AD-4C4C-417D-90DA-C390658E820C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2.GÜN: ERKEKLERİN STADYUMDA YARIŞLARI, BİNİCİLİK YARIŞLARI</a:t>
          </a:r>
          <a:endParaRPr lang="tr-TR" dirty="0">
            <a:solidFill>
              <a:schemeClr val="tx1"/>
            </a:solidFill>
          </a:endParaRPr>
        </a:p>
      </dgm:t>
    </dgm:pt>
    <dgm:pt modelId="{D34621CF-E7BA-4E9B-A492-26E1F6C56922}" type="parTrans" cxnId="{FDE5E199-5283-434C-B9C5-1CE4BC53C619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E085CE13-6ABF-4B6B-B327-6870C9C856A9}" type="sibTrans" cxnId="{FDE5E199-5283-434C-B9C5-1CE4BC53C619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5BD00AD4-DDD8-4AB4-ACF6-92AEF5407340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3.GÜN: BİNİCİLİK YARIŞLARI VE PENTATLON</a:t>
          </a:r>
          <a:endParaRPr lang="tr-TR" dirty="0">
            <a:solidFill>
              <a:schemeClr val="tx1"/>
            </a:solidFill>
          </a:endParaRPr>
        </a:p>
      </dgm:t>
    </dgm:pt>
    <dgm:pt modelId="{D3C8CC8B-3C50-4AAB-AF24-3D94160018DA}" type="parTrans" cxnId="{69526DEC-26FB-4E5A-9C99-52ADB9B41033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F6B3CADA-4421-4130-B367-22BD0F0CAE9A}" type="sibTrans" cxnId="{69526DEC-26FB-4E5A-9C99-52ADB9B41033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6BEA054C-9B0F-4EFE-A02B-835BA07931EE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AKŞAM YEMEK</a:t>
          </a:r>
          <a:endParaRPr lang="tr-TR" dirty="0">
            <a:solidFill>
              <a:schemeClr val="tx1"/>
            </a:solidFill>
          </a:endParaRPr>
        </a:p>
      </dgm:t>
    </dgm:pt>
    <dgm:pt modelId="{FC67A82B-8D4E-4DD4-9131-1C64D3F8143D}" type="parTrans" cxnId="{CD23C075-6C2A-4B1D-B266-EC6011331126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3FEF292B-91CD-4365-B7FA-C39AB65D5480}" type="sibTrans" cxnId="{CD23C075-6C2A-4B1D-B266-EC6011331126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7952558F-957C-45DC-AE5F-A2AC179B17F7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4. GÜN: ZEUS ONURUNA SERAMONİ, ERKEKLERİN YARIŞLARI AYAK YARIŞLARI</a:t>
          </a:r>
          <a:endParaRPr lang="tr-TR" dirty="0">
            <a:solidFill>
              <a:schemeClr val="tx1"/>
            </a:solidFill>
          </a:endParaRPr>
        </a:p>
      </dgm:t>
    </dgm:pt>
    <dgm:pt modelId="{FC6564B5-199A-4F47-A8B3-670404D4D720}" type="parTrans" cxnId="{327D24F1-82CA-4DEF-A0C4-BB8B33CFD930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94A21AC3-F28B-4048-9738-70CD235B84F3}" type="sibTrans" cxnId="{327D24F1-82CA-4DEF-A0C4-BB8B33CFD930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B48ACDB4-5CE0-4D9E-B711-6BA36AE1E4A4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GÜREŞ, BOKS,</a:t>
          </a:r>
          <a:endParaRPr lang="tr-TR" dirty="0">
            <a:solidFill>
              <a:schemeClr val="tx1"/>
            </a:solidFill>
          </a:endParaRPr>
        </a:p>
      </dgm:t>
    </dgm:pt>
    <dgm:pt modelId="{727BB8A5-BEE8-4262-8C2D-CBE063E4F275}" type="parTrans" cxnId="{AB3D67A7-2DAA-4EA7-9D27-CCA1F600E3D1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ABFADC66-1EFB-4F3E-91AC-70BC632015B9}" type="sibTrans" cxnId="{AB3D67A7-2DAA-4EA7-9D27-CCA1F600E3D1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09652ADD-6F27-400F-8D6F-8D6BA642BA91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PİYADE YARIŞLARI</a:t>
          </a:r>
          <a:endParaRPr lang="tr-TR" dirty="0">
            <a:solidFill>
              <a:schemeClr val="tx1"/>
            </a:solidFill>
          </a:endParaRPr>
        </a:p>
      </dgm:t>
    </dgm:pt>
    <dgm:pt modelId="{6178CD13-1547-49CD-B761-C12902E8A1D4}" type="parTrans" cxnId="{88C9F301-4F64-47FA-B0EC-DB1DBA8792F8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7ADE8EF7-5C98-4F9E-AAA5-10474CA05AD1}" type="sibTrans" cxnId="{88C9F301-4F64-47FA-B0EC-DB1DBA8792F8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C1F7E1C7-387E-4915-B8E8-428C5F6D5951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5. GÜN: ÖDÜL VERME SERAMONİSİ, KAZANANLAR ONURUNA PRİTANEONDA ZİYAFET</a:t>
          </a:r>
          <a:endParaRPr lang="tr-TR" dirty="0">
            <a:solidFill>
              <a:schemeClr val="tx1"/>
            </a:solidFill>
          </a:endParaRPr>
        </a:p>
      </dgm:t>
    </dgm:pt>
    <dgm:pt modelId="{4D17A44B-EAD9-4211-984D-9824E1352A0F}" type="parTrans" cxnId="{E23A02C5-496D-4BF5-A07F-E2326F2C7EB9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79E39D20-D753-411D-88EF-EDC471548BC5}" type="sibTrans" cxnId="{E23A02C5-496D-4BF5-A07F-E2326F2C7EB9}">
      <dgm:prSet/>
      <dgm:spPr/>
      <dgm:t>
        <a:bodyPr/>
        <a:lstStyle/>
        <a:p>
          <a:endParaRPr lang="tr-TR" dirty="0">
            <a:solidFill>
              <a:schemeClr val="tx1"/>
            </a:solidFill>
          </a:endParaRPr>
        </a:p>
      </dgm:t>
    </dgm:pt>
    <dgm:pt modelId="{1AA50E3F-DE85-4AA4-8783-43D9429DDCBE}" type="pres">
      <dgm:prSet presAssocID="{F0E56511-3245-4C72-87E6-FAC4D9E9F9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BC1CCF7-FE69-4B92-9350-4E195E894D27}" type="pres">
      <dgm:prSet presAssocID="{DFAF8DF7-84F2-4C0D-9460-F014394C97D3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7ADC4E-C6FC-4AA4-834D-0472E56A9D63}" type="pres">
      <dgm:prSet presAssocID="{A30EFCEB-A187-4B6F-A9C2-4D33869BE683}" presName="spacer" presStyleCnt="0"/>
      <dgm:spPr/>
    </dgm:pt>
    <dgm:pt modelId="{567F4DAE-3A8C-42C5-AD42-5D58EF987624}" type="pres">
      <dgm:prSet presAssocID="{0200C0AD-4C4C-417D-90DA-C390658E820C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7840B2D-1CBF-4FF1-879E-B21B2936A34E}" type="pres">
      <dgm:prSet presAssocID="{E085CE13-6ABF-4B6B-B327-6870C9C856A9}" presName="spacer" presStyleCnt="0"/>
      <dgm:spPr/>
    </dgm:pt>
    <dgm:pt modelId="{5DE192CC-2E3D-438F-974A-B4BA8EDD3228}" type="pres">
      <dgm:prSet presAssocID="{5BD00AD4-DDD8-4AB4-ACF6-92AEF540734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86F3E9-2632-4E2E-ADF3-54345DE8386E}" type="pres">
      <dgm:prSet presAssocID="{F6B3CADA-4421-4130-B367-22BD0F0CAE9A}" presName="spacer" presStyleCnt="0"/>
      <dgm:spPr/>
    </dgm:pt>
    <dgm:pt modelId="{2F4BF01C-AB63-4007-A9E4-1DEF7A4BCB1C}" type="pres">
      <dgm:prSet presAssocID="{6BEA054C-9B0F-4EFE-A02B-835BA07931EE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01B31C-2E7E-4AD4-A8E7-7D8F10D4A258}" type="pres">
      <dgm:prSet presAssocID="{3FEF292B-91CD-4365-B7FA-C39AB65D5480}" presName="spacer" presStyleCnt="0"/>
      <dgm:spPr/>
    </dgm:pt>
    <dgm:pt modelId="{567DA73E-2C7D-475E-987D-D03A412644C6}" type="pres">
      <dgm:prSet presAssocID="{7952558F-957C-45DC-AE5F-A2AC179B17F7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4FF24E-FA77-46CF-884A-27A2CC79E014}" type="pres">
      <dgm:prSet presAssocID="{94A21AC3-F28B-4048-9738-70CD235B84F3}" presName="spacer" presStyleCnt="0"/>
      <dgm:spPr/>
    </dgm:pt>
    <dgm:pt modelId="{1C856B37-BDBB-49D4-9436-99B2BE8A6595}" type="pres">
      <dgm:prSet presAssocID="{B48ACDB4-5CE0-4D9E-B711-6BA36AE1E4A4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3C11C7-12AD-4517-B4ED-169F8FD32792}" type="pres">
      <dgm:prSet presAssocID="{ABFADC66-1EFB-4F3E-91AC-70BC632015B9}" presName="spacer" presStyleCnt="0"/>
      <dgm:spPr/>
    </dgm:pt>
    <dgm:pt modelId="{F201F752-ED3C-4302-82F4-DE93866E2974}" type="pres">
      <dgm:prSet presAssocID="{09652ADD-6F27-400F-8D6F-8D6BA642BA91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148FB9-B23C-4FBB-88E7-46A24669663A}" type="pres">
      <dgm:prSet presAssocID="{7ADE8EF7-5C98-4F9E-AAA5-10474CA05AD1}" presName="spacer" presStyleCnt="0"/>
      <dgm:spPr/>
    </dgm:pt>
    <dgm:pt modelId="{7A9DE92D-4AEB-4A15-913B-5B16A47647F4}" type="pres">
      <dgm:prSet presAssocID="{C1F7E1C7-387E-4915-B8E8-428C5F6D5951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878F16B-2556-4CD1-A1A9-12D072D150A2}" type="presOf" srcId="{0200C0AD-4C4C-417D-90DA-C390658E820C}" destId="{567F4DAE-3A8C-42C5-AD42-5D58EF987624}" srcOrd="0" destOrd="0" presId="urn:microsoft.com/office/officeart/2005/8/layout/vList2"/>
    <dgm:cxn modelId="{88C9F301-4F64-47FA-B0EC-DB1DBA8792F8}" srcId="{F0E56511-3245-4C72-87E6-FAC4D9E9F90D}" destId="{09652ADD-6F27-400F-8D6F-8D6BA642BA91}" srcOrd="6" destOrd="0" parTransId="{6178CD13-1547-49CD-B761-C12902E8A1D4}" sibTransId="{7ADE8EF7-5C98-4F9E-AAA5-10474CA05AD1}"/>
    <dgm:cxn modelId="{36471674-E393-411A-AF16-54943A2CD925}" type="presOf" srcId="{B48ACDB4-5CE0-4D9E-B711-6BA36AE1E4A4}" destId="{1C856B37-BDBB-49D4-9436-99B2BE8A6595}" srcOrd="0" destOrd="0" presId="urn:microsoft.com/office/officeart/2005/8/layout/vList2"/>
    <dgm:cxn modelId="{24BAC1F2-217A-4F94-B188-AC635E197CE0}" type="presOf" srcId="{C1F7E1C7-387E-4915-B8E8-428C5F6D5951}" destId="{7A9DE92D-4AEB-4A15-913B-5B16A47647F4}" srcOrd="0" destOrd="0" presId="urn:microsoft.com/office/officeart/2005/8/layout/vList2"/>
    <dgm:cxn modelId="{327D24F1-82CA-4DEF-A0C4-BB8B33CFD930}" srcId="{F0E56511-3245-4C72-87E6-FAC4D9E9F90D}" destId="{7952558F-957C-45DC-AE5F-A2AC179B17F7}" srcOrd="4" destOrd="0" parTransId="{FC6564B5-199A-4F47-A8B3-670404D4D720}" sibTransId="{94A21AC3-F28B-4048-9738-70CD235B84F3}"/>
    <dgm:cxn modelId="{F337E225-5B23-4337-8B40-0C289C958D54}" type="presOf" srcId="{7952558F-957C-45DC-AE5F-A2AC179B17F7}" destId="{567DA73E-2C7D-475E-987D-D03A412644C6}" srcOrd="0" destOrd="0" presId="urn:microsoft.com/office/officeart/2005/8/layout/vList2"/>
    <dgm:cxn modelId="{FDE5E199-5283-434C-B9C5-1CE4BC53C619}" srcId="{F0E56511-3245-4C72-87E6-FAC4D9E9F90D}" destId="{0200C0AD-4C4C-417D-90DA-C390658E820C}" srcOrd="1" destOrd="0" parTransId="{D34621CF-E7BA-4E9B-A492-26E1F6C56922}" sibTransId="{E085CE13-6ABF-4B6B-B327-6870C9C856A9}"/>
    <dgm:cxn modelId="{1497FB76-A728-4296-B9D6-DCCF77FD15BC}" srcId="{F0E56511-3245-4C72-87E6-FAC4D9E9F90D}" destId="{DFAF8DF7-84F2-4C0D-9460-F014394C97D3}" srcOrd="0" destOrd="0" parTransId="{8E9A1CBB-D43C-46A3-A62E-4DD5876D16DD}" sibTransId="{A30EFCEB-A187-4B6F-A9C2-4D33869BE683}"/>
    <dgm:cxn modelId="{69526DEC-26FB-4E5A-9C99-52ADB9B41033}" srcId="{F0E56511-3245-4C72-87E6-FAC4D9E9F90D}" destId="{5BD00AD4-DDD8-4AB4-ACF6-92AEF5407340}" srcOrd="2" destOrd="0" parTransId="{D3C8CC8B-3C50-4AAB-AF24-3D94160018DA}" sibTransId="{F6B3CADA-4421-4130-B367-22BD0F0CAE9A}"/>
    <dgm:cxn modelId="{4B81C4C6-BA78-4568-93D1-F1C79899E7D4}" type="presOf" srcId="{6BEA054C-9B0F-4EFE-A02B-835BA07931EE}" destId="{2F4BF01C-AB63-4007-A9E4-1DEF7A4BCB1C}" srcOrd="0" destOrd="0" presId="urn:microsoft.com/office/officeart/2005/8/layout/vList2"/>
    <dgm:cxn modelId="{EA4060F1-62F4-4119-8CDD-5747743DD48D}" type="presOf" srcId="{DFAF8DF7-84F2-4C0D-9460-F014394C97D3}" destId="{9BC1CCF7-FE69-4B92-9350-4E195E894D27}" srcOrd="0" destOrd="0" presId="urn:microsoft.com/office/officeart/2005/8/layout/vList2"/>
    <dgm:cxn modelId="{DCCD1C1F-C2C6-4059-BF0A-CDCBA8478FED}" type="presOf" srcId="{09652ADD-6F27-400F-8D6F-8D6BA642BA91}" destId="{F201F752-ED3C-4302-82F4-DE93866E2974}" srcOrd="0" destOrd="0" presId="urn:microsoft.com/office/officeart/2005/8/layout/vList2"/>
    <dgm:cxn modelId="{781FF6C6-F27B-4616-8B4E-20A6C8A39EF3}" type="presOf" srcId="{F0E56511-3245-4C72-87E6-FAC4D9E9F90D}" destId="{1AA50E3F-DE85-4AA4-8783-43D9429DDCBE}" srcOrd="0" destOrd="0" presId="urn:microsoft.com/office/officeart/2005/8/layout/vList2"/>
    <dgm:cxn modelId="{E23A02C5-496D-4BF5-A07F-E2326F2C7EB9}" srcId="{F0E56511-3245-4C72-87E6-FAC4D9E9F90D}" destId="{C1F7E1C7-387E-4915-B8E8-428C5F6D5951}" srcOrd="7" destOrd="0" parTransId="{4D17A44B-EAD9-4211-984D-9824E1352A0F}" sibTransId="{79E39D20-D753-411D-88EF-EDC471548BC5}"/>
    <dgm:cxn modelId="{58A64328-E5B5-4475-A301-EA74973E95B0}" type="presOf" srcId="{5BD00AD4-DDD8-4AB4-ACF6-92AEF5407340}" destId="{5DE192CC-2E3D-438F-974A-B4BA8EDD3228}" srcOrd="0" destOrd="0" presId="urn:microsoft.com/office/officeart/2005/8/layout/vList2"/>
    <dgm:cxn modelId="{CD23C075-6C2A-4B1D-B266-EC6011331126}" srcId="{F0E56511-3245-4C72-87E6-FAC4D9E9F90D}" destId="{6BEA054C-9B0F-4EFE-A02B-835BA07931EE}" srcOrd="3" destOrd="0" parTransId="{FC67A82B-8D4E-4DD4-9131-1C64D3F8143D}" sibTransId="{3FEF292B-91CD-4365-B7FA-C39AB65D5480}"/>
    <dgm:cxn modelId="{AB3D67A7-2DAA-4EA7-9D27-CCA1F600E3D1}" srcId="{F0E56511-3245-4C72-87E6-FAC4D9E9F90D}" destId="{B48ACDB4-5CE0-4D9E-B711-6BA36AE1E4A4}" srcOrd="5" destOrd="0" parTransId="{727BB8A5-BEE8-4262-8C2D-CBE063E4F275}" sibTransId="{ABFADC66-1EFB-4F3E-91AC-70BC632015B9}"/>
    <dgm:cxn modelId="{B96BAF2E-A3DC-4071-A5EE-E9A24AA2C404}" type="presParOf" srcId="{1AA50E3F-DE85-4AA4-8783-43D9429DDCBE}" destId="{9BC1CCF7-FE69-4B92-9350-4E195E894D27}" srcOrd="0" destOrd="0" presId="urn:microsoft.com/office/officeart/2005/8/layout/vList2"/>
    <dgm:cxn modelId="{4107C6F3-69E4-4598-8DF1-F39B08C46F77}" type="presParOf" srcId="{1AA50E3F-DE85-4AA4-8783-43D9429DDCBE}" destId="{B77ADC4E-C6FC-4AA4-834D-0472E56A9D63}" srcOrd="1" destOrd="0" presId="urn:microsoft.com/office/officeart/2005/8/layout/vList2"/>
    <dgm:cxn modelId="{A2C3161D-E96E-4DDB-972A-9B80258E31AB}" type="presParOf" srcId="{1AA50E3F-DE85-4AA4-8783-43D9429DDCBE}" destId="{567F4DAE-3A8C-42C5-AD42-5D58EF987624}" srcOrd="2" destOrd="0" presId="urn:microsoft.com/office/officeart/2005/8/layout/vList2"/>
    <dgm:cxn modelId="{23CC9568-B316-4361-AD4B-6D76E60D0D06}" type="presParOf" srcId="{1AA50E3F-DE85-4AA4-8783-43D9429DDCBE}" destId="{E7840B2D-1CBF-4FF1-879E-B21B2936A34E}" srcOrd="3" destOrd="0" presId="urn:microsoft.com/office/officeart/2005/8/layout/vList2"/>
    <dgm:cxn modelId="{938441A9-01BC-45CD-A2D5-A8D0585AF160}" type="presParOf" srcId="{1AA50E3F-DE85-4AA4-8783-43D9429DDCBE}" destId="{5DE192CC-2E3D-438F-974A-B4BA8EDD3228}" srcOrd="4" destOrd="0" presId="urn:microsoft.com/office/officeart/2005/8/layout/vList2"/>
    <dgm:cxn modelId="{02589BC0-8A9B-443C-AC71-F5FCCE75F3F0}" type="presParOf" srcId="{1AA50E3F-DE85-4AA4-8783-43D9429DDCBE}" destId="{DD86F3E9-2632-4E2E-ADF3-54345DE8386E}" srcOrd="5" destOrd="0" presId="urn:microsoft.com/office/officeart/2005/8/layout/vList2"/>
    <dgm:cxn modelId="{EE338491-FFD5-4D82-B7FB-CC091506453B}" type="presParOf" srcId="{1AA50E3F-DE85-4AA4-8783-43D9429DDCBE}" destId="{2F4BF01C-AB63-4007-A9E4-1DEF7A4BCB1C}" srcOrd="6" destOrd="0" presId="urn:microsoft.com/office/officeart/2005/8/layout/vList2"/>
    <dgm:cxn modelId="{2A77D872-2A41-48B5-954B-48441D094711}" type="presParOf" srcId="{1AA50E3F-DE85-4AA4-8783-43D9429DDCBE}" destId="{7A01B31C-2E7E-4AD4-A8E7-7D8F10D4A258}" srcOrd="7" destOrd="0" presId="urn:microsoft.com/office/officeart/2005/8/layout/vList2"/>
    <dgm:cxn modelId="{ACD339E1-3E41-4972-9E94-62A9F936C94F}" type="presParOf" srcId="{1AA50E3F-DE85-4AA4-8783-43D9429DDCBE}" destId="{567DA73E-2C7D-475E-987D-D03A412644C6}" srcOrd="8" destOrd="0" presId="urn:microsoft.com/office/officeart/2005/8/layout/vList2"/>
    <dgm:cxn modelId="{16A4B51A-B69F-4FBF-80F0-6C8B2938BA0D}" type="presParOf" srcId="{1AA50E3F-DE85-4AA4-8783-43D9429DDCBE}" destId="{AA4FF24E-FA77-46CF-884A-27A2CC79E014}" srcOrd="9" destOrd="0" presId="urn:microsoft.com/office/officeart/2005/8/layout/vList2"/>
    <dgm:cxn modelId="{7830FC09-D6CA-45DA-8641-EE290231F602}" type="presParOf" srcId="{1AA50E3F-DE85-4AA4-8783-43D9429DDCBE}" destId="{1C856B37-BDBB-49D4-9436-99B2BE8A6595}" srcOrd="10" destOrd="0" presId="urn:microsoft.com/office/officeart/2005/8/layout/vList2"/>
    <dgm:cxn modelId="{BE50835B-A7EF-471D-A058-F268E2587335}" type="presParOf" srcId="{1AA50E3F-DE85-4AA4-8783-43D9429DDCBE}" destId="{D83C11C7-12AD-4517-B4ED-169F8FD32792}" srcOrd="11" destOrd="0" presId="urn:microsoft.com/office/officeart/2005/8/layout/vList2"/>
    <dgm:cxn modelId="{AFBDB4FB-9BB2-437D-BA9E-96189A16B40C}" type="presParOf" srcId="{1AA50E3F-DE85-4AA4-8783-43D9429DDCBE}" destId="{F201F752-ED3C-4302-82F4-DE93866E2974}" srcOrd="12" destOrd="0" presId="urn:microsoft.com/office/officeart/2005/8/layout/vList2"/>
    <dgm:cxn modelId="{82D383A9-9DE7-4E61-B557-AFC7879767A7}" type="presParOf" srcId="{1AA50E3F-DE85-4AA4-8783-43D9429DDCBE}" destId="{D0148FB9-B23C-4FBB-88E7-46A24669663A}" srcOrd="13" destOrd="0" presId="urn:microsoft.com/office/officeart/2005/8/layout/vList2"/>
    <dgm:cxn modelId="{62227333-1BC7-4261-AA2B-5ECD70EAD542}" type="presParOf" srcId="{1AA50E3F-DE85-4AA4-8783-43D9429DDCBE}" destId="{7A9DE92D-4AEB-4A15-913B-5B16A47647F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61706-F5D6-4CC9-A35D-A64363CD31E7}" type="datetimeFigureOut">
              <a:rPr lang="en-US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48A5D-379A-4C9D-A4B6-977142255B2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1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48A5D-379A-4C9D-A4B6-977142255B2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4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altLang="tr-TR" sz="1200" dirty="0" smtClean="0"/>
              <a:t>İlköğretimi kız ve erkek bütün vatandaşlar için zorunlu kılan Anayasa’nın 42. maddesi “</a:t>
            </a:r>
            <a:r>
              <a:rPr lang="tr-TR" altLang="tr-TR" sz="1200" i="1" dirty="0" smtClean="0"/>
              <a:t>Eğitim ve öğretim, Atatürk ilkeleri ve inkılâpları doğrultusunda, çağdaş bilim ve eğitim esaslarına göre, Devletin gözetim ve denetimi altında yapılır</a:t>
            </a:r>
            <a:r>
              <a:rPr lang="tr-TR" altLang="tr-TR" sz="1200" dirty="0" smtClean="0"/>
              <a:t>” demektedir.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48A5D-379A-4C9D-A4B6-977142255B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48A5D-379A-4C9D-A4B6-977142255B2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69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48A5D-379A-4C9D-A4B6-977142255B2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5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7AF5-57FC-4437-8F07-7069BF774EB3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3146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7AF5-57FC-4437-8F07-7069BF774EB3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482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7AF5-57FC-4437-8F07-7069BF774EB3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75627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7AF5-57FC-4437-8F07-7069BF774EB3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6946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7AF5-57FC-4437-8F07-7069BF774EB3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6892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7AF5-57FC-4437-8F07-7069BF774EB3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077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7AF5-57FC-4437-8F07-7069BF774EB3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5476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7AF5-57FC-4437-8F07-7069BF774EB3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8555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7AF5-57FC-4437-8F07-7069BF774EB3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6897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7AF5-57FC-4437-8F07-7069BF774EB3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4546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7AF5-57FC-4437-8F07-7069BF774EB3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1138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67AF5-57FC-4437-8F07-7069BF774EB3}" type="datetime1">
              <a:rPr lang="en-US" smtClean="0"/>
              <a:t>11/28/2017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2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7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4400" dirty="0" smtClean="0"/>
              <a:t>EĞİTİM BİLİMİNE GİRİŞ</a:t>
            </a:r>
            <a:br>
              <a:rPr lang="tr-TR" sz="4400" dirty="0" smtClean="0"/>
            </a:br>
            <a:r>
              <a:rPr lang="tr-TR" sz="4400" dirty="0" smtClean="0"/>
              <a:t>TARİHSEL TEMELLER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11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6199" y="517380"/>
            <a:ext cx="1211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9F4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METOT ÇAĞ’I VE EĞİTİM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6199" y="1274149"/>
            <a:ext cx="11905323" cy="440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 smtClean="0"/>
              <a:t>16</a:t>
            </a:r>
            <a:r>
              <a:rPr lang="tr-TR" sz="2000" dirty="0"/>
              <a:t>. yüzyılın ikinci yarısından itibaren hümanizmin dünyevi </a:t>
            </a:r>
            <a:r>
              <a:rPr lang="tr-TR" sz="2000" dirty="0" smtClean="0"/>
              <a:t>görüşleri arka </a:t>
            </a:r>
            <a:r>
              <a:rPr lang="tr-TR" sz="2000" dirty="0"/>
              <a:t>plana atılmış ve 17. yüzyılda dini fanatizm ve dogmatizm Çağ’ı </a:t>
            </a:r>
            <a:r>
              <a:rPr lang="tr-TR" sz="2000" dirty="0" smtClean="0"/>
              <a:t>yeniden yaşanmaya </a:t>
            </a:r>
            <a:r>
              <a:rPr lang="tr-TR" sz="2000" dirty="0"/>
              <a:t>başlamıştır. Ancak bu yüzyıl, aynı zamanda bu </a:t>
            </a:r>
            <a:r>
              <a:rPr lang="tr-TR" sz="2000" dirty="0" smtClean="0"/>
              <a:t>özelliklere tepki </a:t>
            </a:r>
            <a:r>
              <a:rPr lang="tr-TR" sz="2000" dirty="0"/>
              <a:t>olarak düşüncenin özgürlüğe kavuşturulmaya çalışıldığı bir devir </a:t>
            </a:r>
            <a:r>
              <a:rPr lang="tr-TR" sz="2000" dirty="0" smtClean="0"/>
              <a:t>olmuştur.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Bu </a:t>
            </a:r>
            <a:r>
              <a:rPr lang="tr-TR" sz="2000" dirty="0"/>
              <a:t>devirde insanların peşin hükümlerden kurtarılmasına </a:t>
            </a:r>
            <a:r>
              <a:rPr lang="tr-TR" sz="2000" dirty="0" smtClean="0"/>
              <a:t>çalışılmakta her </a:t>
            </a:r>
            <a:r>
              <a:rPr lang="tr-TR" sz="2000" dirty="0"/>
              <a:t>şey tenkitten geçirilmekte ve akıl ön plana çıkarılmaktadır. </a:t>
            </a:r>
            <a:r>
              <a:rPr lang="tr-TR" sz="2000" dirty="0" smtClean="0"/>
              <a:t>Din, ahlak</a:t>
            </a:r>
            <a:r>
              <a:rPr lang="tr-TR" sz="2000" dirty="0"/>
              <a:t>, hukuk ve devletle ilgili her türlü doğrunun akıl yolu ile </a:t>
            </a:r>
            <a:r>
              <a:rPr lang="tr-TR" sz="2000" dirty="0" smtClean="0"/>
              <a:t>kavranabilecek bir </a:t>
            </a:r>
            <a:r>
              <a:rPr lang="tr-TR" sz="2000" dirty="0"/>
              <a:t>bütün içerisinde sistemli olarak yerleştirilmesine </a:t>
            </a:r>
            <a:r>
              <a:rPr lang="tr-TR" sz="2000" dirty="0" smtClean="0"/>
              <a:t>çalışılmıştır.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Bu çabaların karakteristiği</a:t>
            </a:r>
            <a:r>
              <a:rPr lang="tr-TR" sz="2000" dirty="0"/>
              <a:t>, geleneksel olan her şeyin doğruluğu konusunda </a:t>
            </a:r>
            <a:r>
              <a:rPr lang="tr-TR" sz="2000" dirty="0" smtClean="0"/>
              <a:t>şüphe edilmesi </a:t>
            </a:r>
            <a:r>
              <a:rPr lang="tr-TR" sz="2000" dirty="0"/>
              <a:t>yöntemidir. Matematik ve tabiat bilimleri artık bilimsel </a:t>
            </a:r>
            <a:r>
              <a:rPr lang="tr-TR" sz="2000" dirty="0" smtClean="0"/>
              <a:t>bir </a:t>
            </a:r>
            <a:r>
              <a:rPr lang="tr-TR" sz="2000" dirty="0" err="1" smtClean="0"/>
              <a:t>metod</a:t>
            </a:r>
            <a:r>
              <a:rPr lang="tr-TR" sz="2000" dirty="0" smtClean="0"/>
              <a:t> </a:t>
            </a:r>
            <a:r>
              <a:rPr lang="tr-TR" sz="2000" dirty="0"/>
              <a:t>örneği olarak büyük önem </a:t>
            </a:r>
            <a:r>
              <a:rPr lang="tr-TR" sz="2000" dirty="0" smtClean="0"/>
              <a:t>kazanmıştır.</a:t>
            </a:r>
          </a:p>
          <a:p>
            <a:pPr algn="just"/>
            <a:endParaRPr lang="tr-TR" sz="2000" dirty="0" smtClean="0"/>
          </a:p>
          <a:p>
            <a:pPr algn="just"/>
            <a:r>
              <a:rPr lang="tr-TR" sz="2000" dirty="0" smtClean="0"/>
              <a:t>Yeni </a:t>
            </a:r>
            <a:r>
              <a:rPr lang="tr-TR" sz="2000" dirty="0"/>
              <a:t>Çağ’ın ilk büyük sistemleri olan rasyonalizm </a:t>
            </a:r>
            <a:r>
              <a:rPr lang="tr-TR" sz="2000" dirty="0" smtClean="0"/>
              <a:t>ve ampirizmde </a:t>
            </a:r>
            <a:r>
              <a:rPr lang="tr-TR" sz="2000" dirty="0"/>
              <a:t>17. yüzyılda ortaya çıkmaya </a:t>
            </a:r>
            <a:r>
              <a:rPr lang="tr-TR" sz="2000" dirty="0" smtClean="0"/>
              <a:t>başlamıştır.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Bu </a:t>
            </a:r>
            <a:r>
              <a:rPr lang="tr-TR" sz="2000" dirty="0"/>
              <a:t>iki akımın </a:t>
            </a:r>
            <a:r>
              <a:rPr lang="tr-TR" sz="2000" dirty="0" smtClean="0"/>
              <a:t>görüş açıları </a:t>
            </a:r>
            <a:r>
              <a:rPr lang="tr-TR" sz="2000" dirty="0"/>
              <a:t>farklı olmakla birlikte ikisi de bilginin yeni yollarını yaratmak </a:t>
            </a:r>
            <a:r>
              <a:rPr lang="tr-TR" sz="2000" dirty="0" smtClean="0"/>
              <a:t>ve bulmak </a:t>
            </a:r>
            <a:r>
              <a:rPr lang="tr-TR" sz="2000" dirty="0"/>
              <a:t>istemektedir.</a:t>
            </a:r>
          </a:p>
        </p:txBody>
      </p:sp>
    </p:spTree>
    <p:extLst>
      <p:ext uri="{BB962C8B-B14F-4D97-AF65-F5344CB8AC3E}">
        <p14:creationId xmlns:p14="http://schemas.microsoft.com/office/powerpoint/2010/main" val="10594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6199" y="517380"/>
            <a:ext cx="1211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9F4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AYDINLANMA DÖNEMİ VE EĞİTİM</a:t>
            </a:r>
            <a:endParaRPr lang="tr-TR" sz="3200" b="1" dirty="0">
              <a:solidFill>
                <a:srgbClr val="9F49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6199" y="1919105"/>
            <a:ext cx="11905323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 smtClean="0"/>
              <a:t>18</a:t>
            </a:r>
            <a:r>
              <a:rPr lang="tr-TR" sz="2000" dirty="0"/>
              <a:t>. yüzyıldan 20. yüzyıla kadar geçen süre aydınlanma dönemi </a:t>
            </a:r>
            <a:r>
              <a:rPr lang="tr-TR" sz="2000" dirty="0" smtClean="0"/>
              <a:t>olarak betimlenebilir</a:t>
            </a:r>
            <a:r>
              <a:rPr lang="tr-TR" sz="2000" dirty="0"/>
              <a:t>. Başlangıcı aslında 17. yüzyılda </a:t>
            </a:r>
            <a:r>
              <a:rPr lang="tr-TR" sz="2000" dirty="0" err="1"/>
              <a:t>metod</a:t>
            </a:r>
            <a:r>
              <a:rPr lang="tr-TR" sz="2000" dirty="0"/>
              <a:t> Çağ’ı olarak </a:t>
            </a:r>
            <a:r>
              <a:rPr lang="tr-TR" sz="2000" dirty="0" smtClean="0"/>
              <a:t>adlandırdığımız gelişmelerdir</a:t>
            </a:r>
            <a:r>
              <a:rPr lang="tr-TR" sz="2000" dirty="0"/>
              <a:t>. Aydınlanma döneminde eğitimin amacı, çocuğu </a:t>
            </a:r>
            <a:r>
              <a:rPr lang="tr-TR" sz="2000" dirty="0" smtClean="0"/>
              <a:t>öteki dünyadan </a:t>
            </a:r>
            <a:r>
              <a:rPr lang="tr-TR" sz="2000" dirty="0"/>
              <a:t>çok bu dünyaya hazırlamaktır. </a:t>
            </a:r>
            <a:endParaRPr lang="tr-TR" sz="2000" dirty="0" smtClean="0"/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İyimser </a:t>
            </a:r>
            <a:r>
              <a:rPr lang="tr-TR" sz="2000" dirty="0"/>
              <a:t>görüşe sahip </a:t>
            </a:r>
            <a:r>
              <a:rPr lang="tr-TR" sz="2000" dirty="0" smtClean="0"/>
              <a:t>aydınlanma dönemi </a:t>
            </a:r>
            <a:r>
              <a:rPr lang="tr-TR" sz="2000" dirty="0"/>
              <a:t>eğitimcileri akılcı düşünceye bağlıdırlar. Bu dönemin </a:t>
            </a:r>
            <a:r>
              <a:rPr lang="tr-TR" sz="2000" dirty="0" smtClean="0"/>
              <a:t>ilk nemli </a:t>
            </a:r>
            <a:r>
              <a:rPr lang="tr-TR" sz="2000" dirty="0"/>
              <a:t>eğitimcileri </a:t>
            </a:r>
            <a:r>
              <a:rPr lang="tr-TR" sz="2000" i="1" dirty="0"/>
              <a:t>Rousseau, </a:t>
            </a:r>
            <a:r>
              <a:rPr lang="tr-TR" sz="2000" i="1" dirty="0" err="1"/>
              <a:t>Peztalozzi</a:t>
            </a:r>
            <a:r>
              <a:rPr lang="tr-TR" sz="2000" i="1" dirty="0"/>
              <a:t> </a:t>
            </a:r>
            <a:r>
              <a:rPr lang="tr-TR" sz="2000" dirty="0"/>
              <a:t>ve </a:t>
            </a:r>
            <a:r>
              <a:rPr lang="tr-TR" sz="2000" i="1" dirty="0"/>
              <a:t>Kant </a:t>
            </a:r>
            <a:r>
              <a:rPr lang="tr-TR" sz="2000" dirty="0"/>
              <a:t>gibi eğitimcilerdir. Bu </a:t>
            </a:r>
            <a:r>
              <a:rPr lang="tr-TR" sz="2000" dirty="0" smtClean="0"/>
              <a:t>dönem eğitimcileri </a:t>
            </a:r>
            <a:r>
              <a:rPr lang="tr-TR" sz="2000" dirty="0"/>
              <a:t>ile birlikte eğitim kurumu, bilimsel bir nitelik </a:t>
            </a:r>
            <a:r>
              <a:rPr lang="tr-TR" sz="2000" dirty="0" smtClean="0"/>
              <a:t>kazanmaya başlamıştır.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Çünkü </a:t>
            </a:r>
            <a:r>
              <a:rPr lang="tr-TR" sz="2000" dirty="0"/>
              <a:t>bu düşünürlerle birlikte çocuğun ve öğrenmenin </a:t>
            </a:r>
            <a:r>
              <a:rPr lang="tr-TR" sz="2000" dirty="0" smtClean="0"/>
              <a:t>doğası araştırılmaya </a:t>
            </a:r>
            <a:r>
              <a:rPr lang="tr-TR" sz="2000" dirty="0"/>
              <a:t>başlanmış; deneme okulları kurulmuş ve öğrenmeye </a:t>
            </a:r>
            <a:r>
              <a:rPr lang="tr-TR" sz="2000" dirty="0" smtClean="0"/>
              <a:t>dönük yeni </a:t>
            </a:r>
            <a:r>
              <a:rPr lang="tr-TR" sz="2000" dirty="0"/>
              <a:t>teoriler ortaya atılmıştır.</a:t>
            </a:r>
          </a:p>
        </p:txBody>
      </p:sp>
    </p:spTree>
    <p:extLst>
      <p:ext uri="{BB962C8B-B14F-4D97-AF65-F5344CB8AC3E}">
        <p14:creationId xmlns:p14="http://schemas.microsoft.com/office/powerpoint/2010/main" val="19236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6199" y="517380"/>
            <a:ext cx="1211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9F4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TÜRKLERDE EĞİTİMİN TARİHSEL TEMELLERİ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6199" y="2327309"/>
            <a:ext cx="11905323" cy="10156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 smtClean="0"/>
              <a:t>Türklerin </a:t>
            </a:r>
            <a:r>
              <a:rPr lang="tr-TR" sz="2000" dirty="0"/>
              <a:t>eğitim tarihi, tarihi bilinen ilk Türk toplumları ile başlar. </a:t>
            </a:r>
            <a:r>
              <a:rPr lang="tr-TR" sz="2000" dirty="0" smtClean="0"/>
              <a:t>Tarihte Türkler </a:t>
            </a:r>
            <a:r>
              <a:rPr lang="tr-TR" sz="2000" dirty="0"/>
              <a:t>birçok devlet kurmuş ve medeniyetlere ev sahipliği </a:t>
            </a:r>
            <a:r>
              <a:rPr lang="tr-TR" sz="2000" dirty="0" smtClean="0"/>
              <a:t>yapmıştır.</a:t>
            </a:r>
          </a:p>
          <a:p>
            <a:pPr algn="just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4332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03" y="2622593"/>
            <a:ext cx="10016641" cy="126097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tr-TR" altLang="tr-TR" sz="4000" b="1" dirty="0" smtClean="0">
                <a:solidFill>
                  <a:schemeClr val="hlink"/>
                </a:solidFill>
              </a:rPr>
              <a:t>OSMANLI EĞİTİM SİSTEMİ</a:t>
            </a:r>
          </a:p>
        </p:txBody>
      </p:sp>
    </p:spTree>
    <p:extLst>
      <p:ext uri="{BB962C8B-B14F-4D97-AF65-F5344CB8AC3E}">
        <p14:creationId xmlns:p14="http://schemas.microsoft.com/office/powerpoint/2010/main" val="17079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779" y="1344937"/>
            <a:ext cx="11756161" cy="3576687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30225" indent="-347663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727CA3">
                  <a:lumMod val="50000"/>
                </a:srgbClr>
              </a:buClr>
              <a:buSzPct val="68000"/>
              <a:buFontTx/>
              <a:buNone/>
              <a:defRPr/>
            </a:pPr>
            <a:r>
              <a:rPr lang="tr-TR" sz="2400" kern="1200" dirty="0" smtClean="0">
                <a:solidFill>
                  <a:srgbClr val="464653"/>
                </a:solidFill>
                <a:cs typeface="Times New Roman" pitchFamily="18" charset="0"/>
              </a:rPr>
              <a:t>* Medreseler </a:t>
            </a:r>
            <a:r>
              <a:rPr lang="tr-TR" sz="2400" kern="1200" dirty="0">
                <a:solidFill>
                  <a:srgbClr val="464653"/>
                </a:solidFill>
                <a:cs typeface="Times New Roman" pitchFamily="18" charset="0"/>
              </a:rPr>
              <a:t>güçlü eğitim kurumları haline gelmişlerdir. </a:t>
            </a:r>
            <a:endParaRPr lang="tr-TR" sz="2400" kern="1200" dirty="0" smtClean="0">
              <a:solidFill>
                <a:srgbClr val="464653"/>
              </a:solidFill>
              <a:cs typeface="Times New Roman" pitchFamily="18" charset="0"/>
            </a:endParaRPr>
          </a:p>
          <a:p>
            <a:pPr marL="530225" indent="-347663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727CA3">
                  <a:lumMod val="50000"/>
                </a:srgbClr>
              </a:buClr>
              <a:buSzPct val="68000"/>
              <a:buFontTx/>
              <a:buNone/>
              <a:defRPr/>
            </a:pPr>
            <a:r>
              <a:rPr lang="tr-TR" sz="2400" kern="1200" dirty="0" smtClean="0">
                <a:solidFill>
                  <a:srgbClr val="464653"/>
                </a:solidFill>
                <a:cs typeface="Times New Roman" pitchFamily="18" charset="0"/>
              </a:rPr>
              <a:t>	Osmanlı </a:t>
            </a:r>
            <a:r>
              <a:rPr lang="tr-TR" sz="2400" kern="1200" dirty="0">
                <a:solidFill>
                  <a:srgbClr val="464653"/>
                </a:solidFill>
                <a:cs typeface="Times New Roman" pitchFamily="18" charset="0"/>
              </a:rPr>
              <a:t>dönemi tamamen bir medrese dönemi olarak da </a:t>
            </a:r>
            <a:r>
              <a:rPr lang="tr-TR" sz="2400" kern="1200" dirty="0" smtClean="0">
                <a:solidFill>
                  <a:srgbClr val="464653"/>
                </a:solidFill>
                <a:cs typeface="Times New Roman" pitchFamily="18" charset="0"/>
              </a:rPr>
              <a:t>nitelendirilebilir.</a:t>
            </a:r>
          </a:p>
          <a:p>
            <a:pPr marL="530225" indent="-347663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727CA3">
                  <a:lumMod val="50000"/>
                </a:srgbClr>
              </a:buClr>
              <a:buSzPct val="68000"/>
              <a:buFontTx/>
              <a:buNone/>
              <a:defRPr/>
            </a:pPr>
            <a:r>
              <a:rPr lang="tr-TR" altLang="tr-TR" sz="2400" dirty="0" smtClean="0">
                <a:solidFill>
                  <a:srgbClr val="000099"/>
                </a:solidFill>
                <a:latin typeface="Verdana" pitchFamily="34" charset="0"/>
                <a:cs typeface="Arial" charset="0"/>
              </a:rPr>
              <a:t>* Azınlık çocuklarının üst düzeyde yönetici yetiştirildikleri Enderun adında önemli bir eğitim kurumu vardır.</a:t>
            </a:r>
          </a:p>
          <a:p>
            <a:pPr marL="530225" indent="-347663" eaLnBrk="1" fontAlgn="auto" hangingPunct="1">
              <a:spcBef>
                <a:spcPts val="1200"/>
              </a:spcBef>
              <a:spcAft>
                <a:spcPts val="1200"/>
              </a:spcAft>
              <a:buClr>
                <a:srgbClr val="727CA3">
                  <a:lumMod val="50000"/>
                </a:srgbClr>
              </a:buClr>
              <a:buSzPct val="68000"/>
              <a:buFontTx/>
              <a:buNone/>
              <a:defRPr/>
            </a:pPr>
            <a:r>
              <a:rPr lang="tr-TR" altLang="tr-TR" sz="2400" dirty="0" smtClean="0">
                <a:latin typeface="Verdana" pitchFamily="34" charset="0"/>
                <a:cs typeface="Arial" charset="0"/>
              </a:rPr>
              <a:t>* İlköğretim 19.yüzyılın sonlarına kadar basit düzeyde kalmıştır.</a:t>
            </a:r>
          </a:p>
        </p:txBody>
      </p:sp>
    </p:spTree>
    <p:extLst>
      <p:ext uri="{BB962C8B-B14F-4D97-AF65-F5344CB8AC3E}">
        <p14:creationId xmlns:p14="http://schemas.microsoft.com/office/powerpoint/2010/main" val="446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634193"/>
              </p:ext>
            </p:extLst>
          </p:nvPr>
        </p:nvGraphicFramePr>
        <p:xfrm>
          <a:off x="913795" y="1732449"/>
          <a:ext cx="1035376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0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232491071"/>
              </p:ext>
            </p:extLst>
          </p:nvPr>
        </p:nvGraphicFramePr>
        <p:xfrm>
          <a:off x="552961" y="699270"/>
          <a:ext cx="11377920" cy="552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64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628242946"/>
              </p:ext>
            </p:extLst>
          </p:nvPr>
        </p:nvGraphicFramePr>
        <p:xfrm>
          <a:off x="435841" y="727928"/>
          <a:ext cx="11220480" cy="510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6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3920" y="309513"/>
            <a:ext cx="9162240" cy="885550"/>
          </a:xfrm>
        </p:spPr>
        <p:txBody>
          <a:bodyPr/>
          <a:lstStyle/>
          <a:p>
            <a:pPr eaLnBrk="1" hangingPunct="1"/>
            <a:r>
              <a:rPr lang="tr-TR" altLang="tr-TR" sz="3200" b="1" smtClean="0"/>
              <a:t>Osmanlıdaki Temel Eğitim Kurumları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260621358"/>
              </p:ext>
            </p:extLst>
          </p:nvPr>
        </p:nvGraphicFramePr>
        <p:xfrm>
          <a:off x="3270494" y="1503144"/>
          <a:ext cx="5725587" cy="4850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040" y="-15762"/>
            <a:ext cx="9162240" cy="1110521"/>
          </a:xfrm>
        </p:spPr>
        <p:txBody>
          <a:bodyPr/>
          <a:lstStyle/>
          <a:p>
            <a:pPr eaLnBrk="1" hangingPunct="1"/>
            <a:r>
              <a:rPr lang="tr-TR" altLang="tr-TR" sz="3200" dirty="0" smtClean="0">
                <a:solidFill>
                  <a:schemeClr val="hlink"/>
                </a:solidFill>
              </a:rPr>
              <a:t> CUMHURİYET DÖNEMİNDE EĞİTİMİN TEMEL ÖZELİKLERİ</a:t>
            </a:r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400117413"/>
              </p:ext>
            </p:extLst>
          </p:nvPr>
        </p:nvGraphicFramePr>
        <p:xfrm>
          <a:off x="261120" y="1087268"/>
          <a:ext cx="11568001" cy="5638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8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6199" y="517380"/>
            <a:ext cx="1211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9F4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İLK ÇAĞLARDA VE ANTİK DÖNEMDE EĞİTİM</a:t>
            </a:r>
            <a:endParaRPr lang="tr-TR" sz="3200" b="1" dirty="0">
              <a:solidFill>
                <a:srgbClr val="9F49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7011" y="1646347"/>
            <a:ext cx="11905323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 smtClean="0"/>
              <a:t>Başlıkta </a:t>
            </a:r>
            <a:r>
              <a:rPr lang="tr-TR" sz="2000" dirty="0"/>
              <a:t>geçen “ilk çağlar” deyimi, yazının icadı (yaklaşık MÖ 4-5 </a:t>
            </a:r>
            <a:r>
              <a:rPr lang="tr-TR" sz="2000" dirty="0" smtClean="0"/>
              <a:t>bin yıla </a:t>
            </a:r>
            <a:r>
              <a:rPr lang="tr-TR" sz="2000" dirty="0"/>
              <a:t>kadar uzanan bir dönem) ile İsa’nın doğumunu izleyen 4-5. yüzyıla </a:t>
            </a:r>
            <a:r>
              <a:rPr lang="tr-TR" sz="2000" dirty="0" smtClean="0"/>
              <a:t>kadarki zaman aralığıdır.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Bu </a:t>
            </a:r>
            <a:r>
              <a:rPr lang="tr-TR" sz="2000" dirty="0"/>
              <a:t>geniş zaman aralığında </a:t>
            </a:r>
            <a:r>
              <a:rPr lang="tr-TR" sz="2000" dirty="0" smtClean="0"/>
              <a:t>antik dönemin </a:t>
            </a:r>
            <a:r>
              <a:rPr lang="tr-TR" sz="2000" dirty="0"/>
              <a:t>yeri önemlidir. Eğitimin tarihini, daha eski dönemlerden değil </a:t>
            </a:r>
            <a:r>
              <a:rPr lang="tr-TR" sz="2000" dirty="0" smtClean="0"/>
              <a:t>de antik </a:t>
            </a:r>
            <a:r>
              <a:rPr lang="tr-TR" sz="2000" dirty="0"/>
              <a:t>dönemden başlatmak daha uygun olur. Antik dönem, MÖ 4-3. </a:t>
            </a:r>
            <a:r>
              <a:rPr lang="tr-TR" sz="2000" dirty="0" smtClean="0"/>
              <a:t>yüzyıl ile </a:t>
            </a:r>
            <a:r>
              <a:rPr lang="tr-TR" sz="2000" dirty="0"/>
              <a:t>MS 3-4. yüzyıllar olarak </a:t>
            </a:r>
            <a:r>
              <a:rPr lang="tr-TR" sz="2000" dirty="0" smtClean="0"/>
              <a:t>görülebilir.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/>
              <a:t>Bugün olduğu gibi antik dünyada da insan yaşantısı için en çok </a:t>
            </a:r>
            <a:r>
              <a:rPr lang="tr-TR" sz="2000" dirty="0" smtClean="0"/>
              <a:t>gereksinim duyulan </a:t>
            </a:r>
            <a:r>
              <a:rPr lang="tr-TR" sz="2000" dirty="0"/>
              <a:t>işlevlerden biri hiç kuşkusuz eğitim-öğretimdir. </a:t>
            </a:r>
            <a:r>
              <a:rPr lang="tr-TR" sz="2000" dirty="0" smtClean="0"/>
              <a:t>İnsanoğlunun yerleşik </a:t>
            </a:r>
            <a:r>
              <a:rPr lang="tr-TR" sz="2000" dirty="0"/>
              <a:t>yaşama geçmesiyle birlikte o zamana kadar kendisine </a:t>
            </a:r>
            <a:r>
              <a:rPr lang="tr-TR" sz="2000" dirty="0" smtClean="0"/>
              <a:t>lazım olan </a:t>
            </a:r>
            <a:r>
              <a:rPr lang="tr-TR" sz="2000" dirty="0"/>
              <a:t>ve farkında olmadan öğrendiği bazı bilgileri, sistemli bir şekilde </a:t>
            </a:r>
            <a:r>
              <a:rPr lang="tr-TR" sz="2000" dirty="0" smtClean="0"/>
              <a:t>alma veya </a:t>
            </a:r>
            <a:r>
              <a:rPr lang="tr-TR" sz="2000" dirty="0"/>
              <a:t>başkaları tarafından kendisine ve ailesindeki </a:t>
            </a:r>
            <a:r>
              <a:rPr lang="tr-TR" sz="2000" dirty="0" smtClean="0"/>
              <a:t>bireylere -özelliklede </a:t>
            </a:r>
            <a:r>
              <a:rPr lang="tr-TR" sz="2000" dirty="0"/>
              <a:t>çocuklarına- verme ihtiyacını </a:t>
            </a:r>
            <a:r>
              <a:rPr lang="tr-TR" sz="2000" dirty="0" smtClean="0"/>
              <a:t>hissetmiştir.</a:t>
            </a:r>
          </a:p>
        </p:txBody>
      </p:sp>
      <p:pic>
        <p:nvPicPr>
          <p:cNvPr id="6" name="Picture 2" descr="ImageShack, free image hosting, free video hosting, image hosting, video hosting, photo image hosting site, video hosting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234" y="4684379"/>
            <a:ext cx="3630100" cy="205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181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3793" y="198231"/>
            <a:ext cx="10353762" cy="970450"/>
          </a:xfrm>
        </p:spPr>
        <p:txBody>
          <a:bodyPr/>
          <a:lstStyle/>
          <a:p>
            <a:r>
              <a:rPr lang="tr-TR" dirty="0" smtClean="0"/>
              <a:t>KISA TARİH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13792" y="1160566"/>
            <a:ext cx="10353762" cy="69902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200" dirty="0" smtClean="0"/>
              <a:t>3 MART 1924 TEVHİD-İ TEDRİSAT KANUNU</a:t>
            </a:r>
            <a:endParaRPr lang="tr-TR" sz="3200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219809" y="2071751"/>
            <a:ext cx="11741727" cy="5541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" dirty="0" smtClean="0"/>
              <a:t>1982 ANAYASASI 42. MADDE</a:t>
            </a:r>
            <a:endParaRPr lang="tr-TR" sz="2500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219808" y="2835082"/>
            <a:ext cx="11741727" cy="55418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" dirty="0" smtClean="0"/>
              <a:t>2004 YENİLENEN DERS PROGRAMLARI VE KİTAPLAR</a:t>
            </a:r>
            <a:endParaRPr lang="tr-TR" sz="2500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219808" y="3598412"/>
            <a:ext cx="5578319" cy="7869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" dirty="0" smtClean="0"/>
              <a:t>2013 5-8 BEDEN EĞİTİMİ PROGRAMI</a:t>
            </a:r>
            <a:endParaRPr lang="tr-TR" sz="25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973" y="4503979"/>
            <a:ext cx="3962581" cy="221743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792" y="4503980"/>
            <a:ext cx="3990717" cy="2217431"/>
          </a:xfrm>
          <a:prstGeom prst="rect">
            <a:avLst/>
          </a:prstGeom>
        </p:spPr>
      </p:pic>
      <p:sp>
        <p:nvSpPr>
          <p:cNvPr id="10" name="İçerik Yer Tutucusu 2"/>
          <p:cNvSpPr txBox="1">
            <a:spLocks/>
          </p:cNvSpPr>
          <p:nvPr/>
        </p:nvSpPr>
        <p:spPr>
          <a:xfrm>
            <a:off x="6341651" y="3590883"/>
            <a:ext cx="5619884" cy="79444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lt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r-TR" sz="2500" dirty="0" smtClean="0"/>
              <a:t>2012 1-4 OYUN VE FİZİKİ ETKİNLİKLER</a:t>
            </a:r>
            <a:endParaRPr lang="tr-TR" sz="25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Metin kutusu 2"/>
          <p:cNvSpPr txBox="1"/>
          <p:nvPr/>
        </p:nvSpPr>
        <p:spPr>
          <a:xfrm>
            <a:off x="1644162" y="2778369"/>
            <a:ext cx="8335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/>
              <a:t>BEDEN EĞİTİMİNİN GELİŞİMİ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4681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ANTİK ÇAĞLARDA SPOR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0348" y="2243438"/>
            <a:ext cx="10353762" cy="3014363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effectLst/>
              </a:rPr>
              <a:t>Antik medeniyetlere bakıldığında doğu medeniyeti doğu olmayan medeniyetlerin </a:t>
            </a:r>
            <a:r>
              <a:rPr lang="tr-TR" sz="2800" dirty="0" smtClean="0">
                <a:effectLst/>
              </a:rPr>
              <a:t>değerlerini </a:t>
            </a:r>
            <a:r>
              <a:rPr lang="tr-TR" sz="2800" dirty="0">
                <a:effectLst/>
              </a:rPr>
              <a:t>ve inançlarını yansıtan benzer düşünceleri ve felsefi pozisyonlara sahiptir. Mısır, </a:t>
            </a:r>
            <a:r>
              <a:rPr lang="tr-TR" sz="2800" dirty="0" smtClean="0">
                <a:effectLst/>
              </a:rPr>
              <a:t>Mezopotamya, Çin </a:t>
            </a:r>
            <a:r>
              <a:rPr lang="tr-TR" sz="2800" dirty="0">
                <a:effectLst/>
              </a:rPr>
              <a:t>Meksika ve </a:t>
            </a:r>
            <a:r>
              <a:rPr lang="tr-TR" sz="2800" dirty="0" smtClean="0">
                <a:effectLst/>
              </a:rPr>
              <a:t>Orta Amerika </a:t>
            </a:r>
            <a:r>
              <a:rPr lang="tr-TR" sz="2800" dirty="0">
                <a:effectLst/>
              </a:rPr>
              <a:t>gibi medeniyetlerin günümüzle benzer oyunlar oynadıkları görülmektedir. </a:t>
            </a: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6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ANTİK ÇAĞLARDA SPOR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 err="1">
                <a:effectLst/>
              </a:rPr>
              <a:t>Seküler</a:t>
            </a:r>
            <a:r>
              <a:rPr lang="tr-TR" sz="2800" dirty="0">
                <a:effectLst/>
              </a:rPr>
              <a:t> dünyanın yanı sıra antik çağlarda </a:t>
            </a:r>
            <a:r>
              <a:rPr lang="tr-TR" sz="2800" dirty="0" smtClean="0">
                <a:effectLst/>
              </a:rPr>
              <a:t>ruhla da </a:t>
            </a:r>
            <a:r>
              <a:rPr lang="tr-TR" sz="2800" dirty="0">
                <a:effectLst/>
              </a:rPr>
              <a:t>beden eğitimi ve spor bağlantısı </a:t>
            </a:r>
            <a:r>
              <a:rPr lang="tr-TR" sz="2800" dirty="0" smtClean="0">
                <a:effectLst/>
              </a:rPr>
              <a:t>kurulmuştu</a:t>
            </a:r>
            <a:r>
              <a:rPr lang="tr-TR" sz="2800" dirty="0">
                <a:effectLst/>
              </a:rPr>
              <a:t>. Çok önceleri yok olmasına rağmen doğu medeniyeti bilim, düşünce ve beden eğitimi spor </a:t>
            </a:r>
            <a:r>
              <a:rPr lang="tr-TR" sz="2800" dirty="0" smtClean="0">
                <a:effectLst/>
              </a:rPr>
              <a:t>alanında </a:t>
            </a:r>
            <a:r>
              <a:rPr lang="tr-TR" sz="2800" dirty="0">
                <a:effectLst/>
              </a:rPr>
              <a:t>işaretler bırakmış ve batı </a:t>
            </a:r>
            <a:r>
              <a:rPr lang="tr-TR" sz="2800" dirty="0" smtClean="0">
                <a:effectLst/>
              </a:rPr>
              <a:t>medeniyetini etkilemiştir. Mısır, </a:t>
            </a:r>
            <a:r>
              <a:rPr lang="tr-TR" sz="2800" dirty="0">
                <a:effectLst/>
              </a:rPr>
              <a:t>R</a:t>
            </a:r>
            <a:r>
              <a:rPr lang="tr-TR" sz="2800" dirty="0" smtClean="0">
                <a:effectLst/>
              </a:rPr>
              <a:t>oma </a:t>
            </a:r>
            <a:r>
              <a:rPr lang="tr-TR" sz="2800" dirty="0">
                <a:effectLst/>
              </a:rPr>
              <a:t>ve </a:t>
            </a:r>
            <a:r>
              <a:rPr lang="tr-TR" sz="2800" dirty="0" smtClean="0">
                <a:effectLst/>
              </a:rPr>
              <a:t>Yunanistan'la </a:t>
            </a:r>
            <a:r>
              <a:rPr lang="tr-TR" sz="2800" dirty="0">
                <a:effectLst/>
              </a:rPr>
              <a:t>etkileşim halindeydi. </a:t>
            </a:r>
            <a:r>
              <a:rPr lang="tr-TR" sz="2800" dirty="0" smtClean="0">
                <a:effectLst/>
              </a:rPr>
              <a:t>Mısır, </a:t>
            </a:r>
            <a:r>
              <a:rPr lang="tr-TR" sz="2800" dirty="0">
                <a:effectLst/>
              </a:rPr>
              <a:t>Y</a:t>
            </a:r>
            <a:r>
              <a:rPr lang="tr-TR" sz="2800" dirty="0" smtClean="0">
                <a:effectLst/>
              </a:rPr>
              <a:t>unan </a:t>
            </a:r>
            <a:r>
              <a:rPr lang="tr-TR" sz="2800" dirty="0">
                <a:effectLst/>
              </a:rPr>
              <a:t>ve </a:t>
            </a:r>
            <a:r>
              <a:rPr lang="tr-TR" sz="2800" dirty="0" smtClean="0">
                <a:effectLst/>
              </a:rPr>
              <a:t>Roma’dan </a:t>
            </a:r>
            <a:r>
              <a:rPr lang="tr-TR" sz="2800" dirty="0">
                <a:effectLst/>
              </a:rPr>
              <a:t>ne kadar </a:t>
            </a:r>
            <a:r>
              <a:rPr lang="tr-TR" sz="2800" dirty="0" smtClean="0">
                <a:effectLst/>
              </a:rPr>
              <a:t>etkilendi </a:t>
            </a:r>
            <a:r>
              <a:rPr lang="tr-TR" sz="2800" dirty="0">
                <a:effectLst/>
              </a:rPr>
              <a:t>tartışılır fakat </a:t>
            </a:r>
            <a:r>
              <a:rPr lang="tr-TR" sz="2800" dirty="0" smtClean="0">
                <a:effectLst/>
              </a:rPr>
              <a:t>Roma </a:t>
            </a:r>
            <a:r>
              <a:rPr lang="tr-TR" sz="2800" dirty="0">
                <a:effectLst/>
              </a:rPr>
              <a:t>ve Yunanistan mısırın tıbbından, </a:t>
            </a:r>
            <a:r>
              <a:rPr lang="tr-TR" sz="2800" dirty="0" smtClean="0">
                <a:effectLst/>
              </a:rPr>
              <a:t>mimarisinden </a:t>
            </a:r>
            <a:r>
              <a:rPr lang="tr-TR" sz="2800" dirty="0">
                <a:effectLst/>
              </a:rPr>
              <a:t>ve beden eğitimi sporundan etkilenmiştir.</a:t>
            </a:r>
          </a:p>
          <a:p>
            <a:pPr algn="just"/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ANTİK ÇAĞ’DA OLİMPİYATLAR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51931"/>
              </p:ext>
            </p:extLst>
          </p:nvPr>
        </p:nvGraphicFramePr>
        <p:xfrm>
          <a:off x="551329" y="1732449"/>
          <a:ext cx="11295530" cy="4735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0347" y="192741"/>
            <a:ext cx="10353762" cy="970450"/>
          </a:xfrm>
        </p:spPr>
        <p:txBody>
          <a:bodyPr/>
          <a:lstStyle/>
          <a:p>
            <a:r>
              <a:rPr lang="tr-TR" dirty="0" smtClean="0"/>
              <a:t>OLİMPİYAT PROGRAMI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877388"/>
              </p:ext>
            </p:extLst>
          </p:nvPr>
        </p:nvGraphicFramePr>
        <p:xfrm>
          <a:off x="375913" y="1077729"/>
          <a:ext cx="9521122" cy="4058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 descr="PRYTANE&amp;Idot;ON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6" y="5225042"/>
            <a:ext cx="2461745" cy="163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YTANE&amp;Idot;ON ile ilgili g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86" y="4975412"/>
            <a:ext cx="2567440" cy="18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1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6901" y="381000"/>
            <a:ext cx="10353762" cy="970450"/>
          </a:xfrm>
        </p:spPr>
        <p:txBody>
          <a:bodyPr/>
          <a:lstStyle/>
          <a:p>
            <a:r>
              <a:rPr lang="tr-TR" dirty="0" smtClean="0"/>
              <a:t>ANTİK ÇAĞ-ROMA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>
                <a:effectLst/>
              </a:rPr>
              <a:t>Romanın ve Yunanın spor </a:t>
            </a:r>
            <a:r>
              <a:rPr lang="tr-TR" sz="2800" dirty="0" smtClean="0">
                <a:effectLst/>
              </a:rPr>
              <a:t>üzerinde </a:t>
            </a:r>
            <a:r>
              <a:rPr lang="tr-TR" sz="2800" dirty="0">
                <a:effectLst/>
              </a:rPr>
              <a:t>etkisi çok önemlidir. </a:t>
            </a:r>
            <a:r>
              <a:rPr lang="tr-TR" sz="2800" dirty="0" err="1" smtClean="0">
                <a:effectLst/>
              </a:rPr>
              <a:t>Gladyatörler’in</a:t>
            </a:r>
            <a:r>
              <a:rPr lang="tr-TR" sz="2800" dirty="0" smtClean="0">
                <a:effectLst/>
              </a:rPr>
              <a:t> yaralanmasına çözüm bulmak amacıyla spor-sağlık </a:t>
            </a:r>
            <a:r>
              <a:rPr lang="tr-TR" sz="2800" dirty="0">
                <a:effectLst/>
              </a:rPr>
              <a:t>gelişti ve spor </a:t>
            </a:r>
            <a:r>
              <a:rPr lang="tr-TR" sz="2800" dirty="0" smtClean="0">
                <a:effectLst/>
              </a:rPr>
              <a:t>sağlığın </a:t>
            </a:r>
            <a:r>
              <a:rPr lang="tr-TR" sz="2800" dirty="0">
                <a:effectLst/>
              </a:rPr>
              <a:t>babası kabul edilir. </a:t>
            </a:r>
            <a:r>
              <a:rPr lang="tr-TR" sz="2800" dirty="0" smtClean="0">
                <a:effectLst/>
              </a:rPr>
              <a:t>Kavimler Göçü sonrası MÖ </a:t>
            </a:r>
            <a:r>
              <a:rPr lang="tr-TR" sz="2800" dirty="0">
                <a:effectLst/>
              </a:rPr>
              <a:t>330’da baskılar sonucu imparatorluk </a:t>
            </a:r>
            <a:r>
              <a:rPr lang="tr-TR" sz="2800" dirty="0" smtClean="0">
                <a:effectLst/>
              </a:rPr>
              <a:t>çökmüş </a:t>
            </a:r>
            <a:r>
              <a:rPr lang="tr-TR" sz="2800" dirty="0">
                <a:effectLst/>
              </a:rPr>
              <a:t>ve İmparator Konstantin </a:t>
            </a:r>
            <a:r>
              <a:rPr lang="tr-TR" sz="2800" dirty="0" smtClean="0">
                <a:effectLst/>
              </a:rPr>
              <a:t>Bizans'ı </a:t>
            </a:r>
            <a:r>
              <a:rPr lang="tr-TR" sz="2800" dirty="0">
                <a:effectLst/>
              </a:rPr>
              <a:t>kurmuştur.</a:t>
            </a:r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2050" name="Picture 2" descr="gladyatörle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234" y="4116376"/>
            <a:ext cx="4458634" cy="25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3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ORTAÇAĞ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2800" dirty="0">
                <a:effectLst/>
              </a:rPr>
              <a:t>Hristiyan kilisesi ortaçağda sporun doğası ve amacı üzerine etki etmiştir. İlk kilise büyük oranda yunandan etkilenmiştir. Daha sonraki süreçte karşı çıkmıştır.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074" name="Picture 2" descr="ortaça&amp;gbreve; avrupas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824" y="3426503"/>
            <a:ext cx="3947646" cy="28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00348" y="165847"/>
            <a:ext cx="10353762" cy="970450"/>
          </a:xfrm>
        </p:spPr>
        <p:txBody>
          <a:bodyPr/>
          <a:lstStyle/>
          <a:p>
            <a:r>
              <a:rPr lang="tr-TR" dirty="0" smtClean="0"/>
              <a:t>RÖNESANS DÖNEMİ (15-16. YY)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0647" y="1033202"/>
            <a:ext cx="11147612" cy="4058751"/>
          </a:xfrm>
        </p:spPr>
        <p:txBody>
          <a:bodyPr/>
          <a:lstStyle/>
          <a:p>
            <a:pPr algn="just"/>
            <a:r>
              <a:rPr lang="tr-TR" sz="2800" dirty="0" smtClean="0">
                <a:effectLst/>
              </a:rPr>
              <a:t>Rönesans'la </a:t>
            </a:r>
            <a:r>
              <a:rPr lang="tr-TR" sz="2800" dirty="0">
                <a:effectLst/>
              </a:rPr>
              <a:t>birlikte </a:t>
            </a:r>
            <a:r>
              <a:rPr lang="tr-TR" sz="2800" dirty="0" smtClean="0">
                <a:effectLst/>
              </a:rPr>
              <a:t>Yunan </a:t>
            </a:r>
            <a:r>
              <a:rPr lang="tr-TR" sz="2800" dirty="0">
                <a:effectLst/>
              </a:rPr>
              <a:t>ve </a:t>
            </a:r>
            <a:r>
              <a:rPr lang="tr-TR" sz="2800" dirty="0" smtClean="0">
                <a:effectLst/>
              </a:rPr>
              <a:t>Romalı </a:t>
            </a:r>
            <a:r>
              <a:rPr lang="tr-TR" sz="2800" dirty="0">
                <a:effectLst/>
              </a:rPr>
              <a:t>filozoflara geri </a:t>
            </a:r>
            <a:r>
              <a:rPr lang="tr-TR" sz="2800" dirty="0" smtClean="0">
                <a:effectLst/>
              </a:rPr>
              <a:t>dönülmüş </a:t>
            </a:r>
            <a:r>
              <a:rPr lang="tr-TR" sz="2800" dirty="0">
                <a:effectLst/>
              </a:rPr>
              <a:t>ve </a:t>
            </a:r>
            <a:r>
              <a:rPr lang="tr-TR" sz="2800" dirty="0" smtClean="0">
                <a:effectLst/>
              </a:rPr>
              <a:t>klasik </a:t>
            </a:r>
            <a:r>
              <a:rPr lang="tr-TR" sz="2800" dirty="0">
                <a:effectLst/>
              </a:rPr>
              <a:t>bakış </a:t>
            </a:r>
            <a:r>
              <a:rPr lang="tr-TR" sz="2800" dirty="0" smtClean="0">
                <a:effectLst/>
              </a:rPr>
              <a:t>açısıyla </a:t>
            </a:r>
            <a:r>
              <a:rPr lang="tr-TR" sz="2800" dirty="0">
                <a:effectLst/>
              </a:rPr>
              <a:t>hayatın </a:t>
            </a:r>
            <a:r>
              <a:rPr lang="tr-TR" sz="2800" dirty="0" smtClean="0">
                <a:effectLst/>
              </a:rPr>
              <a:t>üstün </a:t>
            </a:r>
            <a:r>
              <a:rPr lang="tr-TR" sz="2800" dirty="0">
                <a:effectLst/>
              </a:rPr>
              <a:t>yönleri incelenmiştir. </a:t>
            </a:r>
            <a:r>
              <a:rPr lang="tr-TR" sz="2800" dirty="0" smtClean="0">
                <a:effectLst/>
              </a:rPr>
              <a:t>Plato, Aristo </a:t>
            </a:r>
            <a:r>
              <a:rPr lang="tr-TR" sz="2800" dirty="0">
                <a:effectLst/>
              </a:rPr>
              <a:t>gibi </a:t>
            </a:r>
            <a:r>
              <a:rPr lang="tr-TR" sz="2800" dirty="0" smtClean="0">
                <a:effectLst/>
              </a:rPr>
              <a:t>entelektüeller bu </a:t>
            </a:r>
            <a:r>
              <a:rPr lang="tr-TR" sz="2800" dirty="0">
                <a:effectLst/>
              </a:rPr>
              <a:t>dünyaya odaklanmıştır. Hümanizm olarak bilinen bu felsefe insanın </a:t>
            </a:r>
            <a:r>
              <a:rPr lang="tr-TR" sz="2800" dirty="0" smtClean="0">
                <a:effectLst/>
              </a:rPr>
              <a:t>ruhsallığından </a:t>
            </a:r>
            <a:r>
              <a:rPr lang="tr-TR" sz="2800" dirty="0">
                <a:effectLst/>
              </a:rPr>
              <a:t>ziyade </a:t>
            </a:r>
            <a:r>
              <a:rPr lang="tr-TR" sz="2800" dirty="0" smtClean="0">
                <a:effectLst/>
              </a:rPr>
              <a:t>insanlığını </a:t>
            </a:r>
            <a:r>
              <a:rPr lang="tr-TR" sz="2800" dirty="0">
                <a:effectLst/>
              </a:rPr>
              <a:t>vurgular. Spor ve beden eğitimi de bu felsefeden doğrudan yararlanmıştır. Din adamları spor ve beden eğitimine karşı çıkmıştır.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098" name="Picture 2" descr="rönesans tarih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21" y="3765177"/>
            <a:ext cx="5286374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8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6901" y="179294"/>
            <a:ext cx="10353762" cy="970450"/>
          </a:xfrm>
        </p:spPr>
        <p:txBody>
          <a:bodyPr>
            <a:normAutofit/>
          </a:bodyPr>
          <a:lstStyle/>
          <a:p>
            <a:r>
              <a:rPr lang="tr-TR" dirty="0" smtClean="0"/>
              <a:t>BİLİM VE AYDINLANMA ÇAĞI (17-18. YY)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48355"/>
            <a:ext cx="11080376" cy="2664739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effectLst/>
              </a:rPr>
              <a:t>Bilim ve aydınlanma çağı insanlığın çevreyi değiştirme ve anlama ile ilgili gücüne olan inancının arttığı bir dönemdir. Bu inanç öncelikle küçük bir grup </a:t>
            </a:r>
            <a:r>
              <a:rPr lang="tr-TR" sz="2800" dirty="0" smtClean="0">
                <a:effectLst/>
              </a:rPr>
              <a:t>entelektüelle </a:t>
            </a:r>
            <a:r>
              <a:rPr lang="tr-TR" sz="2800" dirty="0">
                <a:effectLst/>
              </a:rPr>
              <a:t>başladı. Fakat zamanla batı dünyasının geneline yayıldı. Günümüzde </a:t>
            </a:r>
            <a:r>
              <a:rPr lang="tr-TR" sz="2800" dirty="0" smtClean="0">
                <a:effectLst/>
              </a:rPr>
              <a:t>modern </a:t>
            </a:r>
            <a:r>
              <a:rPr lang="tr-TR" sz="2800" dirty="0">
                <a:effectLst/>
              </a:rPr>
              <a:t>dünyanın birçoğu o dönemki aydınların </a:t>
            </a:r>
            <a:r>
              <a:rPr lang="tr-TR" sz="2800" dirty="0" smtClean="0">
                <a:effectLst/>
              </a:rPr>
              <a:t>mücadeleleri </a:t>
            </a:r>
            <a:r>
              <a:rPr lang="tr-TR" sz="2800" dirty="0">
                <a:effectLst/>
              </a:rPr>
              <a:t>ile ortaya çıktı. Beden </a:t>
            </a:r>
            <a:r>
              <a:rPr lang="tr-TR" sz="2800" dirty="0" smtClean="0">
                <a:effectLst/>
              </a:rPr>
              <a:t>eğitimi de </a:t>
            </a:r>
            <a:r>
              <a:rPr lang="tr-TR" sz="2800" dirty="0">
                <a:effectLst/>
              </a:rPr>
              <a:t>özellikle insanın bütün olarak gelişmesi fikrinden bu dönem </a:t>
            </a:r>
            <a:r>
              <a:rPr lang="tr-TR" sz="2800" dirty="0" smtClean="0">
                <a:effectLst/>
              </a:rPr>
              <a:t>etkilenmiştir. </a:t>
            </a:r>
            <a:endParaRPr lang="tr-TR" sz="2800" dirty="0">
              <a:effectLst/>
            </a:endParaRPr>
          </a:p>
          <a:p>
            <a:pPr algn="just"/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122" name="Picture 2" descr="B&amp;Idot;L&amp;Idot;M VE AYDINLANMA ÇA&amp;Gbreve;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60" y="3880458"/>
            <a:ext cx="3790762" cy="284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6199" y="517380"/>
            <a:ext cx="1211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9F4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İLK ÇAĞLARDA VE ANTİK DÖNEMDE EĞİTİM</a:t>
            </a:r>
            <a:endParaRPr lang="tr-TR" sz="3200" b="1" dirty="0">
              <a:solidFill>
                <a:srgbClr val="9F49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6198" y="1626658"/>
            <a:ext cx="11905323" cy="246221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200" dirty="0"/>
              <a:t>Söz konusu </a:t>
            </a:r>
            <a:r>
              <a:rPr lang="tr-TR" sz="2200" dirty="0" smtClean="0"/>
              <a:t>edilen sistemli </a:t>
            </a:r>
            <a:r>
              <a:rPr lang="tr-TR" sz="2200" dirty="0"/>
              <a:t>eğitimin Mezopotamya ve Mısır uygarlıklarında ortaya çıktığı </a:t>
            </a:r>
            <a:r>
              <a:rPr lang="tr-TR" sz="2200" dirty="0" smtClean="0"/>
              <a:t>bilinmektedir. Başka </a:t>
            </a:r>
            <a:r>
              <a:rPr lang="tr-TR" sz="2200" dirty="0"/>
              <a:t>bir deyişle; Eğitim </a:t>
            </a:r>
            <a:r>
              <a:rPr lang="tr-TR" sz="2200" dirty="0" smtClean="0"/>
              <a:t>Bilimlerinin </a:t>
            </a:r>
            <a:r>
              <a:rPr lang="tr-TR" sz="2200" dirty="0"/>
              <a:t>ilk kaynaklarını </a:t>
            </a:r>
            <a:r>
              <a:rPr lang="tr-TR" sz="2200" dirty="0" smtClean="0"/>
              <a:t>Yakın Doğu </a:t>
            </a:r>
            <a:r>
              <a:rPr lang="tr-TR" sz="2200" dirty="0"/>
              <a:t>ve Mısır kültürlerinde aramak </a:t>
            </a:r>
            <a:r>
              <a:rPr lang="tr-TR" sz="2200" dirty="0" smtClean="0"/>
              <a:t>gerekmektedir.</a:t>
            </a:r>
          </a:p>
          <a:p>
            <a:pPr algn="just"/>
            <a:endParaRPr lang="tr-TR" sz="2200" dirty="0"/>
          </a:p>
          <a:p>
            <a:pPr algn="just"/>
            <a:r>
              <a:rPr lang="tr-TR" sz="2200" dirty="0" smtClean="0"/>
              <a:t>İlk </a:t>
            </a:r>
            <a:r>
              <a:rPr lang="tr-TR" sz="2200" dirty="0"/>
              <a:t>çağlarda ve </a:t>
            </a:r>
            <a:r>
              <a:rPr lang="tr-TR" sz="2200" dirty="0" smtClean="0"/>
              <a:t>antik dönemde </a:t>
            </a:r>
            <a:r>
              <a:rPr lang="tr-TR" sz="2200" dirty="0"/>
              <a:t>eğitim incelenirken, Doğuda ve Batıda önemli uygarlıklara </a:t>
            </a:r>
            <a:r>
              <a:rPr lang="tr-TR" sz="2200" dirty="0" smtClean="0"/>
              <a:t>sahip millet </a:t>
            </a:r>
            <a:r>
              <a:rPr lang="tr-TR" sz="2200" dirty="0"/>
              <a:t>veya devletlerdeki eğitim yaklaşımları esas alınmıştır. Bunlar </a:t>
            </a:r>
            <a:r>
              <a:rPr lang="tr-TR" sz="2200" dirty="0" smtClean="0"/>
              <a:t>şöyle sıralanabilir</a:t>
            </a:r>
            <a:r>
              <a:rPr lang="tr-TR" sz="2200" dirty="0"/>
              <a:t>: Mısırlılar, Çinliler, Hintliler, Yunanlılar.</a:t>
            </a:r>
          </a:p>
        </p:txBody>
      </p:sp>
      <p:pic>
        <p:nvPicPr>
          <p:cNvPr id="6" name="Picture 2" descr="http://img03.blogcu.com/images/t/a/r/tarihtenesintiler/8a12d63201492e787dbffbd17266d5e0_1263056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016" y="4088871"/>
            <a:ext cx="4358168" cy="251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289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40689" y="0"/>
            <a:ext cx="10353762" cy="970450"/>
          </a:xfrm>
        </p:spPr>
        <p:txBody>
          <a:bodyPr>
            <a:normAutofit/>
          </a:bodyPr>
          <a:lstStyle/>
          <a:p>
            <a:r>
              <a:rPr lang="tr-TR" dirty="0" smtClean="0">
                <a:effectLst/>
              </a:rPr>
              <a:t>BEDEN </a:t>
            </a:r>
            <a:r>
              <a:rPr lang="tr-TR" dirty="0">
                <a:effectLst/>
              </a:rPr>
              <a:t>EĞİTİMİNİN </a:t>
            </a:r>
            <a:r>
              <a:rPr lang="tr-TR" dirty="0" smtClean="0">
                <a:effectLst/>
              </a:rPr>
              <a:t>GELİŞMESİ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8258" y="1033202"/>
            <a:ext cx="11779623" cy="4058751"/>
          </a:xfrm>
        </p:spPr>
        <p:txBody>
          <a:bodyPr>
            <a:normAutofit/>
          </a:bodyPr>
          <a:lstStyle/>
          <a:p>
            <a:r>
              <a:rPr lang="tr-TR" sz="2800" dirty="0">
                <a:effectLst/>
              </a:rPr>
              <a:t>Felsefi olarak alman idealistleri antik yunan amaçlarını yansıtır. Yunanlılar gibi </a:t>
            </a:r>
            <a:r>
              <a:rPr lang="tr-TR" sz="2800" dirty="0" smtClean="0">
                <a:effectLst/>
              </a:rPr>
              <a:t>Almanlarda benliğin </a:t>
            </a:r>
            <a:r>
              <a:rPr lang="tr-TR" sz="2800" dirty="0">
                <a:effectLst/>
              </a:rPr>
              <a:t>gelişimine inanırlar. Beden, ruh ve akıl eğitilmiş olmanın öncelikli türleridir. </a:t>
            </a:r>
            <a:endParaRPr lang="tr-TR" sz="2800" dirty="0" smtClean="0">
              <a:effectLst/>
            </a:endParaRPr>
          </a:p>
          <a:p>
            <a:r>
              <a:rPr lang="tr-TR" sz="2800" dirty="0" smtClean="0">
                <a:effectLst/>
              </a:rPr>
              <a:t>Beden </a:t>
            </a:r>
            <a:r>
              <a:rPr lang="tr-TR" sz="2800" dirty="0">
                <a:effectLst/>
              </a:rPr>
              <a:t>eğitiminin gelişimi idealizmden  ve </a:t>
            </a:r>
            <a:r>
              <a:rPr lang="tr-TR" sz="2800" dirty="0" smtClean="0">
                <a:effectLst/>
              </a:rPr>
              <a:t>Alman</a:t>
            </a:r>
            <a:r>
              <a:rPr lang="tr-TR" sz="2800" dirty="0">
                <a:effectLst/>
              </a:rPr>
              <a:t>, Danimarkalı ve İsveçli eğitimcilerden büyük oranda etkilenmiştir. </a:t>
            </a:r>
            <a:endParaRPr lang="tr-TR" sz="2800" dirty="0" smtClean="0">
              <a:effectLst/>
            </a:endParaRPr>
          </a:p>
          <a:p>
            <a:r>
              <a:rPr lang="tr-TR" sz="2800" dirty="0" smtClean="0">
                <a:effectLst/>
              </a:rPr>
              <a:t>Almanya </a:t>
            </a:r>
            <a:r>
              <a:rPr lang="tr-TR" sz="2800" dirty="0" err="1">
                <a:effectLst/>
              </a:rPr>
              <a:t>T</a:t>
            </a:r>
            <a:r>
              <a:rPr lang="tr-TR" sz="2800" dirty="0" err="1" smtClean="0">
                <a:effectLst/>
              </a:rPr>
              <a:t>urner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>
                <a:effectLst/>
              </a:rPr>
              <a:t>hareketinin temelleri beden eğitiminin bir politik araç olarak </a:t>
            </a:r>
            <a:r>
              <a:rPr lang="tr-TR" sz="2800" dirty="0" smtClean="0">
                <a:effectLst/>
              </a:rPr>
              <a:t>kullanmasıydı. </a:t>
            </a:r>
          </a:p>
          <a:p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146" name="Picture 2" descr="http://www.wagymnasticshistory.com/pictures/germanTurnver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61" y="4195483"/>
            <a:ext cx="3680166" cy="249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5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96819" y="126720"/>
            <a:ext cx="10972800" cy="1143000"/>
          </a:xfrm>
        </p:spPr>
        <p:txBody>
          <a:bodyPr/>
          <a:lstStyle/>
          <a:p>
            <a:r>
              <a:rPr lang="tr-TR" dirty="0" smtClean="0">
                <a:effectLst/>
              </a:rPr>
              <a:t>BEDEN </a:t>
            </a:r>
            <a:r>
              <a:rPr lang="tr-TR" dirty="0">
                <a:effectLst/>
              </a:rPr>
              <a:t>EĞİTİMİNİN GELİŞMESİ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6153" y="1438836"/>
            <a:ext cx="10972800" cy="4525963"/>
          </a:xfrm>
        </p:spPr>
        <p:txBody>
          <a:bodyPr/>
          <a:lstStyle/>
          <a:p>
            <a:r>
              <a:rPr lang="tr-TR" dirty="0" smtClean="0">
                <a:effectLst/>
              </a:rPr>
              <a:t>Almanya’da </a:t>
            </a:r>
            <a:r>
              <a:rPr lang="tr-TR" dirty="0" err="1" smtClean="0">
                <a:effectLst/>
              </a:rPr>
              <a:t>turnerden</a:t>
            </a:r>
            <a:r>
              <a:rPr lang="tr-TR" dirty="0" smtClean="0">
                <a:effectLst/>
              </a:rPr>
              <a:t> </a:t>
            </a:r>
            <a:r>
              <a:rPr lang="tr-TR" dirty="0">
                <a:effectLst/>
              </a:rPr>
              <a:t>etkilenen öğrenciler </a:t>
            </a:r>
            <a:r>
              <a:rPr lang="tr-TR" dirty="0" smtClean="0">
                <a:effectLst/>
              </a:rPr>
              <a:t>Amerika'ya </a:t>
            </a:r>
            <a:r>
              <a:rPr lang="tr-TR" dirty="0">
                <a:effectLst/>
              </a:rPr>
              <a:t>döndüklerinde </a:t>
            </a:r>
            <a:r>
              <a:rPr lang="tr-TR" dirty="0" err="1" smtClean="0">
                <a:effectLst/>
              </a:rPr>
              <a:t>Round</a:t>
            </a:r>
            <a:r>
              <a:rPr lang="tr-TR" dirty="0" smtClean="0">
                <a:effectLst/>
              </a:rPr>
              <a:t> </a:t>
            </a:r>
            <a:r>
              <a:rPr lang="tr-TR" dirty="0" err="1" smtClean="0">
                <a:effectLst/>
              </a:rPr>
              <a:t>Hill</a:t>
            </a:r>
            <a:r>
              <a:rPr lang="tr-TR" dirty="0" smtClean="0">
                <a:effectLst/>
              </a:rPr>
              <a:t> </a:t>
            </a:r>
            <a:r>
              <a:rPr lang="tr-TR" dirty="0">
                <a:effectLst/>
              </a:rPr>
              <a:t>okulunu açtılar ve </a:t>
            </a:r>
            <a:r>
              <a:rPr lang="tr-TR" dirty="0" smtClean="0">
                <a:effectLst/>
              </a:rPr>
              <a:t>Amerika'da </a:t>
            </a:r>
            <a:r>
              <a:rPr lang="tr-TR" dirty="0">
                <a:effectLst/>
              </a:rPr>
              <a:t>ilk beden eğitimci oldu Charles </a:t>
            </a:r>
            <a:r>
              <a:rPr lang="tr-TR" dirty="0" err="1" smtClean="0">
                <a:effectLst/>
              </a:rPr>
              <a:t>Becn</a:t>
            </a:r>
            <a:r>
              <a:rPr lang="tr-TR" dirty="0" smtClean="0">
                <a:effectLst/>
              </a:rPr>
              <a:t> oldu.</a:t>
            </a:r>
            <a:endParaRPr lang="tr-TR" dirty="0">
              <a:effectLst/>
            </a:endParaRPr>
          </a:p>
          <a:p>
            <a:r>
              <a:rPr lang="tr-TR" dirty="0">
                <a:effectLst/>
              </a:rPr>
              <a:t>Danimarka </a:t>
            </a:r>
            <a:r>
              <a:rPr lang="tr-TR" dirty="0" smtClean="0">
                <a:effectLst/>
              </a:rPr>
              <a:t>jimnastiğinin </a:t>
            </a:r>
            <a:r>
              <a:rPr lang="tr-TR" dirty="0">
                <a:effectLst/>
              </a:rPr>
              <a:t>babası </a:t>
            </a:r>
            <a:r>
              <a:rPr lang="tr-TR" dirty="0" err="1">
                <a:effectLst/>
              </a:rPr>
              <a:t>Nachtegall</a:t>
            </a:r>
            <a:r>
              <a:rPr lang="tr-TR" dirty="0">
                <a:effectLst/>
              </a:rPr>
              <a:t> beden eğitimi programı geliştirdi ve müfredata ve katılımına ihtiyaç olduğunu gördü. </a:t>
            </a:r>
            <a:r>
              <a:rPr lang="tr-TR" dirty="0" smtClean="0">
                <a:effectLst/>
              </a:rPr>
              <a:t>Bu </a:t>
            </a:r>
            <a:r>
              <a:rPr lang="tr-TR" dirty="0">
                <a:effectLst/>
              </a:rPr>
              <a:t>ülkelerde beden eğitiminin gelişimi eğitimsel ve sağlık </a:t>
            </a:r>
            <a:r>
              <a:rPr lang="tr-TR" dirty="0" smtClean="0">
                <a:effectLst/>
              </a:rPr>
              <a:t>değerlendirmeden </a:t>
            </a:r>
            <a:r>
              <a:rPr lang="tr-TR" dirty="0">
                <a:effectLst/>
              </a:rPr>
              <a:t>ziyade askeri amaçlar içindi.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7170" name="Picture 2" descr="Round Hill SCHOOL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61" y="5050951"/>
            <a:ext cx="3510616" cy="15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44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73454" y="165847"/>
            <a:ext cx="10353762" cy="970450"/>
          </a:xfrm>
        </p:spPr>
        <p:txBody>
          <a:bodyPr/>
          <a:lstStyle/>
          <a:p>
            <a:r>
              <a:rPr lang="tr-TR" dirty="0" smtClean="0"/>
              <a:t>DEĞİŞEN BEDEN EĞİTİMİ KAVRAMI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8942" y="1060097"/>
            <a:ext cx="7557246" cy="5112103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effectLst/>
              </a:rPr>
              <a:t>At ve at koşusu yarışları, </a:t>
            </a:r>
            <a:r>
              <a:rPr lang="tr-TR" sz="2800" dirty="0" smtClean="0">
                <a:effectLst/>
              </a:rPr>
              <a:t>kriket </a:t>
            </a:r>
            <a:r>
              <a:rPr lang="tr-TR" sz="2800" dirty="0">
                <a:effectLst/>
              </a:rPr>
              <a:t>ve </a:t>
            </a:r>
            <a:r>
              <a:rPr lang="tr-TR" sz="2800" dirty="0" err="1">
                <a:effectLst/>
              </a:rPr>
              <a:t>baseball</a:t>
            </a:r>
            <a:r>
              <a:rPr lang="tr-TR" sz="2800" dirty="0">
                <a:effectLst/>
              </a:rPr>
              <a:t>, kürek, </a:t>
            </a:r>
            <a:r>
              <a:rPr lang="tr-TR" sz="2800" dirty="0" smtClean="0">
                <a:effectLst/>
              </a:rPr>
              <a:t>atletizmin </a:t>
            </a:r>
            <a:r>
              <a:rPr lang="tr-TR" sz="2800" dirty="0">
                <a:effectLst/>
              </a:rPr>
              <a:t>dışında 1800’lü yıllarda </a:t>
            </a:r>
            <a:r>
              <a:rPr lang="tr-TR" sz="2800" dirty="0" smtClean="0">
                <a:effectLst/>
              </a:rPr>
              <a:t>boks, </a:t>
            </a:r>
            <a:r>
              <a:rPr lang="tr-TR" sz="2800" dirty="0">
                <a:effectLst/>
              </a:rPr>
              <a:t>golf</a:t>
            </a:r>
            <a:r>
              <a:rPr lang="tr-TR" sz="2800" dirty="0" smtClean="0">
                <a:effectLst/>
              </a:rPr>
              <a:t>, tenis</a:t>
            </a:r>
            <a:r>
              <a:rPr lang="tr-TR" sz="2800" dirty="0">
                <a:effectLst/>
              </a:rPr>
              <a:t>, bisiklet yarışları başladı. </a:t>
            </a:r>
            <a:endParaRPr lang="tr-TR" sz="2800" dirty="0" smtClean="0">
              <a:effectLst/>
            </a:endParaRPr>
          </a:p>
          <a:p>
            <a:pPr algn="just"/>
            <a:r>
              <a:rPr lang="tr-TR" sz="2800" dirty="0" smtClean="0">
                <a:effectLst/>
              </a:rPr>
              <a:t>Yarışlar </a:t>
            </a:r>
            <a:r>
              <a:rPr lang="tr-TR" sz="2800" dirty="0">
                <a:effectLst/>
              </a:rPr>
              <a:t>1852 yılında kolejler arasında oldu. Tüm spor aktiviteleri rekabete dayalı değildi. </a:t>
            </a:r>
            <a:r>
              <a:rPr lang="tr-TR" sz="2800" dirty="0" smtClean="0">
                <a:effectLst/>
              </a:rPr>
              <a:t>Amerikalılar geleneksel olarak avcılık, balıkçılık, dans ve bowling gibi aktiviteleri sürdürüyordu. </a:t>
            </a:r>
          </a:p>
          <a:p>
            <a:pPr algn="just"/>
            <a:r>
              <a:rPr lang="tr-TR" sz="2800" dirty="0" smtClean="0">
                <a:effectLst/>
              </a:rPr>
              <a:t>Sağlık </a:t>
            </a:r>
            <a:r>
              <a:rPr lang="tr-TR" sz="2800" dirty="0">
                <a:effectLst/>
              </a:rPr>
              <a:t>önemli bir </a:t>
            </a:r>
            <a:r>
              <a:rPr lang="tr-TR" sz="2800" dirty="0" smtClean="0">
                <a:effectLst/>
              </a:rPr>
              <a:t>etken </a:t>
            </a:r>
            <a:r>
              <a:rPr lang="tr-TR" sz="2800" dirty="0">
                <a:effectLst/>
              </a:rPr>
              <a:t>oldu ve sağlıklı yaşam ile ilgili bilinç bu tarihlerde arttı. Beden eğitimi ve sporda bu değişim için araç olarak görüldü</a:t>
            </a:r>
            <a:r>
              <a:rPr lang="tr-TR" sz="2800" dirty="0" smtClean="0">
                <a:effectLst/>
              </a:rPr>
              <a:t>. Eğitimsel kurumların </a:t>
            </a:r>
            <a:r>
              <a:rPr lang="tr-TR" sz="2800" dirty="0">
                <a:effectLst/>
              </a:rPr>
              <a:t>içine spor girdi. </a:t>
            </a:r>
          </a:p>
          <a:p>
            <a:pPr algn="just"/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194" name="Picture 2" descr="america kricc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143" y="1872689"/>
            <a:ext cx="4274857" cy="315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2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16859" y="0"/>
            <a:ext cx="11308976" cy="1580050"/>
          </a:xfrm>
        </p:spPr>
        <p:txBody>
          <a:bodyPr>
            <a:normAutofit/>
          </a:bodyPr>
          <a:lstStyle/>
          <a:p>
            <a:r>
              <a:rPr lang="tr-TR" sz="3000" dirty="0" smtClean="0">
                <a:effectLst/>
              </a:rPr>
              <a:t>BEDEN EĞİTİMİNİN MESLEKİ VE TEORİK GELİŞİMİNDE SAĞLIK KAVRAMININ VE BİLİMİN ETKİSİ:</a:t>
            </a:r>
            <a:endParaRPr lang="tr-TR" sz="3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66128" y="1600200"/>
            <a:ext cx="7328647" cy="5029200"/>
          </a:xfrm>
        </p:spPr>
        <p:txBody>
          <a:bodyPr>
            <a:noAutofit/>
          </a:bodyPr>
          <a:lstStyle/>
          <a:p>
            <a:r>
              <a:rPr lang="tr-TR" sz="2400" dirty="0">
                <a:effectLst/>
              </a:rPr>
              <a:t>19. yy boyunca Amerikalıların ve </a:t>
            </a:r>
            <a:r>
              <a:rPr lang="tr-TR" sz="2400" dirty="0" smtClean="0">
                <a:effectLst/>
              </a:rPr>
              <a:t>Avrupa'nın </a:t>
            </a:r>
            <a:r>
              <a:rPr lang="tr-TR" sz="2400" dirty="0">
                <a:effectLst/>
              </a:rPr>
              <a:t>en önemli önceliği sağlıktı. Bu çağda hastalıklar rutin olarak ortaya </a:t>
            </a:r>
            <a:r>
              <a:rPr lang="tr-TR" sz="2400" dirty="0" smtClean="0">
                <a:effectLst/>
              </a:rPr>
              <a:t>çıkıyordu </a:t>
            </a:r>
            <a:r>
              <a:rPr lang="tr-TR" sz="2400" dirty="0">
                <a:effectLst/>
              </a:rPr>
              <a:t>ve </a:t>
            </a:r>
            <a:r>
              <a:rPr lang="tr-TR" sz="2400" dirty="0" smtClean="0">
                <a:effectLst/>
              </a:rPr>
              <a:t> hastalık </a:t>
            </a:r>
            <a:r>
              <a:rPr lang="tr-TR" sz="2400" dirty="0">
                <a:effectLst/>
              </a:rPr>
              <a:t>önlemede </a:t>
            </a:r>
            <a:r>
              <a:rPr lang="tr-TR" sz="2400" dirty="0" smtClean="0">
                <a:effectLst/>
              </a:rPr>
              <a:t>Tıp bilimi </a:t>
            </a:r>
            <a:r>
              <a:rPr lang="tr-TR" sz="2400" dirty="0">
                <a:effectLst/>
              </a:rPr>
              <a:t>yeterli değildi. </a:t>
            </a:r>
            <a:endParaRPr lang="tr-TR" sz="2400" dirty="0" smtClean="0">
              <a:effectLst/>
            </a:endParaRPr>
          </a:p>
          <a:p>
            <a:r>
              <a:rPr lang="tr-TR" sz="2400" dirty="0" smtClean="0">
                <a:effectLst/>
              </a:rPr>
              <a:t>1885 </a:t>
            </a:r>
            <a:r>
              <a:rPr lang="tr-TR" sz="2400" dirty="0">
                <a:effectLst/>
              </a:rPr>
              <a:t>yılında bu alanda çalışan ve genelde tıpçı olan 49 kişi beden eğitiminde ortak ilgileri tartıştı ve bu buluşmada en ciddi çaba beden eğitiminin resmi bir meslek olarak tanımlanması yönündeydi. </a:t>
            </a:r>
            <a:endParaRPr lang="tr-TR" sz="2400" dirty="0" smtClean="0">
              <a:effectLst/>
            </a:endParaRPr>
          </a:p>
          <a:p>
            <a:r>
              <a:rPr lang="tr-TR" sz="2400" dirty="0" smtClean="0">
                <a:effectLst/>
              </a:rPr>
              <a:t>Bu </a:t>
            </a:r>
            <a:r>
              <a:rPr lang="tr-TR" sz="2400" dirty="0">
                <a:effectLst/>
              </a:rPr>
              <a:t>dönemde beden eğitimi hastalıkları önleme ve sağlığı geliştirmekle </a:t>
            </a:r>
            <a:r>
              <a:rPr lang="tr-TR" sz="2400" dirty="0" smtClean="0">
                <a:effectLst/>
              </a:rPr>
              <a:t>ilgiliydi. </a:t>
            </a:r>
            <a:r>
              <a:rPr lang="tr-TR" sz="2400" dirty="0">
                <a:effectLst/>
              </a:rPr>
              <a:t>Daha sonra tıbbın gelişmesi ile birlikte beden eğitimi de değişti ve </a:t>
            </a:r>
            <a:r>
              <a:rPr lang="tr-TR" sz="2400" dirty="0" smtClean="0">
                <a:effectLst/>
              </a:rPr>
              <a:t>oyunları ve </a:t>
            </a:r>
            <a:r>
              <a:rPr lang="tr-TR" sz="2400" dirty="0">
                <a:effectLst/>
              </a:rPr>
              <a:t>sporları içeren müfredatlar yoluyla sosyal etkileşim ve davranış </a:t>
            </a:r>
            <a:r>
              <a:rPr lang="tr-TR" sz="2400" dirty="0" smtClean="0">
                <a:effectLst/>
              </a:rPr>
              <a:t>değişimine </a:t>
            </a:r>
            <a:r>
              <a:rPr lang="tr-TR" sz="2400" dirty="0">
                <a:effectLst/>
              </a:rPr>
              <a:t>kaydı.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218" name="Picture 2" descr="history of sports in America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80" y="2084294"/>
            <a:ext cx="4616664" cy="36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7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ffectLst/>
              </a:rPr>
              <a:t>BEDEN EĞİTİMİNİN DÖNÜŞÜMÜ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2800" dirty="0">
                <a:effectLst/>
              </a:rPr>
              <a:t>20 YY </a:t>
            </a:r>
            <a:r>
              <a:rPr lang="tr-TR" sz="2800" dirty="0" smtClean="0">
                <a:effectLst/>
              </a:rPr>
              <a:t>başları beden eğitiminde önemli dönüşümlerin olduğu çağ. </a:t>
            </a:r>
            <a:r>
              <a:rPr lang="tr-TR" sz="2800" dirty="0" err="1">
                <a:effectLst/>
              </a:rPr>
              <a:t>Lewis’e</a:t>
            </a:r>
            <a:r>
              <a:rPr lang="tr-TR" sz="2800" dirty="0">
                <a:effectLst/>
              </a:rPr>
              <a:t> göre beden eğitimi bazı gelişmelerden etkilenerek dönüştü.  Bunlar arasında en önemlisi organizasyona sahip, iyi </a:t>
            </a:r>
            <a:r>
              <a:rPr lang="tr-TR" sz="2800" dirty="0" smtClean="0">
                <a:effectLst/>
              </a:rPr>
              <a:t>oluşturulmuş </a:t>
            </a:r>
            <a:r>
              <a:rPr lang="tr-TR" sz="2800" dirty="0">
                <a:effectLst/>
              </a:rPr>
              <a:t>ve çok popüler </a:t>
            </a:r>
            <a:r>
              <a:rPr lang="tr-TR" sz="2800" dirty="0" smtClean="0">
                <a:effectLst/>
              </a:rPr>
              <a:t>spor </a:t>
            </a:r>
            <a:r>
              <a:rPr lang="tr-TR" sz="2800" dirty="0">
                <a:effectLst/>
              </a:rPr>
              <a:t>yarışmaları. </a:t>
            </a:r>
            <a:endParaRPr lang="tr-TR" sz="2800" dirty="0" smtClean="0">
              <a:effectLst/>
            </a:endParaRPr>
          </a:p>
          <a:p>
            <a:pPr algn="just"/>
            <a:r>
              <a:rPr lang="tr-TR" sz="2800" dirty="0" smtClean="0">
                <a:effectLst/>
              </a:rPr>
              <a:t>Spor </a:t>
            </a:r>
            <a:r>
              <a:rPr lang="tr-TR" sz="2800" dirty="0">
                <a:effectLst/>
              </a:rPr>
              <a:t>geleneksel beden eğitimi </a:t>
            </a:r>
            <a:r>
              <a:rPr lang="tr-TR" sz="2800" dirty="0" smtClean="0">
                <a:effectLst/>
              </a:rPr>
              <a:t>aktivitelerini değiştirdi. Beden </a:t>
            </a:r>
            <a:r>
              <a:rPr lang="tr-TR" sz="2800" dirty="0">
                <a:effectLst/>
              </a:rPr>
              <a:t>eğitiminin </a:t>
            </a:r>
            <a:r>
              <a:rPr lang="tr-TR" sz="2800" dirty="0" smtClean="0">
                <a:effectLst/>
              </a:rPr>
              <a:t>klasik </a:t>
            </a:r>
            <a:r>
              <a:rPr lang="tr-TR" sz="2800" dirty="0">
                <a:effectLst/>
              </a:rPr>
              <a:t>sağlık </a:t>
            </a:r>
            <a:r>
              <a:rPr lang="tr-TR" sz="2800" dirty="0" smtClean="0">
                <a:effectLst/>
              </a:rPr>
              <a:t>ilişkili </a:t>
            </a:r>
            <a:r>
              <a:rPr lang="tr-TR" sz="2800" dirty="0">
                <a:effectLst/>
              </a:rPr>
              <a:t>aktivitelere odağından sosyal gelişime </a:t>
            </a:r>
            <a:r>
              <a:rPr lang="tr-TR" sz="2800" dirty="0" smtClean="0">
                <a:effectLst/>
              </a:rPr>
              <a:t>geçmesi, beden </a:t>
            </a:r>
            <a:r>
              <a:rPr lang="tr-TR" sz="2800" dirty="0">
                <a:effectLst/>
              </a:rPr>
              <a:t>eğitiminin içeriği ve kapsamı atletik yarışmalar ve okul içi sporlarla birlikte genişledi. </a:t>
            </a:r>
            <a:endParaRPr lang="tr-TR" sz="2800" dirty="0" smtClean="0">
              <a:effectLst/>
            </a:endParaRPr>
          </a:p>
          <a:p>
            <a:pPr algn="just"/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1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3795" y="327211"/>
            <a:ext cx="10353762" cy="970450"/>
          </a:xfrm>
        </p:spPr>
        <p:txBody>
          <a:bodyPr/>
          <a:lstStyle/>
          <a:p>
            <a:r>
              <a:rPr lang="tr-TR" dirty="0">
                <a:effectLst/>
              </a:rPr>
              <a:t>BEDEN EĞİTİMİNİN DÖNÜŞÜMÜ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2729" y="1544190"/>
            <a:ext cx="11497236" cy="4058751"/>
          </a:xfrm>
        </p:spPr>
        <p:txBody>
          <a:bodyPr>
            <a:noAutofit/>
          </a:bodyPr>
          <a:lstStyle/>
          <a:p>
            <a:pPr algn="just"/>
            <a:r>
              <a:rPr lang="tr-TR" sz="2800" dirty="0" smtClean="0">
                <a:effectLst/>
              </a:rPr>
              <a:t>1920’ler </a:t>
            </a:r>
            <a:r>
              <a:rPr lang="tr-TR" sz="2800" dirty="0">
                <a:effectLst/>
              </a:rPr>
              <a:t>boyunca beden eğitimciler eğitimdeki genel eğilimden etkilendi. Bu </a:t>
            </a:r>
            <a:r>
              <a:rPr lang="tr-TR" sz="2800" dirty="0" smtClean="0">
                <a:effectLst/>
              </a:rPr>
              <a:t>eğilim </a:t>
            </a:r>
            <a:r>
              <a:rPr lang="tr-TR" sz="2800" dirty="0">
                <a:effectLst/>
              </a:rPr>
              <a:t>çocukların ilgileri ve motivasyonlarını düşünen bir </a:t>
            </a:r>
            <a:r>
              <a:rPr lang="tr-TR" sz="2800" dirty="0" smtClean="0">
                <a:effectLst/>
              </a:rPr>
              <a:t>eğilimdi.  </a:t>
            </a:r>
            <a:endParaRPr lang="tr-TR" sz="2800" dirty="0">
              <a:effectLst/>
            </a:endParaRPr>
          </a:p>
          <a:p>
            <a:pPr algn="just"/>
            <a:r>
              <a:rPr lang="tr-TR" sz="2800" dirty="0">
                <a:effectLst/>
              </a:rPr>
              <a:t>Oyun teorisi beden eğitimine bir çerçeve oluşturdu. Teorinin 3 unsuru: beden eğitimi bireyin sağlına katkıda bulunur. Beden eğitimi karakter gelişiminin en önemli parçasıdır, beden eğitimi teori ve metotların geliştirilmesi için önemlidir. Oyun teorisi oyun yoluyla egzersiz fikrini destekler. </a:t>
            </a:r>
          </a:p>
          <a:p>
            <a:pPr algn="just"/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3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54136" y="233082"/>
            <a:ext cx="10353762" cy="970450"/>
          </a:xfrm>
        </p:spPr>
        <p:txBody>
          <a:bodyPr/>
          <a:lstStyle/>
          <a:p>
            <a:r>
              <a:rPr lang="tr-TR" dirty="0" smtClean="0"/>
              <a:t>20. YY BEDEN EĞİTİMİ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42047" y="1651767"/>
            <a:ext cx="11618259" cy="4547327"/>
          </a:xfrm>
        </p:spPr>
        <p:txBody>
          <a:bodyPr>
            <a:noAutofit/>
          </a:bodyPr>
          <a:lstStyle/>
          <a:p>
            <a:pPr algn="just"/>
            <a:r>
              <a:rPr lang="tr-TR" sz="2800" dirty="0">
                <a:effectLst/>
              </a:rPr>
              <a:t>20. </a:t>
            </a:r>
            <a:r>
              <a:rPr lang="tr-TR" sz="2800" dirty="0" err="1">
                <a:effectLst/>
              </a:rPr>
              <a:t>yy’ın</a:t>
            </a:r>
            <a:r>
              <a:rPr lang="tr-TR" sz="2800" dirty="0">
                <a:effectLst/>
              </a:rPr>
              <a:t> başlarında 1900’lerden 40’lara kadar beden eğitimi </a:t>
            </a:r>
            <a:r>
              <a:rPr lang="tr-TR" sz="2800" dirty="0" smtClean="0">
                <a:effectLst/>
              </a:rPr>
              <a:t>programlarının </a:t>
            </a:r>
            <a:r>
              <a:rPr lang="tr-TR" sz="2800" dirty="0">
                <a:effectLst/>
              </a:rPr>
              <a:t>felsefesi, doğası ve gidişi </a:t>
            </a:r>
            <a:r>
              <a:rPr lang="tr-TR" sz="2800" dirty="0" smtClean="0">
                <a:effectLst/>
              </a:rPr>
              <a:t>değişmiştir. </a:t>
            </a:r>
            <a:r>
              <a:rPr lang="tr-TR" sz="2800" dirty="0">
                <a:effectLst/>
              </a:rPr>
              <a:t>Jimnastik </a:t>
            </a:r>
            <a:r>
              <a:rPr lang="tr-TR" sz="2800" dirty="0" smtClean="0">
                <a:effectLst/>
              </a:rPr>
              <a:t>sistemleri </a:t>
            </a:r>
            <a:r>
              <a:rPr lang="tr-TR" sz="2800" dirty="0">
                <a:effectLst/>
              </a:rPr>
              <a:t>üzerine olan odak azalmış </a:t>
            </a:r>
            <a:r>
              <a:rPr lang="tr-TR" sz="2800" dirty="0" smtClean="0">
                <a:effectLst/>
              </a:rPr>
              <a:t>bunun yerine oyunlar</a:t>
            </a:r>
            <a:r>
              <a:rPr lang="tr-TR" sz="2800" dirty="0">
                <a:effectLst/>
              </a:rPr>
              <a:t>, spor , </a:t>
            </a:r>
            <a:r>
              <a:rPr lang="tr-TR" sz="2800" dirty="0" err="1">
                <a:effectLst/>
              </a:rPr>
              <a:t>outdoor</a:t>
            </a:r>
            <a:r>
              <a:rPr lang="tr-TR" sz="2800" dirty="0">
                <a:effectLst/>
              </a:rPr>
              <a:t> </a:t>
            </a:r>
            <a:r>
              <a:rPr lang="tr-TR" sz="2800" dirty="0" smtClean="0">
                <a:effectLst/>
              </a:rPr>
              <a:t>aktiviteler </a:t>
            </a:r>
            <a:r>
              <a:rPr lang="tr-TR" sz="2800" dirty="0">
                <a:effectLst/>
              </a:rPr>
              <a:t>ve dans gibi konular gelmiştir. </a:t>
            </a:r>
            <a:endParaRPr lang="tr-TR" sz="2800" dirty="0" smtClean="0">
              <a:effectLst/>
            </a:endParaRPr>
          </a:p>
          <a:p>
            <a:pPr algn="just"/>
            <a:r>
              <a:rPr lang="tr-TR" sz="2800" dirty="0" smtClean="0">
                <a:effectLst/>
              </a:rPr>
              <a:t>Aktivite </a:t>
            </a:r>
            <a:r>
              <a:rPr lang="tr-TR" sz="2800" dirty="0">
                <a:effectLst/>
              </a:rPr>
              <a:t>programlarını ve kişinin bütün olarak gelişimini vurgulayan yeni beden eğitimi gelişmiştir. Spor popülerliği oldukça </a:t>
            </a:r>
            <a:r>
              <a:rPr lang="tr-TR" sz="2800" dirty="0" smtClean="0">
                <a:effectLst/>
              </a:rPr>
              <a:t>artırmıştır</a:t>
            </a:r>
            <a:r>
              <a:rPr lang="tr-TR" sz="2800" dirty="0">
                <a:effectLst/>
              </a:rPr>
              <a:t>. Okullarda ve üniversitelerde kapsamlı programlar oluşturuldu ve rekreasyon programları </a:t>
            </a:r>
            <a:r>
              <a:rPr lang="tr-TR" sz="2800" dirty="0" smtClean="0">
                <a:effectLst/>
              </a:rPr>
              <a:t>arttı.</a:t>
            </a:r>
            <a:endParaRPr lang="tr-TR" sz="2800" dirty="0">
              <a:effectLst/>
            </a:endParaRPr>
          </a:p>
          <a:p>
            <a:pPr algn="just"/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3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20 YY BEDEN EĞİTİMİ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73453" y="2243438"/>
            <a:ext cx="10353762" cy="4058751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effectLst/>
              </a:rPr>
              <a:t>1920-1929 Altın çağ: Yeni beden eğitiminin ortaya çıkışı</a:t>
            </a:r>
          </a:p>
          <a:p>
            <a:pPr algn="just"/>
            <a:r>
              <a:rPr lang="tr-TR" sz="2800" dirty="0">
                <a:effectLst/>
              </a:rPr>
              <a:t>1930-1939 </a:t>
            </a:r>
            <a:r>
              <a:rPr lang="tr-TR" sz="2800" dirty="0" smtClean="0">
                <a:effectLst/>
              </a:rPr>
              <a:t>Büyük </a:t>
            </a:r>
            <a:r>
              <a:rPr lang="tr-TR" sz="2800" dirty="0">
                <a:effectLst/>
              </a:rPr>
              <a:t>bunalım. Bütçe çöktü ve beden eğitiminde elde edilen birçok kazanım kaybedildi.</a:t>
            </a:r>
          </a:p>
          <a:p>
            <a:pPr algn="just"/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6900" y="152400"/>
            <a:ext cx="10353762" cy="970450"/>
          </a:xfrm>
        </p:spPr>
        <p:txBody>
          <a:bodyPr/>
          <a:lstStyle/>
          <a:p>
            <a:r>
              <a:rPr lang="tr-TR" dirty="0" smtClean="0"/>
              <a:t>20. YY (1940-1970)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8257" y="1113884"/>
            <a:ext cx="11645153" cy="4668351"/>
          </a:xfrm>
        </p:spPr>
        <p:txBody>
          <a:bodyPr>
            <a:noAutofit/>
          </a:bodyPr>
          <a:lstStyle/>
          <a:p>
            <a:pPr algn="just"/>
            <a:r>
              <a:rPr lang="tr-TR" sz="2800" dirty="0" smtClean="0">
                <a:effectLst/>
              </a:rPr>
              <a:t>Bu </a:t>
            </a:r>
            <a:r>
              <a:rPr lang="tr-TR" sz="2800" dirty="0">
                <a:effectLst/>
              </a:rPr>
              <a:t>dönemde II. Dünya savaşından sonra beden eğitimi ve </a:t>
            </a:r>
            <a:r>
              <a:rPr lang="tr-TR" sz="2800" dirty="0" smtClean="0">
                <a:effectLst/>
              </a:rPr>
              <a:t>Spor </a:t>
            </a:r>
            <a:r>
              <a:rPr lang="tr-TR" sz="2800" dirty="0">
                <a:effectLst/>
              </a:rPr>
              <a:t>programlarında gelişme oldu</a:t>
            </a:r>
            <a:r>
              <a:rPr lang="tr-TR" sz="2800" dirty="0" smtClean="0">
                <a:effectLst/>
              </a:rPr>
              <a:t>. </a:t>
            </a:r>
            <a:r>
              <a:rPr lang="tr-TR" sz="2800" dirty="0" err="1" smtClean="0">
                <a:effectLst/>
              </a:rPr>
              <a:t>Fitness’ın</a:t>
            </a:r>
            <a:r>
              <a:rPr lang="tr-TR" sz="2800" dirty="0" smtClean="0">
                <a:effectLst/>
              </a:rPr>
              <a:t> </a:t>
            </a:r>
            <a:r>
              <a:rPr lang="tr-TR" sz="2800" dirty="0">
                <a:effectLst/>
              </a:rPr>
              <a:t>önemi ulusal savunma tarafından benimsendi ve askeriye için antrenmanlar </a:t>
            </a:r>
            <a:r>
              <a:rPr lang="tr-TR" sz="2800" dirty="0" smtClean="0">
                <a:effectLst/>
              </a:rPr>
              <a:t>programların </a:t>
            </a:r>
            <a:r>
              <a:rPr lang="tr-TR" sz="2800" dirty="0">
                <a:effectLst/>
              </a:rPr>
              <a:t>geliştirilmesini hızlandırdı. </a:t>
            </a:r>
          </a:p>
          <a:p>
            <a:pPr algn="just"/>
            <a:r>
              <a:rPr lang="tr-TR" sz="2800" dirty="0">
                <a:effectLst/>
              </a:rPr>
              <a:t>Okullarda da bu dönemde çocuk ve gençlerde </a:t>
            </a:r>
            <a:r>
              <a:rPr lang="tr-TR" sz="2800" dirty="0" err="1">
                <a:effectLst/>
              </a:rPr>
              <a:t>fitness’ı</a:t>
            </a:r>
            <a:r>
              <a:rPr lang="tr-TR" sz="2800" dirty="0">
                <a:effectLst/>
              </a:rPr>
              <a:t> arttırmanın önemiyle birlikte </a:t>
            </a:r>
            <a:r>
              <a:rPr lang="tr-TR" sz="2800" dirty="0" smtClean="0">
                <a:effectLst/>
              </a:rPr>
              <a:t>bu </a:t>
            </a:r>
            <a:r>
              <a:rPr lang="tr-TR" sz="2800" dirty="0">
                <a:effectLst/>
              </a:rPr>
              <a:t>yönde daha biçimlendirilmiş kondisyon </a:t>
            </a:r>
            <a:r>
              <a:rPr lang="tr-TR" sz="2800" dirty="0" smtClean="0">
                <a:effectLst/>
              </a:rPr>
              <a:t>programları </a:t>
            </a:r>
            <a:r>
              <a:rPr lang="tr-TR" sz="2800" dirty="0">
                <a:effectLst/>
              </a:rPr>
              <a:t>beden eğitimi programlarında </a:t>
            </a:r>
            <a:r>
              <a:rPr lang="tr-TR" sz="2800" dirty="0" smtClean="0">
                <a:effectLst/>
              </a:rPr>
              <a:t>görülmüştür. Erkeklerin </a:t>
            </a:r>
            <a:r>
              <a:rPr lang="tr-TR" sz="2800" dirty="0">
                <a:effectLst/>
              </a:rPr>
              <a:t>yanı sıra genç kızlar ve kadınlarda bu programlara dahil olmuştur. </a:t>
            </a:r>
          </a:p>
          <a:p>
            <a:pPr algn="just"/>
            <a:r>
              <a:rPr lang="tr-TR" sz="2800" dirty="0">
                <a:effectLst/>
              </a:rPr>
              <a:t>1953 yılında </a:t>
            </a:r>
            <a:r>
              <a:rPr lang="tr-TR" sz="2800" dirty="0"/>
              <a:t>ç</a:t>
            </a:r>
            <a:r>
              <a:rPr lang="tr-TR" sz="2800" dirty="0" smtClean="0">
                <a:effectLst/>
              </a:rPr>
              <a:t>ocuklar </a:t>
            </a:r>
            <a:r>
              <a:rPr lang="tr-TR" sz="2800" dirty="0">
                <a:effectLst/>
              </a:rPr>
              <a:t>üzerinde uygulanmak üzere </a:t>
            </a:r>
            <a:r>
              <a:rPr lang="tr-TR" sz="2800" dirty="0" err="1">
                <a:effectLst/>
              </a:rPr>
              <a:t>kassal</a:t>
            </a:r>
            <a:r>
              <a:rPr lang="tr-TR" sz="2800" dirty="0">
                <a:effectLst/>
              </a:rPr>
              <a:t> </a:t>
            </a:r>
            <a:r>
              <a:rPr lang="tr-TR" sz="2800" dirty="0" err="1">
                <a:effectLst/>
              </a:rPr>
              <a:t>fitness</a:t>
            </a:r>
            <a:r>
              <a:rPr lang="tr-TR" sz="2800" dirty="0">
                <a:effectLst/>
              </a:rPr>
              <a:t> testi geliştirmiştir. </a:t>
            </a:r>
          </a:p>
          <a:p>
            <a:pPr algn="just"/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9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27242" y="259976"/>
            <a:ext cx="10353762" cy="970450"/>
          </a:xfrm>
        </p:spPr>
        <p:txBody>
          <a:bodyPr/>
          <a:lstStyle/>
          <a:p>
            <a:r>
              <a:rPr lang="tr-TR" dirty="0" smtClean="0"/>
              <a:t>1970’den Günümüze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5494" y="1248354"/>
            <a:ext cx="11712388" cy="5179340"/>
          </a:xfrm>
        </p:spPr>
        <p:txBody>
          <a:bodyPr>
            <a:noAutofit/>
          </a:bodyPr>
          <a:lstStyle/>
          <a:p>
            <a:pPr algn="just"/>
            <a:r>
              <a:rPr lang="tr-TR" sz="2800" dirty="0">
                <a:effectLst/>
              </a:rPr>
              <a:t>Disiplin </a:t>
            </a:r>
            <a:r>
              <a:rPr lang="tr-TR" sz="2800" dirty="0" smtClean="0">
                <a:effectLst/>
              </a:rPr>
              <a:t>hareketi 1964 </a:t>
            </a:r>
            <a:r>
              <a:rPr lang="tr-TR" sz="2800" dirty="0">
                <a:effectLst/>
              </a:rPr>
              <a:t>yılındaki yapmış olduğu çalışmalarda beden eğitiminin bir akademik disiplin olduğu ile ilgili açık bir çağrıda bulundu. 1970’li yıllardan bu </a:t>
            </a:r>
            <a:r>
              <a:rPr lang="tr-TR" sz="2800" dirty="0" smtClean="0">
                <a:effectLst/>
              </a:rPr>
              <a:t>yana da </a:t>
            </a:r>
            <a:r>
              <a:rPr lang="tr-TR" sz="2800" dirty="0">
                <a:effectLst/>
              </a:rPr>
              <a:t>beden eğitimi, egzersiz bilimleri ve spor </a:t>
            </a:r>
            <a:r>
              <a:rPr lang="tr-TR" sz="2800" dirty="0" smtClean="0">
                <a:effectLst/>
              </a:rPr>
              <a:t>disiplininden </a:t>
            </a:r>
            <a:r>
              <a:rPr lang="tr-TR" sz="2800" dirty="0">
                <a:effectLst/>
              </a:rPr>
              <a:t>oluşan beden bilgisi hızla büyüdü</a:t>
            </a:r>
            <a:r>
              <a:rPr lang="tr-TR" sz="2800" dirty="0" smtClean="0">
                <a:effectLst/>
              </a:rPr>
              <a:t>.</a:t>
            </a:r>
          </a:p>
          <a:p>
            <a:pPr algn="just"/>
            <a:endParaRPr lang="tr-TR" sz="2800" dirty="0">
              <a:effectLst/>
            </a:endParaRPr>
          </a:p>
          <a:p>
            <a:pPr algn="just"/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0242" name="Picture 2" descr="disciplines of physical education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45" y="3173505"/>
            <a:ext cx="4340536" cy="3255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2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6199" y="517380"/>
            <a:ext cx="1211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9F4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 ÇAĞ’DA EĞİTİM</a:t>
            </a:r>
            <a:endParaRPr lang="tr-TR" sz="3200" b="1" dirty="0">
              <a:solidFill>
                <a:srgbClr val="9F49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81438" y="1820367"/>
            <a:ext cx="11905323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 smtClean="0"/>
              <a:t>Orta </a:t>
            </a:r>
            <a:r>
              <a:rPr lang="tr-TR" sz="2000" dirty="0"/>
              <a:t>Çağ; MS 476’da Roma İmparatorluğu’nun yıkılışı ile </a:t>
            </a:r>
            <a:r>
              <a:rPr lang="tr-TR" sz="2000" dirty="0" smtClean="0"/>
              <a:t>başlamış, Rönesans’ın </a:t>
            </a:r>
            <a:r>
              <a:rPr lang="tr-TR" sz="2000" dirty="0"/>
              <a:t>başlangıcı olarak kabul edilen 1500’lü yıllara kadar </a:t>
            </a:r>
            <a:r>
              <a:rPr lang="tr-TR" sz="2000" dirty="0" smtClean="0"/>
              <a:t>sürmüştür. 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Bu </a:t>
            </a:r>
            <a:r>
              <a:rPr lang="tr-TR" sz="2000" dirty="0"/>
              <a:t>zaman dilimi, aynı zamanda dünyaya egemen olan iki büyük dinin </a:t>
            </a:r>
            <a:r>
              <a:rPr lang="tr-TR" sz="2000" dirty="0" smtClean="0"/>
              <a:t>gelişimine rastlar</a:t>
            </a:r>
            <a:r>
              <a:rPr lang="tr-TR" sz="2000" dirty="0"/>
              <a:t>. Dolayısı ile bu bin yıllık süredeki eğitim ve düşünce </a:t>
            </a:r>
            <a:r>
              <a:rPr lang="tr-TR" sz="2000" dirty="0" smtClean="0"/>
              <a:t>hareketleri de </a:t>
            </a:r>
            <a:r>
              <a:rPr lang="tr-TR" sz="2000" dirty="0"/>
              <a:t>iki büyük dinin etkisi altında kalmıştır.</a:t>
            </a:r>
          </a:p>
        </p:txBody>
      </p:sp>
      <p:pic>
        <p:nvPicPr>
          <p:cNvPr id="6" name="Picture 2" descr="Medieval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868" y="3739208"/>
            <a:ext cx="3143041" cy="259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394045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1970’den Günümüze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9964" y="1732449"/>
            <a:ext cx="11389659" cy="4058751"/>
          </a:xfrm>
        </p:spPr>
        <p:txBody>
          <a:bodyPr>
            <a:normAutofit/>
          </a:bodyPr>
          <a:lstStyle/>
          <a:p>
            <a:pPr algn="just"/>
            <a:r>
              <a:rPr lang="tr-TR" sz="2800" dirty="0">
                <a:effectLst/>
              </a:rPr>
              <a:t>Hastalıkları Önleme ve Sağlığı Geliştirme: 1979, 2000 ve 2010 yılı raporları fiziksel aktivitenin iyi olma haline katkılarını açıkça ortaya koymuştur. Orta ya da yüksek şiddette fiziksel aktiviteyi bireylerin günlük yaşamına dahil etmek hedef olmuştur. </a:t>
            </a:r>
          </a:p>
          <a:p>
            <a:pPr algn="just"/>
            <a:r>
              <a:rPr lang="tr-TR" sz="2800" dirty="0">
                <a:effectLst/>
              </a:rPr>
              <a:t>1970 yılından beri okul beden eğitiminin beceri edinimi, bilgi edinimi ve yaşam boyu aktif olma alışkanlıkları edinmesinden çok kritik bir rolü olduğunu vurguluyor</a:t>
            </a:r>
          </a:p>
          <a:p>
            <a:endParaRPr lang="tr-TR" sz="2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6199" y="517380"/>
            <a:ext cx="1211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9F4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 ÇAĞ AVRUPA’SINDA EĞİTİM</a:t>
            </a:r>
            <a:endParaRPr lang="tr-TR" sz="3200" b="1" dirty="0">
              <a:solidFill>
                <a:srgbClr val="9F49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" y="1102155"/>
            <a:ext cx="9681882" cy="41549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200" dirty="0" smtClean="0"/>
              <a:t>Avrupa’da </a:t>
            </a:r>
            <a:r>
              <a:rPr lang="tr-TR" sz="2200" dirty="0"/>
              <a:t>Antik kültür, Hristiyanlık süzgecinden geçirilerek </a:t>
            </a:r>
            <a:r>
              <a:rPr lang="tr-TR" sz="2200" dirty="0" smtClean="0"/>
              <a:t>yeniden yorumlanmış </a:t>
            </a:r>
            <a:r>
              <a:rPr lang="tr-TR" sz="2200" dirty="0"/>
              <a:t>ve “skolastik düşünce” ortaya çıkmıştır. Platon ve </a:t>
            </a:r>
            <a:r>
              <a:rPr lang="tr-TR" sz="2200" dirty="0" smtClean="0"/>
              <a:t>Aristo’nun düşünceleri</a:t>
            </a:r>
            <a:r>
              <a:rPr lang="tr-TR" sz="2200" dirty="0"/>
              <a:t>, bir yandan Hristiyanlık süzgecinden geçirilip resmî </a:t>
            </a:r>
            <a:r>
              <a:rPr lang="tr-TR" sz="2200" dirty="0" smtClean="0"/>
              <a:t>ideolojiye dönüşürken </a:t>
            </a:r>
            <a:r>
              <a:rPr lang="tr-TR" sz="2200" dirty="0"/>
              <a:t>diğer yandan ilginç bir şekilde yasaklanmıştır. </a:t>
            </a:r>
            <a:endParaRPr lang="tr-TR" sz="2200" dirty="0" smtClean="0"/>
          </a:p>
          <a:p>
            <a:pPr algn="just"/>
            <a:endParaRPr lang="tr-TR" sz="2200" dirty="0"/>
          </a:p>
          <a:p>
            <a:pPr algn="just"/>
            <a:r>
              <a:rPr lang="tr-TR" sz="2200" dirty="0" smtClean="0"/>
              <a:t>Orta </a:t>
            </a:r>
            <a:r>
              <a:rPr lang="tr-TR" sz="2200" dirty="0"/>
              <a:t>Çağ’ın </a:t>
            </a:r>
            <a:r>
              <a:rPr lang="tr-TR" sz="2200" dirty="0" smtClean="0"/>
              <a:t>eğitimi de </a:t>
            </a:r>
            <a:r>
              <a:rPr lang="tr-TR" sz="2200" dirty="0"/>
              <a:t>“skolastik” ile karakterize </a:t>
            </a:r>
            <a:r>
              <a:rPr lang="tr-TR" sz="2200" dirty="0" smtClean="0"/>
              <a:t>edilir. </a:t>
            </a:r>
            <a:r>
              <a:rPr lang="tr-TR" sz="2200" dirty="0"/>
              <a:t>Skolastiğin </a:t>
            </a:r>
            <a:r>
              <a:rPr lang="tr-TR" sz="2200" dirty="0" smtClean="0"/>
              <a:t>özellikleri şöyle </a:t>
            </a:r>
            <a:r>
              <a:rPr lang="tr-TR" sz="2200" dirty="0"/>
              <a:t>sıralanabilir</a:t>
            </a:r>
            <a:r>
              <a:rPr lang="tr-TR" sz="2200" dirty="0" smtClean="0"/>
              <a:t>:</a:t>
            </a:r>
          </a:p>
          <a:p>
            <a:pPr algn="just"/>
            <a:endParaRPr lang="tr-TR" sz="2200" dirty="0"/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200" dirty="0" smtClean="0"/>
              <a:t>Felsefe </a:t>
            </a:r>
            <a:r>
              <a:rPr lang="tr-TR" sz="2200" dirty="0"/>
              <a:t>ile dini öğretilerin açıklanması ve temellendirilmesi </a:t>
            </a:r>
            <a:r>
              <a:rPr lang="tr-TR" sz="2200" dirty="0" smtClean="0"/>
              <a:t>yoluna gidilmiştir</a:t>
            </a:r>
            <a:r>
              <a:rPr lang="tr-TR" sz="2200" dirty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tr-TR" sz="2200" dirty="0" smtClean="0"/>
              <a:t>Aristoteles </a:t>
            </a:r>
            <a:r>
              <a:rPr lang="tr-TR" sz="2200" dirty="0"/>
              <a:t>mantığı (kıyas mantığı) kullanılmıştır</a:t>
            </a:r>
            <a:r>
              <a:rPr lang="tr-TR" sz="22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200" dirty="0" smtClean="0"/>
              <a:t>Araştırmada </a:t>
            </a:r>
            <a:r>
              <a:rPr lang="tr-TR" sz="2200" dirty="0"/>
              <a:t>keşif değil, “hakikat” olarak kabul edilen dini </a:t>
            </a:r>
            <a:r>
              <a:rPr lang="tr-TR" sz="2200" dirty="0" smtClean="0"/>
              <a:t>öğretilerin akıl </a:t>
            </a:r>
            <a:r>
              <a:rPr lang="tr-TR" sz="2200" dirty="0"/>
              <a:t>yoluyla öğrencilere benimsetilmesi yolu izlenmiştir.</a:t>
            </a:r>
          </a:p>
        </p:txBody>
      </p:sp>
      <p:pic>
        <p:nvPicPr>
          <p:cNvPr id="6" name="Picture 2" descr="http://www.rook.org/heritage/euro/images/tresrichrheu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883" y="4424082"/>
            <a:ext cx="2252539" cy="208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32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6199" y="517380"/>
            <a:ext cx="1211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9F4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ORTA ÇAĞ ASYASINDA EĞİTİM</a:t>
            </a:r>
            <a:endParaRPr lang="tr-TR" sz="3200" b="1" dirty="0">
              <a:solidFill>
                <a:srgbClr val="9F49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6197" y="2327335"/>
            <a:ext cx="11905323" cy="286232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 smtClean="0"/>
              <a:t>Orta </a:t>
            </a:r>
            <a:r>
              <a:rPr lang="tr-TR" sz="2000" dirty="0"/>
              <a:t>Çağ İslam dünyasında düşünürler, antik çağ filozoflarının </a:t>
            </a:r>
            <a:r>
              <a:rPr lang="tr-TR" sz="2000" dirty="0" smtClean="0"/>
              <a:t>Arapçaya çevrilen </a:t>
            </a:r>
            <a:r>
              <a:rPr lang="tr-TR" sz="2000" dirty="0"/>
              <a:t>eserlerini yorumlamışlar ve bunlara benzer eserler </a:t>
            </a:r>
            <a:r>
              <a:rPr lang="tr-TR" sz="2000" dirty="0" smtClean="0"/>
              <a:t>vermişlerdir. Farabi</a:t>
            </a:r>
            <a:r>
              <a:rPr lang="tr-TR" sz="2000" dirty="0"/>
              <a:t>, </a:t>
            </a:r>
            <a:r>
              <a:rPr lang="tr-TR" sz="2000" dirty="0" err="1"/>
              <a:t>Biruni</a:t>
            </a:r>
            <a:r>
              <a:rPr lang="tr-TR" sz="2000" dirty="0"/>
              <a:t>, </a:t>
            </a:r>
            <a:r>
              <a:rPr lang="tr-TR" sz="2000" dirty="0" err="1"/>
              <a:t>İbni</a:t>
            </a:r>
            <a:r>
              <a:rPr lang="tr-TR" sz="2000" dirty="0"/>
              <a:t> Sina, </a:t>
            </a:r>
            <a:r>
              <a:rPr lang="tr-TR" sz="2000" dirty="0" err="1"/>
              <a:t>İbni</a:t>
            </a:r>
            <a:r>
              <a:rPr lang="tr-TR" sz="2000" dirty="0"/>
              <a:t> Rüşt, </a:t>
            </a:r>
            <a:r>
              <a:rPr lang="tr-TR" sz="2000" dirty="0" err="1"/>
              <a:t>İbni</a:t>
            </a:r>
            <a:r>
              <a:rPr lang="tr-TR" sz="2000" dirty="0"/>
              <a:t> Haldun, Gazali…vs. eğitimci </a:t>
            </a:r>
            <a:r>
              <a:rPr lang="tr-TR" sz="2000" dirty="0" smtClean="0"/>
              <a:t>ve düşünürlerden </a:t>
            </a:r>
            <a:r>
              <a:rPr lang="tr-TR" sz="2000" dirty="0"/>
              <a:t>ilk akla </a:t>
            </a:r>
            <a:r>
              <a:rPr lang="tr-TR" sz="2000" dirty="0" smtClean="0"/>
              <a:t>gelenlerdir.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Bunların </a:t>
            </a:r>
            <a:r>
              <a:rPr lang="tr-TR" sz="2000" dirty="0"/>
              <a:t>eğitime yönelik </a:t>
            </a:r>
            <a:r>
              <a:rPr lang="tr-TR" sz="2000" dirty="0" smtClean="0"/>
              <a:t>görüşlerinde, İslam </a:t>
            </a:r>
            <a:r>
              <a:rPr lang="tr-TR" sz="2000" dirty="0"/>
              <a:t>dininin öğretileri ile antik filozofların düşüncelerinin </a:t>
            </a:r>
            <a:r>
              <a:rPr lang="tr-TR" sz="2000" dirty="0" smtClean="0"/>
              <a:t>harmanlandığını görürüz</a:t>
            </a:r>
            <a:r>
              <a:rPr lang="tr-TR" sz="2000" dirty="0"/>
              <a:t>. Eğitimin biçimlenmesinde dinsel amaç etkili olmakla </a:t>
            </a:r>
            <a:r>
              <a:rPr lang="tr-TR" sz="2000" dirty="0" smtClean="0"/>
              <a:t>birlikte Batı’daki </a:t>
            </a:r>
            <a:r>
              <a:rPr lang="tr-TR" sz="2000" dirty="0"/>
              <a:t>biçimiyle tam bir skolastik düşünceden söz edilemez. </a:t>
            </a:r>
            <a:endParaRPr lang="tr-TR" sz="2000" dirty="0" smtClean="0"/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Çünkü İslam okullarında </a:t>
            </a:r>
            <a:r>
              <a:rPr lang="tr-TR" sz="2000" dirty="0"/>
              <a:t>dini öğretilerin akıl yoluyla doğrulama çabasında ısrarcı </a:t>
            </a:r>
            <a:r>
              <a:rPr lang="tr-TR" sz="2000" dirty="0" smtClean="0"/>
              <a:t>bir yol </a:t>
            </a:r>
            <a:r>
              <a:rPr lang="tr-TR" sz="2000" dirty="0"/>
              <a:t>izlenmemiştir.</a:t>
            </a:r>
          </a:p>
        </p:txBody>
      </p:sp>
    </p:spTree>
    <p:extLst>
      <p:ext uri="{BB962C8B-B14F-4D97-AF65-F5344CB8AC3E}">
        <p14:creationId xmlns:p14="http://schemas.microsoft.com/office/powerpoint/2010/main" val="16850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6199" y="517380"/>
            <a:ext cx="1211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9F4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RÖNESANS VE AYDINLANMA DÖNEMLERİNDE EĞİTİM</a:t>
            </a:r>
            <a:endParaRPr lang="tr-TR" sz="3200" b="1" dirty="0">
              <a:solidFill>
                <a:srgbClr val="9F49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6197" y="2327335"/>
            <a:ext cx="11905323" cy="224676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 smtClean="0"/>
              <a:t>Bu </a:t>
            </a:r>
            <a:r>
              <a:rPr lang="tr-TR" sz="2000" dirty="0"/>
              <a:t>dönemler, Batı’nın tarihiyle ilgili gelişmeleri ifade etmek için </a:t>
            </a:r>
            <a:r>
              <a:rPr lang="tr-TR" sz="2000" dirty="0" smtClean="0"/>
              <a:t>kullanılır. Rönesans </a:t>
            </a:r>
            <a:r>
              <a:rPr lang="tr-TR" sz="2000" dirty="0"/>
              <a:t>dönemi, genellikle 15. ve 16. yüzyıllar olarak bilinir ve </a:t>
            </a:r>
            <a:r>
              <a:rPr lang="tr-TR" sz="2000" dirty="0" smtClean="0"/>
              <a:t>Orta Çağ’ın </a:t>
            </a:r>
            <a:r>
              <a:rPr lang="tr-TR" sz="2000" dirty="0"/>
              <a:t>bitiminden sonra başlar. 1739 Fransız ihtilalinden sonraki yüzyıl, </a:t>
            </a:r>
            <a:r>
              <a:rPr lang="tr-TR" sz="2000" dirty="0" smtClean="0"/>
              <a:t>18. yüzyıldan </a:t>
            </a:r>
            <a:r>
              <a:rPr lang="tr-TR" sz="2000" dirty="0"/>
              <a:t>sonra ortaya çıkan gelişmeler aydınlanma dönemi olarak </a:t>
            </a:r>
            <a:r>
              <a:rPr lang="tr-TR" sz="2000" dirty="0" smtClean="0"/>
              <a:t>adlandırılabilir.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Bu </a:t>
            </a:r>
            <a:r>
              <a:rPr lang="tr-TR" sz="2000" dirty="0"/>
              <a:t>dönemler, ülkelerin gelişmişlik düzeyine göre değişir. </a:t>
            </a:r>
            <a:r>
              <a:rPr lang="tr-TR" sz="2000" dirty="0" smtClean="0"/>
              <a:t>Bir yerde </a:t>
            </a:r>
            <a:r>
              <a:rPr lang="tr-TR" sz="2000" dirty="0"/>
              <a:t>Rönesans hareketleri daha yeni başlamışken diğer bir yerde </a:t>
            </a:r>
            <a:r>
              <a:rPr lang="tr-TR" sz="2000" dirty="0" smtClean="0"/>
              <a:t>aydınlanma dönemine </a:t>
            </a:r>
            <a:r>
              <a:rPr lang="tr-TR" sz="2000" dirty="0"/>
              <a:t>geçilmiş olabilir. </a:t>
            </a:r>
            <a:endParaRPr lang="tr-TR" sz="2000" dirty="0" smtClean="0"/>
          </a:p>
          <a:p>
            <a:pPr algn="just"/>
            <a:endParaRPr lang="tr-TR" sz="2000" dirty="0"/>
          </a:p>
        </p:txBody>
      </p:sp>
      <p:sp>
        <p:nvSpPr>
          <p:cNvPr id="2" name="AutoShape 2" descr="rönesans dönemi ile ilgili görsel sonucu"/>
          <p:cNvSpPr>
            <a:spLocks noChangeAspect="1" noChangeArrowheads="1"/>
          </p:cNvSpPr>
          <p:nvPr/>
        </p:nvSpPr>
        <p:spPr bwMode="auto">
          <a:xfrm>
            <a:off x="155575" y="-1295400"/>
            <a:ext cx="4762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AutoShape 4" descr="aydınlanma dönemi ile ilgili görsel sonucu"/>
          <p:cNvSpPr>
            <a:spLocks noChangeAspect="1" noChangeArrowheads="1"/>
          </p:cNvSpPr>
          <p:nvPr/>
        </p:nvSpPr>
        <p:spPr bwMode="auto">
          <a:xfrm>
            <a:off x="155575" y="-1393825"/>
            <a:ext cx="666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6" descr="aydınlanma dönemi ile ilgili görsel sonucu"/>
          <p:cNvSpPr>
            <a:spLocks noChangeAspect="1" noChangeArrowheads="1"/>
          </p:cNvSpPr>
          <p:nvPr/>
        </p:nvSpPr>
        <p:spPr bwMode="auto">
          <a:xfrm>
            <a:off x="307975" y="-1241425"/>
            <a:ext cx="666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8" descr="aydınlanma dönemi ile ilgili görsel sonucu"/>
          <p:cNvSpPr>
            <a:spLocks noChangeAspect="1" noChangeArrowheads="1"/>
          </p:cNvSpPr>
          <p:nvPr/>
        </p:nvSpPr>
        <p:spPr bwMode="auto">
          <a:xfrm>
            <a:off x="460375" y="-1089025"/>
            <a:ext cx="666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AutoShape 10" descr="aydınlanma dönemi ile ilgili görsel sonucu"/>
          <p:cNvSpPr>
            <a:spLocks noChangeAspect="1" noChangeArrowheads="1"/>
          </p:cNvSpPr>
          <p:nvPr/>
        </p:nvSpPr>
        <p:spPr bwMode="auto">
          <a:xfrm>
            <a:off x="612775" y="-936625"/>
            <a:ext cx="666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81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6199" y="517380"/>
            <a:ext cx="1211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9F4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REFORM DÖNEMİ VE EĞİTİM</a:t>
            </a:r>
            <a:endParaRPr lang="tr-TR" sz="3200" b="1" dirty="0">
              <a:solidFill>
                <a:srgbClr val="9F49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6197" y="1870151"/>
            <a:ext cx="11905323" cy="40934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 smtClean="0"/>
              <a:t>Rönesans’la </a:t>
            </a:r>
            <a:r>
              <a:rPr lang="tr-TR" sz="2000" dirty="0"/>
              <a:t>kilisenin otoritesi sarsılmış ve dinde yeni bir reform </a:t>
            </a:r>
            <a:r>
              <a:rPr lang="tr-TR" sz="2000" dirty="0" smtClean="0"/>
              <a:t>hareketi başlamıştır</a:t>
            </a:r>
            <a:r>
              <a:rPr lang="tr-TR" sz="2000" dirty="0"/>
              <a:t>. Protestanlığın kurucusu Martin Luther (1483-1546) ile </a:t>
            </a:r>
            <a:r>
              <a:rPr lang="tr-TR" sz="2000" dirty="0" smtClean="0"/>
              <a:t>sembolize olan </a:t>
            </a:r>
            <a:r>
              <a:rPr lang="tr-TR" sz="2000" dirty="0"/>
              <a:t>bir </a:t>
            </a:r>
            <a:r>
              <a:rPr lang="tr-TR" sz="2000" dirty="0" smtClean="0"/>
              <a:t>akımdır.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Reform </a:t>
            </a:r>
            <a:r>
              <a:rPr lang="tr-TR" sz="2000" dirty="0"/>
              <a:t>dine ya da kiliseye yönelik iyileştirme </a:t>
            </a:r>
            <a:r>
              <a:rPr lang="tr-TR" sz="2000" dirty="0" smtClean="0"/>
              <a:t>hareketleridir. Bu </a:t>
            </a:r>
            <a:r>
              <a:rPr lang="tr-TR" sz="2000" dirty="0"/>
              <a:t>yönü ile Reform akımı Rönesans ve Hümanizmden farklı </a:t>
            </a:r>
            <a:r>
              <a:rPr lang="tr-TR" sz="2000" dirty="0" smtClean="0"/>
              <a:t>karakter taşır</a:t>
            </a:r>
            <a:r>
              <a:rPr lang="tr-TR" sz="2000" dirty="0"/>
              <a:t>. Rönesans hareketi bir dünyevileşme hareketidir. Reform </a:t>
            </a:r>
            <a:r>
              <a:rPr lang="tr-TR" sz="2000" dirty="0" smtClean="0"/>
              <a:t>hare</a:t>
            </a:r>
            <a:r>
              <a:rPr lang="tr-TR" sz="2000" dirty="0"/>
              <a:t>ketinde ise, bu dünya kabullenilmekle birlikte çilekeş manastır hayatı </a:t>
            </a:r>
            <a:r>
              <a:rPr lang="tr-TR" sz="2000" dirty="0" smtClean="0"/>
              <a:t>esastır.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Hümanizmin </a:t>
            </a:r>
            <a:r>
              <a:rPr lang="tr-TR" sz="2000" dirty="0"/>
              <a:t>insan kişiliğine verdiği değer, reform hareketi için de </a:t>
            </a:r>
            <a:r>
              <a:rPr lang="tr-TR" sz="2000" dirty="0" smtClean="0"/>
              <a:t>söz konusudur</a:t>
            </a:r>
            <a:r>
              <a:rPr lang="tr-TR" sz="2000" dirty="0"/>
              <a:t>. Ancak Hümanizm ile Reformun en önemli farklılığı ilkinin </a:t>
            </a:r>
            <a:r>
              <a:rPr lang="tr-TR" sz="2000" dirty="0" smtClean="0"/>
              <a:t>antik kültürü</a:t>
            </a:r>
            <a:r>
              <a:rPr lang="tr-TR" sz="2000" dirty="0"/>
              <a:t>, ikincisinin ise antik Hristiyanlığı ön plana çıkarmak </a:t>
            </a:r>
            <a:r>
              <a:rPr lang="tr-TR" sz="2000" dirty="0" smtClean="0"/>
              <a:t>istemesidir.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Diğer </a:t>
            </a:r>
            <a:r>
              <a:rPr lang="tr-TR" sz="2000" dirty="0"/>
              <a:t>bir farklılık ise, Hümanizm sadece seçkinler zümresine ait </a:t>
            </a:r>
            <a:r>
              <a:rPr lang="tr-TR" sz="2000" dirty="0" smtClean="0"/>
              <a:t>olmasına karşılık </a:t>
            </a:r>
            <a:r>
              <a:rPr lang="tr-TR" sz="2000" dirty="0"/>
              <a:t>Reform hareketinin geniş halk tabakalarına yayılan bir hareket </a:t>
            </a:r>
            <a:r>
              <a:rPr lang="tr-TR" sz="2000" dirty="0" smtClean="0"/>
              <a:t>sayılmasıdır. Rönesans </a:t>
            </a:r>
            <a:r>
              <a:rPr lang="tr-TR" sz="2000" dirty="0"/>
              <a:t>ile reform hareketlerinin ortak </a:t>
            </a:r>
            <a:r>
              <a:rPr lang="tr-TR" sz="2000" dirty="0" smtClean="0"/>
              <a:t>noktası ise </a:t>
            </a:r>
            <a:r>
              <a:rPr lang="tr-TR" sz="2000" dirty="0"/>
              <a:t>her ikisinin de skolastiğe karşı çıkmaları ve insan kişiliğine değer vermeleridir.</a:t>
            </a:r>
          </a:p>
        </p:txBody>
      </p:sp>
    </p:spTree>
    <p:extLst>
      <p:ext uri="{BB962C8B-B14F-4D97-AF65-F5344CB8AC3E}">
        <p14:creationId xmlns:p14="http://schemas.microsoft.com/office/powerpoint/2010/main" val="55195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6199" y="517380"/>
            <a:ext cx="121158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9F49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KARŞIT REFORM AKIMI VE EĞİTİM</a:t>
            </a:r>
            <a:endParaRPr lang="tr-TR" sz="3200" b="1" dirty="0">
              <a:solidFill>
                <a:srgbClr val="9F49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76197" y="2147727"/>
            <a:ext cx="11905323" cy="31700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2000" dirty="0" smtClean="0"/>
              <a:t>Karşıt </a:t>
            </a:r>
            <a:r>
              <a:rPr lang="tr-TR" sz="2000" dirty="0"/>
              <a:t>Reform, Katolik kilisesinin Reform hareketi ile kaybettiği </a:t>
            </a:r>
            <a:r>
              <a:rPr lang="tr-TR" sz="2000" dirty="0" smtClean="0"/>
              <a:t>imtiyazlarını tekrar </a:t>
            </a:r>
            <a:r>
              <a:rPr lang="tr-TR" sz="2000" dirty="0"/>
              <a:t>elde etmeye yönelik çabalarını içeren hareketlerdir. </a:t>
            </a:r>
            <a:r>
              <a:rPr lang="tr-TR" sz="2000" dirty="0" smtClean="0"/>
              <a:t>Protestanlığa karşı </a:t>
            </a:r>
            <a:r>
              <a:rPr lang="tr-TR" sz="2000" dirty="0"/>
              <a:t>savaşta papalığın en büyük gücünü “Cizvitler Tarikatı” oluşturmuştur</a:t>
            </a:r>
            <a:r>
              <a:rPr lang="tr-TR" sz="2000" dirty="0" smtClean="0"/>
              <a:t>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Bu </a:t>
            </a:r>
            <a:r>
              <a:rPr lang="tr-TR" sz="2000" dirty="0"/>
              <a:t>tarikatın amacı, vaaz vermek ve öğretim faaliyetlerinde </a:t>
            </a:r>
            <a:r>
              <a:rPr lang="tr-TR" sz="2000" dirty="0" smtClean="0"/>
              <a:t>bulunarak Katolik </a:t>
            </a:r>
            <a:r>
              <a:rPr lang="tr-TR" sz="2000" dirty="0"/>
              <a:t>kilisesinde “baştan çıkarılmış kafaları”, tekrar kiliseye </a:t>
            </a:r>
            <a:r>
              <a:rPr lang="tr-TR" sz="2000" dirty="0" smtClean="0"/>
              <a:t>kazandırmaktır. Bu </a:t>
            </a:r>
            <a:r>
              <a:rPr lang="tr-TR" sz="2000" dirty="0"/>
              <a:t>amaçla, papalığın desteği ile bu tarikatça “Cizvit Okulları</a:t>
            </a:r>
            <a:r>
              <a:rPr lang="tr-TR" sz="2000" dirty="0" smtClean="0"/>
              <a:t>” (</a:t>
            </a:r>
            <a:r>
              <a:rPr lang="tr-TR" sz="2000" dirty="0"/>
              <a:t>Katolik okulları) </a:t>
            </a:r>
            <a:r>
              <a:rPr lang="tr-TR" sz="2000" dirty="0" smtClean="0"/>
              <a:t>kurulmuştur.</a:t>
            </a:r>
          </a:p>
          <a:p>
            <a:pPr algn="just"/>
            <a:endParaRPr lang="tr-TR" sz="2000" dirty="0"/>
          </a:p>
          <a:p>
            <a:pPr algn="just"/>
            <a:r>
              <a:rPr lang="tr-TR" sz="2000" dirty="0" smtClean="0"/>
              <a:t>Bu </a:t>
            </a:r>
            <a:r>
              <a:rPr lang="tr-TR" sz="2000" dirty="0"/>
              <a:t>okullara “kolej” de denmiştir. </a:t>
            </a:r>
            <a:r>
              <a:rPr lang="tr-TR" sz="2000" dirty="0" smtClean="0"/>
              <a:t>Kolejler, iki </a:t>
            </a:r>
            <a:r>
              <a:rPr lang="tr-TR" sz="2000" dirty="0"/>
              <a:t>ana kademe üzerine kurulmuştur. Alt kademe 5 yıllık ilk devreden </a:t>
            </a:r>
            <a:r>
              <a:rPr lang="tr-TR" sz="2000" dirty="0" smtClean="0"/>
              <a:t>oluşur. Bunun </a:t>
            </a:r>
            <a:r>
              <a:rPr lang="tr-TR" sz="2000" dirty="0"/>
              <a:t>üzerinde tekrar 5 yıllık üst kademe yer alır. Bu on yıllık </a:t>
            </a:r>
            <a:r>
              <a:rPr lang="tr-TR" sz="2000" dirty="0" smtClean="0"/>
              <a:t>öğrenimi bitirenler </a:t>
            </a:r>
            <a:r>
              <a:rPr lang="tr-TR" sz="2000" dirty="0"/>
              <a:t>yüksek teoloji öğrenimine geçerler.</a:t>
            </a:r>
          </a:p>
        </p:txBody>
      </p:sp>
    </p:spTree>
    <p:extLst>
      <p:ext uri="{BB962C8B-B14F-4D97-AF65-F5344CB8AC3E}">
        <p14:creationId xmlns:p14="http://schemas.microsoft.com/office/powerpoint/2010/main" val="20211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2507</Words>
  <Application>Microsoft Office PowerPoint</Application>
  <PresentationFormat>Özel</PresentationFormat>
  <Paragraphs>205</Paragraphs>
  <Slides>40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Ofis Teması</vt:lpstr>
      <vt:lpstr>EĞİTİM BİLİMİNE GİRİŞ TARİHSEL TEMELLER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OSMANLI EĞİTİM SİSTEMİ</vt:lpstr>
      <vt:lpstr>PowerPoint Sunusu</vt:lpstr>
      <vt:lpstr>PowerPoint Sunusu</vt:lpstr>
      <vt:lpstr>PowerPoint Sunusu</vt:lpstr>
      <vt:lpstr>PowerPoint Sunusu</vt:lpstr>
      <vt:lpstr>Osmanlıdaki Temel Eğitim Kurumları</vt:lpstr>
      <vt:lpstr> CUMHURİYET DÖNEMİNDE EĞİTİMİN TEMEL ÖZELİKLERİ</vt:lpstr>
      <vt:lpstr>KISA TARİH</vt:lpstr>
      <vt:lpstr>PowerPoint Sunusu</vt:lpstr>
      <vt:lpstr>ANTİK ÇAĞLARDA SPOR</vt:lpstr>
      <vt:lpstr>ANTİK ÇAĞLARDA SPOR</vt:lpstr>
      <vt:lpstr>ANTİK ÇAĞ’DA OLİMPİYATLAR</vt:lpstr>
      <vt:lpstr>OLİMPİYAT PROGRAMI</vt:lpstr>
      <vt:lpstr>ANTİK ÇAĞ-ROMA</vt:lpstr>
      <vt:lpstr>ORTAÇAĞ</vt:lpstr>
      <vt:lpstr>RÖNESANS DÖNEMİ (15-16. YY)</vt:lpstr>
      <vt:lpstr>BİLİM VE AYDINLANMA ÇAĞI (17-18. YY)</vt:lpstr>
      <vt:lpstr>BEDEN EĞİTİMİNİN GELİŞMESİ</vt:lpstr>
      <vt:lpstr>BEDEN EĞİTİMİNİN GELİŞMESİ</vt:lpstr>
      <vt:lpstr>DEĞİŞEN BEDEN EĞİTİMİ KAVRAMI</vt:lpstr>
      <vt:lpstr>BEDEN EĞİTİMİNİN MESLEKİ VE TEORİK GELİŞİMİNDE SAĞLIK KAVRAMININ VE BİLİMİN ETKİSİ:</vt:lpstr>
      <vt:lpstr>BEDEN EĞİTİMİNİN DÖNÜŞÜMÜ</vt:lpstr>
      <vt:lpstr>BEDEN EĞİTİMİNİN DÖNÜŞÜMÜ</vt:lpstr>
      <vt:lpstr>20. YY BEDEN EĞİTİMİ</vt:lpstr>
      <vt:lpstr>20 YY BEDEN EĞİTİMİ</vt:lpstr>
      <vt:lpstr>20. YY (1940-1970)</vt:lpstr>
      <vt:lpstr>1970’den Günümüze</vt:lpstr>
      <vt:lpstr>1970’den Günümüze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SSD Öğretmenlik</dc:creator>
  <cp:lastModifiedBy>Öğretmenlik</cp:lastModifiedBy>
  <cp:revision>53</cp:revision>
  <dcterms:created xsi:type="dcterms:W3CDTF">2014-08-26T23:53:23Z</dcterms:created>
  <dcterms:modified xsi:type="dcterms:W3CDTF">2017-11-28T12:46:13Z</dcterms:modified>
</cp:coreProperties>
</file>