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4" r:id="rId2"/>
    <p:sldId id="295" r:id="rId3"/>
    <p:sldId id="260" r:id="rId4"/>
    <p:sldId id="261" r:id="rId5"/>
    <p:sldId id="262" r:id="rId6"/>
    <p:sldId id="263" r:id="rId7"/>
    <p:sldId id="264" r:id="rId8"/>
    <p:sldId id="265"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5" d="100"/>
          <a:sy n="75" d="100"/>
        </p:scale>
        <p:origin x="-44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661CB-288F-4025-913E-7A2A82B87BB1}" type="datetimeFigureOut">
              <a:rPr lang="tr-TR" smtClean="0"/>
              <a:pPr/>
              <a:t>29.11.2017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BD1CF-BDD9-4C56-9C01-1DBCD4EDBC80}" type="slidenum">
              <a:rPr lang="tr-TR" smtClean="0"/>
              <a:pPr/>
              <a:t>‹#›</a:t>
            </a:fld>
            <a:endParaRPr lang="tr-TR"/>
          </a:p>
        </p:txBody>
      </p:sp>
    </p:spTree>
    <p:extLst>
      <p:ext uri="{BB962C8B-B14F-4D97-AF65-F5344CB8AC3E}">
        <p14:creationId xmlns:p14="http://schemas.microsoft.com/office/powerpoint/2010/main" xmlns="" val="157157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98267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360998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108635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213875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154611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42174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416523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33228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27339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225265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5C43091-F59E-4959-A587-73C6A9152740}" type="datetimeFigureOut">
              <a:rPr lang="tr-TR" smtClean="0"/>
              <a:pPr/>
              <a:t>29.11.2017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297194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43091-F59E-4959-A587-73C6A9152740}" type="datetimeFigureOut">
              <a:rPr lang="tr-TR" smtClean="0"/>
              <a:pPr/>
              <a:t>29.11.2017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4234A-7629-4273-B6D4-5C23CC79CA29}" type="slidenum">
              <a:rPr lang="tr-TR" smtClean="0"/>
              <a:pPr/>
              <a:t>‹#›</a:t>
            </a:fld>
            <a:endParaRPr lang="tr-TR"/>
          </a:p>
        </p:txBody>
      </p:sp>
    </p:spTree>
    <p:extLst>
      <p:ext uri="{BB962C8B-B14F-4D97-AF65-F5344CB8AC3E}">
        <p14:creationId xmlns:p14="http://schemas.microsoft.com/office/powerpoint/2010/main" xmlns="" val="373894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4"/>
          <p:cNvPicPr>
            <a:picLocks noChangeAspect="1" noChangeArrowheads="1"/>
          </p:cNvPicPr>
          <p:nvPr/>
        </p:nvPicPr>
        <p:blipFill>
          <a:blip r:embed="rId2" cstate="print">
            <a:lum bright="70000" contrast="-70000"/>
            <a:grayscl/>
            <a:extLst>
              <a:ext uri="{28A0092B-C50C-407E-A947-70E740481C1C}">
                <a14:useLocalDpi xmlns:a14="http://schemas.microsoft.com/office/drawing/2010/main" xmlns="" val="0"/>
              </a:ext>
            </a:extLst>
          </a:blip>
          <a:srcRect/>
          <a:stretch>
            <a:fillRect/>
          </a:stretch>
        </p:blipFill>
        <p:spPr bwMode="auto">
          <a:xfrm>
            <a:off x="1524000" y="582614"/>
            <a:ext cx="9144000" cy="627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855913" y="1473201"/>
            <a:ext cx="6553200" cy="204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r>
              <a:rPr lang="tr-TR" altLang="tr-TR">
                <a:latin typeface="Tahoma" panose="020B0604030504040204" pitchFamily="34" charset="0"/>
              </a:rPr>
              <a:t> </a:t>
            </a:r>
          </a:p>
        </p:txBody>
      </p:sp>
      <p:sp>
        <p:nvSpPr>
          <p:cNvPr id="4100" name="Rectangle 4"/>
          <p:cNvSpPr>
            <a:spLocks noChangeArrowheads="1"/>
          </p:cNvSpPr>
          <p:nvPr/>
        </p:nvSpPr>
        <p:spPr bwMode="auto">
          <a:xfrm rot="5400000">
            <a:off x="5785644" y="-4261643"/>
            <a:ext cx="620713" cy="9144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2000"/>
          </a:p>
        </p:txBody>
      </p:sp>
      <p:sp>
        <p:nvSpPr>
          <p:cNvPr id="4101" name="Rectangle 5"/>
          <p:cNvSpPr>
            <a:spLocks noChangeArrowheads="1"/>
          </p:cNvSpPr>
          <p:nvPr/>
        </p:nvSpPr>
        <p:spPr bwMode="auto">
          <a:xfrm>
            <a:off x="2855913" y="2743201"/>
            <a:ext cx="6335712" cy="366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r>
              <a:rPr lang="tr-TR" altLang="tr-TR" sz="2000" b="1"/>
              <a:t>Prof. Dr. M. Muhtar Kutlu</a:t>
            </a:r>
          </a:p>
          <a:p>
            <a:pPr algn="ctr" eaLnBrk="1" hangingPunct="1">
              <a:spcBef>
                <a:spcPct val="0"/>
              </a:spcBef>
              <a:buFontTx/>
              <a:buNone/>
            </a:pPr>
            <a:r>
              <a:rPr lang="tr-TR" altLang="tr-TR" sz="2000"/>
              <a:t>Ankara Üniversitesi DTCF Halkbilim Bölümü </a:t>
            </a:r>
          </a:p>
          <a:p>
            <a:pPr eaLnBrk="1" hangingPunct="1">
              <a:spcBef>
                <a:spcPct val="50000"/>
              </a:spcBef>
            </a:pPr>
            <a:endParaRPr lang="tr-TR" altLang="tr-TR" sz="2000"/>
          </a:p>
        </p:txBody>
      </p:sp>
      <p:sp>
        <p:nvSpPr>
          <p:cNvPr id="56326" name="Rectangle 6"/>
          <p:cNvSpPr>
            <a:spLocks noChangeArrowheads="1"/>
          </p:cNvSpPr>
          <p:nvPr/>
        </p:nvSpPr>
        <p:spPr bwMode="auto">
          <a:xfrm>
            <a:off x="2711451" y="1052513"/>
            <a:ext cx="6913563" cy="2032000"/>
          </a:xfrm>
          <a:prstGeom prst="rect">
            <a:avLst/>
          </a:prstGeom>
          <a:noFill/>
          <a:ln w="9525">
            <a:noFill/>
            <a:miter lim="800000"/>
            <a:headEnd/>
            <a:tailEnd/>
          </a:ln>
          <a:effectLst/>
        </p:spPr>
        <p:txBody>
          <a:bodyPr>
            <a:spAutoFit/>
          </a:bodyPr>
          <a:lstStyle/>
          <a:p>
            <a:pPr eaLnBrk="1" hangingPunct="1">
              <a:defRPr/>
            </a:pPr>
            <a:endParaRPr lang="tr-TR" b="1" dirty="0">
              <a:solidFill>
                <a:schemeClr val="tx2"/>
              </a:solidFill>
              <a:effectLst>
                <a:outerShdw blurRad="38100" dist="38100" dir="2700000" algn="tl">
                  <a:srgbClr val="C0C0C0"/>
                </a:outerShdw>
              </a:effectLst>
              <a:latin typeface="Arial" charset="0"/>
            </a:endParaRPr>
          </a:p>
          <a:p>
            <a:pPr eaLnBrk="1" hangingPunct="1">
              <a:defRPr/>
            </a:pPr>
            <a:endParaRPr lang="tr-TR" b="1" dirty="0">
              <a:solidFill>
                <a:schemeClr val="tx2"/>
              </a:solidFill>
              <a:effectLst>
                <a:outerShdw blurRad="38100" dist="38100" dir="2700000" algn="tl">
                  <a:srgbClr val="C0C0C0"/>
                </a:outerShdw>
              </a:effectLst>
              <a:latin typeface="Arial" charset="0"/>
            </a:endParaRPr>
          </a:p>
          <a:p>
            <a:pPr eaLnBrk="1" hangingPunct="1">
              <a:defRPr/>
            </a:pPr>
            <a:endParaRPr lang="tr-TR" b="1" dirty="0">
              <a:solidFill>
                <a:schemeClr val="tx2"/>
              </a:solidFill>
              <a:effectLst>
                <a:outerShdw blurRad="38100" dist="38100" dir="2700000" algn="tl">
                  <a:srgbClr val="C0C0C0"/>
                </a:outerShdw>
              </a:effectLst>
              <a:latin typeface="Arial" charset="0"/>
            </a:endParaRPr>
          </a:p>
          <a:p>
            <a:pPr algn="ctr" eaLnBrk="1" hangingPunct="1">
              <a:defRPr/>
            </a:pPr>
            <a:r>
              <a:rPr lang="tr-TR" sz="2400" b="1" dirty="0">
                <a:solidFill>
                  <a:schemeClr val="tx2"/>
                </a:solidFill>
                <a:effectLst>
                  <a:outerShdw blurRad="38100" dist="38100" dir="2700000" algn="tl">
                    <a:srgbClr val="C0C0C0"/>
                  </a:outerShdw>
                </a:effectLst>
                <a:latin typeface="Arial Rounded MT Bold" pitchFamily="34" charset="0"/>
              </a:rPr>
              <a:t>ANADOLU GÖÇER KÜLTÜRÜ</a:t>
            </a:r>
          </a:p>
          <a:p>
            <a:pPr algn="ctr" eaLnBrk="1" hangingPunct="1">
              <a:defRPr/>
            </a:pPr>
            <a:endParaRPr lang="tr-TR" sz="2400" b="1" dirty="0">
              <a:solidFill>
                <a:schemeClr val="tx2"/>
              </a:solidFill>
              <a:effectLst>
                <a:outerShdw blurRad="38100" dist="38100" dir="2700000" algn="tl">
                  <a:srgbClr val="C0C0C0"/>
                </a:outerShdw>
              </a:effectLst>
              <a:latin typeface="Arial Rounded MT Bold" pitchFamily="34" charset="0"/>
            </a:endParaRPr>
          </a:p>
          <a:p>
            <a:pPr algn="ctr" eaLnBrk="1" hangingPunct="1">
              <a:defRPr/>
            </a:pPr>
            <a:r>
              <a:rPr lang="tr-TR" sz="2400" b="1" dirty="0">
                <a:solidFill>
                  <a:schemeClr val="tx2"/>
                </a:solidFill>
                <a:effectLst>
                  <a:outerShdw blurRad="38100" dist="38100" dir="2700000" algn="tl">
                    <a:srgbClr val="C0C0C0"/>
                  </a:outerShdw>
                </a:effectLst>
                <a:latin typeface="Arial Rounded MT Bold" pitchFamily="34" charset="0"/>
              </a:rPr>
              <a:t>...sınırlar çizilmeden, duvarlar örülmeden... </a:t>
            </a:r>
          </a:p>
        </p:txBody>
      </p:sp>
    </p:spTree>
    <p:extLst>
      <p:ext uri="{BB962C8B-B14F-4D97-AF65-F5344CB8AC3E}">
        <p14:creationId xmlns:p14="http://schemas.microsoft.com/office/powerpoint/2010/main" xmlns="" val="100330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5416" y="2312894"/>
            <a:ext cx="7516009" cy="1569660"/>
          </a:xfrm>
          <a:prstGeom prst="rect">
            <a:avLst/>
          </a:prstGeom>
        </p:spPr>
        <p:txBody>
          <a:bodyPr wrap="square">
            <a:spAutoFit/>
          </a:bodyPr>
          <a:lstStyle/>
          <a:p>
            <a:pPr marL="609600" indent="-609600" algn="ctr">
              <a:defRPr/>
            </a:pPr>
            <a:r>
              <a:rPr lang="tr-TR" sz="3200" b="1" dirty="0">
                <a:latin typeface="Arial" charset="0"/>
              </a:rPr>
              <a:t>GÖÇEBELİK</a:t>
            </a:r>
          </a:p>
          <a:p>
            <a:pPr marL="609600" indent="-609600" algn="ctr">
              <a:defRPr/>
            </a:pPr>
            <a:r>
              <a:rPr lang="tr-TR" sz="3200" dirty="0">
                <a:latin typeface="Arial" charset="0"/>
              </a:rPr>
              <a:t>TERMİNOLOJİ / TİPOLOJİ / TÜRLER VE SINIFLAMALAR</a:t>
            </a:r>
          </a:p>
        </p:txBody>
      </p:sp>
    </p:spTree>
    <p:extLst>
      <p:ext uri="{BB962C8B-B14F-4D97-AF65-F5344CB8AC3E}">
        <p14:creationId xmlns:p14="http://schemas.microsoft.com/office/powerpoint/2010/main" xmlns="" val="398237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64"/>
          <p:cNvPicPr>
            <a:picLocks noChangeAspect="1" noChangeArrowheads="1"/>
          </p:cNvPicPr>
          <p:nvPr/>
        </p:nvPicPr>
        <p:blipFill>
          <a:blip r:embed="rId2" cstate="print">
            <a:lum bright="70000" contrast="-70000"/>
            <a:grayscl/>
            <a:extLst>
              <a:ext uri="{28A0092B-C50C-407E-A947-70E740481C1C}">
                <a14:useLocalDpi xmlns:a14="http://schemas.microsoft.com/office/drawing/2010/main" xmlns="" val="0"/>
              </a:ext>
            </a:extLst>
          </a:blip>
          <a:srcRect/>
          <a:stretch>
            <a:fillRect/>
          </a:stretch>
        </p:blipFill>
        <p:spPr bwMode="auto">
          <a:xfrm>
            <a:off x="1524000" y="582614"/>
            <a:ext cx="9144000" cy="627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3"/>
          <p:cNvSpPr txBox="1">
            <a:spLocks noChangeArrowheads="1"/>
          </p:cNvSpPr>
          <p:nvPr/>
        </p:nvSpPr>
        <p:spPr bwMode="auto">
          <a:xfrm>
            <a:off x="2855913" y="1473201"/>
            <a:ext cx="6553200" cy="204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r>
              <a:rPr lang="tr-TR" altLang="tr-TR">
                <a:latin typeface="Tahoma" panose="020B0604030504040204" pitchFamily="34" charset="0"/>
              </a:rPr>
              <a:t> </a:t>
            </a:r>
          </a:p>
        </p:txBody>
      </p:sp>
      <p:sp>
        <p:nvSpPr>
          <p:cNvPr id="8196" name="Rectangle 4"/>
          <p:cNvSpPr>
            <a:spLocks noChangeArrowheads="1"/>
          </p:cNvSpPr>
          <p:nvPr/>
        </p:nvSpPr>
        <p:spPr bwMode="auto">
          <a:xfrm rot="5400000">
            <a:off x="5785644" y="-4261643"/>
            <a:ext cx="620713" cy="9144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2000"/>
          </a:p>
        </p:txBody>
      </p:sp>
      <p:sp>
        <p:nvSpPr>
          <p:cNvPr id="8197" name="Rectangle 5"/>
          <p:cNvSpPr>
            <a:spLocks noChangeArrowheads="1"/>
          </p:cNvSpPr>
          <p:nvPr/>
        </p:nvSpPr>
        <p:spPr bwMode="auto">
          <a:xfrm>
            <a:off x="2855913" y="2743201"/>
            <a:ext cx="6335712"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600"/>
          </a:p>
          <a:p>
            <a:pPr eaLnBrk="1" hangingPunct="1">
              <a:spcBef>
                <a:spcPct val="50000"/>
              </a:spcBef>
            </a:pPr>
            <a:endParaRPr lang="tr-TR" altLang="tr-TR" sz="2000"/>
          </a:p>
        </p:txBody>
      </p:sp>
      <p:sp>
        <p:nvSpPr>
          <p:cNvPr id="56326" name="Rectangle 6"/>
          <p:cNvSpPr>
            <a:spLocks noChangeArrowheads="1"/>
          </p:cNvSpPr>
          <p:nvPr/>
        </p:nvSpPr>
        <p:spPr bwMode="auto">
          <a:xfrm>
            <a:off x="1919289" y="692150"/>
            <a:ext cx="8497887" cy="2400300"/>
          </a:xfrm>
          <a:prstGeom prst="rect">
            <a:avLst/>
          </a:prstGeom>
          <a:noFill/>
          <a:ln w="9525">
            <a:noFill/>
            <a:miter lim="800000"/>
            <a:headEnd/>
            <a:tailEnd/>
          </a:ln>
          <a:effectLst/>
        </p:spPr>
        <p:txBody>
          <a:bodyPr>
            <a:spAutoFit/>
          </a:bodyPr>
          <a:lstStyle/>
          <a:p>
            <a:pPr algn="ctr" eaLnBrk="1" hangingPunct="1">
              <a:defRPr/>
            </a:pPr>
            <a:endParaRPr lang="tr-TR" dirty="0">
              <a:solidFill>
                <a:schemeClr val="tx2"/>
              </a:solidFill>
              <a:latin typeface="Arial" charset="0"/>
            </a:endParaRPr>
          </a:p>
          <a:p>
            <a:pPr algn="just" eaLnBrk="1" hangingPunct="1">
              <a:defRPr/>
            </a:pPr>
            <a:endParaRPr lang="tr-TR" dirty="0">
              <a:solidFill>
                <a:schemeClr val="tx2"/>
              </a:solidFill>
              <a:latin typeface="Arial" charset="0"/>
            </a:endParaRPr>
          </a:p>
          <a:p>
            <a:pPr eaLnBrk="1" hangingPunct="1">
              <a:defRPr/>
            </a:pPr>
            <a:endParaRPr lang="tr-TR"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p:txBody>
      </p:sp>
      <p:sp>
        <p:nvSpPr>
          <p:cNvPr id="8199" name="6 Dikdörtgen"/>
          <p:cNvSpPr>
            <a:spLocks noChangeArrowheads="1"/>
          </p:cNvSpPr>
          <p:nvPr/>
        </p:nvSpPr>
        <p:spPr bwMode="auto">
          <a:xfrm>
            <a:off x="5518150" y="836614"/>
            <a:ext cx="1155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000" b="1"/>
              <a:t> </a:t>
            </a:r>
          </a:p>
        </p:txBody>
      </p:sp>
      <p:sp>
        <p:nvSpPr>
          <p:cNvPr id="8" name="7 Dikdörtgen"/>
          <p:cNvSpPr/>
          <p:nvPr/>
        </p:nvSpPr>
        <p:spPr>
          <a:xfrm>
            <a:off x="1774826" y="908050"/>
            <a:ext cx="8569325" cy="5909310"/>
          </a:xfrm>
          <a:prstGeom prst="rect">
            <a:avLst/>
          </a:prstGeom>
        </p:spPr>
        <p:txBody>
          <a:bodyPr>
            <a:spAutoFit/>
          </a:bodyPr>
          <a:lstStyle/>
          <a:p>
            <a:pPr marL="609600" indent="-609600" algn="ctr">
              <a:defRPr/>
            </a:pPr>
            <a:r>
              <a:rPr lang="tr-TR" b="1" dirty="0">
                <a:latin typeface="Arial" charset="0"/>
              </a:rPr>
              <a:t>GÖÇEBELİK</a:t>
            </a:r>
          </a:p>
          <a:p>
            <a:pPr marL="609600" indent="-609600" algn="ctr">
              <a:defRPr/>
            </a:pPr>
            <a:r>
              <a:rPr lang="tr-TR" dirty="0">
                <a:latin typeface="Arial" charset="0"/>
              </a:rPr>
              <a:t>TERMİNOLOJİ / TİPOLOJİ / TÜRLER VE SINIFLAMALAR</a:t>
            </a:r>
          </a:p>
          <a:p>
            <a:pPr marL="609600" indent="-609600" algn="just">
              <a:defRPr/>
            </a:pPr>
            <a:endParaRPr lang="tr-TR" dirty="0">
              <a:latin typeface="Arial" charset="0"/>
            </a:endParaRPr>
          </a:p>
          <a:p>
            <a:pPr marL="609600" indent="-609600" algn="ctr">
              <a:defRPr/>
            </a:pPr>
            <a:r>
              <a:rPr lang="tr-TR" b="1" dirty="0"/>
              <a:t>Terminoloji, üzerinde tartışacağımız bir alan değil uzlaşacağımız bir şeydir.</a:t>
            </a:r>
            <a:r>
              <a:rPr lang="tr-TR" dirty="0"/>
              <a:t> </a:t>
            </a:r>
          </a:p>
          <a:p>
            <a:pPr marL="609600" indent="-609600" algn="ctr">
              <a:defRPr/>
            </a:pPr>
            <a:endParaRPr lang="tr-TR" dirty="0"/>
          </a:p>
          <a:p>
            <a:pPr marL="609600" indent="-609600">
              <a:defRPr/>
            </a:pPr>
            <a:r>
              <a:rPr lang="tr-TR" dirty="0"/>
              <a:t>          Ne var ki, göçebelik söz konusu olduğunda durum biraz karışır ve bu kuralın özellikle uygulamada işlemediği görülür ve tartışmalı bir alana dönüşür. Her ne kadar uzun zamandan beri iki temel eğilimi açıklamak için kullanılmış olsa da  “</a:t>
            </a:r>
            <a:r>
              <a:rPr lang="tr-TR" b="1" dirty="0"/>
              <a:t>göçebe</a:t>
            </a:r>
            <a:r>
              <a:rPr lang="tr-TR" dirty="0"/>
              <a:t>” kavramını;</a:t>
            </a:r>
          </a:p>
          <a:p>
            <a:pPr marL="609600" indent="-609600" algn="just">
              <a:defRPr/>
            </a:pPr>
            <a:r>
              <a:rPr lang="tr-TR" dirty="0"/>
              <a:t> </a:t>
            </a:r>
          </a:p>
          <a:p>
            <a:pPr marL="609600" indent="-609600" algn="just">
              <a:buFontTx/>
              <a:buAutoNum type="arabicParenR"/>
              <a:defRPr/>
            </a:pPr>
            <a:r>
              <a:rPr lang="tr-TR" dirty="0"/>
              <a:t>kimileri, göçebeleri kendilerine has ekonomik/iktisadi yapılarından bağımsız şekilde ele alıp,  gezgin bir hayat tarzı (hareketli bir yaşam süren insanlar) olarak tanımlarken, </a:t>
            </a:r>
          </a:p>
          <a:p>
            <a:pPr marL="609600" indent="-609600" algn="just">
              <a:defRPr/>
            </a:pPr>
            <a:endParaRPr lang="tr-TR" dirty="0"/>
          </a:p>
          <a:p>
            <a:pPr marL="609600" indent="-609600" algn="just">
              <a:buFontTx/>
              <a:buAutoNum type="arabicParenR" startAt="2"/>
              <a:defRPr/>
            </a:pPr>
            <a:r>
              <a:rPr lang="tr-TR" dirty="0"/>
              <a:t>kimileri ise göçebeleri tarımla uğraşmayan (yerleşiklikle hiçbir ilgisi olmayan) veya uğraşsalar bile sınırlı bir ilişki içinde (ikincil, ek, tamamlayıcı bir faaliyet)  tarımla uğraşan, geniş alanlara yayılmış, hareket halindeki çobanlar olarak tanımlamışlardır. </a:t>
            </a:r>
          </a:p>
          <a:p>
            <a:pPr marL="609600" indent="-609600" algn="just">
              <a:buFontTx/>
              <a:buAutoNum type="arabicParenR" startAt="2"/>
              <a:defRPr/>
            </a:pPr>
            <a:endParaRPr lang="tr-TR" dirty="0"/>
          </a:p>
          <a:p>
            <a:pPr marL="609600" indent="-609600" algn="just">
              <a:buFontTx/>
              <a:buAutoNum type="arabicParenR" startAt="2"/>
              <a:defRPr/>
            </a:pPr>
            <a:endParaRPr lang="tr-TR" dirty="0"/>
          </a:p>
          <a:p>
            <a:pPr marL="609600" indent="-609600" algn="just">
              <a:buFontTx/>
              <a:buAutoNum type="arabicParenR" startAt="2"/>
              <a:defRPr/>
            </a:pPr>
            <a:endParaRPr lang="tr-TR" dirty="0"/>
          </a:p>
          <a:p>
            <a:pPr marL="609600" indent="-609600" algn="just">
              <a:defRPr/>
            </a:pPr>
            <a:r>
              <a:rPr lang="tr-TR" dirty="0"/>
              <a:t> </a:t>
            </a:r>
          </a:p>
        </p:txBody>
      </p:sp>
    </p:spTree>
    <p:extLst>
      <p:ext uri="{BB962C8B-B14F-4D97-AF65-F5344CB8AC3E}">
        <p14:creationId xmlns:p14="http://schemas.microsoft.com/office/powerpoint/2010/main" xmlns="" val="285886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1524001" y="188914"/>
            <a:ext cx="8748713" cy="6408737"/>
          </a:xfrm>
        </p:spPr>
        <p:txBody>
          <a:bodyPr/>
          <a:lstStyle/>
          <a:p>
            <a:pPr marL="609600" indent="-609600" algn="ctr">
              <a:buNone/>
            </a:pPr>
            <a:r>
              <a:rPr lang="tr-TR" altLang="tr-TR" sz="2000" b="1"/>
              <a:t>GÖÇEBELİK</a:t>
            </a:r>
            <a:endParaRPr lang="tr-TR" altLang="tr-TR" sz="2400" b="1"/>
          </a:p>
          <a:p>
            <a:pPr marL="609600" indent="-609600" algn="ctr">
              <a:buNone/>
            </a:pPr>
            <a:r>
              <a:rPr lang="tr-TR" altLang="tr-TR" sz="1800"/>
              <a:t>TERMİNOLOJİ / TİPOLOJİ / TÜRLER VE SINIFLAMALAR</a:t>
            </a:r>
          </a:p>
          <a:p>
            <a:pPr marL="609600" indent="-609600" algn="ctr">
              <a:buNone/>
            </a:pPr>
            <a:endParaRPr lang="tr-TR" altLang="tr-TR" sz="1800"/>
          </a:p>
          <a:p>
            <a:pPr marL="609600" indent="-609600" algn="just">
              <a:buNone/>
            </a:pPr>
            <a:r>
              <a:rPr lang="tr-TR" altLang="tr-TR" sz="1800"/>
              <a:t>          Bu iki yaklaşım düzenli bir hareketi kapsamayan ve tüm yaşam çevresinin değiştirildiği göçebelik fikrini de, sınırsız, başı-boş gezginciliği de dışlamaktadır.</a:t>
            </a:r>
          </a:p>
          <a:p>
            <a:pPr marL="609600" indent="-609600" algn="just">
              <a:buNone/>
            </a:pPr>
            <a:endParaRPr lang="tr-TR" altLang="tr-TR" sz="1800"/>
          </a:p>
          <a:p>
            <a:pPr marL="609600" indent="-609600" algn="just">
              <a:buNone/>
            </a:pPr>
            <a:r>
              <a:rPr lang="tr-TR" altLang="tr-TR" sz="1800"/>
              <a:t>	Sürekli aynı yerde yaşamayan, düzenli dönemler halinde, belirli aralıklarla/periyodik yer değiştiren insanların yaşama biçimi olarak genel bir tanımla betimleyebileceğimiz </a:t>
            </a:r>
            <a:r>
              <a:rPr lang="tr-TR" altLang="tr-TR" sz="1800" b="1"/>
              <a:t>göçebelik</a:t>
            </a:r>
            <a:r>
              <a:rPr lang="tr-TR" altLang="tr-TR" sz="1800"/>
              <a:t> kendi içinde üç genel türün belirleyicisi olmuştur. </a:t>
            </a:r>
          </a:p>
          <a:p>
            <a:pPr marL="609600" indent="-609600" algn="just">
              <a:buNone/>
            </a:pPr>
            <a:endParaRPr lang="tr-TR" altLang="tr-TR" sz="1800"/>
          </a:p>
          <a:p>
            <a:pPr marL="609600" indent="-609600" algn="just">
              <a:buNone/>
            </a:pPr>
            <a:endParaRPr lang="tr-TR" altLang="tr-TR" sz="1800"/>
          </a:p>
          <a:p>
            <a:pPr marL="609600" indent="-609600" algn="just">
              <a:buNone/>
            </a:pPr>
            <a:r>
              <a:rPr lang="tr-TR" altLang="tr-TR" sz="1800"/>
              <a:t> </a:t>
            </a:r>
          </a:p>
          <a:p>
            <a:pPr marL="609600" indent="-609600" algn="ctr">
              <a:buNone/>
            </a:pPr>
            <a:endParaRPr lang="tr-TR" altLang="tr-TR" sz="1800"/>
          </a:p>
          <a:p>
            <a:pPr marL="609600" indent="-609600">
              <a:buNone/>
            </a:pPr>
            <a:endParaRPr lang="tr-TR" altLang="tr-TR" sz="1800"/>
          </a:p>
          <a:p>
            <a:pPr marL="609600" indent="-609600">
              <a:buNone/>
            </a:pPr>
            <a:endParaRPr lang="tr-TR" altLang="tr-TR" sz="1800"/>
          </a:p>
          <a:p>
            <a:pPr marL="609600" indent="-609600" algn="just">
              <a:buNone/>
            </a:pPr>
            <a:endParaRPr lang="tr-TR" altLang="tr-TR" sz="1800"/>
          </a:p>
          <a:p>
            <a:pPr marL="609600" indent="-609600" algn="just">
              <a:buNone/>
            </a:pPr>
            <a:endParaRPr lang="tr-TR" altLang="tr-TR" sz="1800"/>
          </a:p>
          <a:p>
            <a:pPr marL="609600" indent="-609600" algn="ctr">
              <a:buNone/>
            </a:pPr>
            <a:endParaRPr lang="tr-TR" altLang="tr-TR" sz="1800"/>
          </a:p>
          <a:p>
            <a:pPr marL="609600" indent="-609600" algn="ctr">
              <a:buNone/>
            </a:pPr>
            <a:endParaRPr lang="tr-TR" altLang="tr-TR" sz="1800"/>
          </a:p>
          <a:p>
            <a:pPr marL="609600" indent="-609600" algn="just">
              <a:buNone/>
            </a:pPr>
            <a:endParaRPr lang="tr-TR" altLang="tr-TR" sz="1800"/>
          </a:p>
        </p:txBody>
      </p:sp>
      <p:pic>
        <p:nvPicPr>
          <p:cNvPr id="9219" name="2 Resim" descr="1241172620sarikecili0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35414" y="3716339"/>
            <a:ext cx="4321175"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4957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64"/>
          <p:cNvPicPr>
            <a:picLocks noChangeAspect="1" noChangeArrowheads="1"/>
          </p:cNvPicPr>
          <p:nvPr/>
        </p:nvPicPr>
        <p:blipFill>
          <a:blip r:embed="rId2" cstate="print">
            <a:lum bright="70000" contrast="-70000"/>
            <a:grayscl/>
            <a:extLst>
              <a:ext uri="{28A0092B-C50C-407E-A947-70E740481C1C}">
                <a14:useLocalDpi xmlns:a14="http://schemas.microsoft.com/office/drawing/2010/main" xmlns="" val="0"/>
              </a:ext>
            </a:extLst>
          </a:blip>
          <a:srcRect/>
          <a:stretch>
            <a:fillRect/>
          </a:stretch>
        </p:blipFill>
        <p:spPr bwMode="auto">
          <a:xfrm>
            <a:off x="1524000" y="582614"/>
            <a:ext cx="9144000" cy="627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ext Box 3"/>
          <p:cNvSpPr txBox="1">
            <a:spLocks noChangeArrowheads="1"/>
          </p:cNvSpPr>
          <p:nvPr/>
        </p:nvSpPr>
        <p:spPr bwMode="auto">
          <a:xfrm>
            <a:off x="2855913" y="1473201"/>
            <a:ext cx="6553200" cy="204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r>
              <a:rPr lang="tr-TR" altLang="tr-TR">
                <a:latin typeface="Tahoma" panose="020B0604030504040204" pitchFamily="34" charset="0"/>
              </a:rPr>
              <a:t> </a:t>
            </a:r>
          </a:p>
        </p:txBody>
      </p:sp>
      <p:sp>
        <p:nvSpPr>
          <p:cNvPr id="10244" name="Rectangle 4"/>
          <p:cNvSpPr>
            <a:spLocks noChangeArrowheads="1"/>
          </p:cNvSpPr>
          <p:nvPr/>
        </p:nvSpPr>
        <p:spPr bwMode="auto">
          <a:xfrm rot="5400000">
            <a:off x="5785644" y="-4261643"/>
            <a:ext cx="620713" cy="9144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2000"/>
          </a:p>
        </p:txBody>
      </p:sp>
      <p:sp>
        <p:nvSpPr>
          <p:cNvPr id="10245" name="Rectangle 5"/>
          <p:cNvSpPr>
            <a:spLocks noChangeArrowheads="1"/>
          </p:cNvSpPr>
          <p:nvPr/>
        </p:nvSpPr>
        <p:spPr bwMode="auto">
          <a:xfrm>
            <a:off x="2855913" y="2743201"/>
            <a:ext cx="6335712"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600"/>
          </a:p>
          <a:p>
            <a:pPr eaLnBrk="1" hangingPunct="1">
              <a:spcBef>
                <a:spcPct val="50000"/>
              </a:spcBef>
            </a:pPr>
            <a:endParaRPr lang="tr-TR" altLang="tr-TR" sz="2000"/>
          </a:p>
        </p:txBody>
      </p:sp>
      <p:sp>
        <p:nvSpPr>
          <p:cNvPr id="56326" name="Rectangle 6"/>
          <p:cNvSpPr>
            <a:spLocks noChangeArrowheads="1"/>
          </p:cNvSpPr>
          <p:nvPr/>
        </p:nvSpPr>
        <p:spPr bwMode="auto">
          <a:xfrm>
            <a:off x="1919289" y="692151"/>
            <a:ext cx="8497887" cy="3662363"/>
          </a:xfrm>
          <a:prstGeom prst="rect">
            <a:avLst/>
          </a:prstGeom>
          <a:noFill/>
          <a:ln w="9525">
            <a:noFill/>
            <a:miter lim="800000"/>
            <a:headEnd/>
            <a:tailEnd/>
          </a:ln>
          <a:effectLst/>
        </p:spPr>
        <p:txBody>
          <a:bodyPr>
            <a:spAutoFit/>
          </a:bodyPr>
          <a:lstStyle/>
          <a:p>
            <a:pPr algn="ctr" eaLnBrk="1" hangingPunct="1">
              <a:defRPr/>
            </a:pPr>
            <a:endParaRPr lang="tr-TR" dirty="0">
              <a:solidFill>
                <a:schemeClr val="tx2"/>
              </a:solidFill>
              <a:latin typeface="Arial" charset="0"/>
            </a:endParaRPr>
          </a:p>
          <a:p>
            <a:pPr algn="ctr" eaLnBrk="1" hangingPunct="1">
              <a:defRPr/>
            </a:pPr>
            <a:endParaRPr lang="tr-TR" dirty="0">
              <a:solidFill>
                <a:schemeClr val="tx2"/>
              </a:solidFill>
              <a:latin typeface="Arial" charset="0"/>
            </a:endParaRPr>
          </a:p>
          <a:p>
            <a:pPr algn="ctr" eaLnBrk="1" hangingPunct="1">
              <a:defRPr/>
            </a:pPr>
            <a:endParaRPr lang="tr-TR" dirty="0">
              <a:solidFill>
                <a:schemeClr val="tx2"/>
              </a:solidFill>
              <a:latin typeface="Arial" charset="0"/>
            </a:endParaRPr>
          </a:p>
          <a:p>
            <a:pPr eaLnBrk="1" hangingPunct="1">
              <a:buFontTx/>
              <a:buChar char="•"/>
              <a:defRPr/>
            </a:pPr>
            <a:r>
              <a:rPr lang="tr-TR" dirty="0">
                <a:latin typeface="Arial" charset="0"/>
              </a:rPr>
              <a:t>GÖÇEBE AVCI-TOPLAYICILAR</a:t>
            </a:r>
          </a:p>
          <a:p>
            <a:pPr eaLnBrk="1" hangingPunct="1">
              <a:buFontTx/>
              <a:buChar char="•"/>
              <a:defRPr/>
            </a:pPr>
            <a:r>
              <a:rPr lang="tr-TR" b="1" dirty="0">
                <a:latin typeface="Arial" charset="0"/>
              </a:rPr>
              <a:t>PASTORAL NOMADİZM (GÖÇEBE ÇOBANLIK/GÖÇEBE HAYVANCILIK)</a:t>
            </a:r>
            <a:endParaRPr lang="tr-TR" dirty="0">
              <a:latin typeface="Arial" charset="0"/>
            </a:endParaRPr>
          </a:p>
          <a:p>
            <a:pPr eaLnBrk="1" hangingPunct="1">
              <a:buFontTx/>
              <a:buChar char="•"/>
              <a:defRPr/>
            </a:pPr>
            <a:r>
              <a:rPr lang="tr-TR" dirty="0">
                <a:latin typeface="Arial" charset="0"/>
              </a:rPr>
              <a:t>TİCARİ, ALIŞ-VERİŞÇİ VE DİĞER GÖÇEBELER</a:t>
            </a:r>
          </a:p>
          <a:p>
            <a:pPr algn="ctr" eaLnBrk="1" hangingPunct="1">
              <a:defRPr/>
            </a:pPr>
            <a:endParaRPr lang="tr-TR" dirty="0">
              <a:solidFill>
                <a:schemeClr val="tx2"/>
              </a:solidFill>
              <a:latin typeface="Arial" charset="0"/>
            </a:endParaRPr>
          </a:p>
          <a:p>
            <a:pPr eaLnBrk="1" hangingPunct="1">
              <a:defRPr/>
            </a:pPr>
            <a:r>
              <a:rPr lang="tr-TR" b="1" dirty="0">
                <a:solidFill>
                  <a:schemeClr val="tx2"/>
                </a:solidFill>
                <a:latin typeface="Arial" charset="0"/>
              </a:rPr>
              <a:t>Pastoralizm</a:t>
            </a:r>
            <a:r>
              <a:rPr lang="tr-TR" dirty="0">
                <a:solidFill>
                  <a:schemeClr val="tx2"/>
                </a:solidFill>
                <a:latin typeface="Arial" charset="0"/>
              </a:rPr>
              <a:t>: Çobanlık. </a:t>
            </a:r>
            <a:r>
              <a:rPr lang="tr-TR" i="1" dirty="0">
                <a:solidFill>
                  <a:schemeClr val="tx2"/>
                </a:solidFill>
                <a:latin typeface="Arial" charset="0"/>
              </a:rPr>
              <a:t>Pastor (</a:t>
            </a:r>
            <a:r>
              <a:rPr lang="tr-TR" i="1" dirty="0" err="1">
                <a:solidFill>
                  <a:schemeClr val="tx2"/>
                </a:solidFill>
                <a:latin typeface="Arial" charset="0"/>
              </a:rPr>
              <a:t>Lat</a:t>
            </a:r>
            <a:r>
              <a:rPr lang="tr-TR" i="1" dirty="0">
                <a:solidFill>
                  <a:schemeClr val="tx2"/>
                </a:solidFill>
                <a:latin typeface="Arial" charset="0"/>
              </a:rPr>
              <a:t>. Çoban)</a:t>
            </a:r>
            <a:endParaRPr lang="tr-TR" dirty="0">
              <a:solidFill>
                <a:schemeClr val="tx2"/>
              </a:solidFill>
              <a:latin typeface="Arial" charset="0"/>
            </a:endParaRPr>
          </a:p>
          <a:p>
            <a:pPr eaLnBrk="1" hangingPunct="1">
              <a:defRPr/>
            </a:pPr>
            <a:r>
              <a:rPr lang="tr-TR" b="1" dirty="0">
                <a:solidFill>
                  <a:schemeClr val="tx2"/>
                </a:solidFill>
                <a:effectLst>
                  <a:outerShdw blurRad="38100" dist="38100" dir="2700000" algn="tl">
                    <a:srgbClr val="C0C0C0"/>
                  </a:outerShdw>
                </a:effectLst>
                <a:latin typeface="Arial" charset="0"/>
              </a:rPr>
              <a:t>Nomadizm</a:t>
            </a:r>
            <a:r>
              <a:rPr lang="tr-TR" dirty="0">
                <a:solidFill>
                  <a:schemeClr val="tx2"/>
                </a:solidFill>
                <a:latin typeface="Arial" charset="0"/>
              </a:rPr>
              <a:t>: Göçebelik. </a:t>
            </a:r>
            <a:r>
              <a:rPr lang="tr-TR" i="1" dirty="0">
                <a:solidFill>
                  <a:schemeClr val="tx2"/>
                </a:solidFill>
                <a:latin typeface="Arial" charset="0"/>
              </a:rPr>
              <a:t>Nomados</a:t>
            </a:r>
            <a:r>
              <a:rPr lang="tr-TR" dirty="0">
                <a:solidFill>
                  <a:schemeClr val="tx2"/>
                </a:solidFill>
                <a:latin typeface="Arial" charset="0"/>
              </a:rPr>
              <a:t> (</a:t>
            </a:r>
            <a:r>
              <a:rPr lang="tr-TR" i="1" dirty="0">
                <a:solidFill>
                  <a:schemeClr val="tx2"/>
                </a:solidFill>
                <a:latin typeface="Arial" charset="0"/>
              </a:rPr>
              <a:t>Yun. Otlaklarda yaşayanlar) </a:t>
            </a:r>
            <a:endParaRPr lang="tr-TR" b="1" dirty="0">
              <a:solidFill>
                <a:schemeClr val="tx2"/>
              </a:solidFill>
              <a:effectLst>
                <a:outerShdw blurRad="38100" dist="38100" dir="2700000" algn="tl">
                  <a:srgbClr val="C0C0C0"/>
                </a:outerShdw>
              </a:effectLst>
              <a:latin typeface="Arial" charset="0"/>
            </a:endParaRPr>
          </a:p>
          <a:p>
            <a:pPr algn="ctr" eaLnBrk="1" hangingPunct="1">
              <a:defRPr/>
            </a:pPr>
            <a:endParaRPr lang="tr-TR"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p:txBody>
      </p:sp>
      <p:sp>
        <p:nvSpPr>
          <p:cNvPr id="10247" name="6 Dikdörtgen"/>
          <p:cNvSpPr>
            <a:spLocks noChangeArrowheads="1"/>
          </p:cNvSpPr>
          <p:nvPr/>
        </p:nvSpPr>
        <p:spPr bwMode="auto">
          <a:xfrm>
            <a:off x="5518150" y="836614"/>
            <a:ext cx="1155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000" b="1"/>
              <a:t> </a:t>
            </a:r>
          </a:p>
        </p:txBody>
      </p:sp>
      <p:pic>
        <p:nvPicPr>
          <p:cNvPr id="10248" name="Picture 9" descr="D:\Foto Arşiv\tarama 1\muhtar, slayt taramaları\göçer\Image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8664" y="3573464"/>
            <a:ext cx="4535487" cy="280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299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1774825" y="188914"/>
            <a:ext cx="8642350" cy="6408737"/>
          </a:xfrm>
        </p:spPr>
        <p:txBody>
          <a:bodyPr/>
          <a:lstStyle/>
          <a:p>
            <a:pPr algn="ctr" eaLnBrk="1" hangingPunct="1">
              <a:buFontTx/>
              <a:buNone/>
            </a:pPr>
            <a:r>
              <a:rPr lang="tr-TR" altLang="tr-TR" sz="2000" b="1" dirty="0"/>
              <a:t>GÖÇEBELİK</a:t>
            </a:r>
          </a:p>
          <a:p>
            <a:pPr algn="ctr" eaLnBrk="1" hangingPunct="1">
              <a:buFontTx/>
              <a:buNone/>
            </a:pPr>
            <a:r>
              <a:rPr lang="tr-TR" altLang="tr-TR" sz="2000" dirty="0"/>
              <a:t>TERMİNOLOJİ / TİPOLOJİ / TÜRLER VE </a:t>
            </a:r>
            <a:r>
              <a:rPr lang="tr-TR" altLang="tr-TR" sz="2000" dirty="0" smtClean="0"/>
              <a:t>SINIFLAMALAR</a:t>
            </a:r>
            <a:endParaRPr lang="tr-TR" altLang="tr-TR" dirty="0" smtClean="0"/>
          </a:p>
          <a:p>
            <a:pPr algn="ctr" eaLnBrk="1" hangingPunct="1">
              <a:buFontTx/>
              <a:buNone/>
            </a:pPr>
            <a:r>
              <a:rPr lang="tr-TR" altLang="tr-TR" sz="1800" dirty="0"/>
              <a:t>Aslında göçebelik gerçeğini katı bir sınıflama içinde tüketmek mümkün değildir. </a:t>
            </a:r>
          </a:p>
          <a:p>
            <a:pPr algn="ctr" eaLnBrk="1" hangingPunct="1">
              <a:buFontTx/>
              <a:buNone/>
            </a:pPr>
            <a:r>
              <a:rPr lang="tr-TR" altLang="tr-TR" sz="1800" dirty="0"/>
              <a:t>Göçebelik  her türden </a:t>
            </a:r>
            <a:r>
              <a:rPr lang="tr-TR" altLang="tr-TR" sz="1800" b="1" dirty="0"/>
              <a:t>maddi/coğrafi</a:t>
            </a:r>
            <a:r>
              <a:rPr lang="tr-TR" altLang="tr-TR" sz="1800" dirty="0"/>
              <a:t>, </a:t>
            </a:r>
            <a:r>
              <a:rPr lang="tr-TR" altLang="tr-TR" sz="1800" b="1" dirty="0"/>
              <a:t>insani</a:t>
            </a:r>
            <a:r>
              <a:rPr lang="tr-TR" altLang="tr-TR" sz="1800" dirty="0"/>
              <a:t>,</a:t>
            </a:r>
            <a:r>
              <a:rPr lang="tr-TR" altLang="tr-TR" sz="1800" b="1" dirty="0"/>
              <a:t> tarihi</a:t>
            </a:r>
            <a:r>
              <a:rPr lang="tr-TR" altLang="tr-TR" sz="1800" dirty="0"/>
              <a:t>; </a:t>
            </a:r>
            <a:r>
              <a:rPr lang="tr-TR" altLang="tr-TR" sz="1800" b="1" dirty="0"/>
              <a:t>kültürel/toplumsal/siyasal</a:t>
            </a:r>
            <a:r>
              <a:rPr lang="tr-TR" altLang="tr-TR" sz="1800" dirty="0"/>
              <a:t> koşulları devreye sokmaktadır. </a:t>
            </a:r>
          </a:p>
          <a:p>
            <a:pPr algn="ctr" eaLnBrk="1" hangingPunct="1">
              <a:lnSpc>
                <a:spcPct val="100000"/>
              </a:lnSpc>
              <a:buFontTx/>
              <a:buNone/>
            </a:pPr>
            <a:r>
              <a:rPr lang="tr-TR" altLang="tr-TR" sz="1800" dirty="0"/>
              <a:t>Göçebeliğin sınıflandırılmasında farklı disiplinlerin </a:t>
            </a:r>
          </a:p>
          <a:p>
            <a:pPr algn="ctr" eaLnBrk="1" hangingPunct="1">
              <a:lnSpc>
                <a:spcPct val="100000"/>
              </a:lnSpc>
              <a:buFontTx/>
              <a:buNone/>
            </a:pPr>
            <a:r>
              <a:rPr lang="tr-TR" altLang="tr-TR" sz="1800" dirty="0"/>
              <a:t>(tarih, coğrafya, sosyoloji, antropoloji, halkbilim gibi) </a:t>
            </a:r>
          </a:p>
          <a:p>
            <a:pPr algn="ctr" eaLnBrk="1" hangingPunct="1">
              <a:lnSpc>
                <a:spcPct val="100000"/>
              </a:lnSpc>
              <a:buFontTx/>
              <a:buNone/>
            </a:pPr>
            <a:r>
              <a:rPr lang="tr-TR" altLang="tr-TR" sz="1800" dirty="0"/>
              <a:t>farklı ölçütler kullanması kavram kargaşası da yaratmaktadır. </a:t>
            </a:r>
          </a:p>
          <a:p>
            <a:pPr eaLnBrk="1" hangingPunct="1">
              <a:buFontTx/>
              <a:buNone/>
            </a:pPr>
            <a:endParaRPr lang="tr-TR" altLang="tr-TR" sz="1800" dirty="0"/>
          </a:p>
        </p:txBody>
      </p:sp>
      <p:pic>
        <p:nvPicPr>
          <p:cNvPr id="11267" name="2 Resim" descr="D:\Foto Arşiv\tarama 1\tarama\göçer2\Image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89413" y="3441802"/>
            <a:ext cx="4421187" cy="2838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182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64"/>
          <p:cNvPicPr>
            <a:picLocks noChangeAspect="1" noChangeArrowheads="1"/>
          </p:cNvPicPr>
          <p:nvPr/>
        </p:nvPicPr>
        <p:blipFill>
          <a:blip r:embed="rId2" cstate="print">
            <a:lum bright="70000" contrast="-70000"/>
            <a:grayscl/>
            <a:extLst>
              <a:ext uri="{28A0092B-C50C-407E-A947-70E740481C1C}">
                <a14:useLocalDpi xmlns:a14="http://schemas.microsoft.com/office/drawing/2010/main" xmlns="" val="0"/>
              </a:ext>
            </a:extLst>
          </a:blip>
          <a:srcRect/>
          <a:stretch>
            <a:fillRect/>
          </a:stretch>
        </p:blipFill>
        <p:spPr bwMode="auto">
          <a:xfrm>
            <a:off x="1524000" y="582614"/>
            <a:ext cx="9144000" cy="627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 Box 3"/>
          <p:cNvSpPr txBox="1">
            <a:spLocks noChangeArrowheads="1"/>
          </p:cNvSpPr>
          <p:nvPr/>
        </p:nvSpPr>
        <p:spPr bwMode="auto">
          <a:xfrm>
            <a:off x="2855913" y="1473201"/>
            <a:ext cx="6553200" cy="204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r>
              <a:rPr lang="tr-TR" altLang="tr-TR">
                <a:latin typeface="Tahoma" panose="020B0604030504040204" pitchFamily="34" charset="0"/>
              </a:rPr>
              <a:t> </a:t>
            </a:r>
          </a:p>
        </p:txBody>
      </p:sp>
      <p:sp>
        <p:nvSpPr>
          <p:cNvPr id="12292" name="Rectangle 4"/>
          <p:cNvSpPr>
            <a:spLocks noChangeArrowheads="1"/>
          </p:cNvSpPr>
          <p:nvPr/>
        </p:nvSpPr>
        <p:spPr bwMode="auto">
          <a:xfrm rot="5400000">
            <a:off x="5785644" y="-4261643"/>
            <a:ext cx="620713" cy="9144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2000"/>
          </a:p>
        </p:txBody>
      </p:sp>
      <p:sp>
        <p:nvSpPr>
          <p:cNvPr id="12293" name="Rectangle 5"/>
          <p:cNvSpPr>
            <a:spLocks noChangeArrowheads="1"/>
          </p:cNvSpPr>
          <p:nvPr/>
        </p:nvSpPr>
        <p:spPr bwMode="auto">
          <a:xfrm>
            <a:off x="2855913" y="2743201"/>
            <a:ext cx="6335712"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600"/>
          </a:p>
          <a:p>
            <a:pPr eaLnBrk="1" hangingPunct="1">
              <a:spcBef>
                <a:spcPct val="50000"/>
              </a:spcBef>
            </a:pPr>
            <a:endParaRPr lang="tr-TR" altLang="tr-TR" sz="2000"/>
          </a:p>
        </p:txBody>
      </p:sp>
      <p:sp>
        <p:nvSpPr>
          <p:cNvPr id="56326" name="Rectangle 6"/>
          <p:cNvSpPr>
            <a:spLocks noChangeArrowheads="1"/>
          </p:cNvSpPr>
          <p:nvPr/>
        </p:nvSpPr>
        <p:spPr bwMode="auto">
          <a:xfrm>
            <a:off x="1919289" y="692150"/>
            <a:ext cx="8497887" cy="2400300"/>
          </a:xfrm>
          <a:prstGeom prst="rect">
            <a:avLst/>
          </a:prstGeom>
          <a:noFill/>
          <a:ln w="9525">
            <a:noFill/>
            <a:miter lim="800000"/>
            <a:headEnd/>
            <a:tailEnd/>
          </a:ln>
          <a:effectLst/>
        </p:spPr>
        <p:txBody>
          <a:bodyPr>
            <a:spAutoFit/>
          </a:bodyPr>
          <a:lstStyle/>
          <a:p>
            <a:pPr algn="ctr" eaLnBrk="1" hangingPunct="1">
              <a:defRPr/>
            </a:pPr>
            <a:endParaRPr lang="tr-TR" dirty="0">
              <a:solidFill>
                <a:schemeClr val="tx2"/>
              </a:solidFill>
              <a:latin typeface="Arial" charset="0"/>
            </a:endParaRPr>
          </a:p>
          <a:p>
            <a:pPr algn="just" eaLnBrk="1" hangingPunct="1">
              <a:defRPr/>
            </a:pPr>
            <a:endParaRPr lang="tr-TR" dirty="0">
              <a:solidFill>
                <a:schemeClr val="tx2"/>
              </a:solidFill>
              <a:latin typeface="Arial" charset="0"/>
            </a:endParaRPr>
          </a:p>
          <a:p>
            <a:pPr eaLnBrk="1" hangingPunct="1">
              <a:defRPr/>
            </a:pPr>
            <a:endParaRPr lang="tr-TR"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p:txBody>
      </p:sp>
      <p:sp>
        <p:nvSpPr>
          <p:cNvPr id="12295" name="6 Dikdörtgen"/>
          <p:cNvSpPr>
            <a:spLocks noChangeArrowheads="1"/>
          </p:cNvSpPr>
          <p:nvPr/>
        </p:nvSpPr>
        <p:spPr bwMode="auto">
          <a:xfrm>
            <a:off x="5518150" y="836614"/>
            <a:ext cx="1155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000" b="1"/>
              <a:t> </a:t>
            </a:r>
          </a:p>
        </p:txBody>
      </p:sp>
      <p:sp>
        <p:nvSpPr>
          <p:cNvPr id="8" name="7 Dikdörtgen"/>
          <p:cNvSpPr/>
          <p:nvPr/>
        </p:nvSpPr>
        <p:spPr>
          <a:xfrm>
            <a:off x="1774826" y="908050"/>
            <a:ext cx="8569325" cy="5862638"/>
          </a:xfrm>
          <a:prstGeom prst="rect">
            <a:avLst/>
          </a:prstGeom>
        </p:spPr>
        <p:txBody>
          <a:bodyPr>
            <a:spAutoFit/>
          </a:bodyPr>
          <a:lstStyle/>
          <a:p>
            <a:pPr marL="609600" indent="-609600" algn="ctr">
              <a:defRPr/>
            </a:pPr>
            <a:r>
              <a:rPr lang="tr-TR" b="1" dirty="0">
                <a:latin typeface="Arial" charset="0"/>
              </a:rPr>
              <a:t>GÖÇEBELİK</a:t>
            </a:r>
          </a:p>
          <a:p>
            <a:pPr marL="609600" indent="-609600" algn="ctr">
              <a:defRPr/>
            </a:pPr>
            <a:r>
              <a:rPr lang="tr-TR" dirty="0">
                <a:latin typeface="Arial" charset="0"/>
              </a:rPr>
              <a:t>TERMİNOLOJİ / TİPOLOJİ / TÜRLER VE SINIFLAMALAR</a:t>
            </a:r>
          </a:p>
          <a:p>
            <a:pPr marL="609600" indent="-609600" algn="just">
              <a:defRPr/>
            </a:pPr>
            <a:endParaRPr lang="tr-TR" dirty="0">
              <a:latin typeface="Arial" charset="0"/>
            </a:endParaRPr>
          </a:p>
          <a:p>
            <a:pPr algn="ctr" eaLnBrk="1" hangingPunct="1">
              <a:lnSpc>
                <a:spcPct val="90000"/>
              </a:lnSpc>
              <a:defRPr/>
            </a:pPr>
            <a:r>
              <a:rPr lang="tr-TR" altLang="tr-TR" b="1" dirty="0">
                <a:latin typeface="Arial" charset="0"/>
              </a:rPr>
              <a:t>“Geriye doğru nereye bakarsanız bakın yaylaya göçme olayı </a:t>
            </a:r>
          </a:p>
          <a:p>
            <a:pPr algn="ctr" eaLnBrk="1" hangingPunct="1">
              <a:lnSpc>
                <a:spcPct val="90000"/>
              </a:lnSpc>
              <a:defRPr/>
            </a:pPr>
            <a:r>
              <a:rPr lang="tr-TR" altLang="tr-TR" b="1" dirty="0">
                <a:latin typeface="Arial" charset="0"/>
              </a:rPr>
              <a:t>uzun bir evrimin sonu, belki de erken yapılmış bir iş bölümüdür” </a:t>
            </a:r>
            <a:endParaRPr lang="tr-TR" altLang="tr-TR" dirty="0">
              <a:latin typeface="Arial" charset="0"/>
            </a:endParaRPr>
          </a:p>
          <a:p>
            <a:pPr algn="ctr" eaLnBrk="1" hangingPunct="1">
              <a:lnSpc>
                <a:spcPct val="90000"/>
              </a:lnSpc>
              <a:defRPr/>
            </a:pPr>
            <a:r>
              <a:rPr lang="tr-TR" altLang="tr-TR" dirty="0">
                <a:latin typeface="Arial" charset="0"/>
              </a:rPr>
              <a:t>(F. </a:t>
            </a:r>
            <a:r>
              <a:rPr lang="tr-TR" altLang="tr-TR" dirty="0" err="1">
                <a:latin typeface="Arial" charset="0"/>
              </a:rPr>
              <a:t>Braudel</a:t>
            </a:r>
            <a:r>
              <a:rPr lang="tr-TR" altLang="tr-TR" dirty="0">
                <a:latin typeface="Arial" charset="0"/>
              </a:rPr>
              <a:t>, Akdeniz Mekân ve Tarih)</a:t>
            </a:r>
          </a:p>
          <a:p>
            <a:pPr algn="ctr" eaLnBrk="1" hangingPunct="1">
              <a:lnSpc>
                <a:spcPct val="90000"/>
              </a:lnSpc>
              <a:defRPr/>
            </a:pPr>
            <a:endParaRPr lang="tr-TR" altLang="tr-TR" dirty="0">
              <a:latin typeface="Arial" charset="0"/>
            </a:endParaRPr>
          </a:p>
          <a:p>
            <a:pPr algn="ctr" eaLnBrk="1" hangingPunct="1">
              <a:lnSpc>
                <a:spcPct val="90000"/>
              </a:lnSpc>
              <a:defRPr/>
            </a:pPr>
            <a:r>
              <a:rPr lang="tr-TR" altLang="tr-TR" dirty="0">
                <a:latin typeface="Arial" charset="0"/>
              </a:rPr>
              <a:t>Bu iş bölümünün erken örneklerinden biri olan </a:t>
            </a:r>
            <a:r>
              <a:rPr lang="tr-TR" altLang="tr-TR" b="1" dirty="0" err="1">
                <a:latin typeface="Arial" charset="0"/>
              </a:rPr>
              <a:t>pastoralizm</a:t>
            </a:r>
            <a:r>
              <a:rPr lang="tr-TR" altLang="tr-TR" dirty="0">
                <a:latin typeface="Arial" charset="0"/>
              </a:rPr>
              <a:t> (göçebe çobanlık) öncelikle çevreye uyum ve beslenme stratejisi ve buna bağlı yiyecek üretim ekonomisinin farklı bir biçimidir.</a:t>
            </a:r>
          </a:p>
          <a:p>
            <a:pPr algn="ctr" eaLnBrk="1" hangingPunct="1">
              <a:lnSpc>
                <a:spcPct val="90000"/>
              </a:lnSpc>
              <a:defRPr/>
            </a:pPr>
            <a:endParaRPr lang="tr-TR" altLang="tr-TR" dirty="0">
              <a:latin typeface="Arial" charset="0"/>
            </a:endParaRPr>
          </a:p>
          <a:p>
            <a:pPr algn="ctr" eaLnBrk="1" hangingPunct="1">
              <a:lnSpc>
                <a:spcPct val="90000"/>
              </a:lnSpc>
              <a:defRPr/>
            </a:pPr>
            <a:r>
              <a:rPr lang="tr-TR" altLang="tr-TR" dirty="0">
                <a:latin typeface="Arial" charset="0"/>
              </a:rPr>
              <a:t>Pastoralizmin temel biçimlerinin genel kabul görmüş bir sınıflandırması yoktur.</a:t>
            </a:r>
          </a:p>
          <a:p>
            <a:pPr algn="ctr" eaLnBrk="1" hangingPunct="1">
              <a:lnSpc>
                <a:spcPct val="90000"/>
              </a:lnSpc>
              <a:defRPr/>
            </a:pPr>
            <a:r>
              <a:rPr lang="tr-TR" altLang="tr-TR" dirty="0">
                <a:latin typeface="Arial" charset="0"/>
              </a:rPr>
              <a:t>(Acaba buna ihtiyaç var mı?)</a:t>
            </a:r>
          </a:p>
          <a:p>
            <a:pPr algn="ctr" eaLnBrk="1" hangingPunct="1">
              <a:lnSpc>
                <a:spcPct val="90000"/>
              </a:lnSpc>
              <a:defRPr/>
            </a:pPr>
            <a:r>
              <a:rPr lang="tr-TR" altLang="tr-TR" i="1" dirty="0">
                <a:latin typeface="Arial" charset="0"/>
              </a:rPr>
              <a:t>“Bütün tipoloji ve sınıflandırmalar antropolojik açıdan kelebek koleksiyonları olarak tanımlanır” (E.</a:t>
            </a:r>
            <a:r>
              <a:rPr lang="tr-TR" altLang="tr-TR" i="1" dirty="0" err="1">
                <a:latin typeface="Arial" charset="0"/>
              </a:rPr>
              <a:t>Leach</a:t>
            </a:r>
            <a:r>
              <a:rPr lang="tr-TR" altLang="tr-TR" i="1" dirty="0">
                <a:latin typeface="Arial" charset="0"/>
              </a:rPr>
              <a:t>)</a:t>
            </a:r>
          </a:p>
          <a:p>
            <a:pPr algn="ctr" eaLnBrk="1" hangingPunct="1">
              <a:lnSpc>
                <a:spcPct val="90000"/>
              </a:lnSpc>
              <a:defRPr/>
            </a:pPr>
            <a:endParaRPr lang="tr-TR" altLang="tr-TR" dirty="0">
              <a:latin typeface="Arial" charset="0"/>
            </a:endParaRPr>
          </a:p>
          <a:p>
            <a:pPr algn="ctr" eaLnBrk="1" hangingPunct="1">
              <a:lnSpc>
                <a:spcPct val="90000"/>
              </a:lnSpc>
              <a:defRPr/>
            </a:pPr>
            <a:r>
              <a:rPr lang="tr-TR" altLang="tr-TR" dirty="0">
                <a:latin typeface="Arial" charset="0"/>
              </a:rPr>
              <a:t>İnsanların ve hayvanların (sürülerin) düzenli yer değiştirmeleri (gidiş-gelişler) anlamına gelen </a:t>
            </a:r>
            <a:r>
              <a:rPr lang="tr-TR" altLang="tr-TR" b="1" dirty="0" err="1">
                <a:latin typeface="Arial" charset="0"/>
              </a:rPr>
              <a:t>transhümans</a:t>
            </a:r>
            <a:r>
              <a:rPr lang="tr-TR" altLang="tr-TR" dirty="0">
                <a:latin typeface="Arial" charset="0"/>
              </a:rPr>
              <a:t> ilk bakışta göründüğünden daha karmaşıktır.</a:t>
            </a:r>
          </a:p>
          <a:p>
            <a:pPr marL="609600" indent="-609600" algn="just">
              <a:defRPr/>
            </a:pPr>
            <a:endParaRPr lang="tr-TR" dirty="0"/>
          </a:p>
          <a:p>
            <a:pPr marL="609600" indent="-609600" algn="just">
              <a:buFontTx/>
              <a:buAutoNum type="arabicParenR" startAt="2"/>
              <a:defRPr/>
            </a:pPr>
            <a:endParaRPr lang="tr-TR" dirty="0"/>
          </a:p>
          <a:p>
            <a:pPr marL="609600" indent="-609600" algn="just">
              <a:buFontTx/>
              <a:buAutoNum type="arabicParenR" startAt="2"/>
              <a:defRPr/>
            </a:pPr>
            <a:endParaRPr lang="tr-TR" dirty="0"/>
          </a:p>
          <a:p>
            <a:pPr marL="609600" indent="-609600" algn="just">
              <a:defRPr/>
            </a:pPr>
            <a:r>
              <a:rPr lang="tr-TR" dirty="0"/>
              <a:t> </a:t>
            </a:r>
          </a:p>
        </p:txBody>
      </p:sp>
    </p:spTree>
    <p:extLst>
      <p:ext uri="{BB962C8B-B14F-4D97-AF65-F5344CB8AC3E}">
        <p14:creationId xmlns:p14="http://schemas.microsoft.com/office/powerpoint/2010/main" xmlns="" val="1988964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1774825" y="188914"/>
            <a:ext cx="8642350" cy="6408737"/>
          </a:xfrm>
        </p:spPr>
        <p:txBody>
          <a:bodyPr>
            <a:normAutofit/>
          </a:bodyPr>
          <a:lstStyle/>
          <a:p>
            <a:pPr algn="ctr" eaLnBrk="1" hangingPunct="1">
              <a:lnSpc>
                <a:spcPct val="90000"/>
              </a:lnSpc>
              <a:buFontTx/>
              <a:buNone/>
              <a:defRPr/>
            </a:pPr>
            <a:r>
              <a:rPr lang="tr-TR" sz="1800" b="1" dirty="0"/>
              <a:t>GÖÇEBELİK</a:t>
            </a:r>
          </a:p>
          <a:p>
            <a:pPr algn="ctr" eaLnBrk="1" hangingPunct="1">
              <a:lnSpc>
                <a:spcPct val="90000"/>
              </a:lnSpc>
              <a:buFontTx/>
              <a:buNone/>
              <a:defRPr/>
            </a:pPr>
            <a:r>
              <a:rPr lang="tr-TR" sz="1800" dirty="0"/>
              <a:t>TERMİNOLOJİ / TİPOLOJİ / TÜRLER VE SINIFLAMALAR</a:t>
            </a:r>
          </a:p>
          <a:p>
            <a:pPr algn="ctr">
              <a:buFontTx/>
              <a:buNone/>
              <a:defRPr/>
            </a:pPr>
            <a:endParaRPr lang="tr-TR" sz="1800" b="1" dirty="0"/>
          </a:p>
          <a:p>
            <a:pPr algn="ctr">
              <a:buFontTx/>
              <a:buNone/>
              <a:defRPr/>
            </a:pPr>
            <a:r>
              <a:rPr lang="tr-TR" sz="2000" b="1" dirty="0"/>
              <a:t>Göçebeler, Göçebelik (nomads, nomadism)</a:t>
            </a:r>
            <a:endParaRPr lang="tr-TR" sz="2000" dirty="0"/>
          </a:p>
          <a:p>
            <a:pPr>
              <a:buFontTx/>
              <a:buNone/>
              <a:defRPr/>
            </a:pPr>
            <a:r>
              <a:rPr lang="tr-TR" sz="1800" b="1" dirty="0"/>
              <a:t> </a:t>
            </a:r>
            <a:endParaRPr lang="tr-TR" sz="1800" dirty="0"/>
          </a:p>
          <a:p>
            <a:pPr marL="355600" indent="0" algn="ctr">
              <a:buNone/>
              <a:defRPr/>
            </a:pPr>
            <a:r>
              <a:rPr lang="tr-TR" sz="1800" dirty="0"/>
              <a:t>Bütün yıl belirli bir yerde yaşamadan, durmadan hareket halinde olan gruplar için kullanılan terimler.</a:t>
            </a:r>
          </a:p>
          <a:p>
            <a:pPr algn="ctr">
              <a:buFontTx/>
              <a:buNone/>
              <a:defRPr/>
            </a:pPr>
            <a:r>
              <a:rPr lang="tr-TR" sz="1800" dirty="0"/>
              <a:t> </a:t>
            </a:r>
          </a:p>
          <a:p>
            <a:pPr indent="12700" algn="ctr">
              <a:buNone/>
              <a:defRPr/>
            </a:pPr>
            <a:r>
              <a:rPr lang="tr-TR" sz="1800" dirty="0"/>
              <a:t>Antropologlar, avcı-toplayıcılığa ve çobanlığa dayanan </a:t>
            </a:r>
          </a:p>
          <a:p>
            <a:pPr indent="12700" algn="ctr">
              <a:buNone/>
              <a:defRPr/>
            </a:pPr>
            <a:r>
              <a:rPr lang="tr-TR" sz="1800" dirty="0"/>
              <a:t>iki genel göçebelik türü saptamışlardır. </a:t>
            </a:r>
          </a:p>
          <a:p>
            <a:pPr indent="12700" algn="ctr">
              <a:buNone/>
              <a:defRPr/>
            </a:pPr>
            <a:r>
              <a:rPr lang="tr-TR" sz="1800" dirty="0"/>
              <a:t>Avcı-toplayıcıların ya da çoban toplulukların diğer yerleşik gruplardan bağımsız olma ölçüleri değişkenlik göstermektedir. </a:t>
            </a:r>
          </a:p>
          <a:p>
            <a:pPr indent="12700" algn="ctr">
              <a:buNone/>
              <a:defRPr/>
            </a:pPr>
            <a:r>
              <a:rPr lang="tr-TR" sz="1800" dirty="0"/>
              <a:t>Bu toplumlar ekonomik olarak kendi kendilerine yeterlidir.  </a:t>
            </a:r>
          </a:p>
          <a:p>
            <a:pPr>
              <a:defRPr/>
            </a:pPr>
            <a:endParaRPr lang="tr-TR" sz="1800" dirty="0"/>
          </a:p>
          <a:p>
            <a:pPr indent="12700" algn="ctr">
              <a:buNone/>
              <a:defRPr/>
            </a:pPr>
            <a:r>
              <a:rPr lang="tr-TR" sz="1800" dirty="0"/>
              <a:t>Klasik tipolojinin dışında bırakılmış üçüncü bir göçebe grup ise, her zaman -fırsat buldukça mal ve hizmetler sundukları- başka bir ekonomiyle karşılıklı bağımlılık ilişkisi içinde yaşayan Çingenelerdir. </a:t>
            </a:r>
          </a:p>
          <a:p>
            <a:pPr algn="ctr">
              <a:buFontTx/>
              <a:buNone/>
              <a:defRPr/>
            </a:pPr>
            <a:r>
              <a:rPr lang="tr-TR" sz="1800" dirty="0"/>
              <a:t> </a:t>
            </a:r>
          </a:p>
          <a:p>
            <a:pPr algn="ctr" eaLnBrk="1" hangingPunct="1">
              <a:lnSpc>
                <a:spcPct val="90000"/>
              </a:lnSpc>
              <a:buFontTx/>
              <a:buNone/>
              <a:defRPr/>
            </a:pPr>
            <a:endParaRPr lang="tr-TR" sz="1800" dirty="0"/>
          </a:p>
        </p:txBody>
      </p:sp>
    </p:spTree>
    <p:extLst>
      <p:ext uri="{BB962C8B-B14F-4D97-AF65-F5344CB8AC3E}">
        <p14:creationId xmlns:p14="http://schemas.microsoft.com/office/powerpoint/2010/main" xmlns="" val="3932042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432</Words>
  <Application>Microsoft Office PowerPoint</Application>
  <PresentationFormat>Özel</PresentationFormat>
  <Paragraphs>149</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Office Teması</vt:lpstr>
      <vt:lpstr>Slayt 1</vt:lpstr>
      <vt:lpstr>Slayt 2</vt:lpstr>
      <vt:lpstr>Slayt 3</vt:lpstr>
      <vt:lpstr>Slayt 4</vt:lpstr>
      <vt:lpstr>Slayt 5</vt:lpstr>
      <vt:lpstr>Slayt 6</vt:lpstr>
      <vt:lpstr>Slayt 7</vt:lpstr>
      <vt:lpstr>Slayt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Kullanıcı</dc:creator>
  <cp:lastModifiedBy>muhtar</cp:lastModifiedBy>
  <cp:revision>9</cp:revision>
  <dcterms:created xsi:type="dcterms:W3CDTF">2017-11-29T13:26:08Z</dcterms:created>
  <dcterms:modified xsi:type="dcterms:W3CDTF">2017-11-29T20:10:28Z</dcterms:modified>
</cp:coreProperties>
</file>