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9" r:id="rId4"/>
    <p:sldId id="271" r:id="rId5"/>
    <p:sldId id="280" r:id="rId6"/>
    <p:sldId id="282" r:id="rId7"/>
    <p:sldId id="281" r:id="rId8"/>
    <p:sldId id="272" r:id="rId9"/>
    <p:sldId id="273" r:id="rId10"/>
    <p:sldId id="284" r:id="rId11"/>
    <p:sldId id="274" r:id="rId12"/>
    <p:sldId id="275" r:id="rId13"/>
    <p:sldId id="276" r:id="rId14"/>
    <p:sldId id="277" r:id="rId15"/>
    <p:sldId id="287" r:id="rId16"/>
    <p:sldId id="286" r:id="rId17"/>
    <p:sldId id="278" r:id="rId18"/>
    <p:sldId id="279" r:id="rId19"/>
    <p:sldId id="288" r:id="rId20"/>
    <p:sldId id="26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82"/>
    <p:restoredTop sz="92602"/>
  </p:normalViewPr>
  <p:slideViewPr>
    <p:cSldViewPr snapToGrid="0" snapToObjects="1">
      <p:cViewPr>
        <p:scale>
          <a:sx n="72" d="100"/>
          <a:sy n="72" d="100"/>
        </p:scale>
        <p:origin x="1368" y="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1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2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3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62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38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9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64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1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3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42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69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055A6-38B7-6541-BEFC-3C25DE582CDF}" type="datetimeFigureOut">
              <a:rPr lang="en-US" smtClean="0"/>
              <a:t>10/22/17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E00F0-58C9-B941-9B69-173CA88A7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415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3250"/>
            <a:ext cx="7772400" cy="4032249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Dersin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Adı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smtClean="0"/>
              <a:t>Üst </a:t>
            </a:r>
            <a:r>
              <a:rPr lang="en-US" dirty="0" err="1" smtClean="0"/>
              <a:t>Küçükazı</a:t>
            </a:r>
            <a:r>
              <a:rPr lang="en-US" dirty="0" smtClean="0"/>
              <a:t> </a:t>
            </a:r>
            <a:r>
              <a:rPr lang="en-US" dirty="0" err="1" smtClean="0"/>
              <a:t>Dişleri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(</a:t>
            </a:r>
            <a:r>
              <a:rPr lang="en-US" dirty="0" err="1" smtClean="0"/>
              <a:t>Maksiller</a:t>
            </a:r>
            <a:r>
              <a:rPr lang="en-US" dirty="0" smtClean="0"/>
              <a:t> </a:t>
            </a:r>
            <a:r>
              <a:rPr lang="en-US" dirty="0"/>
              <a:t>Premolar </a:t>
            </a:r>
            <a:r>
              <a:rPr lang="en-US" dirty="0" err="1" smtClean="0"/>
              <a:t>Dişler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rgbClr val="FF0000"/>
                </a:solidFill>
              </a:rPr>
              <a:t>Dersin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Sınıf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Dönemi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1. </a:t>
            </a:r>
            <a:r>
              <a:rPr lang="en-US" dirty="0" err="1" smtClean="0"/>
              <a:t>Sınıf</a:t>
            </a:r>
            <a:r>
              <a:rPr lang="en-US" dirty="0" smtClean="0"/>
              <a:t> </a:t>
            </a:r>
            <a:r>
              <a:rPr lang="en-US" dirty="0" err="1" smtClean="0"/>
              <a:t>Güz</a:t>
            </a:r>
            <a:r>
              <a:rPr lang="en-US" dirty="0" smtClean="0"/>
              <a:t> </a:t>
            </a:r>
            <a:r>
              <a:rPr lang="en-US" dirty="0" err="1"/>
              <a:t>Y</a:t>
            </a:r>
            <a:r>
              <a:rPr lang="en-US" dirty="0" err="1" smtClean="0"/>
              <a:t>arıyılı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35499"/>
            <a:ext cx="6400800" cy="1571625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Prof. Dr.</a:t>
            </a:r>
          </a:p>
          <a:p>
            <a:r>
              <a:rPr lang="en-US" sz="4400" b="1" dirty="0" smtClean="0"/>
              <a:t>Mehmet Ali </a:t>
            </a:r>
            <a:r>
              <a:rPr lang="en-US" sz="4400" b="1" dirty="0" err="1" smtClean="0"/>
              <a:t>Kılıçarslan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71606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3166"/>
          </a:xfrm>
        </p:spPr>
        <p:txBody>
          <a:bodyPr>
            <a:noAutofit/>
          </a:bodyPr>
          <a:lstStyle/>
          <a:p>
            <a:r>
              <a:rPr lang="en-US" sz="6000" b="1" dirty="0"/>
              <a:t>Bukkal (</a:t>
            </a:r>
            <a:r>
              <a:rPr lang="en-US" sz="6000" b="1" dirty="0" err="1"/>
              <a:t>Vestibül</a:t>
            </a:r>
            <a:r>
              <a:rPr lang="en-US" sz="6000" b="1" dirty="0"/>
              <a:t>) </a:t>
            </a:r>
            <a:r>
              <a:rPr lang="en-US" sz="6000" b="1" dirty="0" err="1"/>
              <a:t>Yüz</a:t>
            </a: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99798" cy="500793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1. </a:t>
            </a:r>
            <a:r>
              <a:rPr lang="en-US" dirty="0" err="1"/>
              <a:t>ve</a:t>
            </a:r>
            <a:r>
              <a:rPr lang="en-US" dirty="0"/>
              <a:t> 2. Premolar </a:t>
            </a:r>
            <a:r>
              <a:rPr lang="en-US" dirty="0" err="1"/>
              <a:t>dişler</a:t>
            </a:r>
            <a:r>
              <a:rPr lang="en-US" dirty="0"/>
              <a:t> </a:t>
            </a:r>
            <a:r>
              <a:rPr lang="en-US" dirty="0" err="1"/>
              <a:t>karşılaştırıldığında</a:t>
            </a:r>
            <a:r>
              <a:rPr lang="en-US" dirty="0"/>
              <a:t> 1. premolar </a:t>
            </a:r>
            <a:r>
              <a:rPr lang="en-US" dirty="0" err="1"/>
              <a:t>dişte</a:t>
            </a:r>
            <a:r>
              <a:rPr lang="en-US" dirty="0"/>
              <a:t> </a:t>
            </a:r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sırt</a:t>
            </a:r>
            <a:r>
              <a:rPr lang="en-US" dirty="0"/>
              <a:t>; </a:t>
            </a:r>
            <a:r>
              <a:rPr lang="en-US" dirty="0" err="1"/>
              <a:t>diğerine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belirgindir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Bukkal</a:t>
            </a:r>
            <a:r>
              <a:rPr lang="en-US" dirty="0" smtClean="0"/>
              <a:t> </a:t>
            </a:r>
            <a:r>
              <a:rPr lang="en-US" dirty="0" err="1" smtClean="0"/>
              <a:t>tüberkül</a:t>
            </a:r>
            <a:r>
              <a:rPr lang="en-US" dirty="0" smtClean="0"/>
              <a:t> </a:t>
            </a:r>
            <a:r>
              <a:rPr lang="en-US" dirty="0"/>
              <a:t>1. </a:t>
            </a:r>
            <a:r>
              <a:rPr lang="en-US" dirty="0" err="1"/>
              <a:t>küçükazı</a:t>
            </a:r>
            <a:r>
              <a:rPr lang="en-US" dirty="0"/>
              <a:t> </a:t>
            </a:r>
            <a:r>
              <a:rPr lang="en-US" dirty="0" err="1"/>
              <a:t>dişinde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belirgin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sivridir</a:t>
            </a:r>
            <a:r>
              <a:rPr lang="en-US" dirty="0" smtClean="0"/>
              <a:t>.</a:t>
            </a:r>
          </a:p>
          <a:p>
            <a:r>
              <a:rPr lang="en-US" dirty="0"/>
              <a:t>1. </a:t>
            </a:r>
            <a:r>
              <a:rPr lang="en-US" dirty="0" err="1"/>
              <a:t>Küçükazı</a:t>
            </a:r>
            <a:r>
              <a:rPr lang="en-US" dirty="0"/>
              <a:t> </a:t>
            </a:r>
            <a:r>
              <a:rPr lang="en-US" dirty="0" err="1"/>
              <a:t>dişinde</a:t>
            </a:r>
            <a:r>
              <a:rPr lang="en-US" dirty="0"/>
              <a:t> </a:t>
            </a:r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tüberkülün</a:t>
            </a:r>
            <a:r>
              <a:rPr lang="en-US" dirty="0"/>
              <a:t> mesial </a:t>
            </a:r>
            <a:r>
              <a:rPr lang="en-US" dirty="0" err="1"/>
              <a:t>eğimi</a:t>
            </a:r>
            <a:r>
              <a:rPr lang="en-US" dirty="0"/>
              <a:t>, distal </a:t>
            </a:r>
            <a:r>
              <a:rPr lang="en-US" dirty="0" err="1"/>
              <a:t>eğiminden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uzundur</a:t>
            </a:r>
            <a:r>
              <a:rPr lang="en-US" dirty="0"/>
              <a:t>. </a:t>
            </a:r>
            <a:r>
              <a:rPr lang="en-US" dirty="0" err="1" smtClean="0"/>
              <a:t>Ancak</a:t>
            </a:r>
            <a:r>
              <a:rPr lang="en-US" dirty="0" smtClean="0"/>
              <a:t> </a:t>
            </a:r>
            <a:r>
              <a:rPr lang="en-US" dirty="0"/>
              <a:t>2. premolar </a:t>
            </a:r>
            <a:r>
              <a:rPr lang="en-US" dirty="0" err="1" smtClean="0"/>
              <a:t>dişinde</a:t>
            </a:r>
            <a:r>
              <a:rPr lang="en-US" dirty="0" smtClean="0"/>
              <a:t>  </a:t>
            </a:r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tüberkül</a:t>
            </a:r>
            <a:r>
              <a:rPr lang="en-US" dirty="0"/>
              <a:t> </a:t>
            </a:r>
            <a:r>
              <a:rPr lang="en-US" dirty="0" err="1"/>
              <a:t>sırtının</a:t>
            </a:r>
            <a:r>
              <a:rPr lang="en-US" dirty="0"/>
              <a:t> mesial </a:t>
            </a:r>
            <a:r>
              <a:rPr lang="en-US" dirty="0" err="1"/>
              <a:t>kenarı</a:t>
            </a:r>
            <a:r>
              <a:rPr lang="en-US" dirty="0"/>
              <a:t>, distal </a:t>
            </a:r>
            <a:r>
              <a:rPr lang="en-US" dirty="0" err="1"/>
              <a:t>kenardan</a:t>
            </a:r>
            <a:r>
              <a:rPr lang="en-US" dirty="0"/>
              <a:t> </a:t>
            </a:r>
            <a:r>
              <a:rPr lang="en-US" dirty="0" err="1"/>
              <a:t>biraz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kısa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düz</a:t>
            </a:r>
            <a:r>
              <a:rPr lang="en-US" dirty="0"/>
              <a:t> </a:t>
            </a:r>
            <a:r>
              <a:rPr lang="en-US" dirty="0" err="1"/>
              <a:t>yapıdadır</a:t>
            </a:r>
            <a:r>
              <a:rPr lang="en-US" dirty="0"/>
              <a:t>. </a:t>
            </a:r>
            <a:r>
              <a:rPr lang="en-US" dirty="0" smtClean="0"/>
              <a:t> 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84193" r="-84193"/>
          <a:stretch>
            <a:fillRect/>
          </a:stretch>
        </p:blipFill>
        <p:spPr>
          <a:xfrm>
            <a:off x="2687228" y="1417638"/>
            <a:ext cx="9010329" cy="49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6000" b="1" dirty="0"/>
              <a:t>Palatinal (Lingual) </a:t>
            </a:r>
            <a:r>
              <a:rPr lang="en-US" sz="6000" b="1" dirty="0" err="1"/>
              <a:t>Yüz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758" y="1417638"/>
            <a:ext cx="5015983" cy="5268362"/>
          </a:xfrm>
        </p:spPr>
        <p:txBody>
          <a:bodyPr>
            <a:noAutofit/>
          </a:bodyPr>
          <a:lstStyle/>
          <a:p>
            <a:r>
              <a:rPr lang="en-US" sz="2400" dirty="0" err="1"/>
              <a:t>Kron</a:t>
            </a:r>
            <a:r>
              <a:rPr lang="en-US" sz="2400" dirty="0"/>
              <a:t> </a:t>
            </a:r>
            <a:r>
              <a:rPr lang="en-US" sz="2400" dirty="0" err="1"/>
              <a:t>palatinale</a:t>
            </a:r>
            <a:r>
              <a:rPr lang="en-US" sz="2400" dirty="0"/>
              <a:t> </a:t>
            </a:r>
            <a:r>
              <a:rPr lang="en-US" sz="2400" dirty="0" err="1"/>
              <a:t>doğru</a:t>
            </a:r>
            <a:r>
              <a:rPr lang="en-US" sz="2400" dirty="0"/>
              <a:t> </a:t>
            </a:r>
            <a:r>
              <a:rPr lang="en-US" sz="2400" dirty="0" err="1"/>
              <a:t>daraldığından</a:t>
            </a:r>
            <a:r>
              <a:rPr lang="en-US" sz="2400" dirty="0"/>
              <a:t> </a:t>
            </a:r>
            <a:r>
              <a:rPr lang="en-US" sz="2400" dirty="0" err="1"/>
              <a:t>dolayı</a:t>
            </a:r>
            <a:r>
              <a:rPr lang="en-US" sz="2400" dirty="0"/>
              <a:t> </a:t>
            </a:r>
            <a:r>
              <a:rPr lang="en-US" sz="2400" dirty="0" err="1"/>
              <a:t>palatinal</a:t>
            </a:r>
            <a:r>
              <a:rPr lang="en-US" sz="2400" dirty="0"/>
              <a:t> </a:t>
            </a:r>
            <a:r>
              <a:rPr lang="en-US" sz="2400" dirty="0" err="1"/>
              <a:t>yüzden</a:t>
            </a:r>
            <a:r>
              <a:rPr lang="en-US" sz="2400" dirty="0"/>
              <a:t> </a:t>
            </a:r>
            <a:r>
              <a:rPr lang="en-US" sz="2400" dirty="0" err="1"/>
              <a:t>dişe</a:t>
            </a:r>
            <a:r>
              <a:rPr lang="en-US" sz="2400" dirty="0"/>
              <a:t> </a:t>
            </a:r>
            <a:r>
              <a:rPr lang="en-US" sz="2400" dirty="0" err="1"/>
              <a:t>bakıldığında</a:t>
            </a:r>
            <a:r>
              <a:rPr lang="en-US" sz="2400" dirty="0"/>
              <a:t>; </a:t>
            </a:r>
            <a:r>
              <a:rPr lang="en-US" sz="2400" dirty="0" err="1"/>
              <a:t>bukkal</a:t>
            </a:r>
            <a:r>
              <a:rPr lang="en-US" sz="2400" dirty="0"/>
              <a:t> </a:t>
            </a:r>
            <a:r>
              <a:rPr lang="en-US" sz="2400" dirty="0" err="1"/>
              <a:t>tüberkülün</a:t>
            </a:r>
            <a:r>
              <a:rPr lang="en-US" sz="2400" dirty="0"/>
              <a:t> </a:t>
            </a:r>
            <a:r>
              <a:rPr lang="en-US" sz="2400" dirty="0" err="1"/>
              <a:t>oklüzal</a:t>
            </a:r>
            <a:r>
              <a:rPr lang="en-US" sz="2400" dirty="0"/>
              <a:t> </a:t>
            </a:r>
            <a:r>
              <a:rPr lang="en-US" sz="2400" dirty="0" err="1"/>
              <a:t>yarısı</a:t>
            </a:r>
            <a:r>
              <a:rPr lang="en-US" sz="2400" dirty="0"/>
              <a:t>, mesial </a:t>
            </a:r>
            <a:r>
              <a:rPr lang="en-US" sz="2400" dirty="0" err="1"/>
              <a:t>ve</a:t>
            </a:r>
            <a:r>
              <a:rPr lang="en-US" sz="2400" dirty="0"/>
              <a:t> distal </a:t>
            </a:r>
            <a:r>
              <a:rPr lang="en-US" sz="2400" dirty="0" err="1"/>
              <a:t>yüzlerin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kısmı</a:t>
            </a:r>
            <a:r>
              <a:rPr lang="en-US" sz="2400" dirty="0"/>
              <a:t> </a:t>
            </a:r>
            <a:r>
              <a:rPr lang="en-US" sz="2400" dirty="0" err="1"/>
              <a:t>izlenir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err="1"/>
              <a:t>Palatinal</a:t>
            </a:r>
            <a:r>
              <a:rPr lang="en-US" sz="2400" dirty="0"/>
              <a:t> </a:t>
            </a:r>
            <a:r>
              <a:rPr lang="en-US" sz="2400" dirty="0" err="1"/>
              <a:t>yüzdeki</a:t>
            </a:r>
            <a:r>
              <a:rPr lang="en-US" sz="2400" dirty="0"/>
              <a:t> </a:t>
            </a:r>
            <a:r>
              <a:rPr lang="en-US" sz="2400" dirty="0" err="1"/>
              <a:t>mesiodistal</a:t>
            </a:r>
            <a:r>
              <a:rPr lang="en-US" sz="2400" dirty="0"/>
              <a:t> </a:t>
            </a:r>
            <a:r>
              <a:rPr lang="en-US" sz="2400" dirty="0" err="1"/>
              <a:t>boyut</a:t>
            </a:r>
            <a:r>
              <a:rPr lang="en-US" sz="2400" dirty="0"/>
              <a:t> 2. premolar </a:t>
            </a:r>
            <a:r>
              <a:rPr lang="en-US" sz="2400" dirty="0" err="1"/>
              <a:t>dişte</a:t>
            </a:r>
            <a:r>
              <a:rPr lang="en-US" sz="2400" dirty="0"/>
              <a:t>; 1. </a:t>
            </a:r>
            <a:r>
              <a:rPr lang="en-US" sz="2400" dirty="0" err="1"/>
              <a:t>premolarla</a:t>
            </a:r>
            <a:r>
              <a:rPr lang="en-US" sz="2400" dirty="0"/>
              <a:t> </a:t>
            </a:r>
            <a:r>
              <a:rPr lang="en-US" sz="2400" dirty="0" err="1"/>
              <a:t>kıyaslandığında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geniştir</a:t>
            </a:r>
            <a:r>
              <a:rPr lang="en-US" sz="2400" dirty="0"/>
              <a:t>. Bu durum da </a:t>
            </a:r>
            <a:r>
              <a:rPr lang="en-US" sz="2400" dirty="0" err="1"/>
              <a:t>bukkalden</a:t>
            </a:r>
            <a:r>
              <a:rPr lang="en-US" sz="2400" dirty="0"/>
              <a:t> </a:t>
            </a:r>
            <a:r>
              <a:rPr lang="en-US" sz="2400" dirty="0" err="1"/>
              <a:t>palatinale</a:t>
            </a:r>
            <a:r>
              <a:rPr lang="en-US" sz="2400" dirty="0"/>
              <a:t> </a:t>
            </a:r>
            <a:r>
              <a:rPr lang="en-US" sz="2400" dirty="0" err="1"/>
              <a:t>daralmayı</a:t>
            </a:r>
            <a:r>
              <a:rPr lang="en-US" sz="2400" dirty="0"/>
              <a:t>; 1. premolar </a:t>
            </a:r>
            <a:r>
              <a:rPr lang="en-US" sz="2400" dirty="0" err="1"/>
              <a:t>dişte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belirgin</a:t>
            </a:r>
            <a:r>
              <a:rPr lang="en-US" sz="2400" dirty="0"/>
              <a:t> </a:t>
            </a:r>
            <a:r>
              <a:rPr lang="en-US" sz="2400" dirty="0" err="1"/>
              <a:t>yapar</a:t>
            </a:r>
            <a:r>
              <a:rPr lang="en-US" sz="2400" dirty="0"/>
              <a:t>.</a:t>
            </a:r>
            <a:endParaRPr lang="tr-TR" sz="2400" dirty="0"/>
          </a:p>
          <a:p>
            <a:r>
              <a:rPr lang="en-US" sz="2400" dirty="0" err="1" smtClean="0"/>
              <a:t>Palatinal</a:t>
            </a:r>
            <a:r>
              <a:rPr lang="en-US" sz="2400" dirty="0" smtClean="0"/>
              <a:t> </a:t>
            </a:r>
            <a:r>
              <a:rPr lang="en-US" sz="2400" dirty="0" err="1"/>
              <a:t>tüberkül</a:t>
            </a:r>
            <a:r>
              <a:rPr lang="en-US" sz="2400" dirty="0"/>
              <a:t> </a:t>
            </a:r>
            <a:r>
              <a:rPr lang="en-US" sz="2400" dirty="0" err="1"/>
              <a:t>tepesi</a:t>
            </a:r>
            <a:r>
              <a:rPr lang="en-US" sz="2400" dirty="0"/>
              <a:t>, </a:t>
            </a:r>
            <a:r>
              <a:rPr lang="en-US" sz="2400" dirty="0" err="1"/>
              <a:t>bukkal</a:t>
            </a:r>
            <a:r>
              <a:rPr lang="en-US" sz="2400" dirty="0"/>
              <a:t> </a:t>
            </a:r>
            <a:r>
              <a:rPr lang="en-US" sz="2400" dirty="0" err="1"/>
              <a:t>tüberkül</a:t>
            </a:r>
            <a:r>
              <a:rPr lang="en-US" sz="2400" dirty="0"/>
              <a:t> </a:t>
            </a:r>
            <a:r>
              <a:rPr lang="en-US" sz="2400" dirty="0" err="1"/>
              <a:t>tepesine</a:t>
            </a:r>
            <a:r>
              <a:rPr lang="en-US" sz="2400" dirty="0"/>
              <a:t> </a:t>
            </a:r>
            <a:r>
              <a:rPr lang="en-US" sz="2400" dirty="0" err="1"/>
              <a:t>oranla</a:t>
            </a:r>
            <a:r>
              <a:rPr lang="en-US" sz="2400" dirty="0"/>
              <a:t> </a:t>
            </a:r>
            <a:r>
              <a:rPr lang="en-US" sz="2400" dirty="0" err="1"/>
              <a:t>çok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mesiale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yakın</a:t>
            </a:r>
            <a:r>
              <a:rPr lang="en-US" sz="2400" dirty="0"/>
              <a:t> </a:t>
            </a:r>
            <a:r>
              <a:rPr lang="en-US" sz="2400" dirty="0" err="1"/>
              <a:t>konumlanmıştır</a:t>
            </a:r>
            <a:r>
              <a:rPr lang="en-US" sz="2400" dirty="0"/>
              <a:t>.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79729" r="-79729"/>
          <a:stretch>
            <a:fillRect/>
          </a:stretch>
        </p:blipFill>
        <p:spPr>
          <a:xfrm>
            <a:off x="2317885" y="1435584"/>
            <a:ext cx="9191500" cy="505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9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4316"/>
          </a:xfrm>
        </p:spPr>
        <p:txBody>
          <a:bodyPr>
            <a:normAutofit/>
          </a:bodyPr>
          <a:lstStyle/>
          <a:p>
            <a:r>
              <a:rPr lang="en-US" sz="6000" b="1" dirty="0"/>
              <a:t>Mesial </a:t>
            </a:r>
            <a:r>
              <a:rPr lang="en-US" sz="6000" b="1" dirty="0" err="1"/>
              <a:t>Yüz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7340"/>
            <a:ext cx="5140927" cy="5940660"/>
          </a:xfrm>
        </p:spPr>
        <p:txBody>
          <a:bodyPr>
            <a:noAutofit/>
          </a:bodyPr>
          <a:lstStyle/>
          <a:p>
            <a:r>
              <a:rPr lang="en-US" sz="2400" dirty="0" smtClean="0"/>
              <a:t>Bukkal </a:t>
            </a:r>
            <a:r>
              <a:rPr lang="en-US" sz="2400" dirty="0" err="1"/>
              <a:t>ve</a:t>
            </a:r>
            <a:r>
              <a:rPr lang="en-US" sz="2400" dirty="0"/>
              <a:t> </a:t>
            </a:r>
            <a:r>
              <a:rPr lang="en-US" sz="2400" dirty="0" err="1"/>
              <a:t>palatinal</a:t>
            </a:r>
            <a:r>
              <a:rPr lang="en-US" sz="2400" dirty="0"/>
              <a:t> </a:t>
            </a:r>
            <a:r>
              <a:rPr lang="en-US" sz="2400" dirty="0" err="1"/>
              <a:t>kenarlar</a:t>
            </a:r>
            <a:r>
              <a:rPr lang="en-US" sz="2400" dirty="0"/>
              <a:t> </a:t>
            </a:r>
            <a:r>
              <a:rPr lang="en-US" sz="2400" dirty="0" err="1"/>
              <a:t>düzgün</a:t>
            </a:r>
            <a:r>
              <a:rPr lang="en-US" sz="2400" dirty="0"/>
              <a:t> </a:t>
            </a:r>
            <a:r>
              <a:rPr lang="en-US" sz="2400" dirty="0" err="1"/>
              <a:t>bir</a:t>
            </a:r>
            <a:r>
              <a:rPr lang="en-US" sz="2400" dirty="0"/>
              <a:t> </a:t>
            </a:r>
            <a:r>
              <a:rPr lang="en-US" sz="2400" dirty="0" err="1"/>
              <a:t>dışbükeylik</a:t>
            </a:r>
            <a:r>
              <a:rPr lang="en-US" sz="2400" dirty="0"/>
              <a:t> </a:t>
            </a:r>
            <a:r>
              <a:rPr lang="en-US" sz="2400" dirty="0" err="1"/>
              <a:t>gösterir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Bukkal </a:t>
            </a:r>
            <a:r>
              <a:rPr lang="en-US" sz="2400" dirty="0" err="1"/>
              <a:t>tüberkül</a:t>
            </a:r>
            <a:r>
              <a:rPr lang="en-US" sz="2400" dirty="0"/>
              <a:t>, </a:t>
            </a:r>
            <a:r>
              <a:rPr lang="en-US" sz="2400" dirty="0" err="1"/>
              <a:t>palatinal</a:t>
            </a:r>
            <a:r>
              <a:rPr lang="en-US" sz="2400" dirty="0"/>
              <a:t> </a:t>
            </a:r>
            <a:r>
              <a:rPr lang="en-US" sz="2400" dirty="0" err="1"/>
              <a:t>tüberkülden</a:t>
            </a:r>
            <a:r>
              <a:rPr lang="en-US" sz="2400" dirty="0"/>
              <a:t> </a:t>
            </a:r>
            <a:r>
              <a:rPr lang="en-US" sz="2400" dirty="0" err="1"/>
              <a:t>daha</a:t>
            </a:r>
            <a:r>
              <a:rPr lang="en-US" sz="2400" dirty="0"/>
              <a:t> </a:t>
            </a:r>
            <a:r>
              <a:rPr lang="en-US" sz="2400" dirty="0" err="1"/>
              <a:t>büyüktür</a:t>
            </a:r>
            <a:r>
              <a:rPr lang="en-US" sz="2400" dirty="0"/>
              <a:t>, </a:t>
            </a:r>
            <a:r>
              <a:rPr lang="en-US" sz="2400" dirty="0" err="1"/>
              <a:t>ancak</a:t>
            </a:r>
            <a:r>
              <a:rPr lang="en-US" sz="2400" dirty="0"/>
              <a:t> </a:t>
            </a:r>
            <a:r>
              <a:rPr lang="en-US" sz="2400" dirty="0" err="1"/>
              <a:t>aralarındaki</a:t>
            </a:r>
            <a:r>
              <a:rPr lang="en-US" sz="2400" dirty="0"/>
              <a:t> </a:t>
            </a:r>
            <a:r>
              <a:rPr lang="en-US" sz="2400" dirty="0" err="1"/>
              <a:t>fark</a:t>
            </a:r>
            <a:r>
              <a:rPr lang="en-US" sz="2400" dirty="0"/>
              <a:t> 1</a:t>
            </a:r>
            <a:r>
              <a:rPr lang="en-US" sz="2400" dirty="0" smtClean="0"/>
              <a:t>. </a:t>
            </a:r>
            <a:r>
              <a:rPr lang="en-US" sz="2400" dirty="0" err="1" smtClean="0"/>
              <a:t>küçükazı</a:t>
            </a:r>
            <a:r>
              <a:rPr lang="en-US" sz="2400" dirty="0" smtClean="0"/>
              <a:t> </a:t>
            </a:r>
            <a:r>
              <a:rPr lang="en-US" sz="2400" dirty="0" err="1" smtClean="0"/>
              <a:t>dişi</a:t>
            </a:r>
            <a:r>
              <a:rPr lang="en-US" sz="2400" dirty="0" smtClean="0"/>
              <a:t> </a:t>
            </a:r>
            <a:r>
              <a:rPr lang="en-US" sz="2400" dirty="0" err="1"/>
              <a:t>kadar</a:t>
            </a:r>
            <a:r>
              <a:rPr lang="en-US" sz="2400" dirty="0"/>
              <a:t> </a:t>
            </a:r>
            <a:r>
              <a:rPr lang="en-US" sz="2400" dirty="0" err="1"/>
              <a:t>değildir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err="1" smtClean="0"/>
              <a:t>Mesio-</a:t>
            </a:r>
            <a:r>
              <a:rPr lang="en-US" sz="2400" dirty="0" err="1"/>
              <a:t>oklüzal</a:t>
            </a:r>
            <a:r>
              <a:rPr lang="en-US" sz="2400" dirty="0"/>
              <a:t> </a:t>
            </a:r>
            <a:r>
              <a:rPr lang="en-US" sz="2400" dirty="0" err="1" smtClean="0"/>
              <a:t>kenar</a:t>
            </a:r>
            <a:r>
              <a:rPr lang="en-US" sz="2400" dirty="0"/>
              <a:t> </a:t>
            </a:r>
            <a:r>
              <a:rPr lang="en-US" sz="2400" dirty="0" err="1" smtClean="0"/>
              <a:t>düzgün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keskin</a:t>
            </a:r>
            <a:r>
              <a:rPr lang="en-US" sz="2400" dirty="0" smtClean="0"/>
              <a:t> </a:t>
            </a:r>
            <a:r>
              <a:rPr lang="en-US" sz="2400" dirty="0" err="1" smtClean="0"/>
              <a:t>olmayan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içbükeylik</a:t>
            </a:r>
            <a:r>
              <a:rPr lang="en-US" sz="2400" dirty="0" smtClean="0"/>
              <a:t> </a:t>
            </a:r>
            <a:r>
              <a:rPr lang="en-US" sz="2400" dirty="0" err="1"/>
              <a:t>sergiler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Her </a:t>
            </a:r>
            <a:r>
              <a:rPr lang="en-US" sz="2400" dirty="0" err="1" smtClean="0"/>
              <a:t>iki</a:t>
            </a:r>
            <a:r>
              <a:rPr lang="en-US" sz="2400" dirty="0" smtClean="0"/>
              <a:t> </a:t>
            </a:r>
            <a:r>
              <a:rPr lang="en-US" sz="2400" dirty="0" err="1" smtClean="0"/>
              <a:t>dişte</a:t>
            </a:r>
            <a:r>
              <a:rPr lang="en-US" sz="2400" dirty="0" smtClean="0"/>
              <a:t> de mesial </a:t>
            </a:r>
            <a:r>
              <a:rPr lang="en-US" sz="2400" dirty="0" err="1" smtClean="0"/>
              <a:t>temas</a:t>
            </a:r>
            <a:r>
              <a:rPr lang="en-US" sz="2400" dirty="0" smtClean="0"/>
              <a:t> </a:t>
            </a:r>
            <a:r>
              <a:rPr lang="en-US" sz="2400" dirty="0" err="1" smtClean="0"/>
              <a:t>alanı</a:t>
            </a:r>
            <a:r>
              <a:rPr lang="en-US" sz="2400" dirty="0" smtClean="0"/>
              <a:t> </a:t>
            </a:r>
            <a:r>
              <a:rPr lang="en-US" sz="2400" dirty="0" err="1" smtClean="0"/>
              <a:t>orta</a:t>
            </a:r>
            <a:r>
              <a:rPr lang="en-US" sz="2400" dirty="0" smtClean="0"/>
              <a:t> </a:t>
            </a:r>
            <a:r>
              <a:rPr lang="en-US" sz="2400" dirty="0" err="1" smtClean="0"/>
              <a:t>üçlünün</a:t>
            </a:r>
            <a:r>
              <a:rPr lang="en-US" sz="2400" dirty="0" smtClean="0"/>
              <a:t> </a:t>
            </a:r>
            <a:r>
              <a:rPr lang="en-US" sz="2400" dirty="0" err="1" smtClean="0"/>
              <a:t>biraz</a:t>
            </a:r>
            <a:r>
              <a:rPr lang="en-US" sz="2400" dirty="0" smtClean="0"/>
              <a:t> </a:t>
            </a:r>
            <a:r>
              <a:rPr lang="en-US" sz="2400" dirty="0" err="1" smtClean="0"/>
              <a:t>oklüzalinde</a:t>
            </a:r>
            <a:r>
              <a:rPr lang="en-US" sz="2400" dirty="0" smtClean="0"/>
              <a:t> </a:t>
            </a:r>
            <a:r>
              <a:rPr lang="en-US" sz="2400" dirty="0" err="1" smtClean="0"/>
              <a:t>yer</a:t>
            </a:r>
            <a:r>
              <a:rPr lang="en-US" sz="2400" dirty="0" smtClean="0"/>
              <a:t> </a:t>
            </a:r>
            <a:r>
              <a:rPr lang="en-US" sz="2400" dirty="0" err="1"/>
              <a:t>alır</a:t>
            </a:r>
            <a:r>
              <a:rPr lang="en-US" sz="2400" dirty="0"/>
              <a:t>. </a:t>
            </a:r>
            <a:endParaRPr lang="en-US" sz="2400" dirty="0" smtClean="0"/>
          </a:p>
          <a:p>
            <a:r>
              <a:rPr lang="en-US" sz="2400" dirty="0" smtClean="0"/>
              <a:t>1</a:t>
            </a:r>
            <a:r>
              <a:rPr lang="en-US" sz="2400" dirty="0"/>
              <a:t>. Premolar </a:t>
            </a:r>
            <a:r>
              <a:rPr lang="en-US" sz="2400" dirty="0" err="1"/>
              <a:t>dişte</a:t>
            </a:r>
            <a:r>
              <a:rPr lang="en-US" sz="2400" dirty="0"/>
              <a:t>; mesial </a:t>
            </a:r>
            <a:r>
              <a:rPr lang="en-US" sz="2400" dirty="0" err="1"/>
              <a:t>temas</a:t>
            </a:r>
            <a:r>
              <a:rPr lang="en-US" sz="2400" dirty="0"/>
              <a:t> </a:t>
            </a:r>
            <a:r>
              <a:rPr lang="en-US" sz="2400" dirty="0" err="1"/>
              <a:t>alanının</a:t>
            </a:r>
            <a:r>
              <a:rPr lang="en-US" sz="2400" dirty="0"/>
              <a:t> </a:t>
            </a:r>
            <a:r>
              <a:rPr lang="en-US" sz="2400" dirty="0" err="1"/>
              <a:t>hemen</a:t>
            </a:r>
            <a:r>
              <a:rPr lang="en-US" sz="2400" dirty="0"/>
              <a:t> </a:t>
            </a:r>
            <a:r>
              <a:rPr lang="en-US" sz="2400" dirty="0" err="1"/>
              <a:t>servikalinde</a:t>
            </a:r>
            <a:r>
              <a:rPr lang="en-US" sz="2400" dirty="0"/>
              <a:t> </a:t>
            </a:r>
            <a:r>
              <a:rPr lang="en-US" sz="2400" dirty="0" err="1"/>
              <a:t>yer</a:t>
            </a:r>
            <a:r>
              <a:rPr lang="en-US" sz="2400" dirty="0"/>
              <a:t> </a:t>
            </a:r>
            <a:r>
              <a:rPr lang="en-US" sz="2400" dirty="0" err="1"/>
              <a:t>alan</a:t>
            </a:r>
            <a:r>
              <a:rPr lang="en-US" sz="2400" dirty="0"/>
              <a:t> </a:t>
            </a:r>
            <a:r>
              <a:rPr lang="en-US" sz="2400" dirty="0" err="1" smtClean="0"/>
              <a:t>çöküntüye</a:t>
            </a:r>
            <a:r>
              <a:rPr lang="en-US" sz="2400" dirty="0" smtClean="0"/>
              <a:t> </a:t>
            </a:r>
            <a:r>
              <a:rPr lang="en-US" sz="2400" dirty="0" err="1"/>
              <a:t>kanin</a:t>
            </a:r>
            <a:r>
              <a:rPr lang="en-US" sz="2400" dirty="0"/>
              <a:t> </a:t>
            </a:r>
            <a:r>
              <a:rPr lang="en-US" sz="2400" dirty="0" err="1"/>
              <a:t>fossası</a:t>
            </a:r>
            <a:r>
              <a:rPr lang="en-US" sz="2400" dirty="0"/>
              <a:t> </a:t>
            </a:r>
            <a:r>
              <a:rPr lang="en-US" sz="2400" dirty="0" err="1"/>
              <a:t>adı</a:t>
            </a:r>
            <a:r>
              <a:rPr lang="en-US" sz="2400" dirty="0"/>
              <a:t> </a:t>
            </a:r>
            <a:r>
              <a:rPr lang="en-US" sz="2400" dirty="0" err="1" smtClean="0"/>
              <a:t>verilir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72796" r="-72796"/>
          <a:stretch>
            <a:fillRect/>
          </a:stretch>
        </p:blipFill>
        <p:spPr>
          <a:xfrm>
            <a:off x="3185699" y="1417638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8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Distal </a:t>
            </a:r>
            <a:r>
              <a:rPr lang="en-US" sz="6000" b="1" dirty="0" err="1"/>
              <a:t>Yüz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282057" cy="4960904"/>
          </a:xfrm>
        </p:spPr>
        <p:txBody>
          <a:bodyPr/>
          <a:lstStyle/>
          <a:p>
            <a:r>
              <a:rPr lang="en-US" dirty="0" err="1"/>
              <a:t>Disto-oklüzal</a:t>
            </a:r>
            <a:r>
              <a:rPr lang="en-US" dirty="0"/>
              <a:t> </a:t>
            </a:r>
            <a:r>
              <a:rPr lang="en-US" dirty="0" err="1"/>
              <a:t>kenarın</a:t>
            </a:r>
            <a:r>
              <a:rPr lang="en-US" dirty="0"/>
              <a:t> </a:t>
            </a:r>
            <a:r>
              <a:rPr lang="en-US" dirty="0" err="1"/>
              <a:t>içbükeyliği</a:t>
            </a:r>
            <a:r>
              <a:rPr lang="en-US" dirty="0"/>
              <a:t>, </a:t>
            </a:r>
            <a:r>
              <a:rPr lang="en-US" dirty="0" err="1"/>
              <a:t>mesio-oklüzal</a:t>
            </a:r>
            <a:r>
              <a:rPr lang="en-US" dirty="0"/>
              <a:t> </a:t>
            </a:r>
            <a:r>
              <a:rPr lang="en-US" dirty="0" err="1"/>
              <a:t>kenardan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azdır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Distal </a:t>
            </a:r>
            <a:r>
              <a:rPr lang="en-US" dirty="0" err="1"/>
              <a:t>yüz</a:t>
            </a:r>
            <a:r>
              <a:rPr lang="en-US" dirty="0"/>
              <a:t>, mesial </a:t>
            </a:r>
            <a:r>
              <a:rPr lang="en-US" dirty="0" err="1"/>
              <a:t>yüzden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 smtClean="0"/>
              <a:t>düzdür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Servikal</a:t>
            </a:r>
            <a:r>
              <a:rPr lang="en-US" dirty="0" smtClean="0"/>
              <a:t> </a:t>
            </a:r>
            <a:r>
              <a:rPr lang="en-US" dirty="0" err="1"/>
              <a:t>çizgi</a:t>
            </a:r>
            <a:r>
              <a:rPr lang="en-US" dirty="0"/>
              <a:t>, </a:t>
            </a:r>
            <a:r>
              <a:rPr lang="en-US" dirty="0" err="1"/>
              <a:t>distalde</a:t>
            </a:r>
            <a:r>
              <a:rPr lang="en-US" dirty="0"/>
              <a:t> </a:t>
            </a:r>
            <a:r>
              <a:rPr lang="en-US" dirty="0" err="1"/>
              <a:t>düz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seyreder</a:t>
            </a:r>
            <a:r>
              <a:rPr lang="en-US" dirty="0"/>
              <a:t>.</a:t>
            </a:r>
            <a:r>
              <a:rPr lang="tr-TR" dirty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66673" r="-66673"/>
          <a:stretch>
            <a:fillRect/>
          </a:stretch>
        </p:blipFill>
        <p:spPr>
          <a:xfrm>
            <a:off x="2879919" y="1600200"/>
            <a:ext cx="8229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9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Oklüzal </a:t>
            </a:r>
            <a:r>
              <a:rPr lang="en-US" sz="6000" b="1" dirty="0" err="1"/>
              <a:t>Yüz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46155"/>
            <a:ext cx="4529366" cy="5596928"/>
          </a:xfrm>
        </p:spPr>
        <p:txBody>
          <a:bodyPr>
            <a:normAutofit/>
          </a:bodyPr>
          <a:lstStyle/>
          <a:p>
            <a:r>
              <a:rPr lang="en-US" dirty="0"/>
              <a:t>Santral </a:t>
            </a:r>
            <a:r>
              <a:rPr lang="en-US" dirty="0" err="1"/>
              <a:t>oluk</a:t>
            </a:r>
            <a:r>
              <a:rPr lang="en-US" dirty="0"/>
              <a:t>;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yüzü</a:t>
            </a:r>
            <a:r>
              <a:rPr lang="en-US" dirty="0"/>
              <a:t> </a:t>
            </a:r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palatinal</a:t>
            </a:r>
            <a:r>
              <a:rPr lang="en-US" dirty="0"/>
              <a:t> </a:t>
            </a:r>
            <a:r>
              <a:rPr lang="en-US" dirty="0" err="1"/>
              <a:t>kompartmanlara</a:t>
            </a:r>
            <a:r>
              <a:rPr lang="en-US" dirty="0"/>
              <a:t> </a:t>
            </a:r>
            <a:r>
              <a:rPr lang="en-US" dirty="0" err="1"/>
              <a:t>ayırır</a:t>
            </a:r>
            <a:r>
              <a:rPr lang="en-US" dirty="0" smtClean="0"/>
              <a:t>.</a:t>
            </a:r>
          </a:p>
          <a:p>
            <a:r>
              <a:rPr lang="en-US" dirty="0"/>
              <a:t>Santral </a:t>
            </a:r>
            <a:r>
              <a:rPr lang="en-US" dirty="0" err="1"/>
              <a:t>oluk</a:t>
            </a:r>
            <a:r>
              <a:rPr lang="en-US" dirty="0"/>
              <a:t>; 2. </a:t>
            </a:r>
            <a:r>
              <a:rPr lang="en-US" dirty="0" err="1"/>
              <a:t>premolarda</a:t>
            </a:r>
            <a:r>
              <a:rPr lang="en-US" dirty="0"/>
              <a:t>, 1. </a:t>
            </a:r>
            <a:r>
              <a:rPr lang="en-US" dirty="0" err="1"/>
              <a:t>premolara</a:t>
            </a:r>
            <a:r>
              <a:rPr lang="en-US" dirty="0"/>
              <a:t> </a:t>
            </a:r>
            <a:r>
              <a:rPr lang="en-US" dirty="0" err="1"/>
              <a:t>oranla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kısa</a:t>
            </a:r>
            <a:r>
              <a:rPr lang="en-US" dirty="0"/>
              <a:t> </a:t>
            </a:r>
            <a:r>
              <a:rPr lang="en-US" dirty="0" err="1"/>
              <a:t>olup</a:t>
            </a:r>
            <a:r>
              <a:rPr lang="en-US" dirty="0"/>
              <a:t>; </a:t>
            </a:r>
            <a:r>
              <a:rPr lang="en-US" dirty="0" err="1"/>
              <a:t>mesio</a:t>
            </a:r>
            <a:r>
              <a:rPr lang="en-US" dirty="0"/>
              <a:t>-distal </a:t>
            </a:r>
            <a:r>
              <a:rPr lang="en-US" dirty="0" err="1"/>
              <a:t>boyutun</a:t>
            </a:r>
            <a:r>
              <a:rPr lang="en-US" dirty="0"/>
              <a:t> </a:t>
            </a:r>
            <a:r>
              <a:rPr lang="en-US" dirty="0" err="1"/>
              <a:t>ancak</a:t>
            </a:r>
            <a:r>
              <a:rPr lang="en-US" dirty="0"/>
              <a:t> 1/3'ünü </a:t>
            </a:r>
            <a:r>
              <a:rPr lang="en-US" dirty="0" err="1"/>
              <a:t>kaplar</a:t>
            </a:r>
            <a:r>
              <a:rPr lang="en-US" dirty="0"/>
              <a:t>.</a:t>
            </a:r>
            <a:r>
              <a:rPr lang="tr-TR" dirty="0"/>
              <a:t> </a:t>
            </a:r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58473" r="-58473"/>
          <a:stretch>
            <a:fillRect/>
          </a:stretch>
        </p:blipFill>
        <p:spPr>
          <a:xfrm>
            <a:off x="2543923" y="1417638"/>
            <a:ext cx="8753768" cy="48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Oklüzal </a:t>
            </a:r>
            <a:r>
              <a:rPr lang="en-US" sz="6000" b="1" dirty="0" err="1"/>
              <a:t>Yüz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46155"/>
            <a:ext cx="4529366" cy="55969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1</a:t>
            </a:r>
            <a:r>
              <a:rPr lang="en-US" dirty="0"/>
              <a:t>. </a:t>
            </a:r>
            <a:r>
              <a:rPr lang="en-US" dirty="0" err="1" smtClean="0"/>
              <a:t>Küçükazı</a:t>
            </a:r>
            <a:r>
              <a:rPr lang="en-US" dirty="0" smtClean="0"/>
              <a:t> </a:t>
            </a:r>
            <a:r>
              <a:rPr lang="en-US" dirty="0" err="1" smtClean="0"/>
              <a:t>dişi</a:t>
            </a:r>
            <a:r>
              <a:rPr lang="en-US" dirty="0" smtClean="0"/>
              <a:t> </a:t>
            </a:r>
            <a:r>
              <a:rPr lang="en-US" dirty="0" err="1" smtClean="0"/>
              <a:t>kadar</a:t>
            </a:r>
            <a:r>
              <a:rPr lang="en-US" dirty="0" smtClean="0"/>
              <a:t> </a:t>
            </a:r>
            <a:r>
              <a:rPr lang="en-US" dirty="0" err="1"/>
              <a:t>dallanma</a:t>
            </a:r>
            <a:r>
              <a:rPr lang="en-US" dirty="0"/>
              <a:t> </a:t>
            </a:r>
            <a:r>
              <a:rPr lang="en-US" dirty="0" err="1"/>
              <a:t>göstermese</a:t>
            </a:r>
            <a:r>
              <a:rPr lang="en-US" dirty="0"/>
              <a:t> de </a:t>
            </a:r>
            <a:r>
              <a:rPr lang="en-US" dirty="0" smtClean="0"/>
              <a:t>her </a:t>
            </a:r>
            <a:r>
              <a:rPr lang="en-US" dirty="0" err="1" smtClean="0"/>
              <a:t>iki</a:t>
            </a:r>
            <a:r>
              <a:rPr lang="en-US" dirty="0" smtClean="0"/>
              <a:t> </a:t>
            </a:r>
            <a:r>
              <a:rPr lang="en-US" dirty="0" err="1" smtClean="0"/>
              <a:t>premolarda</a:t>
            </a:r>
            <a:r>
              <a:rPr lang="en-US" dirty="0" smtClean="0"/>
              <a:t> da </a:t>
            </a:r>
            <a:r>
              <a:rPr lang="en-US" dirty="0" err="1" smtClean="0"/>
              <a:t>santral</a:t>
            </a:r>
            <a:r>
              <a:rPr lang="en-US" dirty="0" smtClean="0"/>
              <a:t> </a:t>
            </a:r>
            <a:r>
              <a:rPr lang="en-US" dirty="0" err="1"/>
              <a:t>oluktan</a:t>
            </a:r>
            <a:r>
              <a:rPr lang="en-US" dirty="0"/>
              <a:t> mesial </a:t>
            </a:r>
            <a:r>
              <a:rPr lang="en-US" dirty="0" err="1"/>
              <a:t>ve</a:t>
            </a:r>
            <a:r>
              <a:rPr lang="en-US" dirty="0"/>
              <a:t> distal </a:t>
            </a:r>
            <a:r>
              <a:rPr lang="en-US" dirty="0" err="1"/>
              <a:t>trianguler</a:t>
            </a:r>
            <a:r>
              <a:rPr lang="en-US" dirty="0"/>
              <a:t> </a:t>
            </a:r>
            <a:r>
              <a:rPr lang="en-US" dirty="0" err="1"/>
              <a:t>fossaları</a:t>
            </a:r>
            <a:r>
              <a:rPr lang="en-US" dirty="0"/>
              <a:t> </a:t>
            </a:r>
            <a:r>
              <a:rPr lang="en-US" dirty="0" err="1"/>
              <a:t>oluşturan</a:t>
            </a:r>
            <a:r>
              <a:rPr lang="en-US" dirty="0"/>
              <a:t> </a:t>
            </a:r>
            <a:r>
              <a:rPr lang="en-US" dirty="0" err="1"/>
              <a:t>dallara</a:t>
            </a:r>
            <a:r>
              <a:rPr lang="en-US" dirty="0"/>
              <a:t> </a:t>
            </a:r>
            <a:r>
              <a:rPr lang="en-US" dirty="0" err="1"/>
              <a:t>sahiptir</a:t>
            </a:r>
            <a:r>
              <a:rPr lang="en-US" dirty="0"/>
              <a:t>. Bu </a:t>
            </a:r>
            <a:r>
              <a:rPr lang="en-US" dirty="0" err="1"/>
              <a:t>oluklardan</a:t>
            </a:r>
            <a:r>
              <a:rPr lang="en-US" dirty="0"/>
              <a:t> </a:t>
            </a:r>
            <a:r>
              <a:rPr lang="en-US" dirty="0" err="1"/>
              <a:t>bukkale</a:t>
            </a:r>
            <a:r>
              <a:rPr lang="en-US" dirty="0"/>
              <a:t> </a:t>
            </a:r>
            <a:r>
              <a:rPr lang="en-US" dirty="0" err="1" smtClean="0"/>
              <a:t>uzananlara</a:t>
            </a:r>
            <a:r>
              <a:rPr lang="en-US" dirty="0" smtClean="0"/>
              <a:t> </a:t>
            </a:r>
            <a:r>
              <a:rPr lang="en-US" dirty="0" err="1"/>
              <a:t>mesiobukkal</a:t>
            </a:r>
            <a:r>
              <a:rPr lang="en-US" dirty="0"/>
              <a:t> </a:t>
            </a:r>
            <a:r>
              <a:rPr lang="en-US" dirty="0" err="1"/>
              <a:t>veya</a:t>
            </a:r>
            <a:r>
              <a:rPr lang="en-US" dirty="0"/>
              <a:t> </a:t>
            </a:r>
            <a:r>
              <a:rPr lang="en-US" dirty="0" err="1"/>
              <a:t>disto</a:t>
            </a:r>
            <a:r>
              <a:rPr lang="en-US" dirty="0"/>
              <a:t> </a:t>
            </a:r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gelişim</a:t>
            </a:r>
            <a:r>
              <a:rPr lang="en-US" dirty="0"/>
              <a:t> </a:t>
            </a:r>
            <a:r>
              <a:rPr lang="en-US" dirty="0" err="1"/>
              <a:t>olukları</a:t>
            </a:r>
            <a:r>
              <a:rPr lang="en-US" dirty="0"/>
              <a:t>, </a:t>
            </a:r>
            <a:r>
              <a:rPr lang="en-US" dirty="0" err="1"/>
              <a:t>palatinale</a:t>
            </a:r>
            <a:r>
              <a:rPr lang="en-US" dirty="0"/>
              <a:t> </a:t>
            </a:r>
            <a:r>
              <a:rPr lang="en-US" dirty="0" err="1"/>
              <a:t>uzananlara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mesiopalatinal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distopalatinal</a:t>
            </a:r>
            <a:r>
              <a:rPr lang="en-US" dirty="0"/>
              <a:t> </a:t>
            </a:r>
            <a:r>
              <a:rPr lang="en-US" dirty="0" err="1"/>
              <a:t>gelişim</a:t>
            </a:r>
            <a:r>
              <a:rPr lang="en-US" dirty="0"/>
              <a:t> </a:t>
            </a:r>
            <a:r>
              <a:rPr lang="en-US" dirty="0" err="1"/>
              <a:t>oluğu</a:t>
            </a:r>
            <a:r>
              <a:rPr lang="en-US" dirty="0"/>
              <a:t> </a:t>
            </a:r>
            <a:r>
              <a:rPr lang="en-US" dirty="0" err="1"/>
              <a:t>adı</a:t>
            </a:r>
            <a:r>
              <a:rPr lang="en-US" dirty="0"/>
              <a:t> </a:t>
            </a:r>
            <a:r>
              <a:rPr lang="en-US" dirty="0" err="1"/>
              <a:t>verilir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Bu </a:t>
            </a:r>
            <a:r>
              <a:rPr lang="en-US" dirty="0" err="1"/>
              <a:t>oluklar</a:t>
            </a:r>
            <a:r>
              <a:rPr lang="en-US" dirty="0"/>
              <a:t>; mesial </a:t>
            </a:r>
            <a:r>
              <a:rPr lang="en-US" dirty="0" err="1"/>
              <a:t>ve</a:t>
            </a:r>
            <a:r>
              <a:rPr lang="en-US" dirty="0"/>
              <a:t> distal triangular </a:t>
            </a:r>
            <a:r>
              <a:rPr lang="en-US" dirty="0" err="1"/>
              <a:t>fossaları</a:t>
            </a:r>
            <a:r>
              <a:rPr lang="en-US" dirty="0"/>
              <a:t> </a:t>
            </a:r>
            <a:r>
              <a:rPr lang="en-US" dirty="0" err="1" smtClean="0"/>
              <a:t>oluşturur</a:t>
            </a:r>
            <a:r>
              <a:rPr lang="en-US" dirty="0" smtClean="0"/>
              <a:t>.</a:t>
            </a:r>
          </a:p>
          <a:p>
            <a:r>
              <a:rPr lang="en-US" dirty="0" smtClean="0"/>
              <a:t>Mesial </a:t>
            </a:r>
            <a:r>
              <a:rPr lang="en-US" dirty="0" err="1"/>
              <a:t>trianguler</a:t>
            </a:r>
            <a:r>
              <a:rPr lang="en-US" dirty="0"/>
              <a:t> fossa, </a:t>
            </a:r>
            <a:r>
              <a:rPr lang="en-US" dirty="0" err="1"/>
              <a:t>distaldekinden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derindir</a:t>
            </a:r>
            <a:r>
              <a:rPr lang="en-US" dirty="0"/>
              <a:t>, </a:t>
            </a:r>
            <a:r>
              <a:rPr lang="en-US" dirty="0" err="1"/>
              <a:t>ancak</a:t>
            </a:r>
            <a:r>
              <a:rPr lang="en-US" dirty="0"/>
              <a:t> </a:t>
            </a:r>
            <a:r>
              <a:rPr lang="en-US" dirty="0" err="1"/>
              <a:t>distaldeki</a:t>
            </a:r>
            <a:r>
              <a:rPr lang="en-US" dirty="0"/>
              <a:t> de </a:t>
            </a:r>
            <a:r>
              <a:rPr lang="en-US" dirty="0" err="1"/>
              <a:t>mesialdekinden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geniştir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Disto</a:t>
            </a:r>
            <a:r>
              <a:rPr lang="en-US" dirty="0" err="1"/>
              <a:t>-bukkal</a:t>
            </a:r>
            <a:r>
              <a:rPr lang="en-US" dirty="0"/>
              <a:t> </a:t>
            </a:r>
            <a:r>
              <a:rPr lang="en-US" dirty="0" err="1"/>
              <a:t>oluk</a:t>
            </a:r>
            <a:r>
              <a:rPr lang="en-US" dirty="0"/>
              <a:t>, </a:t>
            </a:r>
            <a:r>
              <a:rPr lang="en-US" dirty="0" err="1"/>
              <a:t>diğer</a:t>
            </a:r>
            <a:r>
              <a:rPr lang="en-US" dirty="0"/>
              <a:t> </a:t>
            </a:r>
            <a:r>
              <a:rPr lang="en-US" dirty="0" err="1"/>
              <a:t>yan</a:t>
            </a:r>
            <a:r>
              <a:rPr lang="en-US" dirty="0"/>
              <a:t> </a:t>
            </a:r>
            <a:r>
              <a:rPr lang="en-US" dirty="0" err="1"/>
              <a:t>olukların</a:t>
            </a:r>
            <a:r>
              <a:rPr lang="en-US" dirty="0"/>
              <a:t> </a:t>
            </a:r>
            <a:r>
              <a:rPr lang="en-US" dirty="0" err="1"/>
              <a:t>hepsinden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uzundur</a:t>
            </a:r>
            <a:r>
              <a:rPr lang="en-US" dirty="0"/>
              <a:t>.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58473" r="-58473"/>
          <a:stretch>
            <a:fillRect/>
          </a:stretch>
        </p:blipFill>
        <p:spPr>
          <a:xfrm>
            <a:off x="2543923" y="1417638"/>
            <a:ext cx="8753768" cy="48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5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Oklüzal </a:t>
            </a:r>
            <a:r>
              <a:rPr lang="en-US" sz="6000" b="1" dirty="0" err="1"/>
              <a:t>Yüz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417638"/>
            <a:ext cx="4529366" cy="5825445"/>
          </a:xfrm>
        </p:spPr>
        <p:txBody>
          <a:bodyPr>
            <a:normAutofit/>
          </a:bodyPr>
          <a:lstStyle/>
          <a:p>
            <a:r>
              <a:rPr lang="en-US" dirty="0"/>
              <a:t>1. Premolar </a:t>
            </a:r>
            <a:r>
              <a:rPr lang="en-US" dirty="0" err="1"/>
              <a:t>dişte</a:t>
            </a:r>
            <a:r>
              <a:rPr lang="en-US" dirty="0"/>
              <a:t> </a:t>
            </a:r>
            <a:r>
              <a:rPr lang="en-US" dirty="0" err="1"/>
              <a:t>iki</a:t>
            </a:r>
            <a:r>
              <a:rPr lang="en-US" dirty="0"/>
              <a:t> </a:t>
            </a:r>
            <a:r>
              <a:rPr lang="en-US" dirty="0" err="1"/>
              <a:t>tüberkül</a:t>
            </a:r>
            <a:r>
              <a:rPr lang="en-US" dirty="0"/>
              <a:t> </a:t>
            </a:r>
            <a:r>
              <a:rPr lang="en-US" dirty="0" err="1"/>
              <a:t>arası</a:t>
            </a:r>
            <a:r>
              <a:rPr lang="en-US" dirty="0"/>
              <a:t> </a:t>
            </a:r>
            <a:r>
              <a:rPr lang="en-US" dirty="0" err="1"/>
              <a:t>mesafe</a:t>
            </a:r>
            <a:r>
              <a:rPr lang="en-US" dirty="0"/>
              <a:t> </a:t>
            </a:r>
            <a:r>
              <a:rPr lang="en-US" dirty="0" err="1"/>
              <a:t>yaklaşık</a:t>
            </a:r>
            <a:r>
              <a:rPr lang="en-US" dirty="0"/>
              <a:t> 6mm </a:t>
            </a:r>
            <a:r>
              <a:rPr lang="en-US" dirty="0" err="1"/>
              <a:t>mesafededir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tüberküller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keskindir</a:t>
            </a:r>
            <a:r>
              <a:rPr lang="en-US" dirty="0"/>
              <a:t>. 2. Premolar </a:t>
            </a:r>
            <a:r>
              <a:rPr lang="en-US" dirty="0" err="1"/>
              <a:t>dişte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bukkolingual</a:t>
            </a:r>
            <a:r>
              <a:rPr lang="en-US" dirty="0"/>
              <a:t> </a:t>
            </a:r>
            <a:r>
              <a:rPr lang="en-US" dirty="0" err="1"/>
              <a:t>yönde</a:t>
            </a:r>
            <a:r>
              <a:rPr lang="en-US" dirty="0"/>
              <a:t> </a:t>
            </a:r>
            <a:r>
              <a:rPr lang="en-US" dirty="0" err="1"/>
              <a:t>tüberküller</a:t>
            </a:r>
            <a:r>
              <a:rPr lang="en-US" dirty="0"/>
              <a:t> </a:t>
            </a:r>
            <a:r>
              <a:rPr lang="en-US" dirty="0" err="1"/>
              <a:t>arası</a:t>
            </a:r>
            <a:r>
              <a:rPr lang="en-US" dirty="0"/>
              <a:t> </a:t>
            </a:r>
            <a:r>
              <a:rPr lang="en-US" dirty="0" err="1"/>
              <a:t>mesafe</a:t>
            </a:r>
            <a:r>
              <a:rPr lang="en-US" dirty="0"/>
              <a:t> 1. </a:t>
            </a:r>
            <a:r>
              <a:rPr lang="en-US" dirty="0" err="1"/>
              <a:t>premolara</a:t>
            </a:r>
            <a:r>
              <a:rPr lang="en-US" dirty="0"/>
              <a:t> </a:t>
            </a:r>
            <a:r>
              <a:rPr lang="en-US" dirty="0" err="1"/>
              <a:t>oranla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 smtClean="0"/>
              <a:t>az</a:t>
            </a:r>
            <a:r>
              <a:rPr lang="en-US" dirty="0" err="1" smtClean="0"/>
              <a:t>dır</a:t>
            </a:r>
            <a:r>
              <a:rPr lang="en-US" dirty="0"/>
              <a:t>, </a:t>
            </a:r>
            <a:r>
              <a:rPr lang="en-US" dirty="0" err="1"/>
              <a:t>ancak</a:t>
            </a:r>
            <a:r>
              <a:rPr lang="en-US" dirty="0"/>
              <a:t> tüberküller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siliktir</a:t>
            </a:r>
            <a:r>
              <a:rPr lang="en-US" dirty="0"/>
              <a:t>.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58473" r="-58473"/>
          <a:stretch>
            <a:fillRect/>
          </a:stretch>
        </p:blipFill>
        <p:spPr>
          <a:xfrm>
            <a:off x="2543923" y="1417638"/>
            <a:ext cx="8753768" cy="481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7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Kök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8508" cy="5257800"/>
          </a:xfrm>
        </p:spPr>
        <p:txBody>
          <a:bodyPr/>
          <a:lstStyle/>
          <a:p>
            <a:r>
              <a:rPr lang="en-US" sz="3600" dirty="0"/>
              <a:t>Üst 1. </a:t>
            </a:r>
            <a:r>
              <a:rPr lang="en-US" sz="3600" dirty="0" err="1"/>
              <a:t>küçükazı</a:t>
            </a:r>
            <a:r>
              <a:rPr lang="en-US" sz="3600" dirty="0"/>
              <a:t> </a:t>
            </a:r>
            <a:r>
              <a:rPr lang="en-US" sz="3600" dirty="0" err="1"/>
              <a:t>dişi</a:t>
            </a:r>
            <a:r>
              <a:rPr lang="en-US" sz="3600" dirty="0"/>
              <a:t> </a:t>
            </a:r>
            <a:r>
              <a:rPr lang="en-US" sz="3600" dirty="0" err="1"/>
              <a:t>iki</a:t>
            </a:r>
            <a:r>
              <a:rPr lang="en-US" sz="3600" dirty="0"/>
              <a:t> </a:t>
            </a:r>
            <a:r>
              <a:rPr lang="en-US" sz="3600" dirty="0" err="1"/>
              <a:t>köklüdür</a:t>
            </a:r>
            <a:r>
              <a:rPr lang="en-US" sz="3600" dirty="0"/>
              <a:t>. </a:t>
            </a:r>
            <a:r>
              <a:rPr lang="en-US" sz="3600" dirty="0" err="1"/>
              <a:t>Bazen</a:t>
            </a:r>
            <a:r>
              <a:rPr lang="en-US" sz="3600" dirty="0"/>
              <a:t> </a:t>
            </a:r>
            <a:r>
              <a:rPr lang="en-US" sz="3600" dirty="0" err="1"/>
              <a:t>tek</a:t>
            </a:r>
            <a:r>
              <a:rPr lang="en-US" sz="3600" dirty="0"/>
              <a:t> </a:t>
            </a:r>
            <a:r>
              <a:rPr lang="en-US" sz="3600" dirty="0" err="1"/>
              <a:t>köklü</a:t>
            </a:r>
            <a:r>
              <a:rPr lang="en-US" sz="3600" dirty="0"/>
              <a:t> bile </a:t>
            </a:r>
            <a:r>
              <a:rPr lang="en-US" sz="3600" dirty="0" err="1"/>
              <a:t>olsalar</a:t>
            </a:r>
            <a:r>
              <a:rPr lang="en-US" sz="3600" dirty="0"/>
              <a:t>; </a:t>
            </a:r>
            <a:r>
              <a:rPr lang="en-US" sz="3600" dirty="0" err="1"/>
              <a:t>iki</a:t>
            </a:r>
            <a:r>
              <a:rPr lang="en-US" sz="3600" dirty="0"/>
              <a:t> </a:t>
            </a:r>
            <a:r>
              <a:rPr lang="en-US" sz="3600" dirty="0" err="1"/>
              <a:t>pulpa</a:t>
            </a:r>
            <a:r>
              <a:rPr lang="en-US" sz="3600" dirty="0"/>
              <a:t> </a:t>
            </a:r>
            <a:r>
              <a:rPr lang="en-US" sz="3600" dirty="0" err="1"/>
              <a:t>kanalına</a:t>
            </a:r>
            <a:r>
              <a:rPr lang="en-US" sz="3600" dirty="0"/>
              <a:t> </a:t>
            </a:r>
            <a:r>
              <a:rPr lang="en-US" sz="3600" dirty="0" err="1"/>
              <a:t>sahiptirler</a:t>
            </a:r>
            <a:r>
              <a:rPr lang="en-US" sz="3600" dirty="0"/>
              <a:t>. </a:t>
            </a:r>
            <a:endParaRPr lang="en-US" sz="3600" dirty="0" smtClean="0"/>
          </a:p>
          <a:p>
            <a:r>
              <a:rPr lang="en-US" sz="3600" dirty="0" smtClean="0"/>
              <a:t>2</a:t>
            </a:r>
            <a:r>
              <a:rPr lang="en-US" sz="3600" dirty="0"/>
              <a:t>. </a:t>
            </a:r>
            <a:r>
              <a:rPr lang="en-US" sz="3600" dirty="0" err="1"/>
              <a:t>Küçükazı</a:t>
            </a:r>
            <a:r>
              <a:rPr lang="en-US" sz="3600" dirty="0"/>
              <a:t> </a:t>
            </a:r>
            <a:r>
              <a:rPr lang="en-US" sz="3600" dirty="0" err="1"/>
              <a:t>dişinin</a:t>
            </a:r>
            <a:r>
              <a:rPr lang="en-US" sz="3600" dirty="0"/>
              <a:t> </a:t>
            </a:r>
            <a:r>
              <a:rPr lang="en-US" sz="3600" dirty="0" err="1"/>
              <a:t>ise</a:t>
            </a:r>
            <a:r>
              <a:rPr lang="en-US" sz="3600" dirty="0"/>
              <a:t>; </a:t>
            </a:r>
            <a:r>
              <a:rPr lang="en-US" sz="3600" dirty="0" err="1"/>
              <a:t>tek</a:t>
            </a:r>
            <a:r>
              <a:rPr lang="en-US" sz="3600" dirty="0"/>
              <a:t> </a:t>
            </a:r>
            <a:r>
              <a:rPr lang="en-US" sz="3600" dirty="0" err="1"/>
              <a:t>kökü</a:t>
            </a:r>
            <a:r>
              <a:rPr lang="en-US" sz="3600" dirty="0"/>
              <a:t> </a:t>
            </a:r>
            <a:r>
              <a:rPr lang="en-US" sz="3600" dirty="0" err="1"/>
              <a:t>vardır</a:t>
            </a:r>
            <a:r>
              <a:rPr lang="en-US" sz="3600" dirty="0"/>
              <a:t> </a:t>
            </a:r>
            <a:r>
              <a:rPr lang="en-US" sz="3600" dirty="0" err="1"/>
              <a:t>ve</a:t>
            </a:r>
            <a:r>
              <a:rPr lang="en-US" sz="3600" dirty="0"/>
              <a:t> </a:t>
            </a:r>
            <a:r>
              <a:rPr lang="en-US" sz="3600" dirty="0" err="1"/>
              <a:t>genellikle</a:t>
            </a:r>
            <a:r>
              <a:rPr lang="en-US" sz="3600" dirty="0"/>
              <a:t> de </a:t>
            </a:r>
            <a:r>
              <a:rPr lang="en-US" sz="3600" dirty="0" err="1"/>
              <a:t>kök</a:t>
            </a:r>
            <a:r>
              <a:rPr lang="en-US" sz="3600" dirty="0"/>
              <a:t> </a:t>
            </a:r>
            <a:r>
              <a:rPr lang="en-US" sz="3600" dirty="0" err="1"/>
              <a:t>kanalı</a:t>
            </a:r>
            <a:r>
              <a:rPr lang="en-US" sz="3600" dirty="0"/>
              <a:t> </a:t>
            </a:r>
            <a:r>
              <a:rPr lang="en-US" sz="3600" dirty="0" err="1"/>
              <a:t>tektir</a:t>
            </a:r>
            <a:r>
              <a:rPr lang="en-US" sz="3600" dirty="0" smtClean="0"/>
              <a:t>.</a:t>
            </a:r>
          </a:p>
          <a:p>
            <a:r>
              <a:rPr lang="en-US" sz="3600" dirty="0" smtClean="0"/>
              <a:t> </a:t>
            </a:r>
            <a:r>
              <a:rPr lang="en-US" sz="3600" dirty="0" err="1"/>
              <a:t>Kök</a:t>
            </a:r>
            <a:r>
              <a:rPr lang="en-US" sz="3600" dirty="0"/>
              <a:t> </a:t>
            </a:r>
            <a:r>
              <a:rPr lang="en-US" sz="3600" dirty="0" err="1"/>
              <a:t>ucu</a:t>
            </a:r>
            <a:r>
              <a:rPr lang="en-US" sz="3600" dirty="0"/>
              <a:t> </a:t>
            </a:r>
            <a:r>
              <a:rPr lang="en-US" sz="3600" dirty="0" err="1"/>
              <a:t>premolarlarda</a:t>
            </a:r>
            <a:r>
              <a:rPr lang="en-US" sz="3600" dirty="0"/>
              <a:t> da </a:t>
            </a:r>
            <a:r>
              <a:rPr lang="en-US" sz="3600" dirty="0" err="1"/>
              <a:t>distale</a:t>
            </a:r>
            <a:r>
              <a:rPr lang="en-US" sz="3600" dirty="0"/>
              <a:t> </a:t>
            </a:r>
            <a:r>
              <a:rPr lang="en-US" sz="3600" dirty="0" err="1"/>
              <a:t>eğimli</a:t>
            </a:r>
            <a:r>
              <a:rPr lang="en-US" sz="3600" dirty="0"/>
              <a:t> </a:t>
            </a:r>
            <a:r>
              <a:rPr lang="en-US" sz="3600" dirty="0" err="1"/>
              <a:t>olup</a:t>
            </a:r>
            <a:r>
              <a:rPr lang="en-US" sz="3600" dirty="0"/>
              <a:t>; mesial </a:t>
            </a:r>
            <a:r>
              <a:rPr lang="en-US" sz="3600" dirty="0" err="1"/>
              <a:t>ve</a:t>
            </a:r>
            <a:r>
              <a:rPr lang="en-US" sz="3600" dirty="0"/>
              <a:t> </a:t>
            </a:r>
            <a:r>
              <a:rPr lang="en-US" sz="3600" dirty="0" err="1"/>
              <a:t>distalinde</a:t>
            </a:r>
            <a:r>
              <a:rPr lang="en-US" sz="3600" dirty="0"/>
              <a:t> </a:t>
            </a:r>
            <a:r>
              <a:rPr lang="en-US" sz="3600" dirty="0" err="1"/>
              <a:t>vertikal</a:t>
            </a:r>
            <a:r>
              <a:rPr lang="en-US" sz="3600" dirty="0"/>
              <a:t> </a:t>
            </a:r>
            <a:r>
              <a:rPr lang="en-US" sz="3600" dirty="0" err="1"/>
              <a:t>oluklar</a:t>
            </a:r>
            <a:r>
              <a:rPr lang="en-US" sz="3600" dirty="0"/>
              <a:t> </a:t>
            </a:r>
            <a:r>
              <a:rPr lang="en-US" sz="3600" dirty="0" err="1"/>
              <a:t>yer</a:t>
            </a:r>
            <a:r>
              <a:rPr lang="en-US" sz="3600" dirty="0"/>
              <a:t> </a:t>
            </a:r>
            <a:r>
              <a:rPr lang="en-US" sz="3600" dirty="0" err="1"/>
              <a:t>alır</a:t>
            </a:r>
            <a:r>
              <a:rPr lang="en-US" sz="3600" dirty="0"/>
              <a:t>.</a:t>
            </a:r>
            <a:endParaRPr lang="tr-TR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4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</a:rPr>
              <a:t>Yön</a:t>
            </a:r>
            <a:r>
              <a:rPr lang="en-US" sz="6000" b="1" dirty="0" smtClean="0">
                <a:solidFill>
                  <a:srgbClr val="FFFF00"/>
                </a:solidFill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</a:rPr>
              <a:t>Ayırımı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4105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Bukko-oklüzal </a:t>
            </a:r>
            <a:r>
              <a:rPr lang="en-US" dirty="0" err="1"/>
              <a:t>kenarın</a:t>
            </a:r>
            <a:r>
              <a:rPr lang="en-US" dirty="0"/>
              <a:t> mesial </a:t>
            </a:r>
            <a:r>
              <a:rPr lang="en-US" dirty="0" err="1"/>
              <a:t>yarısı</a:t>
            </a:r>
            <a:r>
              <a:rPr lang="en-US" dirty="0"/>
              <a:t>, distal </a:t>
            </a:r>
            <a:r>
              <a:rPr lang="en-US" dirty="0" err="1"/>
              <a:t>yarısından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küçük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eğimlidir</a:t>
            </a:r>
            <a:r>
              <a:rPr lang="en-US" dirty="0"/>
              <a:t>. </a:t>
            </a:r>
            <a:endParaRPr lang="tr-TR" dirty="0"/>
          </a:p>
          <a:p>
            <a:pPr lvl="0"/>
            <a:r>
              <a:rPr lang="en-US" dirty="0" err="1"/>
              <a:t>Orantısal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palatinal</a:t>
            </a:r>
            <a:r>
              <a:rPr lang="en-US" dirty="0"/>
              <a:t> </a:t>
            </a:r>
            <a:r>
              <a:rPr lang="en-US" dirty="0" err="1"/>
              <a:t>tüberküller</a:t>
            </a:r>
            <a:r>
              <a:rPr lang="en-US" dirty="0"/>
              <a:t>, </a:t>
            </a:r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tüberküllerden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küçüktür</a:t>
            </a:r>
            <a:r>
              <a:rPr lang="en-US" dirty="0"/>
              <a:t>.</a:t>
            </a:r>
            <a:endParaRPr lang="tr-TR" dirty="0"/>
          </a:p>
          <a:p>
            <a:pPr lvl="0"/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tüberkül</a:t>
            </a:r>
            <a:r>
              <a:rPr lang="en-US" dirty="0"/>
              <a:t> </a:t>
            </a:r>
            <a:r>
              <a:rPr lang="en-US" dirty="0" err="1"/>
              <a:t>tepesi</a:t>
            </a:r>
            <a:r>
              <a:rPr lang="en-US" dirty="0"/>
              <a:t> 1. premolar </a:t>
            </a:r>
            <a:r>
              <a:rPr lang="en-US" dirty="0" err="1"/>
              <a:t>dişte</a:t>
            </a:r>
            <a:r>
              <a:rPr lang="en-US" dirty="0"/>
              <a:t> </a:t>
            </a:r>
            <a:r>
              <a:rPr lang="en-US" dirty="0" err="1"/>
              <a:t>kron</a:t>
            </a:r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ekseninin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distalinde</a:t>
            </a:r>
            <a:r>
              <a:rPr lang="en-US" dirty="0"/>
              <a:t>, 2. premolar </a:t>
            </a:r>
            <a:r>
              <a:rPr lang="en-US" dirty="0" err="1"/>
              <a:t>dişte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mesialinde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alır</a:t>
            </a:r>
            <a:r>
              <a:rPr lang="en-US" dirty="0"/>
              <a:t>. </a:t>
            </a:r>
            <a:endParaRPr lang="tr-TR" dirty="0"/>
          </a:p>
          <a:p>
            <a:pPr lvl="0"/>
            <a:r>
              <a:rPr lang="en-US" dirty="0"/>
              <a:t>Mesial </a:t>
            </a:r>
            <a:r>
              <a:rPr lang="en-US" dirty="0" err="1"/>
              <a:t>trianguler</a:t>
            </a:r>
            <a:r>
              <a:rPr lang="en-US" dirty="0"/>
              <a:t> fossa, </a:t>
            </a:r>
            <a:r>
              <a:rPr lang="en-US" dirty="0" err="1"/>
              <a:t>distaldekinden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derindir</a:t>
            </a:r>
            <a:r>
              <a:rPr lang="en-US" dirty="0"/>
              <a:t>.</a:t>
            </a:r>
            <a:endParaRPr lang="tr-TR" dirty="0"/>
          </a:p>
          <a:p>
            <a:pPr lvl="0"/>
            <a:r>
              <a:rPr lang="en-US" dirty="0" err="1"/>
              <a:t>Kök</a:t>
            </a:r>
            <a:r>
              <a:rPr lang="en-US" dirty="0"/>
              <a:t> </a:t>
            </a:r>
            <a:r>
              <a:rPr lang="en-US" dirty="0" err="1"/>
              <a:t>ucları</a:t>
            </a:r>
            <a:r>
              <a:rPr lang="en-US" dirty="0"/>
              <a:t> </a:t>
            </a:r>
            <a:r>
              <a:rPr lang="en-US" dirty="0" err="1"/>
              <a:t>distale</a:t>
            </a:r>
            <a:r>
              <a:rPr lang="en-US" dirty="0"/>
              <a:t> </a:t>
            </a:r>
            <a:r>
              <a:rPr lang="en-US" dirty="0" err="1"/>
              <a:t>eğimlidir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1. premolar </a:t>
            </a:r>
            <a:r>
              <a:rPr lang="en-US" dirty="0" err="1"/>
              <a:t>dişte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uzun</a:t>
            </a:r>
            <a:r>
              <a:rPr lang="en-US" dirty="0"/>
              <a:t>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kök</a:t>
            </a:r>
            <a:r>
              <a:rPr lang="en-US" dirty="0"/>
              <a:t> </a:t>
            </a:r>
            <a:r>
              <a:rPr lang="en-US" dirty="0" err="1"/>
              <a:t>bukkalde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alır</a:t>
            </a:r>
            <a:r>
              <a:rPr lang="en-US" dirty="0"/>
              <a:t>.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15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err="1" smtClean="0">
                <a:solidFill>
                  <a:srgbClr val="FFFF00"/>
                </a:solidFill>
              </a:rPr>
              <a:t>Kapanış</a:t>
            </a:r>
            <a:r>
              <a:rPr lang="en-US" sz="6000" b="1" dirty="0" smtClean="0">
                <a:solidFill>
                  <a:srgbClr val="FFFF00"/>
                </a:solidFill>
              </a:rPr>
              <a:t> </a:t>
            </a:r>
            <a:r>
              <a:rPr lang="en-US" sz="6000" b="1" dirty="0" err="1" smtClean="0">
                <a:solidFill>
                  <a:srgbClr val="FFFF00"/>
                </a:solidFill>
              </a:rPr>
              <a:t>Teması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Sentrik</a:t>
            </a:r>
            <a:r>
              <a:rPr lang="en-US" dirty="0"/>
              <a:t> </a:t>
            </a:r>
            <a:r>
              <a:rPr lang="en-US" dirty="0" err="1"/>
              <a:t>kapanışta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1. premolar </a:t>
            </a:r>
            <a:r>
              <a:rPr lang="en-US" dirty="0" err="1"/>
              <a:t>dişler</a:t>
            </a:r>
            <a:r>
              <a:rPr lang="en-US" dirty="0"/>
              <a:t> alt </a:t>
            </a:r>
            <a:r>
              <a:rPr lang="en-US" dirty="0" err="1"/>
              <a:t>çenede</a:t>
            </a:r>
            <a:r>
              <a:rPr lang="en-US" dirty="0"/>
              <a:t> 1. </a:t>
            </a:r>
            <a:r>
              <a:rPr lang="en-US" dirty="0" err="1"/>
              <a:t>ve</a:t>
            </a:r>
            <a:r>
              <a:rPr lang="en-US" dirty="0"/>
              <a:t> 2. premolar </a:t>
            </a:r>
            <a:r>
              <a:rPr lang="en-US" dirty="0" err="1" smtClean="0"/>
              <a:t>dişlere</a:t>
            </a:r>
            <a:r>
              <a:rPr lang="en-US" dirty="0" smtClean="0"/>
              <a:t>.</a:t>
            </a:r>
          </a:p>
          <a:p>
            <a:r>
              <a:rPr lang="en-US" dirty="0" err="1"/>
              <a:t>ü</a:t>
            </a:r>
            <a:r>
              <a:rPr lang="en-US" dirty="0" err="1" smtClean="0"/>
              <a:t>st</a:t>
            </a:r>
            <a:r>
              <a:rPr lang="en-US" dirty="0" smtClean="0"/>
              <a:t> </a:t>
            </a:r>
            <a:r>
              <a:rPr lang="en-US" dirty="0"/>
              <a:t>2. premolar </a:t>
            </a:r>
            <a:r>
              <a:rPr lang="en-US" dirty="0" err="1"/>
              <a:t>dişler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; alt 2. premolar </a:t>
            </a:r>
            <a:r>
              <a:rPr lang="en-US" dirty="0" err="1"/>
              <a:t>ve</a:t>
            </a:r>
            <a:r>
              <a:rPr lang="en-US" dirty="0"/>
              <a:t> 1. molar </a:t>
            </a:r>
            <a:r>
              <a:rPr lang="en-US" dirty="0" err="1"/>
              <a:t>dişlere</a:t>
            </a:r>
            <a:r>
              <a:rPr lang="en-US" dirty="0"/>
              <a:t> </a:t>
            </a:r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eder</a:t>
            </a:r>
            <a:r>
              <a:rPr lang="en-US" dirty="0"/>
              <a:t>.</a:t>
            </a:r>
            <a:endParaRPr lang="tr-T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92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Dersin</a:t>
            </a:r>
            <a:r>
              <a:rPr lang="en-US" b="1" dirty="0" smtClean="0">
                <a:solidFill>
                  <a:srgbClr val="FF0000"/>
                </a:solidFill>
              </a:rPr>
              <a:t>;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Öğrenim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Hedefi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Öğrenim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Çıktıları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Diş</a:t>
            </a:r>
            <a:r>
              <a:rPr lang="en-US" dirty="0"/>
              <a:t> </a:t>
            </a:r>
            <a:r>
              <a:rPr lang="en-US" dirty="0" err="1"/>
              <a:t>hekimi</a:t>
            </a:r>
            <a:r>
              <a:rPr lang="en-US" dirty="0"/>
              <a:t> </a:t>
            </a:r>
            <a:r>
              <a:rPr lang="en-US" dirty="0" err="1"/>
              <a:t>adaylarının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</a:t>
            </a:r>
            <a:r>
              <a:rPr lang="en-US" dirty="0" err="1" smtClean="0"/>
              <a:t>çene</a:t>
            </a:r>
            <a:r>
              <a:rPr lang="en-US" dirty="0" smtClean="0"/>
              <a:t> </a:t>
            </a:r>
            <a:r>
              <a:rPr lang="en-US" dirty="0" err="1" smtClean="0"/>
              <a:t>küçükazı</a:t>
            </a:r>
            <a:r>
              <a:rPr lang="en-US" dirty="0" smtClean="0"/>
              <a:t> </a:t>
            </a:r>
            <a:r>
              <a:rPr lang="en-US" dirty="0" err="1" smtClean="0"/>
              <a:t>dişlerinin</a:t>
            </a:r>
            <a:r>
              <a:rPr lang="en-US" dirty="0" smtClean="0"/>
              <a:t>;</a:t>
            </a:r>
          </a:p>
          <a:p>
            <a:r>
              <a:rPr lang="en-US" dirty="0" smtClean="0"/>
              <a:t> </a:t>
            </a:r>
            <a:r>
              <a:rPr lang="en-US" dirty="0" err="1"/>
              <a:t>anatomik</a:t>
            </a:r>
            <a:r>
              <a:rPr lang="en-US" dirty="0"/>
              <a:t>/</a:t>
            </a:r>
            <a:r>
              <a:rPr lang="en-US" dirty="0" err="1"/>
              <a:t>morfolojik</a:t>
            </a:r>
            <a:r>
              <a:rPr lang="en-US" dirty="0"/>
              <a:t> </a:t>
            </a:r>
            <a:r>
              <a:rPr lang="en-US" dirty="0" err="1"/>
              <a:t>özelliklerini</a:t>
            </a:r>
            <a:r>
              <a:rPr lang="en-US" dirty="0"/>
              <a:t> </a:t>
            </a:r>
            <a:r>
              <a:rPr lang="en-US" dirty="0" err="1"/>
              <a:t>tanıması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 smtClean="0"/>
              <a:t>dişlerin</a:t>
            </a:r>
            <a:r>
              <a:rPr lang="en-US" dirty="0" smtClean="0"/>
              <a:t> </a:t>
            </a:r>
            <a:r>
              <a:rPr lang="en-US" dirty="0" err="1"/>
              <a:t>sağ</a:t>
            </a:r>
            <a:r>
              <a:rPr lang="en-US" dirty="0"/>
              <a:t>-sol </a:t>
            </a:r>
            <a:r>
              <a:rPr lang="en-US" dirty="0" err="1"/>
              <a:t>yön</a:t>
            </a:r>
            <a:r>
              <a:rPr lang="en-US" dirty="0"/>
              <a:t> </a:t>
            </a:r>
            <a:r>
              <a:rPr lang="en-US" dirty="0" err="1"/>
              <a:t>ayrımını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yapabilmesi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err="1" smtClean="0"/>
              <a:t>fonksiyonlarını</a:t>
            </a:r>
            <a:r>
              <a:rPr lang="en-US" dirty="0" smtClean="0"/>
              <a:t> </a:t>
            </a:r>
            <a:r>
              <a:rPr lang="en-US" dirty="0" err="1"/>
              <a:t>öğrenmesi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err="1" smtClean="0"/>
              <a:t>meslek</a:t>
            </a:r>
            <a:r>
              <a:rPr lang="en-US" dirty="0" smtClean="0"/>
              <a:t> </a:t>
            </a:r>
            <a:r>
              <a:rPr lang="en-US" dirty="0" err="1"/>
              <a:t>yaşamında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dişi</a:t>
            </a:r>
            <a:r>
              <a:rPr lang="en-US" dirty="0"/>
              <a:t> </a:t>
            </a:r>
            <a:r>
              <a:rPr lang="en-US" dirty="0" err="1"/>
              <a:t>ilgilendiren</a:t>
            </a:r>
            <a:r>
              <a:rPr lang="en-US" dirty="0"/>
              <a:t> </a:t>
            </a:r>
            <a:r>
              <a:rPr lang="en-US" dirty="0" err="1"/>
              <a:t>tüm</a:t>
            </a:r>
            <a:r>
              <a:rPr lang="en-US" dirty="0"/>
              <a:t> </a:t>
            </a:r>
            <a:r>
              <a:rPr lang="en-US" dirty="0" err="1"/>
              <a:t>restoratif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protetik</a:t>
            </a:r>
            <a:r>
              <a:rPr lang="en-US" dirty="0"/>
              <a:t> </a:t>
            </a:r>
            <a:r>
              <a:rPr lang="en-US" dirty="0" err="1"/>
              <a:t>uygulamalarda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bilgiyi</a:t>
            </a:r>
            <a:r>
              <a:rPr lang="en-US" dirty="0"/>
              <a:t> </a:t>
            </a:r>
            <a:r>
              <a:rPr lang="en-US" dirty="0" err="1" smtClean="0"/>
              <a:t>kullanabilmesi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bu</a:t>
            </a:r>
            <a:r>
              <a:rPr lang="en-US" dirty="0" smtClean="0"/>
              <a:t> </a:t>
            </a:r>
            <a:r>
              <a:rPr lang="en-US" dirty="0" err="1"/>
              <a:t>bilgilerin</a:t>
            </a:r>
            <a:r>
              <a:rPr lang="en-US" dirty="0"/>
              <a:t> </a:t>
            </a:r>
            <a:r>
              <a:rPr lang="en-US" dirty="0" err="1"/>
              <a:t>pratik</a:t>
            </a:r>
            <a:r>
              <a:rPr lang="en-US" dirty="0"/>
              <a:t> </a:t>
            </a:r>
            <a:r>
              <a:rPr lang="en-US" dirty="0" err="1"/>
              <a:t>öğrenimi</a:t>
            </a:r>
            <a:r>
              <a:rPr lang="en-US" dirty="0"/>
              <a:t> </a:t>
            </a:r>
            <a:r>
              <a:rPr lang="en-US" dirty="0" err="1"/>
              <a:t>sürecinde</a:t>
            </a:r>
            <a:r>
              <a:rPr lang="en-US" dirty="0"/>
              <a:t> el </a:t>
            </a:r>
            <a:r>
              <a:rPr lang="en-US" dirty="0" err="1"/>
              <a:t>becerisini</a:t>
            </a:r>
            <a:r>
              <a:rPr lang="en-US" dirty="0"/>
              <a:t> </a:t>
            </a:r>
            <a:r>
              <a:rPr lang="en-US" dirty="0" err="1"/>
              <a:t>geliştirmesidir</a:t>
            </a:r>
            <a:r>
              <a:rPr lang="en-US" dirty="0"/>
              <a:t>.</a:t>
            </a:r>
            <a:r>
              <a:rPr lang="tr-T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89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KAYNAKLAR</a:t>
            </a:r>
            <a:r>
              <a:rPr lang="tr-TR" dirty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Bird DL, Robinson DS. Torres and Ehrlich modern dental assisting. 9</a:t>
            </a:r>
            <a:r>
              <a:rPr lang="en-US" baseline="30000" dirty="0"/>
              <a:t>th</a:t>
            </a:r>
            <a:r>
              <a:rPr lang="en-US" dirty="0"/>
              <a:t> Ed. China: Saunders Elsevier; 2009.</a:t>
            </a:r>
            <a:endParaRPr lang="tr-TR" dirty="0"/>
          </a:p>
          <a:p>
            <a:pPr lvl="0"/>
            <a:r>
              <a:rPr lang="en-US" dirty="0" err="1"/>
              <a:t>Doğan</a:t>
            </a:r>
            <a:r>
              <a:rPr lang="en-US" dirty="0"/>
              <a:t> A, </a:t>
            </a:r>
            <a:r>
              <a:rPr lang="en-US" dirty="0" err="1"/>
              <a:t>Doğan</a:t>
            </a:r>
            <a:r>
              <a:rPr lang="en-US" dirty="0"/>
              <a:t> OM. Dental </a:t>
            </a:r>
            <a:r>
              <a:rPr lang="en-US" dirty="0" err="1"/>
              <a:t>morfoloji</a:t>
            </a:r>
            <a:r>
              <a:rPr lang="en-US" dirty="0"/>
              <a:t>. 3. </a:t>
            </a:r>
            <a:r>
              <a:rPr lang="en-US" dirty="0" err="1"/>
              <a:t>Baskı</a:t>
            </a:r>
            <a:r>
              <a:rPr lang="en-US" dirty="0"/>
              <a:t>. Ankara: Tuna </a:t>
            </a:r>
            <a:r>
              <a:rPr lang="en-US" dirty="0" err="1"/>
              <a:t>Matbaacılık</a:t>
            </a:r>
            <a:r>
              <a:rPr lang="en-US" dirty="0"/>
              <a:t> San. </a:t>
            </a:r>
            <a:r>
              <a:rPr lang="en-US" dirty="0" err="1"/>
              <a:t>ve</a:t>
            </a:r>
            <a:r>
              <a:rPr lang="en-US" dirty="0"/>
              <a:t> Tic. A.Ş.; 2008.</a:t>
            </a:r>
            <a:endParaRPr lang="tr-TR" dirty="0"/>
          </a:p>
          <a:p>
            <a:pPr lvl="0"/>
            <a:r>
              <a:rPr lang="en-US" dirty="0" err="1"/>
              <a:t>Kılıçarslan</a:t>
            </a:r>
            <a:r>
              <a:rPr lang="en-US" dirty="0"/>
              <a:t> MA. </a:t>
            </a:r>
            <a:r>
              <a:rPr lang="en-US" dirty="0" err="1"/>
              <a:t>Dört</a:t>
            </a:r>
            <a:r>
              <a:rPr lang="en-US" dirty="0"/>
              <a:t> </a:t>
            </a:r>
            <a:r>
              <a:rPr lang="en-US" dirty="0" err="1"/>
              <a:t>elli</a:t>
            </a:r>
            <a:r>
              <a:rPr lang="en-US" dirty="0"/>
              <a:t> </a:t>
            </a:r>
            <a:r>
              <a:rPr lang="en-US" dirty="0" err="1"/>
              <a:t>diş</a:t>
            </a:r>
            <a:r>
              <a:rPr lang="en-US" dirty="0"/>
              <a:t> </a:t>
            </a:r>
            <a:r>
              <a:rPr lang="en-US" dirty="0" err="1"/>
              <a:t>hekimliğinde</a:t>
            </a:r>
            <a:r>
              <a:rPr lang="en-US" dirty="0"/>
              <a:t> </a:t>
            </a:r>
            <a:r>
              <a:rPr lang="en-US" dirty="0" err="1"/>
              <a:t>yardımcı</a:t>
            </a:r>
            <a:r>
              <a:rPr lang="en-US" dirty="0"/>
              <a:t> </a:t>
            </a:r>
            <a:r>
              <a:rPr lang="en-US" dirty="0" err="1"/>
              <a:t>personel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klinik</a:t>
            </a:r>
            <a:r>
              <a:rPr lang="en-US" dirty="0"/>
              <a:t> </a:t>
            </a:r>
            <a:r>
              <a:rPr lang="en-US" dirty="0" err="1"/>
              <a:t>yönetimi</a:t>
            </a:r>
            <a:r>
              <a:rPr lang="en-US" dirty="0"/>
              <a:t>. Ankara: Palme </a:t>
            </a:r>
            <a:r>
              <a:rPr lang="en-US" dirty="0" err="1"/>
              <a:t>Yayıncılık</a:t>
            </a:r>
            <a:r>
              <a:rPr lang="en-US" dirty="0"/>
              <a:t>; 2013.</a:t>
            </a:r>
            <a:endParaRPr lang="tr-TR" dirty="0"/>
          </a:p>
          <a:p>
            <a:pPr lvl="0"/>
            <a:r>
              <a:rPr lang="en-US" dirty="0" err="1"/>
              <a:t>Phinney</a:t>
            </a:r>
            <a:r>
              <a:rPr lang="en-US" dirty="0"/>
              <a:t> DJ, Halstead JH. Dental assisting. A comprehensive approach. 3</a:t>
            </a:r>
            <a:r>
              <a:rPr lang="en-US" baseline="30000" dirty="0"/>
              <a:t>rd</a:t>
            </a:r>
            <a:r>
              <a:rPr lang="en-US" dirty="0"/>
              <a:t> Ed. New York: Delmar </a:t>
            </a:r>
            <a:r>
              <a:rPr lang="en-US" dirty="0" err="1"/>
              <a:t>Cengage</a:t>
            </a:r>
            <a:r>
              <a:rPr lang="en-US" dirty="0"/>
              <a:t> Learning; 2008. </a:t>
            </a:r>
            <a:endParaRPr lang="tr-TR" dirty="0"/>
          </a:p>
          <a:p>
            <a:pPr lvl="0"/>
            <a:r>
              <a:rPr lang="en-US" dirty="0" err="1"/>
              <a:t>Scheid</a:t>
            </a:r>
            <a:r>
              <a:rPr lang="en-US" dirty="0"/>
              <a:t> RC. </a:t>
            </a:r>
            <a:r>
              <a:rPr lang="en-US" dirty="0" err="1"/>
              <a:t>Çeviri</a:t>
            </a:r>
            <a:r>
              <a:rPr lang="en-US" dirty="0"/>
              <a:t>: </a:t>
            </a:r>
            <a:r>
              <a:rPr lang="en-US" dirty="0" err="1"/>
              <a:t>İlgi</a:t>
            </a:r>
            <a:r>
              <a:rPr lang="en-US" dirty="0"/>
              <a:t> S. </a:t>
            </a:r>
            <a:r>
              <a:rPr lang="en-US" dirty="0" err="1"/>
              <a:t>Woelfel’in</a:t>
            </a:r>
            <a:r>
              <a:rPr lang="en-US" dirty="0"/>
              <a:t> </a:t>
            </a:r>
            <a:r>
              <a:rPr lang="en-US" dirty="0" err="1"/>
              <a:t>Diş</a:t>
            </a:r>
            <a:r>
              <a:rPr lang="en-US" dirty="0"/>
              <a:t> </a:t>
            </a:r>
            <a:r>
              <a:rPr lang="en-US" dirty="0" err="1"/>
              <a:t>Anatomisi</a:t>
            </a:r>
            <a:r>
              <a:rPr lang="en-US" dirty="0"/>
              <a:t> / </a:t>
            </a:r>
            <a:r>
              <a:rPr lang="en-US" dirty="0" err="1"/>
              <a:t>Diş</a:t>
            </a:r>
            <a:r>
              <a:rPr lang="en-US" dirty="0"/>
              <a:t> </a:t>
            </a:r>
            <a:r>
              <a:rPr lang="en-US" dirty="0" err="1"/>
              <a:t>hekimliği</a:t>
            </a:r>
            <a:r>
              <a:rPr lang="en-US" dirty="0"/>
              <a:t>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İlişkisi</a:t>
            </a:r>
            <a:r>
              <a:rPr lang="en-US" dirty="0"/>
              <a:t>. 7. </a:t>
            </a:r>
            <a:r>
              <a:rPr lang="en-US" dirty="0" err="1"/>
              <a:t>Baskı</a:t>
            </a:r>
            <a:r>
              <a:rPr lang="en-US" dirty="0"/>
              <a:t>. Ankara; </a:t>
            </a:r>
            <a:r>
              <a:rPr lang="en-US" dirty="0" err="1"/>
              <a:t>Güneş</a:t>
            </a:r>
            <a:r>
              <a:rPr lang="en-US" dirty="0"/>
              <a:t> Tıp </a:t>
            </a:r>
            <a:r>
              <a:rPr lang="en-US" dirty="0" err="1"/>
              <a:t>Kitapevleri</a:t>
            </a:r>
            <a:r>
              <a:rPr lang="en-US" dirty="0"/>
              <a:t>: 2010.</a:t>
            </a:r>
            <a:endParaRPr lang="tr-TR" dirty="0"/>
          </a:p>
          <a:p>
            <a:pPr lvl="0"/>
            <a:r>
              <a:rPr lang="en-US" dirty="0" err="1"/>
              <a:t>Yavuzyılmaz</a:t>
            </a:r>
            <a:r>
              <a:rPr lang="en-US" dirty="0"/>
              <a:t> H. </a:t>
            </a:r>
            <a:r>
              <a:rPr lang="en-US" dirty="0" err="1"/>
              <a:t>Diş</a:t>
            </a:r>
            <a:r>
              <a:rPr lang="en-US" dirty="0"/>
              <a:t> </a:t>
            </a:r>
            <a:r>
              <a:rPr lang="en-US" dirty="0" err="1"/>
              <a:t>Morfolojisi</a:t>
            </a:r>
            <a:r>
              <a:rPr lang="en-US" dirty="0"/>
              <a:t> – </a:t>
            </a:r>
            <a:r>
              <a:rPr lang="en-US" dirty="0" err="1"/>
              <a:t>Fizyolojisi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Oklüzyon</a:t>
            </a:r>
            <a:r>
              <a:rPr lang="en-US" dirty="0"/>
              <a:t>. Ankara; Ankara </a:t>
            </a:r>
            <a:r>
              <a:rPr lang="en-US" dirty="0" err="1"/>
              <a:t>Üniversitesi</a:t>
            </a:r>
            <a:r>
              <a:rPr lang="en-US" dirty="0"/>
              <a:t> </a:t>
            </a:r>
            <a:r>
              <a:rPr lang="en-US" dirty="0" err="1"/>
              <a:t>Basımevi</a:t>
            </a:r>
            <a:r>
              <a:rPr lang="en-US" dirty="0"/>
              <a:t>: 1982. </a:t>
            </a:r>
            <a:endParaRPr lang="tr-TR" dirty="0"/>
          </a:p>
          <a:p>
            <a:pPr lvl="0"/>
            <a:r>
              <a:rPr lang="en-US" dirty="0" err="1"/>
              <a:t>Yavuzyılmaz</a:t>
            </a:r>
            <a:r>
              <a:rPr lang="en-US" dirty="0"/>
              <a:t> H. </a:t>
            </a:r>
            <a:r>
              <a:rPr lang="en-US" dirty="0" err="1"/>
              <a:t>Diş</a:t>
            </a:r>
            <a:r>
              <a:rPr lang="en-US" dirty="0"/>
              <a:t> </a:t>
            </a:r>
            <a:r>
              <a:rPr lang="en-US" dirty="0" err="1"/>
              <a:t>Morfolojisi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Anatomisi</a:t>
            </a:r>
            <a:r>
              <a:rPr lang="en-US" dirty="0"/>
              <a:t>. 6. </a:t>
            </a:r>
            <a:r>
              <a:rPr lang="en-US" dirty="0" err="1"/>
              <a:t>BaskıAnkara</a:t>
            </a:r>
            <a:r>
              <a:rPr lang="en-US" dirty="0"/>
              <a:t>; </a:t>
            </a:r>
            <a:r>
              <a:rPr lang="en-US" dirty="0" err="1"/>
              <a:t>Gazi</a:t>
            </a:r>
            <a:r>
              <a:rPr lang="en-US" dirty="0"/>
              <a:t> </a:t>
            </a:r>
            <a:r>
              <a:rPr lang="en-US" dirty="0" err="1"/>
              <a:t>Kitabevi</a:t>
            </a:r>
            <a:r>
              <a:rPr lang="en-US" dirty="0"/>
              <a:t> </a:t>
            </a:r>
            <a:r>
              <a:rPr lang="en-US" dirty="0" err="1"/>
              <a:t>Tic.Ltd.Şti</a:t>
            </a:r>
            <a:r>
              <a:rPr lang="en-US" dirty="0"/>
              <a:t>: 2013.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749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086" b="70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180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62157" b="-62157"/>
          <a:stretch>
            <a:fillRect/>
          </a:stretch>
        </p:blipFill>
        <p:spPr>
          <a:xfrm>
            <a:off x="57235" y="1128792"/>
            <a:ext cx="9086765" cy="4997371"/>
          </a:xfrm>
        </p:spPr>
      </p:pic>
    </p:spTree>
    <p:extLst>
      <p:ext uri="{BB962C8B-B14F-4D97-AF65-F5344CB8AC3E}">
        <p14:creationId xmlns:p14="http://schemas.microsoft.com/office/powerpoint/2010/main" val="383090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6876"/>
            <a:ext cx="8229600" cy="88205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Üst </a:t>
            </a:r>
            <a:r>
              <a:rPr lang="en-US" b="1" dirty="0" err="1">
                <a:solidFill>
                  <a:srgbClr val="FF0000"/>
                </a:solidFill>
              </a:rPr>
              <a:t>Küçükazı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Dişleri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Sağlıklı</a:t>
            </a:r>
            <a:r>
              <a:rPr lang="en-US" dirty="0"/>
              <a:t> </a:t>
            </a:r>
            <a:r>
              <a:rPr lang="en-US" dirty="0" err="1"/>
              <a:t>yetişkin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insanda</a:t>
            </a:r>
            <a:r>
              <a:rPr lang="en-US" dirty="0"/>
              <a:t> </a:t>
            </a:r>
            <a:r>
              <a:rPr lang="en-US" dirty="0" err="1"/>
              <a:t>dört</a:t>
            </a:r>
            <a:r>
              <a:rPr lang="en-US" dirty="0"/>
              <a:t> </a:t>
            </a:r>
            <a:r>
              <a:rPr lang="en-US" dirty="0" err="1"/>
              <a:t>tanesi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, </a:t>
            </a:r>
            <a:r>
              <a:rPr lang="en-US" dirty="0" err="1"/>
              <a:t>dört</a:t>
            </a:r>
            <a:r>
              <a:rPr lang="en-US" dirty="0"/>
              <a:t> </a:t>
            </a:r>
            <a:r>
              <a:rPr lang="en-US" dirty="0" err="1"/>
              <a:t>tanesi</a:t>
            </a:r>
            <a:r>
              <a:rPr lang="en-US" dirty="0"/>
              <a:t> alt </a:t>
            </a:r>
            <a:r>
              <a:rPr lang="en-US" dirty="0" err="1"/>
              <a:t>çenede</a:t>
            </a:r>
            <a:r>
              <a:rPr lang="en-US" dirty="0"/>
              <a:t> </a:t>
            </a:r>
            <a:r>
              <a:rPr lang="en-US" dirty="0" err="1" smtClean="0"/>
              <a:t>olmak</a:t>
            </a:r>
            <a:r>
              <a:rPr lang="en-US" dirty="0" smtClean="0"/>
              <a:t> </a:t>
            </a:r>
            <a:r>
              <a:rPr lang="en-US" dirty="0" err="1"/>
              <a:t>üzere</a:t>
            </a:r>
            <a:r>
              <a:rPr lang="en-US" dirty="0"/>
              <a:t> </a:t>
            </a:r>
            <a:r>
              <a:rPr lang="en-US" dirty="0" err="1"/>
              <a:t>toplam</a:t>
            </a:r>
            <a:r>
              <a:rPr lang="en-US" dirty="0"/>
              <a:t> </a:t>
            </a:r>
            <a:r>
              <a:rPr lang="en-US" dirty="0" err="1"/>
              <a:t>sekiz</a:t>
            </a:r>
            <a:r>
              <a:rPr lang="en-US" dirty="0"/>
              <a:t> </a:t>
            </a:r>
            <a:r>
              <a:rPr lang="en-US" dirty="0" err="1"/>
              <a:t>adet</a:t>
            </a:r>
            <a:r>
              <a:rPr lang="en-US" dirty="0"/>
              <a:t> </a:t>
            </a:r>
            <a:r>
              <a:rPr lang="en-US" dirty="0" err="1"/>
              <a:t>küçükazı</a:t>
            </a:r>
            <a:r>
              <a:rPr lang="en-US" dirty="0"/>
              <a:t> </a:t>
            </a:r>
            <a:r>
              <a:rPr lang="en-US" dirty="0" err="1"/>
              <a:t>dişi</a:t>
            </a:r>
            <a:r>
              <a:rPr lang="en-US" dirty="0"/>
              <a:t> </a:t>
            </a:r>
            <a:r>
              <a:rPr lang="en-US" dirty="0" err="1"/>
              <a:t>vardır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Bu </a:t>
            </a:r>
            <a:r>
              <a:rPr lang="en-US" dirty="0" err="1"/>
              <a:t>dişler</a:t>
            </a:r>
            <a:r>
              <a:rPr lang="en-US" dirty="0"/>
              <a:t>; N. </a:t>
            </a:r>
            <a:r>
              <a:rPr lang="en-US" dirty="0" err="1"/>
              <a:t>Maksillaris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innerve </a:t>
            </a:r>
            <a:r>
              <a:rPr lang="en-US" dirty="0" err="1"/>
              <a:t>edilirken</a:t>
            </a:r>
            <a:r>
              <a:rPr lang="en-US" dirty="0"/>
              <a:t>, </a:t>
            </a:r>
            <a:r>
              <a:rPr lang="en-US" dirty="0" err="1"/>
              <a:t>kanlanması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</a:t>
            </a:r>
            <a:r>
              <a:rPr lang="en-US" dirty="0" err="1"/>
              <a:t>arter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a. </a:t>
            </a:r>
            <a:r>
              <a:rPr lang="en-US" dirty="0" err="1"/>
              <a:t>Maksillaris</a:t>
            </a:r>
            <a:r>
              <a:rPr lang="en-US" dirty="0"/>
              <a:t>, </a:t>
            </a:r>
            <a:r>
              <a:rPr lang="en-US" dirty="0" err="1"/>
              <a:t>venöz</a:t>
            </a:r>
            <a:r>
              <a:rPr lang="en-US" dirty="0"/>
              <a:t> </a:t>
            </a:r>
            <a:r>
              <a:rPr lang="en-US" dirty="0" err="1"/>
              <a:t>dönüş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da </a:t>
            </a:r>
            <a:r>
              <a:rPr lang="en-US" dirty="0" err="1"/>
              <a:t>pleksus</a:t>
            </a:r>
            <a:r>
              <a:rPr lang="en-US" dirty="0"/>
              <a:t> </a:t>
            </a:r>
            <a:r>
              <a:rPr lang="en-US" dirty="0" err="1"/>
              <a:t>venosus</a:t>
            </a:r>
            <a:r>
              <a:rPr lang="en-US" dirty="0"/>
              <a:t> </a:t>
            </a:r>
            <a:r>
              <a:rPr lang="en-US" dirty="0" err="1"/>
              <a:t>pterygoideus</a:t>
            </a:r>
            <a:r>
              <a:rPr lang="en-US" dirty="0"/>
              <a:t> </a:t>
            </a:r>
            <a:r>
              <a:rPr lang="en-US" dirty="0" err="1"/>
              <a:t>tarafından</a:t>
            </a:r>
            <a:r>
              <a:rPr lang="en-US" dirty="0"/>
              <a:t> </a:t>
            </a:r>
            <a:r>
              <a:rPr lang="en-US" dirty="0" err="1"/>
              <a:t>sağlanır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 err="1"/>
              <a:t>Üç</a:t>
            </a:r>
            <a:r>
              <a:rPr lang="en-US" dirty="0"/>
              <a:t> </a:t>
            </a:r>
            <a:r>
              <a:rPr lang="en-US" dirty="0" err="1"/>
              <a:t>tanesi</a:t>
            </a:r>
            <a:r>
              <a:rPr lang="en-US" dirty="0"/>
              <a:t> </a:t>
            </a:r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yüzde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tanesi</a:t>
            </a:r>
            <a:r>
              <a:rPr lang="en-US" dirty="0"/>
              <a:t> de </a:t>
            </a:r>
            <a:r>
              <a:rPr lang="en-US" dirty="0" err="1"/>
              <a:t>palatinal</a:t>
            </a:r>
            <a:r>
              <a:rPr lang="en-US" dirty="0"/>
              <a:t> </a:t>
            </a:r>
            <a:r>
              <a:rPr lang="en-US" dirty="0" err="1"/>
              <a:t>yüzde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</a:t>
            </a:r>
            <a:r>
              <a:rPr lang="en-US" dirty="0" err="1"/>
              <a:t>toplam</a:t>
            </a:r>
            <a:r>
              <a:rPr lang="en-US" dirty="0"/>
              <a:t> </a:t>
            </a:r>
            <a:r>
              <a:rPr lang="en-US" dirty="0" err="1"/>
              <a:t>dört</a:t>
            </a:r>
            <a:r>
              <a:rPr lang="en-US" dirty="0"/>
              <a:t> </a:t>
            </a:r>
            <a:r>
              <a:rPr lang="en-US" dirty="0" err="1"/>
              <a:t>gelişim</a:t>
            </a:r>
            <a:r>
              <a:rPr lang="en-US" dirty="0"/>
              <a:t> </a:t>
            </a:r>
            <a:r>
              <a:rPr lang="en-US" dirty="0" err="1"/>
              <a:t>lobundan</a:t>
            </a:r>
            <a:r>
              <a:rPr lang="en-US" dirty="0"/>
              <a:t> </a:t>
            </a:r>
            <a:r>
              <a:rPr lang="en-US" dirty="0" err="1"/>
              <a:t>oluşurlar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Küçükazı</a:t>
            </a:r>
            <a:r>
              <a:rPr lang="en-US" dirty="0" smtClean="0"/>
              <a:t> </a:t>
            </a:r>
            <a:r>
              <a:rPr lang="en-US" dirty="0" err="1"/>
              <a:t>dişleri</a:t>
            </a:r>
            <a:r>
              <a:rPr lang="en-US" dirty="0"/>
              <a:t>; </a:t>
            </a:r>
            <a:r>
              <a:rPr lang="en-US" dirty="0" err="1"/>
              <a:t>besinlerin</a:t>
            </a:r>
            <a:r>
              <a:rPr lang="en-US" dirty="0"/>
              <a:t> </a:t>
            </a:r>
            <a:r>
              <a:rPr lang="en-US" dirty="0" err="1"/>
              <a:t>koparılması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çiğnenmesinde</a:t>
            </a:r>
            <a:r>
              <a:rPr lang="en-US" dirty="0"/>
              <a:t>, </a:t>
            </a:r>
            <a:r>
              <a:rPr lang="en-US" dirty="0" err="1"/>
              <a:t>ayrıca</a:t>
            </a:r>
            <a:r>
              <a:rPr lang="en-US" dirty="0"/>
              <a:t> </a:t>
            </a:r>
            <a:r>
              <a:rPr lang="en-US" dirty="0" err="1"/>
              <a:t>yüzün</a:t>
            </a:r>
            <a:r>
              <a:rPr lang="en-US" dirty="0"/>
              <a:t> </a:t>
            </a:r>
            <a:r>
              <a:rPr lang="en-US" dirty="0" err="1"/>
              <a:t>dikey</a:t>
            </a:r>
            <a:r>
              <a:rPr lang="en-US" dirty="0"/>
              <a:t> </a:t>
            </a:r>
            <a:r>
              <a:rPr lang="en-US" dirty="0" err="1"/>
              <a:t>boyutunun</a:t>
            </a:r>
            <a:r>
              <a:rPr lang="en-US" dirty="0"/>
              <a:t> </a:t>
            </a:r>
            <a:r>
              <a:rPr lang="en-US" dirty="0" err="1"/>
              <a:t>korunmasında</a:t>
            </a:r>
            <a:r>
              <a:rPr lang="en-US" dirty="0"/>
              <a:t> </a:t>
            </a:r>
            <a:r>
              <a:rPr lang="en-US" dirty="0" err="1"/>
              <a:t>işlev</a:t>
            </a:r>
            <a:r>
              <a:rPr lang="en-US" dirty="0"/>
              <a:t> </a:t>
            </a:r>
            <a:r>
              <a:rPr lang="en-US" dirty="0" err="1" smtClean="0"/>
              <a:t>görürler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70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875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8004"/>
            <a:ext cx="8229600" cy="58039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Üst premolar </a:t>
            </a:r>
            <a:r>
              <a:rPr lang="en-US" dirty="0" err="1"/>
              <a:t>dişlerin</a:t>
            </a:r>
            <a:r>
              <a:rPr lang="en-US" dirty="0"/>
              <a:t> </a:t>
            </a:r>
            <a:r>
              <a:rPr lang="en-US" dirty="0" err="1"/>
              <a:t>kronları</a:t>
            </a:r>
            <a:r>
              <a:rPr lang="en-US" dirty="0"/>
              <a:t> </a:t>
            </a:r>
            <a:r>
              <a:rPr lang="en-US" dirty="0" err="1"/>
              <a:t>kanin</a:t>
            </a:r>
            <a:r>
              <a:rPr lang="en-US" dirty="0"/>
              <a:t> </a:t>
            </a:r>
            <a:r>
              <a:rPr lang="en-US" dirty="0" err="1"/>
              <a:t>dişlerinden</a:t>
            </a:r>
            <a:r>
              <a:rPr lang="en-US" dirty="0"/>
              <a:t> </a:t>
            </a:r>
            <a:r>
              <a:rPr lang="en-US" dirty="0" err="1"/>
              <a:t>yaklaşık</a:t>
            </a:r>
            <a:r>
              <a:rPr lang="en-US" dirty="0"/>
              <a:t> 1,5-2mm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kısa</a:t>
            </a:r>
            <a:r>
              <a:rPr lang="en-US" dirty="0"/>
              <a:t>, </a:t>
            </a:r>
            <a:r>
              <a:rPr lang="en-US" dirty="0" err="1"/>
              <a:t>kök</a:t>
            </a:r>
            <a:r>
              <a:rPr lang="en-US" dirty="0"/>
              <a:t> </a:t>
            </a:r>
            <a:r>
              <a:rPr lang="en-US" dirty="0" err="1"/>
              <a:t>boyları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molar </a:t>
            </a:r>
            <a:r>
              <a:rPr lang="en-US" dirty="0" err="1"/>
              <a:t>dişlerin</a:t>
            </a:r>
            <a:r>
              <a:rPr lang="en-US" dirty="0"/>
              <a:t> </a:t>
            </a:r>
            <a:r>
              <a:rPr lang="en-US" dirty="0" err="1"/>
              <a:t>kök</a:t>
            </a:r>
            <a:r>
              <a:rPr lang="en-US" dirty="0"/>
              <a:t> </a:t>
            </a:r>
            <a:r>
              <a:rPr lang="en-US" dirty="0" err="1"/>
              <a:t>boyuna</a:t>
            </a:r>
            <a:r>
              <a:rPr lang="en-US" dirty="0"/>
              <a:t> </a:t>
            </a:r>
            <a:r>
              <a:rPr lang="en-US" dirty="0" err="1"/>
              <a:t>yakındır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Keser</a:t>
            </a:r>
            <a:r>
              <a:rPr lang="en-US" dirty="0" smtClean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kanin</a:t>
            </a:r>
            <a:r>
              <a:rPr lang="en-US" dirty="0"/>
              <a:t> </a:t>
            </a:r>
            <a:r>
              <a:rPr lang="en-US" dirty="0" err="1"/>
              <a:t>dişlerinden</a:t>
            </a:r>
            <a:r>
              <a:rPr lang="en-US" dirty="0"/>
              <a:t> </a:t>
            </a:r>
            <a:r>
              <a:rPr lang="en-US" dirty="0" err="1"/>
              <a:t>farklı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dişlerin</a:t>
            </a:r>
            <a:r>
              <a:rPr lang="en-US" dirty="0"/>
              <a:t> de </a:t>
            </a:r>
            <a:r>
              <a:rPr lang="en-US" dirty="0" err="1"/>
              <a:t>marjinal</a:t>
            </a:r>
            <a:r>
              <a:rPr lang="en-US" dirty="0"/>
              <a:t> </a:t>
            </a:r>
            <a:r>
              <a:rPr lang="en-US" dirty="0" err="1"/>
              <a:t>sırtları</a:t>
            </a:r>
            <a:r>
              <a:rPr lang="en-US" dirty="0"/>
              <a:t> horizontal </a:t>
            </a:r>
            <a:r>
              <a:rPr lang="en-US" dirty="0" err="1"/>
              <a:t>düzlemde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alır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bunlar</a:t>
            </a:r>
            <a:r>
              <a:rPr lang="en-US" dirty="0"/>
              <a:t> </a:t>
            </a:r>
            <a:r>
              <a:rPr lang="en-US" dirty="0" err="1"/>
              <a:t>dişin</a:t>
            </a:r>
            <a:r>
              <a:rPr lang="en-US" dirty="0"/>
              <a:t> mesial </a:t>
            </a:r>
            <a:r>
              <a:rPr lang="en-US" dirty="0" err="1"/>
              <a:t>ve</a:t>
            </a:r>
            <a:r>
              <a:rPr lang="en-US" dirty="0"/>
              <a:t> distal </a:t>
            </a:r>
            <a:r>
              <a:rPr lang="en-US" dirty="0" err="1"/>
              <a:t>kenarlarını</a:t>
            </a:r>
            <a:r>
              <a:rPr lang="en-US" dirty="0"/>
              <a:t> </a:t>
            </a:r>
            <a:r>
              <a:rPr lang="en-US" dirty="0" err="1"/>
              <a:t>oluştururlar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Tüm</a:t>
            </a:r>
            <a:r>
              <a:rPr lang="en-US" dirty="0" smtClean="0"/>
              <a:t> </a:t>
            </a:r>
            <a:r>
              <a:rPr lang="en-US" dirty="0" err="1"/>
              <a:t>üst</a:t>
            </a:r>
            <a:r>
              <a:rPr lang="en-US" dirty="0"/>
              <a:t> premolar </a:t>
            </a:r>
            <a:r>
              <a:rPr lang="en-US" dirty="0" err="1"/>
              <a:t>dişlerin</a:t>
            </a:r>
            <a:r>
              <a:rPr lang="en-US" dirty="0"/>
              <a:t> </a:t>
            </a:r>
            <a:r>
              <a:rPr lang="en-US" dirty="0" err="1"/>
              <a:t>bukkalden</a:t>
            </a:r>
            <a:r>
              <a:rPr lang="en-US" dirty="0"/>
              <a:t> </a:t>
            </a:r>
            <a:r>
              <a:rPr lang="en-US" dirty="0" err="1"/>
              <a:t>linguale</a:t>
            </a:r>
            <a:r>
              <a:rPr lang="en-US" dirty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daraldığını</a:t>
            </a:r>
            <a:r>
              <a:rPr lang="en-US" dirty="0"/>
              <a:t> </a:t>
            </a:r>
            <a:r>
              <a:rPr lang="en-US" dirty="0" err="1" smtClean="0"/>
              <a:t>görürüz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En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morfolojik</a:t>
            </a:r>
            <a:r>
              <a:rPr lang="en-US" dirty="0"/>
              <a:t> </a:t>
            </a:r>
            <a:r>
              <a:rPr lang="en-US" dirty="0" err="1"/>
              <a:t>özelliklerinden</a:t>
            </a:r>
            <a:r>
              <a:rPr lang="en-US" dirty="0"/>
              <a:t> </a:t>
            </a:r>
            <a:r>
              <a:rPr lang="en-US" dirty="0" err="1"/>
              <a:t>biri</a:t>
            </a:r>
            <a:r>
              <a:rPr lang="en-US" dirty="0"/>
              <a:t> de </a:t>
            </a:r>
            <a:r>
              <a:rPr lang="en-US" dirty="0" err="1"/>
              <a:t>üst</a:t>
            </a:r>
            <a:r>
              <a:rPr lang="en-US" dirty="0"/>
              <a:t> </a:t>
            </a:r>
            <a:r>
              <a:rPr lang="en-US" dirty="0" err="1"/>
              <a:t>premolarların</a:t>
            </a:r>
            <a:r>
              <a:rPr lang="en-US" dirty="0"/>
              <a:t> </a:t>
            </a:r>
            <a:r>
              <a:rPr lang="en-US" dirty="0" err="1"/>
              <a:t>bukkalingual</a:t>
            </a:r>
            <a:r>
              <a:rPr lang="en-US" dirty="0"/>
              <a:t> </a:t>
            </a:r>
            <a:r>
              <a:rPr lang="en-US" dirty="0" err="1"/>
              <a:t>boyutunun</a:t>
            </a:r>
            <a:r>
              <a:rPr lang="en-US" dirty="0"/>
              <a:t>, </a:t>
            </a:r>
            <a:r>
              <a:rPr lang="en-US" dirty="0" err="1"/>
              <a:t>mesiodistal</a:t>
            </a:r>
            <a:r>
              <a:rPr lang="en-US" dirty="0"/>
              <a:t> </a:t>
            </a:r>
            <a:r>
              <a:rPr lang="en-US" dirty="0" err="1"/>
              <a:t>boyutundan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büyük</a:t>
            </a:r>
            <a:r>
              <a:rPr lang="en-US" dirty="0"/>
              <a:t> </a:t>
            </a:r>
            <a:r>
              <a:rPr lang="en-US" dirty="0" err="1" smtClean="0"/>
              <a:t>olmasıdır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9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ÜST </a:t>
            </a:r>
            <a:r>
              <a:rPr lang="en-US" sz="3200" b="1" dirty="0" smtClean="0">
                <a:solidFill>
                  <a:srgbClr val="FF0000"/>
                </a:solidFill>
              </a:rPr>
              <a:t>BİRİNCİ </a:t>
            </a:r>
            <a:r>
              <a:rPr lang="en-US" sz="3200" b="1" dirty="0">
                <a:solidFill>
                  <a:srgbClr val="FF0000"/>
                </a:solidFill>
              </a:rPr>
              <a:t>KÜÇÜKAZI DİŞİ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/>
              <a:t>(</a:t>
            </a:r>
            <a:r>
              <a:rPr lang="en-US" sz="3200" b="1" dirty="0" err="1"/>
              <a:t>Maksiller</a:t>
            </a:r>
            <a:r>
              <a:rPr lang="en-US" sz="3200" b="1" dirty="0"/>
              <a:t> </a:t>
            </a:r>
            <a:r>
              <a:rPr lang="en-US" sz="3200" b="1" dirty="0" err="1" smtClean="0"/>
              <a:t>Birinci</a:t>
            </a:r>
            <a:r>
              <a:rPr lang="en-US" sz="3200" b="1" dirty="0" smtClean="0"/>
              <a:t> </a:t>
            </a:r>
            <a:r>
              <a:rPr lang="en-US" sz="3200" b="1" dirty="0"/>
              <a:t>Premolar </a:t>
            </a:r>
            <a:r>
              <a:rPr lang="en-US" sz="3200" b="1" dirty="0" err="1"/>
              <a:t>Diş</a:t>
            </a:r>
            <a:r>
              <a:rPr lang="en-US" sz="3200" b="1" dirty="0"/>
              <a:t>)</a:t>
            </a:r>
            <a:br>
              <a:rPr lang="en-US" sz="3200" b="1" dirty="0"/>
            </a:br>
            <a:r>
              <a:rPr lang="en-US" sz="3200" b="1" dirty="0">
                <a:solidFill>
                  <a:srgbClr val="008000"/>
                </a:solidFill>
              </a:rPr>
              <a:t>(DENS PREMOLARIS PERMANENS </a:t>
            </a:r>
            <a:r>
              <a:rPr lang="en-US" sz="3200" b="1" dirty="0" smtClean="0">
                <a:solidFill>
                  <a:srgbClr val="008000"/>
                </a:solidFill>
              </a:rPr>
              <a:t>1. </a:t>
            </a:r>
            <a:r>
              <a:rPr lang="en-US" sz="3200" b="1" dirty="0">
                <a:solidFill>
                  <a:srgbClr val="008000"/>
                </a:solidFill>
              </a:rPr>
              <a:t>SUPERIOR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4680"/>
            <a:ext cx="8229600" cy="467490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Üst 1. </a:t>
            </a:r>
            <a:r>
              <a:rPr lang="en-US" dirty="0" err="1"/>
              <a:t>küçükazı</a:t>
            </a:r>
            <a:r>
              <a:rPr lang="en-US" dirty="0"/>
              <a:t> </a:t>
            </a:r>
            <a:r>
              <a:rPr lang="en-US" dirty="0" err="1"/>
              <a:t>dişi</a:t>
            </a:r>
            <a:r>
              <a:rPr lang="en-US" dirty="0"/>
              <a:t>; </a:t>
            </a:r>
            <a:r>
              <a:rPr lang="en-US" dirty="0" err="1"/>
              <a:t>üst</a:t>
            </a:r>
            <a:r>
              <a:rPr lang="en-US" dirty="0"/>
              <a:t> </a:t>
            </a:r>
            <a:r>
              <a:rPr lang="en-US" dirty="0" err="1"/>
              <a:t>çenede</a:t>
            </a:r>
            <a:r>
              <a:rPr lang="en-US" dirty="0"/>
              <a:t> 2. </a:t>
            </a:r>
            <a:r>
              <a:rPr lang="en-US" dirty="0" err="1"/>
              <a:t>küçükazı</a:t>
            </a:r>
            <a:r>
              <a:rPr lang="en-US" dirty="0"/>
              <a:t> </a:t>
            </a:r>
            <a:r>
              <a:rPr lang="en-US" dirty="0" err="1"/>
              <a:t>dişinin</a:t>
            </a:r>
            <a:r>
              <a:rPr lang="en-US" dirty="0"/>
              <a:t> </a:t>
            </a:r>
            <a:r>
              <a:rPr lang="en-US" dirty="0" err="1"/>
              <a:t>hemen</a:t>
            </a:r>
            <a:r>
              <a:rPr lang="en-US" dirty="0"/>
              <a:t> </a:t>
            </a:r>
            <a:r>
              <a:rPr lang="en-US" dirty="0" err="1"/>
              <a:t>önünde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alır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FDI’ın</a:t>
            </a:r>
            <a:r>
              <a:rPr lang="en-US" dirty="0" smtClean="0"/>
              <a:t> </a:t>
            </a:r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kodlamasına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</a:t>
            </a:r>
            <a:r>
              <a:rPr lang="en-US" dirty="0" err="1"/>
              <a:t>sağ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1. </a:t>
            </a:r>
            <a:r>
              <a:rPr lang="en-US" dirty="0" err="1"/>
              <a:t>küçükazı</a:t>
            </a:r>
            <a:r>
              <a:rPr lang="en-US" dirty="0"/>
              <a:t> </a:t>
            </a:r>
            <a:r>
              <a:rPr lang="en-US" dirty="0" err="1"/>
              <a:t>dişi</a:t>
            </a:r>
            <a:r>
              <a:rPr lang="en-US" dirty="0"/>
              <a:t>; 14, sol </a:t>
            </a:r>
            <a:r>
              <a:rPr lang="en-US" dirty="0" err="1"/>
              <a:t>üst</a:t>
            </a:r>
            <a:r>
              <a:rPr lang="en-US" dirty="0"/>
              <a:t> 1. </a:t>
            </a:r>
            <a:r>
              <a:rPr lang="en-US" dirty="0" err="1"/>
              <a:t>küçükazı</a:t>
            </a:r>
            <a:r>
              <a:rPr lang="en-US" dirty="0"/>
              <a:t> </a:t>
            </a:r>
            <a:r>
              <a:rPr lang="en-US" dirty="0" err="1"/>
              <a:t>dişi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24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numaralandırılır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Kalsifikasyonu</a:t>
            </a:r>
            <a:r>
              <a:rPr lang="en-US" dirty="0"/>
              <a:t>, </a:t>
            </a:r>
            <a:r>
              <a:rPr lang="en-US" dirty="0" err="1"/>
              <a:t>yani</a:t>
            </a:r>
            <a:r>
              <a:rPr lang="en-US" dirty="0"/>
              <a:t> </a:t>
            </a:r>
            <a:r>
              <a:rPr lang="en-US" dirty="0" err="1"/>
              <a:t>kemik</a:t>
            </a:r>
            <a:r>
              <a:rPr lang="en-US" dirty="0"/>
              <a:t> </a:t>
            </a:r>
            <a:r>
              <a:rPr lang="en-US" dirty="0" err="1"/>
              <a:t>içerisindeki</a:t>
            </a:r>
            <a:r>
              <a:rPr lang="en-US" dirty="0"/>
              <a:t> </a:t>
            </a:r>
            <a:r>
              <a:rPr lang="en-US" dirty="0" err="1"/>
              <a:t>gelişimi</a:t>
            </a:r>
            <a:r>
              <a:rPr lang="en-US" dirty="0"/>
              <a:t> 1,5-2 </a:t>
            </a:r>
            <a:r>
              <a:rPr lang="en-US" dirty="0" err="1"/>
              <a:t>yaşlarında</a:t>
            </a:r>
            <a:r>
              <a:rPr lang="en-US" dirty="0"/>
              <a:t> </a:t>
            </a:r>
            <a:r>
              <a:rPr lang="en-US" dirty="0" err="1"/>
              <a:t>başlayan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1. </a:t>
            </a:r>
            <a:r>
              <a:rPr lang="en-US" dirty="0" err="1"/>
              <a:t>küçükazı</a:t>
            </a:r>
            <a:r>
              <a:rPr lang="en-US" dirty="0"/>
              <a:t> </a:t>
            </a:r>
            <a:r>
              <a:rPr lang="en-US" dirty="0" err="1"/>
              <a:t>dişinin</a:t>
            </a:r>
            <a:r>
              <a:rPr lang="en-US" dirty="0"/>
              <a:t> </a:t>
            </a:r>
            <a:r>
              <a:rPr lang="en-US" dirty="0" err="1"/>
              <a:t>sürme</a:t>
            </a:r>
            <a:r>
              <a:rPr lang="en-US" dirty="0"/>
              <a:t> </a:t>
            </a:r>
            <a:r>
              <a:rPr lang="en-US" dirty="0" err="1"/>
              <a:t>yaşı</a:t>
            </a:r>
            <a:r>
              <a:rPr lang="en-US" dirty="0"/>
              <a:t> 10 </a:t>
            </a:r>
            <a:r>
              <a:rPr lang="en-US" dirty="0" err="1"/>
              <a:t>ilâ</a:t>
            </a:r>
            <a:r>
              <a:rPr lang="en-US" dirty="0"/>
              <a:t> 11 </a:t>
            </a:r>
            <a:r>
              <a:rPr lang="en-US" dirty="0" err="1"/>
              <a:t>yaşları</a:t>
            </a:r>
            <a:r>
              <a:rPr lang="en-US" dirty="0"/>
              <a:t> </a:t>
            </a:r>
            <a:r>
              <a:rPr lang="en-US" dirty="0" err="1"/>
              <a:t>arasıdır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Toplam</a:t>
            </a:r>
            <a:r>
              <a:rPr lang="en-US" dirty="0" smtClean="0"/>
              <a:t> </a:t>
            </a:r>
            <a:r>
              <a:rPr lang="en-US" dirty="0" err="1"/>
              <a:t>uzunluğu</a:t>
            </a:r>
            <a:r>
              <a:rPr lang="en-US" dirty="0"/>
              <a:t> </a:t>
            </a:r>
            <a:r>
              <a:rPr lang="en-US" dirty="0" err="1"/>
              <a:t>ortalama</a:t>
            </a:r>
            <a:r>
              <a:rPr lang="en-US" dirty="0"/>
              <a:t> 22,5 mm, </a:t>
            </a:r>
            <a:r>
              <a:rPr lang="en-US" dirty="0" err="1"/>
              <a:t>kron</a:t>
            </a:r>
            <a:r>
              <a:rPr lang="en-US" dirty="0"/>
              <a:t> </a:t>
            </a:r>
            <a:r>
              <a:rPr lang="en-US" dirty="0" err="1"/>
              <a:t>uzunluğu</a:t>
            </a:r>
            <a:r>
              <a:rPr lang="en-US" dirty="0"/>
              <a:t> 8,5 mm, </a:t>
            </a:r>
            <a:r>
              <a:rPr lang="en-US" dirty="0" err="1"/>
              <a:t>kron</a:t>
            </a:r>
            <a:r>
              <a:rPr lang="en-US" dirty="0"/>
              <a:t> </a:t>
            </a:r>
            <a:r>
              <a:rPr lang="en-US" dirty="0" err="1"/>
              <a:t>genişliği</a:t>
            </a:r>
            <a:r>
              <a:rPr lang="en-US" dirty="0"/>
              <a:t> </a:t>
            </a:r>
            <a:r>
              <a:rPr lang="en-US" dirty="0" err="1"/>
              <a:t>oklüzalde</a:t>
            </a:r>
            <a:r>
              <a:rPr lang="en-US" dirty="0"/>
              <a:t> 7 mm – </a:t>
            </a:r>
            <a:r>
              <a:rPr lang="en-US" dirty="0" err="1"/>
              <a:t>kole</a:t>
            </a:r>
            <a:r>
              <a:rPr lang="en-US" dirty="0"/>
              <a:t> </a:t>
            </a:r>
            <a:r>
              <a:rPr lang="en-US" dirty="0" err="1"/>
              <a:t>bölgesinde</a:t>
            </a:r>
            <a:r>
              <a:rPr lang="en-US" dirty="0"/>
              <a:t> 5 mm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kron</a:t>
            </a:r>
            <a:r>
              <a:rPr lang="en-US" dirty="0"/>
              <a:t> </a:t>
            </a:r>
            <a:r>
              <a:rPr lang="en-US" dirty="0" err="1"/>
              <a:t>kalınlığı</a:t>
            </a:r>
            <a:r>
              <a:rPr lang="en-US" dirty="0"/>
              <a:t> (</a:t>
            </a:r>
            <a:r>
              <a:rPr lang="en-US" dirty="0" err="1"/>
              <a:t>fasiyal</a:t>
            </a:r>
            <a:r>
              <a:rPr lang="en-US" dirty="0"/>
              <a:t>-lingual) da  9 mm </a:t>
            </a:r>
            <a:r>
              <a:rPr lang="en-US" dirty="0" err="1"/>
              <a:t>kadardır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20605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ÜST İKİNCİ KÜÇÜKAZI DİŞİ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b="1" dirty="0"/>
              <a:t>(</a:t>
            </a:r>
            <a:r>
              <a:rPr lang="en-US" sz="3200" b="1" dirty="0" err="1"/>
              <a:t>Maksiller</a:t>
            </a:r>
            <a:r>
              <a:rPr lang="en-US" sz="3200" b="1" dirty="0"/>
              <a:t> </a:t>
            </a:r>
            <a:r>
              <a:rPr lang="en-US" sz="3200" b="1" dirty="0" err="1"/>
              <a:t>İkinci</a:t>
            </a:r>
            <a:r>
              <a:rPr lang="en-US" sz="3200" b="1" dirty="0"/>
              <a:t> Premolar </a:t>
            </a:r>
            <a:r>
              <a:rPr lang="en-US" sz="3200" b="1" dirty="0" err="1"/>
              <a:t>Diş</a:t>
            </a:r>
            <a:r>
              <a:rPr lang="en-US" sz="3200" b="1" dirty="0"/>
              <a:t>)</a:t>
            </a:r>
            <a:br>
              <a:rPr lang="en-US" sz="3200" b="1" dirty="0"/>
            </a:br>
            <a:r>
              <a:rPr lang="en-US" sz="3200" b="1" dirty="0">
                <a:solidFill>
                  <a:srgbClr val="008000"/>
                </a:solidFill>
              </a:rPr>
              <a:t>(DENS PREMOLARIS PERMANENS 2. SUPERIOR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2322"/>
            <a:ext cx="8229600" cy="460434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Ü</a:t>
            </a:r>
            <a:r>
              <a:rPr lang="en-US" dirty="0" smtClean="0"/>
              <a:t>st </a:t>
            </a:r>
            <a:r>
              <a:rPr lang="en-US" dirty="0" err="1"/>
              <a:t>çenede</a:t>
            </a:r>
            <a:r>
              <a:rPr lang="en-US" dirty="0"/>
              <a:t> 1. molar </a:t>
            </a:r>
            <a:r>
              <a:rPr lang="en-US" dirty="0" err="1"/>
              <a:t>dişin</a:t>
            </a:r>
            <a:r>
              <a:rPr lang="en-US" dirty="0"/>
              <a:t> </a:t>
            </a:r>
            <a:r>
              <a:rPr lang="en-US" dirty="0" err="1"/>
              <a:t>hemen</a:t>
            </a:r>
            <a:r>
              <a:rPr lang="en-US" dirty="0"/>
              <a:t> </a:t>
            </a:r>
            <a:r>
              <a:rPr lang="en-US" dirty="0" err="1"/>
              <a:t>önünde</a:t>
            </a:r>
            <a:r>
              <a:rPr lang="en-US" dirty="0"/>
              <a:t> </a:t>
            </a:r>
            <a:r>
              <a:rPr lang="en-US" dirty="0" err="1"/>
              <a:t>yer</a:t>
            </a:r>
            <a:r>
              <a:rPr lang="en-US" dirty="0"/>
              <a:t> </a:t>
            </a:r>
            <a:r>
              <a:rPr lang="en-US" dirty="0" err="1"/>
              <a:t>alır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FDI’ın</a:t>
            </a:r>
            <a:r>
              <a:rPr lang="en-US" dirty="0" smtClean="0"/>
              <a:t> </a:t>
            </a:r>
            <a:r>
              <a:rPr lang="en-US" dirty="0" err="1"/>
              <a:t>uluslararası</a:t>
            </a:r>
            <a:r>
              <a:rPr lang="en-US" dirty="0"/>
              <a:t> </a:t>
            </a:r>
            <a:r>
              <a:rPr lang="en-US" dirty="0" err="1"/>
              <a:t>kodlamasına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</a:t>
            </a:r>
            <a:r>
              <a:rPr lang="en-US" dirty="0" err="1"/>
              <a:t>sağ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2. </a:t>
            </a:r>
            <a:r>
              <a:rPr lang="en-US" dirty="0" err="1" smtClean="0"/>
              <a:t>küçükazı</a:t>
            </a:r>
            <a:r>
              <a:rPr lang="en-US" dirty="0" smtClean="0"/>
              <a:t> </a:t>
            </a:r>
            <a:r>
              <a:rPr lang="en-US" dirty="0" err="1"/>
              <a:t>dişi</a:t>
            </a:r>
            <a:r>
              <a:rPr lang="en-US" dirty="0"/>
              <a:t>; 15, sol </a:t>
            </a:r>
            <a:r>
              <a:rPr lang="en-US" dirty="0" err="1"/>
              <a:t>üst</a:t>
            </a:r>
            <a:r>
              <a:rPr lang="en-US" dirty="0"/>
              <a:t> 2. </a:t>
            </a:r>
            <a:r>
              <a:rPr lang="en-US" dirty="0" err="1" smtClean="0"/>
              <a:t>küçükazı</a:t>
            </a:r>
            <a:r>
              <a:rPr lang="en-US" dirty="0" smtClean="0"/>
              <a:t> </a:t>
            </a:r>
            <a:r>
              <a:rPr lang="en-US" dirty="0" err="1"/>
              <a:t>dişi</a:t>
            </a:r>
            <a:r>
              <a:rPr lang="en-US" dirty="0"/>
              <a:t> </a:t>
            </a:r>
            <a:r>
              <a:rPr lang="en-US" dirty="0" err="1"/>
              <a:t>ise</a:t>
            </a:r>
            <a:r>
              <a:rPr lang="en-US" dirty="0"/>
              <a:t> 25 </a:t>
            </a:r>
            <a:r>
              <a:rPr lang="en-US" dirty="0" err="1"/>
              <a:t>ile</a:t>
            </a:r>
            <a:r>
              <a:rPr lang="en-US" dirty="0"/>
              <a:t> </a:t>
            </a:r>
            <a:r>
              <a:rPr lang="en-US" dirty="0" err="1"/>
              <a:t>numaralandırılır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Kalsifikasyonu</a:t>
            </a:r>
            <a:r>
              <a:rPr lang="en-US" dirty="0"/>
              <a:t>, </a:t>
            </a:r>
            <a:r>
              <a:rPr lang="en-US" dirty="0" err="1"/>
              <a:t>yani</a:t>
            </a:r>
            <a:r>
              <a:rPr lang="en-US" dirty="0"/>
              <a:t> </a:t>
            </a:r>
            <a:r>
              <a:rPr lang="en-US" dirty="0" err="1"/>
              <a:t>kemik</a:t>
            </a:r>
            <a:r>
              <a:rPr lang="en-US" dirty="0"/>
              <a:t> </a:t>
            </a:r>
            <a:r>
              <a:rPr lang="en-US" dirty="0" err="1"/>
              <a:t>içerisindeki</a:t>
            </a:r>
            <a:r>
              <a:rPr lang="en-US" dirty="0"/>
              <a:t> </a:t>
            </a:r>
            <a:r>
              <a:rPr lang="en-US" dirty="0" err="1"/>
              <a:t>gelişimi</a:t>
            </a:r>
            <a:r>
              <a:rPr lang="en-US" dirty="0"/>
              <a:t> 2 - 2,5 </a:t>
            </a:r>
            <a:r>
              <a:rPr lang="en-US" dirty="0" err="1"/>
              <a:t>yaşlarında</a:t>
            </a:r>
            <a:r>
              <a:rPr lang="en-US" dirty="0"/>
              <a:t> </a:t>
            </a:r>
            <a:r>
              <a:rPr lang="en-US" dirty="0" err="1"/>
              <a:t>başlayan</a:t>
            </a:r>
            <a:r>
              <a:rPr lang="en-US" dirty="0"/>
              <a:t> </a:t>
            </a:r>
            <a:r>
              <a:rPr lang="en-US" dirty="0" err="1"/>
              <a:t>üst</a:t>
            </a:r>
            <a:r>
              <a:rPr lang="en-US" dirty="0"/>
              <a:t> 2. </a:t>
            </a:r>
            <a:r>
              <a:rPr lang="en-US" dirty="0" err="1" smtClean="0"/>
              <a:t>küçükazı</a:t>
            </a:r>
            <a:r>
              <a:rPr lang="en-US" dirty="0" smtClean="0"/>
              <a:t> </a:t>
            </a:r>
            <a:r>
              <a:rPr lang="en-US" dirty="0" err="1" smtClean="0"/>
              <a:t>dişinin</a:t>
            </a:r>
            <a:r>
              <a:rPr lang="en-US" dirty="0" smtClean="0"/>
              <a:t> </a:t>
            </a:r>
            <a:r>
              <a:rPr lang="en-US" dirty="0" err="1"/>
              <a:t>sürme</a:t>
            </a:r>
            <a:r>
              <a:rPr lang="en-US" dirty="0"/>
              <a:t> </a:t>
            </a:r>
            <a:r>
              <a:rPr lang="en-US" dirty="0" err="1"/>
              <a:t>yaşı</a:t>
            </a:r>
            <a:r>
              <a:rPr lang="en-US" dirty="0"/>
              <a:t> 10 </a:t>
            </a:r>
            <a:r>
              <a:rPr lang="en-US" dirty="0" err="1"/>
              <a:t>ilâ</a:t>
            </a:r>
            <a:r>
              <a:rPr lang="en-US" dirty="0"/>
              <a:t> 12 </a:t>
            </a:r>
            <a:r>
              <a:rPr lang="en-US" dirty="0" err="1"/>
              <a:t>yaşları</a:t>
            </a:r>
            <a:r>
              <a:rPr lang="en-US" dirty="0"/>
              <a:t> </a:t>
            </a:r>
            <a:r>
              <a:rPr lang="en-US" dirty="0" err="1"/>
              <a:t>arasıdır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err="1" smtClean="0"/>
              <a:t>Toplam</a:t>
            </a:r>
            <a:r>
              <a:rPr lang="en-US" dirty="0" smtClean="0"/>
              <a:t> </a:t>
            </a:r>
            <a:r>
              <a:rPr lang="en-US" dirty="0" err="1"/>
              <a:t>uzunluğu</a:t>
            </a:r>
            <a:r>
              <a:rPr lang="en-US" dirty="0"/>
              <a:t> </a:t>
            </a:r>
            <a:r>
              <a:rPr lang="en-US" dirty="0" err="1"/>
              <a:t>ortalama</a:t>
            </a:r>
            <a:r>
              <a:rPr lang="en-US" dirty="0"/>
              <a:t> 22 mm, </a:t>
            </a:r>
            <a:r>
              <a:rPr lang="en-US" dirty="0" err="1"/>
              <a:t>kron</a:t>
            </a:r>
            <a:r>
              <a:rPr lang="en-US" dirty="0"/>
              <a:t> </a:t>
            </a:r>
            <a:r>
              <a:rPr lang="en-US" dirty="0" err="1"/>
              <a:t>uzunluğu</a:t>
            </a:r>
            <a:r>
              <a:rPr lang="en-US" dirty="0"/>
              <a:t> 8 mm, </a:t>
            </a:r>
            <a:r>
              <a:rPr lang="en-US" dirty="0" err="1"/>
              <a:t>kron</a:t>
            </a:r>
            <a:r>
              <a:rPr lang="en-US" dirty="0"/>
              <a:t> </a:t>
            </a:r>
            <a:r>
              <a:rPr lang="en-US" dirty="0" err="1"/>
              <a:t>genişliği</a:t>
            </a:r>
            <a:r>
              <a:rPr lang="en-US" dirty="0"/>
              <a:t> </a:t>
            </a:r>
            <a:r>
              <a:rPr lang="en-US" dirty="0" err="1"/>
              <a:t>oklüzalde</a:t>
            </a:r>
            <a:r>
              <a:rPr lang="en-US" dirty="0"/>
              <a:t> 7 mm – </a:t>
            </a:r>
            <a:r>
              <a:rPr lang="en-US" dirty="0" err="1"/>
              <a:t>kole</a:t>
            </a:r>
            <a:r>
              <a:rPr lang="en-US" dirty="0"/>
              <a:t> </a:t>
            </a:r>
            <a:r>
              <a:rPr lang="en-US" dirty="0" err="1"/>
              <a:t>bölgesinde</a:t>
            </a:r>
            <a:r>
              <a:rPr lang="en-US" dirty="0"/>
              <a:t> 5 mm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kron</a:t>
            </a:r>
            <a:r>
              <a:rPr lang="en-US" dirty="0"/>
              <a:t> </a:t>
            </a:r>
            <a:r>
              <a:rPr lang="en-US" dirty="0" err="1"/>
              <a:t>kalınlığı</a:t>
            </a:r>
            <a:r>
              <a:rPr lang="en-US" dirty="0"/>
              <a:t> (</a:t>
            </a:r>
            <a:r>
              <a:rPr lang="en-US" dirty="0" err="1"/>
              <a:t>fasiyal</a:t>
            </a:r>
            <a:r>
              <a:rPr lang="en-US" dirty="0"/>
              <a:t>-lingual) da  9 mm </a:t>
            </a:r>
            <a:r>
              <a:rPr lang="en-US" dirty="0" err="1"/>
              <a:t>kadardır</a:t>
            </a:r>
            <a:r>
              <a:rPr lang="en-US" dirty="0"/>
              <a:t>.</a:t>
            </a:r>
            <a:endParaRPr lang="tr-TR" dirty="0"/>
          </a:p>
          <a:p>
            <a:r>
              <a:rPr lang="en-US" dirty="0" err="1" smtClean="0"/>
              <a:t>Birinci</a:t>
            </a:r>
            <a:r>
              <a:rPr lang="en-US" dirty="0" smtClean="0"/>
              <a:t> </a:t>
            </a:r>
            <a:r>
              <a:rPr lang="en-US" dirty="0" err="1" smtClean="0"/>
              <a:t>küçükazı</a:t>
            </a:r>
            <a:r>
              <a:rPr lang="en-US" dirty="0" smtClean="0"/>
              <a:t> </a:t>
            </a:r>
            <a:r>
              <a:rPr lang="en-US" dirty="0" err="1" smtClean="0"/>
              <a:t>dişine</a:t>
            </a:r>
            <a:r>
              <a:rPr lang="en-US" dirty="0" smtClean="0"/>
              <a:t> </a:t>
            </a:r>
            <a:r>
              <a:rPr lang="en-US" dirty="0" err="1"/>
              <a:t>oranla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yuvarlak</a:t>
            </a:r>
            <a:r>
              <a:rPr lang="en-US" dirty="0"/>
              <a:t> </a:t>
            </a:r>
            <a:r>
              <a:rPr lang="en-US" dirty="0" err="1"/>
              <a:t>görünüme</a:t>
            </a:r>
            <a:r>
              <a:rPr lang="en-US" dirty="0"/>
              <a:t>,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küçük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kron</a:t>
            </a:r>
            <a:r>
              <a:rPr lang="en-US" dirty="0"/>
              <a:t> </a:t>
            </a:r>
            <a:r>
              <a:rPr lang="en-US" dirty="0" err="1"/>
              <a:t>yapısına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tek</a:t>
            </a:r>
            <a:r>
              <a:rPr lang="en-US" dirty="0"/>
              <a:t> </a:t>
            </a:r>
            <a:r>
              <a:rPr lang="en-US" dirty="0" err="1"/>
              <a:t>köke</a:t>
            </a:r>
            <a:r>
              <a:rPr lang="en-US" dirty="0"/>
              <a:t> </a:t>
            </a:r>
            <a:r>
              <a:rPr lang="en-US" dirty="0" err="1"/>
              <a:t>sahiptir</a:t>
            </a:r>
            <a:r>
              <a:rPr lang="en-US" dirty="0"/>
              <a:t>.</a:t>
            </a:r>
            <a:r>
              <a:rPr lang="tr-T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29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83166"/>
          </a:xfrm>
        </p:spPr>
        <p:txBody>
          <a:bodyPr>
            <a:noAutofit/>
          </a:bodyPr>
          <a:lstStyle/>
          <a:p>
            <a:r>
              <a:rPr lang="en-US" sz="6000" b="1" dirty="0"/>
              <a:t>Bukkal (</a:t>
            </a:r>
            <a:r>
              <a:rPr lang="en-US" sz="6000" b="1" dirty="0" err="1"/>
              <a:t>Vestibül</a:t>
            </a:r>
            <a:r>
              <a:rPr lang="en-US" sz="6000" b="1" dirty="0"/>
              <a:t>) </a:t>
            </a:r>
            <a:r>
              <a:rPr lang="en-US" sz="6000" b="1" dirty="0" err="1"/>
              <a:t>Yüz</a:t>
            </a:r>
            <a:r>
              <a:rPr lang="en-US" sz="6000" dirty="0"/>
              <a:t/>
            </a:r>
            <a:br>
              <a:rPr lang="en-US" sz="6000" dirty="0"/>
            </a:b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99798" cy="500793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Bukkal </a:t>
            </a:r>
            <a:r>
              <a:rPr lang="en-US" dirty="0" err="1"/>
              <a:t>yüz</a:t>
            </a:r>
            <a:r>
              <a:rPr lang="en-US" dirty="0"/>
              <a:t>; </a:t>
            </a:r>
            <a:r>
              <a:rPr lang="en-US" dirty="0" err="1"/>
              <a:t>mesiobukkal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distobukkal</a:t>
            </a:r>
            <a:r>
              <a:rPr lang="en-US" dirty="0"/>
              <a:t> </a:t>
            </a:r>
            <a:r>
              <a:rPr lang="en-US" dirty="0" err="1"/>
              <a:t>gelişim</a:t>
            </a:r>
            <a:r>
              <a:rPr lang="en-US" dirty="0"/>
              <a:t> </a:t>
            </a:r>
            <a:r>
              <a:rPr lang="en-US" dirty="0" err="1"/>
              <a:t>oluklarının</a:t>
            </a:r>
            <a:r>
              <a:rPr lang="en-US" dirty="0"/>
              <a:t> </a:t>
            </a:r>
            <a:r>
              <a:rPr lang="en-US" dirty="0" err="1"/>
              <a:t>üçe</a:t>
            </a:r>
            <a:r>
              <a:rPr lang="en-US" dirty="0"/>
              <a:t> </a:t>
            </a:r>
            <a:r>
              <a:rPr lang="en-US" dirty="0" err="1"/>
              <a:t>ayırdığı</a:t>
            </a:r>
            <a:r>
              <a:rPr lang="en-US" dirty="0"/>
              <a:t> </a:t>
            </a:r>
            <a:r>
              <a:rPr lang="en-US" dirty="0" err="1"/>
              <a:t>loblardan</a:t>
            </a:r>
            <a:r>
              <a:rPr lang="en-US" dirty="0"/>
              <a:t> </a:t>
            </a:r>
            <a:r>
              <a:rPr lang="en-US" dirty="0" err="1" smtClean="0"/>
              <a:t>oluşur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servikale</a:t>
            </a:r>
            <a:r>
              <a:rPr lang="en-US" dirty="0" smtClean="0"/>
              <a:t> </a:t>
            </a:r>
            <a:r>
              <a:rPr lang="en-US" dirty="0" err="1"/>
              <a:t>doğru</a:t>
            </a:r>
            <a:r>
              <a:rPr lang="en-US" dirty="0"/>
              <a:t> </a:t>
            </a:r>
            <a:r>
              <a:rPr lang="en-US" dirty="0" err="1"/>
              <a:t>daralan</a:t>
            </a:r>
            <a:r>
              <a:rPr lang="en-US" dirty="0"/>
              <a:t> </a:t>
            </a:r>
            <a:r>
              <a:rPr lang="en-US" dirty="0" err="1"/>
              <a:t>dörtgen</a:t>
            </a:r>
            <a:r>
              <a:rPr lang="en-US" dirty="0"/>
              <a:t> </a:t>
            </a:r>
            <a:r>
              <a:rPr lang="en-US" dirty="0" err="1"/>
              <a:t>görünümündedir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Santral </a:t>
            </a:r>
            <a:r>
              <a:rPr lang="en-US" dirty="0"/>
              <a:t>lob </a:t>
            </a:r>
            <a:r>
              <a:rPr lang="en-US" dirty="0" err="1"/>
              <a:t>görüntüye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hakimdir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 </a:t>
            </a:r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yüzü</a:t>
            </a:r>
            <a:r>
              <a:rPr lang="en-US" dirty="0"/>
              <a:t> </a:t>
            </a:r>
            <a:r>
              <a:rPr lang="en-US" dirty="0" err="1"/>
              <a:t>dış</a:t>
            </a:r>
            <a:r>
              <a:rPr lang="en-US" dirty="0"/>
              <a:t> </a:t>
            </a:r>
            <a:r>
              <a:rPr lang="en-US" dirty="0" err="1"/>
              <a:t>bükey</a:t>
            </a:r>
            <a:r>
              <a:rPr lang="en-US" dirty="0"/>
              <a:t> </a:t>
            </a:r>
            <a:r>
              <a:rPr lang="en-US" dirty="0" err="1"/>
              <a:t>gösterir</a:t>
            </a:r>
            <a:r>
              <a:rPr lang="en-US" dirty="0" smtClean="0"/>
              <a:t>.</a:t>
            </a:r>
          </a:p>
          <a:p>
            <a:r>
              <a:rPr lang="en-US" dirty="0" smtClean="0"/>
              <a:t>Bukkal </a:t>
            </a:r>
            <a:r>
              <a:rPr lang="en-US" dirty="0" err="1"/>
              <a:t>tüberkül</a:t>
            </a:r>
            <a:r>
              <a:rPr lang="en-US" dirty="0"/>
              <a:t>, </a:t>
            </a:r>
            <a:r>
              <a:rPr lang="en-US" dirty="0" err="1"/>
              <a:t>bukkal</a:t>
            </a:r>
            <a:r>
              <a:rPr lang="en-US" dirty="0"/>
              <a:t> </a:t>
            </a:r>
            <a:r>
              <a:rPr lang="en-US" dirty="0" err="1"/>
              <a:t>yüzde</a:t>
            </a:r>
            <a:r>
              <a:rPr lang="en-US" dirty="0"/>
              <a:t> </a:t>
            </a:r>
            <a:r>
              <a:rPr lang="en-US" dirty="0" err="1"/>
              <a:t>üçgen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çıkıntı</a:t>
            </a:r>
            <a:r>
              <a:rPr lang="en-US" dirty="0"/>
              <a:t> </a:t>
            </a:r>
            <a:r>
              <a:rPr lang="en-US" dirty="0" err="1" smtClean="0"/>
              <a:t>oluşturur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Bukkal</a:t>
            </a:r>
            <a:r>
              <a:rPr lang="en-US" dirty="0" smtClean="0"/>
              <a:t> </a:t>
            </a:r>
            <a:r>
              <a:rPr lang="en-US" dirty="0" err="1"/>
              <a:t>yüz</a:t>
            </a:r>
            <a:r>
              <a:rPr lang="en-US" dirty="0"/>
              <a:t>; </a:t>
            </a:r>
            <a:r>
              <a:rPr lang="en-US" dirty="0" err="1"/>
              <a:t>mesiobukkal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distobukkal</a:t>
            </a:r>
            <a:r>
              <a:rPr lang="en-US" dirty="0"/>
              <a:t> </a:t>
            </a:r>
            <a:r>
              <a:rPr lang="en-US" dirty="0" err="1"/>
              <a:t>kenarlarla</a:t>
            </a:r>
            <a:r>
              <a:rPr lang="en-US" dirty="0"/>
              <a:t> </a:t>
            </a:r>
            <a:r>
              <a:rPr lang="en-US" dirty="0" err="1"/>
              <a:t>birlikte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dışbükeylik</a:t>
            </a:r>
            <a:r>
              <a:rPr lang="en-US" dirty="0"/>
              <a:t> </a:t>
            </a:r>
            <a:r>
              <a:rPr lang="en-US" dirty="0" err="1"/>
              <a:t>sergiler</a:t>
            </a:r>
            <a:r>
              <a:rPr lang="en-US" dirty="0" smtClean="0"/>
              <a:t>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84193" r="-84193"/>
          <a:stretch>
            <a:fillRect/>
          </a:stretch>
        </p:blipFill>
        <p:spPr>
          <a:xfrm>
            <a:off x="2687228" y="1417638"/>
            <a:ext cx="9010329" cy="49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0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1210</Words>
  <Application>Microsoft Macintosh PowerPoint</Application>
  <PresentationFormat>Ekran Gösterisi (4:3)</PresentationFormat>
  <Paragraphs>84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Dersin Adı: Üst Küçükazı Dişleri  (Maksiller Premolar Dişler)  Dersin Sınıf ve Dönemi: 1. Sınıf Güz Yarıyılı </vt:lpstr>
      <vt:lpstr>Dersin;  Öğrenim Hedefi ve Öğrenim Çıktıları</vt:lpstr>
      <vt:lpstr>PowerPoint Sunusu</vt:lpstr>
      <vt:lpstr>PowerPoint Sunusu</vt:lpstr>
      <vt:lpstr>Üst Küçükazı Dişleri </vt:lpstr>
      <vt:lpstr>PowerPoint Sunusu</vt:lpstr>
      <vt:lpstr>ÜST BİRİNCİ KÜÇÜKAZI DİŞİ (Maksiller Birinci Premolar Diş) (DENS PREMOLARIS PERMANENS 1. SUPERIOR</vt:lpstr>
      <vt:lpstr>ÜST İKİNCİ KÜÇÜKAZI DİŞİ (Maksiller İkinci Premolar Diş) (DENS PREMOLARIS PERMANENS 2. SUPERIOR</vt:lpstr>
      <vt:lpstr>Bukkal (Vestibül) Yüz </vt:lpstr>
      <vt:lpstr>Bukkal (Vestibül) Yüz </vt:lpstr>
      <vt:lpstr>Palatinal (Lingual) Yüz</vt:lpstr>
      <vt:lpstr>Mesial Yüz</vt:lpstr>
      <vt:lpstr>Distal Yüz</vt:lpstr>
      <vt:lpstr>Oklüzal Yüz</vt:lpstr>
      <vt:lpstr>Oklüzal Yüz</vt:lpstr>
      <vt:lpstr>Oklüzal Yüz</vt:lpstr>
      <vt:lpstr>Kök</vt:lpstr>
      <vt:lpstr>Yön Ayırımı</vt:lpstr>
      <vt:lpstr>Kapanış Teması</vt:lpstr>
      <vt:lpstr>KAYNAKLAR 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Dersin Adı: Dersin Sınıf ve Dönemi:</dc:title>
  <dc:creator>mehmet KILIÇARSLAN</dc:creator>
  <cp:lastModifiedBy>Microsoft Office Kullanıcısı</cp:lastModifiedBy>
  <cp:revision>36</cp:revision>
  <dcterms:created xsi:type="dcterms:W3CDTF">2014-08-16T17:57:37Z</dcterms:created>
  <dcterms:modified xsi:type="dcterms:W3CDTF">2017-10-22T18:56:50Z</dcterms:modified>
</cp:coreProperties>
</file>