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59" r:id="rId2"/>
    <p:sldId id="360" r:id="rId3"/>
    <p:sldId id="361" r:id="rId4"/>
    <p:sldId id="358" r:id="rId5"/>
    <p:sldId id="256" r:id="rId6"/>
    <p:sldId id="286" r:id="rId7"/>
    <p:sldId id="272" r:id="rId8"/>
    <p:sldId id="302" r:id="rId9"/>
    <p:sldId id="289" r:id="rId10"/>
    <p:sldId id="305" r:id="rId11"/>
    <p:sldId id="296" r:id="rId12"/>
    <p:sldId id="297" r:id="rId13"/>
    <p:sldId id="273" r:id="rId14"/>
    <p:sldId id="345" r:id="rId15"/>
    <p:sldId id="300" r:id="rId16"/>
    <p:sldId id="349" r:id="rId17"/>
    <p:sldId id="313" r:id="rId18"/>
    <p:sldId id="329" r:id="rId19"/>
    <p:sldId id="330" r:id="rId20"/>
    <p:sldId id="327" r:id="rId21"/>
    <p:sldId id="328" r:id="rId22"/>
    <p:sldId id="341" r:id="rId23"/>
    <p:sldId id="352" r:id="rId24"/>
    <p:sldId id="353" r:id="rId25"/>
    <p:sldId id="336" r:id="rId26"/>
    <p:sldId id="338" r:id="rId27"/>
    <p:sldId id="317" r:id="rId28"/>
    <p:sldId id="319" r:id="rId29"/>
    <p:sldId id="320" r:id="rId30"/>
    <p:sldId id="350" r:id="rId31"/>
    <p:sldId id="346" r:id="rId32"/>
    <p:sldId id="342" r:id="rId33"/>
    <p:sldId id="343" r:id="rId34"/>
    <p:sldId id="348" r:id="rId35"/>
    <p:sldId id="344" r:id="rId36"/>
    <p:sldId id="355" r:id="rId37"/>
    <p:sldId id="356" r:id="rId38"/>
    <p:sldId id="362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775E-3690-4F3B-829D-3932C720C3F4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E8C4F-B420-432D-B29B-841C4C3ADCB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E8C4F-B420-432D-B29B-841C4C3ADCB6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8135-0DA5-4EE8-AC77-55536C66FC79}" type="datetimeFigureOut">
              <a:rPr lang="tr-TR" smtClean="0"/>
              <a:pPr/>
              <a:t>17.05.2017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146E-F77C-4DA6-9828-50F24362669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wisegeek.com/computerized-model-with-a-highlighted-pancr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2629"/>
            <a:ext cx="5040560" cy="6720747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1475656" y="2708920"/>
            <a:ext cx="5629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Endokrin Pankreas</a:t>
            </a:r>
            <a:endParaRPr lang="tr-T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Glukoneogenez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1" name="Picture 3" descr="C:\Users\fırat\Desktop\gluconeogene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5602524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Dolaşımdan </a:t>
            </a:r>
            <a:r>
              <a:rPr lang="tr-T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Glukoz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Çıkışı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Glukozun</a:t>
            </a:r>
            <a:r>
              <a:rPr lang="tr-TR" dirty="0" smtClean="0"/>
              <a:t> </a:t>
            </a:r>
            <a:r>
              <a:rPr lang="tr-TR" dirty="0" smtClean="0"/>
              <a:t>hücre içine alınması iki </a:t>
            </a:r>
            <a:r>
              <a:rPr lang="tr-TR" dirty="0" smtClean="0"/>
              <a:t>yolla olur;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Kolaylaştırılmış </a:t>
            </a:r>
            <a:r>
              <a:rPr lang="tr-TR" dirty="0" err="1" smtClean="0"/>
              <a:t>Diffüzyon</a:t>
            </a:r>
            <a:r>
              <a:rPr lang="tr-TR" dirty="0" smtClean="0"/>
              <a:t> (Diğer hücrelerde)</a:t>
            </a:r>
            <a:endParaRPr lang="tr-TR" dirty="0" smtClean="0"/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Na</a:t>
            </a:r>
            <a:r>
              <a:rPr lang="tr-TR" dirty="0" smtClean="0">
                <a:latin typeface="Calibri"/>
              </a:rPr>
              <a:t>⁺</a:t>
            </a:r>
            <a:r>
              <a:rPr lang="tr-TR" dirty="0" smtClean="0"/>
              <a:t>– </a:t>
            </a:r>
            <a:r>
              <a:rPr lang="tr-TR" dirty="0" err="1" smtClean="0"/>
              <a:t>Glukoz</a:t>
            </a:r>
            <a:r>
              <a:rPr lang="tr-TR" dirty="0" smtClean="0"/>
              <a:t> </a:t>
            </a:r>
            <a:r>
              <a:rPr lang="tr-TR" dirty="0" err="1" smtClean="0"/>
              <a:t>Antiporter</a:t>
            </a:r>
            <a:r>
              <a:rPr lang="tr-TR" dirty="0" smtClean="0"/>
              <a:t> (Fırça Kenarda)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Temel </a:t>
            </a:r>
            <a:r>
              <a:rPr lang="tr-T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Glukoz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Taşıyıcıları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3286148"/>
                <a:gridCol w="404336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Taşıyıcı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Lokalizasyon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Fonksiyon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Tüm</a:t>
                      </a:r>
                      <a:r>
                        <a:rPr lang="tr-TR" baseline="0" dirty="0" smtClean="0"/>
                        <a:t> hücreler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Bazal </a:t>
                      </a:r>
                      <a:r>
                        <a:rPr lang="tr-TR" dirty="0" err="1" smtClean="0"/>
                        <a:t>Glukoz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Uptake</a:t>
                      </a:r>
                      <a:r>
                        <a:rPr lang="tr-TR" dirty="0" smtClean="0"/>
                        <a:t> (tek yönlü)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 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Karaciğer, Pankreas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Hiperglisemik koşullarda </a:t>
                      </a:r>
                      <a:r>
                        <a:rPr lang="tr-TR" b="1" dirty="0" smtClean="0"/>
                        <a:t>hızlı</a:t>
                      </a:r>
                      <a:r>
                        <a:rPr lang="tr-TR" dirty="0" smtClean="0"/>
                        <a:t> glukoz alımı </a:t>
                      </a:r>
                      <a:r>
                        <a:rPr lang="tr-TR" baseline="0" dirty="0" smtClean="0"/>
                        <a:t>(Karaciğer), </a:t>
                      </a:r>
                    </a:p>
                    <a:p>
                      <a:r>
                        <a:rPr lang="tr-TR" baseline="0" dirty="0" smtClean="0"/>
                        <a:t>İnsülin </a:t>
                      </a:r>
                      <a:r>
                        <a:rPr lang="tr-TR" baseline="0" dirty="0" err="1" smtClean="0"/>
                        <a:t>salınımı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smtClean="0"/>
                        <a:t>regülasyonu (</a:t>
                      </a:r>
                      <a:r>
                        <a:rPr lang="tr-TR" baseline="0" dirty="0" smtClean="0"/>
                        <a:t>pankreas</a:t>
                      </a:r>
                      <a:r>
                        <a:rPr lang="tr-TR" baseline="0" dirty="0" smtClean="0"/>
                        <a:t>)</a:t>
                      </a:r>
                      <a:br>
                        <a:rPr lang="tr-TR" baseline="0" dirty="0" smtClean="0"/>
                      </a:br>
                      <a:r>
                        <a:rPr lang="tr-TR" baseline="0" dirty="0" smtClean="0"/>
                        <a:t>(çift yönlü)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 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Beyin(nöronal)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Bazal Glukoz Uptake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</a:t>
                      </a:r>
                      <a:r>
                        <a:rPr lang="tr-TR" baseline="0" dirty="0" smtClean="0"/>
                        <a:t> 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Yağ, kalp ve iskelet kası </a:t>
                      </a:r>
                      <a:r>
                        <a:rPr lang="tr-TR" baseline="0" dirty="0" smtClean="0"/>
                        <a:t>hücreleri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İnsülin ile </a:t>
                      </a:r>
                      <a:r>
                        <a:rPr lang="tr-TR" dirty="0" smtClean="0"/>
                        <a:t>kontrol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 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İnce Barsak,testis,</a:t>
                      </a:r>
                      <a:r>
                        <a:rPr lang="tr-TR" baseline="0" dirty="0" smtClean="0"/>
                        <a:t> böbrek, sperm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Primer fruktoz transportu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SGLT 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İnce Barsak ve Böbrek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</a:t>
                      </a:r>
                      <a:r>
                        <a:rPr lang="tr-TR" dirty="0" smtClean="0">
                          <a:latin typeface="Calibri"/>
                        </a:rPr>
                        <a:t>⁺ ile kotransport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Glukozun Fosforilasyonu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1208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GLUKOZ</a:t>
            </a:r>
            <a:endParaRPr lang="tr-TR" sz="2400" b="1" dirty="0"/>
          </a:p>
        </p:txBody>
      </p:sp>
      <p:sp>
        <p:nvSpPr>
          <p:cNvPr id="5" name="Right Arrow 4"/>
          <p:cNvSpPr/>
          <p:nvPr/>
        </p:nvSpPr>
        <p:spPr>
          <a:xfrm>
            <a:off x="2143108" y="2143116"/>
            <a:ext cx="1571636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Hekzokinaz</a:t>
            </a:r>
            <a:endParaRPr lang="tr-TR" b="1" dirty="0"/>
          </a:p>
        </p:txBody>
      </p:sp>
      <p:sp>
        <p:nvSpPr>
          <p:cNvPr id="7" name="Right Arrow 6"/>
          <p:cNvSpPr/>
          <p:nvPr/>
        </p:nvSpPr>
        <p:spPr>
          <a:xfrm>
            <a:off x="2143108" y="3000372"/>
            <a:ext cx="1571636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Glukokinaz</a:t>
            </a:r>
            <a:endParaRPr lang="tr-T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2143116"/>
            <a:ext cx="248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GLUKOZ-6-FOSFAT</a:t>
            </a:r>
            <a:endParaRPr lang="tr-T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2643182"/>
            <a:ext cx="2692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Hücre dışına kaçamaz.</a:t>
            </a:r>
          </a:p>
          <a:p>
            <a:r>
              <a:rPr lang="tr-TR" dirty="0" smtClean="0"/>
              <a:t>Osmotik dengeyi bozamaz.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3214686"/>
            <a:ext cx="163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Glukoz-6-fosfat</a:t>
            </a:r>
            <a:endParaRPr lang="tr-TR" b="1" dirty="0"/>
          </a:p>
        </p:txBody>
      </p:sp>
      <p:sp>
        <p:nvSpPr>
          <p:cNvPr id="5" name="Up Arrow 4"/>
          <p:cNvSpPr/>
          <p:nvPr/>
        </p:nvSpPr>
        <p:spPr>
          <a:xfrm>
            <a:off x="4357686" y="214311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4857752" y="2428868"/>
            <a:ext cx="176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Fosfoglukomutaz</a:t>
            </a:r>
            <a:endParaRPr lang="tr-TR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1643050"/>
            <a:ext cx="1706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Glikojen Sentezi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57686" y="378619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3428992" y="4929198"/>
            <a:ext cx="248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Heksoz-monofosfat Yolu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071942"/>
            <a:ext cx="287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Glukoz-6-fosfat dehidrojenaz</a:t>
            </a:r>
            <a:endParaRPr lang="tr-TR" i="1" dirty="0"/>
          </a:p>
        </p:txBody>
      </p:sp>
      <p:sp>
        <p:nvSpPr>
          <p:cNvPr id="11" name="Left Arrow 10"/>
          <p:cNvSpPr/>
          <p:nvPr/>
        </p:nvSpPr>
        <p:spPr>
          <a:xfrm>
            <a:off x="2571736" y="32146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2071670" y="2714620"/>
            <a:ext cx="179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Glukoz-6-fosfataz</a:t>
            </a:r>
            <a:endParaRPr lang="tr-TR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3286124"/>
            <a:ext cx="95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GLUKOZ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715008" y="32146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6786578" y="3286124"/>
            <a:ext cx="1557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Pirüvat/Laktat</a:t>
            </a:r>
            <a:endParaRPr 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Farkları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Hekzokinaz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Glukokinaz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Bütün hücrelerde mevcuttur.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KC ve Pankreas </a:t>
                      </a:r>
                      <a:r>
                        <a:rPr lang="el-GR" dirty="0" smtClean="0">
                          <a:latin typeface="Calibri"/>
                        </a:rPr>
                        <a:t>β</a:t>
                      </a:r>
                      <a:r>
                        <a:rPr lang="tr-TR" dirty="0" smtClean="0">
                          <a:latin typeface="Calibri"/>
                        </a:rPr>
                        <a:t>-hücrelerinde</a:t>
                      </a:r>
                      <a:r>
                        <a:rPr lang="tr-TR" baseline="0" dirty="0" smtClean="0">
                          <a:latin typeface="Calibri"/>
                        </a:rPr>
                        <a:t> bulunur.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Glukoz</a:t>
                      </a:r>
                      <a:r>
                        <a:rPr lang="tr-TR" baseline="0" dirty="0" smtClean="0"/>
                        <a:t> harici heksozları da fosforiller.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Glukoza spesifiktir.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Km düşük (glukoza yüksek affinite)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Km yüksek (glukoza düşük affinite)</a:t>
                      </a:r>
                      <a:endParaRPr lang="tr-TR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tr-TR" dirty="0" smtClean="0"/>
                        <a:t>V max</a:t>
                      </a:r>
                      <a:r>
                        <a:rPr lang="tr-TR" baseline="0" dirty="0" smtClean="0"/>
                        <a:t> düşük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 max yüksek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Glukoz-6-fosfat</a:t>
                      </a:r>
                      <a:r>
                        <a:rPr lang="tr-TR" baseline="0" dirty="0" smtClean="0"/>
                        <a:t> (kendi ürünü) ile allosterik olarak inhibe olur.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İnsülin ile indüklenir.</a:t>
                      </a:r>
                      <a:r>
                        <a:rPr lang="tr-TR" baseline="0" dirty="0" smtClean="0"/>
                        <a:t> Allosterik olarak inhibe olmaz.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REGÜLASYON</a:t>
            </a:r>
            <a:endParaRPr lang="tr-T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Durumlar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tr-TR" b="1" dirty="0" smtClean="0"/>
              <a:t>Absorbatif Durum: </a:t>
            </a:r>
            <a:r>
              <a:rPr lang="tr-TR" dirty="0" smtClean="0"/>
              <a:t>(DEPOLA)</a:t>
            </a:r>
          </a:p>
          <a:p>
            <a:pPr marL="514350" indent="-514350">
              <a:buNone/>
            </a:pPr>
            <a:r>
              <a:rPr lang="tr-TR" dirty="0" smtClean="0"/>
              <a:t>(İnsülin)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b="1" dirty="0" smtClean="0"/>
              <a:t>b)	Postabsorbatif Durum: </a:t>
            </a:r>
            <a:r>
              <a:rPr lang="tr-TR" dirty="0" smtClean="0"/>
              <a:t>(DEPOLARI KULLAN) (Epinefrin, Glukagon, Kortizol,GH)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Postprandiyal Dönem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fırat\Desktop\Häggström diagrams\Complete_GI_trac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3533775" cy="4991100"/>
          </a:xfrm>
          <a:prstGeom prst="rect">
            <a:avLst/>
          </a:prstGeom>
          <a:noFill/>
        </p:spPr>
      </p:pic>
      <p:sp>
        <p:nvSpPr>
          <p:cNvPr id="5" name="Curved Left Arrow 4"/>
          <p:cNvSpPr/>
          <p:nvPr/>
        </p:nvSpPr>
        <p:spPr>
          <a:xfrm rot="9729067">
            <a:off x="775899" y="2189935"/>
            <a:ext cx="1080968" cy="1969801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285984" y="2000240"/>
            <a:ext cx="3286148" cy="4846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GLUKO</a:t>
            </a:r>
            <a:r>
              <a:rPr lang="en-US" b="1" dirty="0" smtClean="0">
                <a:solidFill>
                  <a:schemeClr val="tx1"/>
                </a:solidFill>
              </a:rPr>
              <a:t>Z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2000240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DOLAŞIM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3570" y="1785926"/>
            <a:ext cx="71438" cy="264320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6929454" y="1785926"/>
            <a:ext cx="71438" cy="264320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429256" y="3286124"/>
            <a:ext cx="178087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b="1" dirty="0" smtClean="0"/>
              <a:t>Hiperglisemi</a:t>
            </a:r>
            <a:endParaRPr lang="tr-T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1142984"/>
            <a:ext cx="234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(ABSORBATİF DÖNEM)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Glukoz Düzeyi Algısı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211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Kan Glukozu Artışı</a:t>
            </a:r>
            <a:endParaRPr lang="tr-TR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2357422" y="1643050"/>
            <a:ext cx="978408" cy="413194"/>
          </a:xfrm>
          <a:prstGeom prst="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GLUT2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1643050"/>
            <a:ext cx="3123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Calibri"/>
              </a:rPr>
              <a:t>β</a:t>
            </a:r>
            <a:r>
              <a:rPr lang="tr-TR" sz="2000" b="1" dirty="0" smtClean="0">
                <a:latin typeface="Calibri"/>
              </a:rPr>
              <a:t>-hücrelerinde Glukoz artışı</a:t>
            </a:r>
            <a:endParaRPr lang="tr-TR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58082" y="1643050"/>
            <a:ext cx="120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ATP Artışı</a:t>
            </a:r>
            <a:endParaRPr lang="tr-TR" sz="2000" b="1" dirty="0"/>
          </a:p>
        </p:txBody>
      </p:sp>
      <p:sp>
        <p:nvSpPr>
          <p:cNvPr id="11" name="Right Arrow 10"/>
          <p:cNvSpPr/>
          <p:nvPr/>
        </p:nvSpPr>
        <p:spPr>
          <a:xfrm>
            <a:off x="6357950" y="1643050"/>
            <a:ext cx="978408" cy="413194"/>
          </a:xfrm>
          <a:prstGeom prst="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3571876"/>
            <a:ext cx="2415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ATP Duyarlı K</a:t>
            </a:r>
            <a:r>
              <a:rPr lang="tr-TR" b="1" dirty="0" smtClean="0">
                <a:latin typeface="Calibri"/>
              </a:rPr>
              <a:t>⁺ kanalları</a:t>
            </a:r>
            <a:endParaRPr lang="tr-TR" b="1" dirty="0"/>
          </a:p>
        </p:txBody>
      </p:sp>
      <p:sp>
        <p:nvSpPr>
          <p:cNvPr id="15" name="Right Arrow 14"/>
          <p:cNvSpPr/>
          <p:nvPr/>
        </p:nvSpPr>
        <p:spPr>
          <a:xfrm>
            <a:off x="3428992" y="3571876"/>
            <a:ext cx="2214578" cy="484632"/>
          </a:xfrm>
          <a:prstGeom prst="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86446" y="3500438"/>
            <a:ext cx="2502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DEPOLARİZASYON</a:t>
            </a:r>
          </a:p>
          <a:p>
            <a:pPr algn="ctr"/>
            <a:r>
              <a:rPr lang="tr-TR" sz="2000" b="1" dirty="0" smtClean="0">
                <a:solidFill>
                  <a:srgbClr val="FF0000"/>
                </a:solidFill>
              </a:rPr>
              <a:t>(insülin salınımı)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2571744"/>
            <a:ext cx="23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ATP(inhibe eder)</a:t>
            </a:r>
            <a:endParaRPr lang="tr-TR" b="1" dirty="0"/>
          </a:p>
        </p:txBody>
      </p:sp>
      <p:sp>
        <p:nvSpPr>
          <p:cNvPr id="21" name="Lightning Bolt 20"/>
          <p:cNvSpPr/>
          <p:nvPr/>
        </p:nvSpPr>
        <p:spPr>
          <a:xfrm>
            <a:off x="1643042" y="2928934"/>
            <a:ext cx="771524" cy="700086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-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Pankreasın işlevsel anatomisi</a:t>
            </a:r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695689"/>
            <a:ext cx="4752997" cy="425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İnsülin Cevabı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1571612"/>
            <a:ext cx="91440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00232" y="2857496"/>
            <a:ext cx="80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GLUT4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2857496"/>
            <a:ext cx="80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GLUT4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2928934"/>
            <a:ext cx="14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GLUKOKİNAZ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5643578"/>
            <a:ext cx="3807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Kan glukoz konsantrasyonu düşer!</a:t>
            </a:r>
          </a:p>
        </p:txBody>
      </p:sp>
      <p:sp>
        <p:nvSpPr>
          <p:cNvPr id="9" name="Right Arrow 8"/>
          <p:cNvSpPr/>
          <p:nvPr/>
        </p:nvSpPr>
        <p:spPr>
          <a:xfrm rot="1464027">
            <a:off x="2270953" y="49667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own Arrow 9"/>
          <p:cNvSpPr/>
          <p:nvPr/>
        </p:nvSpPr>
        <p:spPr>
          <a:xfrm>
            <a:off x="4214810" y="4929198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Left Arrow 10"/>
          <p:cNvSpPr/>
          <p:nvPr/>
        </p:nvSpPr>
        <p:spPr>
          <a:xfrm rot="19243947">
            <a:off x="5686479" y="504124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İnsülin Sekresyonunun Kontolü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3089986" y="2285992"/>
            <a:ext cx="56438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1472" y="2143116"/>
            <a:ext cx="1689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Plazma Glukozu</a:t>
            </a:r>
            <a:endParaRPr lang="tr-T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3857628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PLAZMA İNSÜLİNİ</a:t>
            </a:r>
            <a:endParaRPr lang="tr-TR" b="1" dirty="0"/>
          </a:p>
        </p:txBody>
      </p:sp>
      <p:sp>
        <p:nvSpPr>
          <p:cNvPr id="10" name="Down Arrow 9"/>
          <p:cNvSpPr/>
          <p:nvPr/>
        </p:nvSpPr>
        <p:spPr>
          <a:xfrm>
            <a:off x="1142976" y="264318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own Arrow 10"/>
          <p:cNvSpPr/>
          <p:nvPr/>
        </p:nvSpPr>
        <p:spPr>
          <a:xfrm>
            <a:off x="2214546" y="2214554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own Arrow 11"/>
          <p:cNvSpPr/>
          <p:nvPr/>
        </p:nvSpPr>
        <p:spPr>
          <a:xfrm>
            <a:off x="2285984" y="3929066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onut 12"/>
          <p:cNvSpPr/>
          <p:nvPr/>
        </p:nvSpPr>
        <p:spPr>
          <a:xfrm>
            <a:off x="5715008" y="4286256"/>
            <a:ext cx="500066" cy="428628"/>
          </a:xfrm>
          <a:prstGeom prst="donut">
            <a:avLst>
              <a:gd name="adj" fmla="val 55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1714488"/>
            <a:ext cx="233749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000" b="1" dirty="0" smtClean="0"/>
              <a:t>TEMEL MEKANİZMA</a:t>
            </a:r>
            <a:endParaRPr lang="tr-T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1714488"/>
            <a:ext cx="269977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000" b="1" dirty="0" smtClean="0"/>
              <a:t>DİĞER MEKANİZMALAR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Hipoglisemi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8229600" cy="326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2844" y="23574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1</a:t>
            </a:r>
            <a:endParaRPr lang="tr-T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42844" y="278605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r-TR" sz="2400" b="1" dirty="0" smtClean="0">
                <a:solidFill>
                  <a:prstClr val="black"/>
                </a:solidFill>
              </a:rPr>
              <a:t>2</a:t>
            </a:r>
            <a:endParaRPr lang="tr-TR" sz="2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21468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3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İnsülin Azalımı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274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own Arrow 4"/>
          <p:cNvSpPr/>
          <p:nvPr/>
        </p:nvSpPr>
        <p:spPr>
          <a:xfrm>
            <a:off x="4071934" y="47148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own Arrow 5"/>
          <p:cNvSpPr/>
          <p:nvPr/>
        </p:nvSpPr>
        <p:spPr>
          <a:xfrm rot="18599359">
            <a:off x="1788384" y="47257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own Arrow 6"/>
          <p:cNvSpPr/>
          <p:nvPr/>
        </p:nvSpPr>
        <p:spPr>
          <a:xfrm rot="2633865">
            <a:off x="6629444" y="474620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1857356" y="5643578"/>
            <a:ext cx="2008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Kan Glukozu</a:t>
            </a:r>
          </a:p>
          <a:p>
            <a:r>
              <a:rPr lang="tr-TR" b="1" dirty="0" smtClean="0"/>
              <a:t>Serbest Yağ Asitleri</a:t>
            </a:r>
          </a:p>
          <a:p>
            <a:r>
              <a:rPr lang="tr-TR" b="1" dirty="0" smtClean="0"/>
              <a:t>Ketojenik Etki</a:t>
            </a:r>
            <a:endParaRPr lang="tr-TR" b="1" dirty="0"/>
          </a:p>
        </p:txBody>
      </p:sp>
      <p:sp>
        <p:nvSpPr>
          <p:cNvPr id="9" name="Down Arrow 8"/>
          <p:cNvSpPr/>
          <p:nvPr/>
        </p:nvSpPr>
        <p:spPr>
          <a:xfrm rot="10800000">
            <a:off x="1357290" y="5572140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Glukagon Artışı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643174" y="1332742"/>
            <a:ext cx="4000528" cy="552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onut 4"/>
          <p:cNvSpPr/>
          <p:nvPr/>
        </p:nvSpPr>
        <p:spPr>
          <a:xfrm>
            <a:off x="3143240" y="4000504"/>
            <a:ext cx="3000396" cy="2857496"/>
          </a:xfrm>
          <a:prstGeom prst="donu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Sempatik Aktivasyon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1214421"/>
            <a:ext cx="5791740" cy="564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428992" y="1357298"/>
            <a:ext cx="241950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SEMPATİK AKTİVASYON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4643438" y="6286520"/>
            <a:ext cx="428628" cy="428628"/>
          </a:xfrm>
          <a:prstGeom prst="mathPlus">
            <a:avLst>
              <a:gd name="adj1" fmla="val 1523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5143504" y="6286520"/>
            <a:ext cx="2243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α₂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/>
              <a:t>İnsülin inhibisyonu</a:t>
            </a:r>
            <a:endParaRPr lang="tr-TR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4071942"/>
            <a:ext cx="3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alibri"/>
              </a:rPr>
              <a:t>β</a:t>
            </a:r>
            <a:r>
              <a:rPr lang="tr-TR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428625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alibri"/>
              </a:rPr>
              <a:t>β</a:t>
            </a:r>
            <a:r>
              <a:rPr lang="tr-TR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alibri"/>
              </a:rPr>
              <a:t>β</a:t>
            </a:r>
            <a:r>
              <a:rPr lang="tr-TR" b="1" dirty="0" smtClean="0">
                <a:solidFill>
                  <a:srgbClr val="FF0000"/>
                </a:solidFill>
                <a:latin typeface="Calibri"/>
              </a:rPr>
              <a:t>₂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6072206"/>
            <a:ext cx="254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alibri"/>
              </a:rPr>
              <a:t>β₂</a:t>
            </a:r>
            <a:r>
              <a:rPr lang="tr-TR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tr-TR" b="1" dirty="0" smtClean="0">
                <a:latin typeface="Calibri"/>
              </a:rPr>
              <a:t>Glukagon aktivasyonu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Glikojenoliz</a:t>
            </a:r>
            <a:endParaRPr lang="tr-TR" dirty="0"/>
          </a:p>
        </p:txBody>
      </p:sp>
      <p:sp>
        <p:nvSpPr>
          <p:cNvPr id="4" name="Right Arrow 3"/>
          <p:cNvSpPr/>
          <p:nvPr/>
        </p:nvSpPr>
        <p:spPr>
          <a:xfrm>
            <a:off x="2428860" y="1643050"/>
            <a:ext cx="26432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Glikojen Fosforilaz A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193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(Glukoz)n + Pi</a:t>
            </a:r>
            <a:endParaRPr lang="tr-TR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69541" y="1643050"/>
            <a:ext cx="387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(Glukoz)n-1 + Glukoz-1-fosfat</a:t>
            </a:r>
            <a:endParaRPr lang="tr-TR" sz="2400" b="1" dirty="0"/>
          </a:p>
        </p:txBody>
      </p:sp>
      <p:sp>
        <p:nvSpPr>
          <p:cNvPr id="13" name="Down Arrow 12"/>
          <p:cNvSpPr/>
          <p:nvPr/>
        </p:nvSpPr>
        <p:spPr>
          <a:xfrm rot="1881921">
            <a:off x="7072330" y="21431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own Arrow 13"/>
          <p:cNvSpPr/>
          <p:nvPr/>
        </p:nvSpPr>
        <p:spPr>
          <a:xfrm>
            <a:off x="8286776" y="21431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5929322" y="3214686"/>
            <a:ext cx="1552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Glukoz(KC)</a:t>
            </a:r>
            <a:endParaRPr lang="tr-TR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37535" y="3214686"/>
            <a:ext cx="160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Laktat(Kas)</a:t>
            </a:r>
            <a:endParaRPr lang="tr-TR" sz="2400" b="1" dirty="0"/>
          </a:p>
        </p:txBody>
      </p:sp>
      <p:sp>
        <p:nvSpPr>
          <p:cNvPr id="10" name="Right Arrow 9"/>
          <p:cNvSpPr/>
          <p:nvPr/>
        </p:nvSpPr>
        <p:spPr>
          <a:xfrm>
            <a:off x="2428860" y="3000372"/>
            <a:ext cx="26432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Glikojen Fosforilaz B</a:t>
            </a:r>
            <a:endParaRPr lang="tr-TR" dirty="0"/>
          </a:p>
        </p:txBody>
      </p:sp>
      <p:sp>
        <p:nvSpPr>
          <p:cNvPr id="11" name="Curved Left Arrow 10"/>
          <p:cNvSpPr/>
          <p:nvPr/>
        </p:nvSpPr>
        <p:spPr>
          <a:xfrm rot="10641990">
            <a:off x="1527719" y="2016403"/>
            <a:ext cx="731520" cy="121615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357562"/>
            <a:ext cx="2278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Epinefrin, Glukagon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08" y="4929198"/>
            <a:ext cx="5301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Glikojen depoları bir saat kadar dayanır!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Postabsorbatif Dönem (Açlık)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Glukoneogenez 720kcal/gün</a:t>
            </a:r>
          </a:p>
          <a:p>
            <a:r>
              <a:rPr lang="tr-TR" dirty="0" smtClean="0"/>
              <a:t>İhtiyaç 1500-3000 kcal/gün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Glukoz cimriliği (Glucose sparing) </a:t>
            </a:r>
            <a:endParaRPr lang="tr-TR" dirty="0"/>
          </a:p>
        </p:txBody>
      </p:sp>
      <p:sp>
        <p:nvSpPr>
          <p:cNvPr id="4" name="Down Arrow 3"/>
          <p:cNvSpPr/>
          <p:nvPr/>
        </p:nvSpPr>
        <p:spPr>
          <a:xfrm>
            <a:off x="2643174" y="2857496"/>
            <a:ext cx="484632" cy="978408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Postabsorbatif Dönem (Açlık)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Karaciğer yağ asitlerini keton cisimlerine yıkarak kana verir.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Keton cisimleri hem beyin hem de diğer dokular tarafından enerji kaynağı olarak kullanılabilmektedir.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Keton cisimlerinde biri olan asetonun nefes ile dışarı atılması nefese karakteristik açlık kokusunu verir.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Postabsorbatif Dönem (Açlık)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Açlığın ilerleyen dönemlerinde keton konsantrasyonu artar. Bu fenomenin hayatta kalmaya katkısı büyüktür.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Beynin glukoza olan ihtiyacının düşürülmesi demek daha az glukoneogenez ihtiyacı demektir. Glukoneogenezde harcanan amino asitlerin korunması demektir. Böylece kas yıkımı geciktirilebilir.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Pankreasın İşlevsel Anatomisi</a:t>
            </a:r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Acini (duedonuma verilen sindrim enzimlerinin sentezi)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Langerhans Adacıkları (kana verilen insülin ve glukagonun sentezi)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GLOKOKORTİKOİDLER</a:t>
            </a:r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Glukokortikoidlerin %95’ini kortizol oluşturur.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Kortizol Salımı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714488"/>
            <a:ext cx="2768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Neredeyse Her Tür </a:t>
            </a:r>
            <a:r>
              <a:rPr lang="tr-TR" sz="2400" b="1" dirty="0" smtClean="0">
                <a:solidFill>
                  <a:srgbClr val="FF0000"/>
                </a:solidFill>
              </a:rPr>
              <a:t>STRES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928926" y="1714488"/>
            <a:ext cx="484632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1714488"/>
            <a:ext cx="994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ACTH</a:t>
            </a:r>
            <a:endParaRPr lang="tr-TR" sz="2000" b="1" dirty="0"/>
          </a:p>
        </p:txBody>
      </p:sp>
      <p:sp>
        <p:nvSpPr>
          <p:cNvPr id="7" name="Chevron 6"/>
          <p:cNvSpPr/>
          <p:nvPr/>
        </p:nvSpPr>
        <p:spPr>
          <a:xfrm>
            <a:off x="5715008" y="1714488"/>
            <a:ext cx="484632" cy="484632"/>
          </a:xfrm>
          <a:prstGeom prst="chevron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1714488"/>
            <a:ext cx="1644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KORTİSOL</a:t>
            </a:r>
            <a:endParaRPr lang="tr-TR" sz="2800" b="1" dirty="0"/>
          </a:p>
        </p:txBody>
      </p:sp>
      <p:sp>
        <p:nvSpPr>
          <p:cNvPr id="9" name="Up Arrow 8"/>
          <p:cNvSpPr/>
          <p:nvPr/>
        </p:nvSpPr>
        <p:spPr>
          <a:xfrm>
            <a:off x="4786314" y="1714488"/>
            <a:ext cx="214314" cy="42862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Up Arrow 9"/>
          <p:cNvSpPr/>
          <p:nvPr/>
        </p:nvSpPr>
        <p:spPr>
          <a:xfrm>
            <a:off x="7858148" y="1714488"/>
            <a:ext cx="214314" cy="428628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428728" y="2928934"/>
            <a:ext cx="7143800" cy="321471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Neredeyse her tip travma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Enfeksiyon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Aşırı sıcak ve soğuk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NE ve diğer sempatomimetik ajan enjeksiyonu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Ameliyat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Deri altına nekrotizan ajan enjeksiyonu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Canlının hareket kabiliyetini kısıtlayacak bağlamalar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Neredeyse her tip takatten düşürücü hastalık</a:t>
            </a:r>
            <a:endParaRPr lang="tr-TR" dirty="0"/>
          </a:p>
        </p:txBody>
      </p:sp>
      <p:sp>
        <p:nvSpPr>
          <p:cNvPr id="13" name="Curved Left Arrow 12"/>
          <p:cNvSpPr/>
          <p:nvPr/>
        </p:nvSpPr>
        <p:spPr>
          <a:xfrm rot="16200000">
            <a:off x="1956796" y="1900800"/>
            <a:ext cx="731520" cy="121615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2285992"/>
            <a:ext cx="179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(Anterior Hipofiz)</a:t>
            </a:r>
            <a:endParaRPr lang="tr-TR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2285992"/>
            <a:ext cx="1715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(Adrenal Kortex)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 Önemli İki Etki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Kortizol amino asitleri glukoza çevirmeyi sağlayan enzimlerin sentezini arttırır. (Glukoneogenez enzimleri)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Kortizol kastan (öncelikle hayati olmayan) amino asitlerin mobilizasyonunu sağlar.(Glukoneogenez prekürsörleri)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Neden Önemli?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Glukoneogenez artışı karaciğer hücrelerinde glikojen depolarının doldurulmasını sağlar.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Böylece kortisol epinefrin ve glukagona postabsorbatif dönemde de karaciğerde glikojenoliz ile kan şekerini yükseltme fırsatı verir.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Streste Faydası Nedir?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Kortizolün yararı, kandaki amino asit ve glukoz konsantrasyonlarını arttırarak stres anında oluşabilecek çeşitli ihtiyaçlarda hücrelerin ani kullanımına sunabilmek olarak düşünülmüştür.</a:t>
            </a:r>
          </a:p>
          <a:p>
            <a:endParaRPr lang="tr-TR" dirty="0" smtClean="0"/>
          </a:p>
          <a:p>
            <a:r>
              <a:rPr lang="tr-TR" dirty="0" smtClean="0"/>
              <a:t>Yaralanmış dokular hemen amino asitleri alarak tamir sürecine geçebilir, enerji olarak glukozu kullanabilir.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Diğer Etkisi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Kortizol bir miktar, hücrelerin glukoz kullanımını da düşürür. Mekanizması belirsiz.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Adrenal Diyabet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Hem artmış glukoneogenez, hem de glukoz kullanımının düşmesi doğal olarak kan şekerini yükseltir. (Diyabetojenik Etki)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Buna bağlı olarak insülin yükselir. Ancak insülin normal koşullarda olduğu kadar etkili </a:t>
            </a:r>
            <a:r>
              <a:rPr lang="tr-TR" dirty="0" smtClean="0"/>
              <a:t>değildir.</a:t>
            </a:r>
          </a:p>
          <a:p>
            <a:endParaRPr lang="tr-TR" dirty="0" smtClean="0"/>
          </a:p>
          <a:p>
            <a:r>
              <a:rPr lang="tr-TR" dirty="0" err="1" smtClean="0"/>
              <a:t>Glukokortikoidlerin</a:t>
            </a:r>
            <a:r>
              <a:rPr lang="tr-TR" dirty="0" smtClean="0"/>
              <a:t>, dokuların insülin hassasiyetini düşürdüğünü düşünülmektedir.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Sonuç olarak tıpkı pitütier diabette olduğu gibi glukokortikoidlerin aşırı salınması adrenal diabete neden olabilir.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GH ve Özet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00174"/>
            <a:ext cx="8229600" cy="275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5143512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GH ve kortizol her zaman absorvatif-postabsorvatif siklusu takip etmek zorunda değildir, ancak kanda lipid ve glukoz metabolizmasının regülasyonu için bazal konsantrasyonlarda bulunmaları şarttır!</a:t>
            </a:r>
            <a:endParaRPr lang="tr-TR" b="1" dirty="0"/>
          </a:p>
        </p:txBody>
      </p:sp>
      <p:sp>
        <p:nvSpPr>
          <p:cNvPr id="6" name="Frame 5"/>
          <p:cNvSpPr/>
          <p:nvPr/>
        </p:nvSpPr>
        <p:spPr>
          <a:xfrm>
            <a:off x="7429520" y="2357430"/>
            <a:ext cx="914400" cy="1643074"/>
          </a:xfrm>
          <a:prstGeom prst="frame">
            <a:avLst>
              <a:gd name="adj1" fmla="val 57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2330" y="4286256"/>
            <a:ext cx="16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Anti-insülin etki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Diyabet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Teşhis</a:t>
            </a:r>
          </a:p>
          <a:p>
            <a:r>
              <a:rPr lang="tr-TR" dirty="0" smtClean="0"/>
              <a:t>Tiplendirme</a:t>
            </a:r>
          </a:p>
          <a:p>
            <a:r>
              <a:rPr lang="tr-TR" dirty="0" smtClean="0"/>
              <a:t>Diyabetik </a:t>
            </a:r>
            <a:r>
              <a:rPr lang="tr-TR" dirty="0" err="1" smtClean="0"/>
              <a:t>ketoasidoz</a:t>
            </a:r>
            <a:endParaRPr lang="tr-TR" dirty="0" smtClean="0"/>
          </a:p>
          <a:p>
            <a:pPr lvl="1"/>
            <a:r>
              <a:rPr lang="tr-TR" dirty="0" err="1" smtClean="0"/>
              <a:t>Dehidrasyon</a:t>
            </a:r>
            <a:endParaRPr lang="tr-TR" dirty="0" smtClean="0"/>
          </a:p>
          <a:p>
            <a:pPr lvl="1"/>
            <a:r>
              <a:rPr lang="tr-TR" dirty="0" err="1" smtClean="0"/>
              <a:t>Hiperventilasyon</a:t>
            </a:r>
            <a:endParaRPr lang="tr-TR" dirty="0" smtClean="0"/>
          </a:p>
          <a:p>
            <a:pPr lvl="1"/>
            <a:r>
              <a:rPr lang="tr-TR" smtClean="0"/>
              <a:t>Ağız kokusu</a:t>
            </a:r>
            <a:endParaRPr lang="tr-TR" dirty="0" smtClean="0"/>
          </a:p>
          <a:p>
            <a:r>
              <a:rPr lang="tr-TR" dirty="0" smtClean="0"/>
              <a:t>Oral </a:t>
            </a:r>
            <a:r>
              <a:rPr lang="tr-TR" dirty="0" err="1" smtClean="0"/>
              <a:t>antidiyabetikler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Endokrin Pankreas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Langerhans</a:t>
            </a:r>
            <a:r>
              <a:rPr lang="tr-TR" dirty="0" smtClean="0"/>
              <a:t> adacıklarının bulunduğu kısımdır.</a:t>
            </a:r>
          </a:p>
          <a:p>
            <a:endParaRPr lang="tr-TR" dirty="0" smtClean="0"/>
          </a:p>
          <a:p>
            <a:r>
              <a:rPr lang="tr-TR" dirty="0" smtClean="0"/>
              <a:t>İnsan pankreasında çapları 0,3mm’yi bulan 1 ila 2 milyon </a:t>
            </a:r>
            <a:r>
              <a:rPr lang="tr-TR" dirty="0" err="1" smtClean="0"/>
              <a:t>Langerhans</a:t>
            </a:r>
            <a:r>
              <a:rPr lang="tr-TR" dirty="0" smtClean="0"/>
              <a:t> adacığı bulunur. </a:t>
            </a:r>
          </a:p>
          <a:p>
            <a:endParaRPr lang="tr-TR" dirty="0" smtClean="0"/>
          </a:p>
          <a:p>
            <a:r>
              <a:rPr lang="tr-TR" dirty="0" smtClean="0"/>
              <a:t>Burada dört temel hücre tipi bulunur.</a:t>
            </a:r>
          </a:p>
          <a:p>
            <a:pPr lvl="1"/>
            <a:r>
              <a:rPr lang="el-GR" dirty="0" smtClean="0"/>
              <a:t>α</a:t>
            </a:r>
            <a:r>
              <a:rPr lang="tr-TR" dirty="0" smtClean="0"/>
              <a:t> hücreleri: </a:t>
            </a:r>
            <a:r>
              <a:rPr lang="tr-TR" dirty="0" err="1" smtClean="0"/>
              <a:t>Glukagon</a:t>
            </a:r>
            <a:r>
              <a:rPr lang="tr-TR" dirty="0" smtClean="0"/>
              <a:t> salgılar</a:t>
            </a:r>
          </a:p>
          <a:p>
            <a:pPr lvl="1"/>
            <a:r>
              <a:rPr lang="el-GR" dirty="0" smtClean="0"/>
              <a:t>β</a:t>
            </a:r>
            <a:r>
              <a:rPr lang="tr-TR" dirty="0" smtClean="0"/>
              <a:t> hücreleri: </a:t>
            </a:r>
            <a:r>
              <a:rPr lang="tr-TR" dirty="0" err="1" smtClean="0"/>
              <a:t>İnsülin</a:t>
            </a:r>
            <a:r>
              <a:rPr lang="tr-TR" dirty="0" smtClean="0"/>
              <a:t> salgılar</a:t>
            </a:r>
          </a:p>
          <a:p>
            <a:pPr lvl="1"/>
            <a:r>
              <a:rPr lang="el-GR" dirty="0" smtClean="0"/>
              <a:t>δ</a:t>
            </a:r>
            <a:r>
              <a:rPr lang="tr-TR" dirty="0" smtClean="0"/>
              <a:t> hücreleri: </a:t>
            </a:r>
            <a:r>
              <a:rPr lang="tr-TR" dirty="0" err="1" smtClean="0"/>
              <a:t>Somatostatin</a:t>
            </a:r>
            <a:r>
              <a:rPr lang="tr-TR" dirty="0" smtClean="0"/>
              <a:t> salgılar</a:t>
            </a:r>
          </a:p>
          <a:p>
            <a:pPr lvl="1"/>
            <a:r>
              <a:rPr lang="tr-TR" dirty="0" smtClean="0"/>
              <a:t>PP hücreleri: </a:t>
            </a:r>
            <a:r>
              <a:rPr lang="tr-TR" dirty="0" err="1" smtClean="0"/>
              <a:t>Pankreatik</a:t>
            </a:r>
            <a:r>
              <a:rPr lang="tr-TR" dirty="0" smtClean="0"/>
              <a:t> </a:t>
            </a:r>
            <a:r>
              <a:rPr lang="tr-TR" dirty="0" err="1" smtClean="0"/>
              <a:t>polipeptit</a:t>
            </a:r>
            <a:r>
              <a:rPr lang="tr-TR" dirty="0" smtClean="0"/>
              <a:t> salgılar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Kan Glukozunun Regülasyonu</a:t>
            </a:r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 Sinir Sisteminin</a:t>
            </a:r>
            <a:b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Enerjisinin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Tedariki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C:\Users\fırat\Desktop\b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3486151" cy="2924175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 rot="18430490">
            <a:off x="999575" y="34371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571472" y="4214818"/>
            <a:ext cx="95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GLUKOZ</a:t>
            </a:r>
            <a:endParaRPr lang="tr-TR" b="1" dirty="0"/>
          </a:p>
        </p:txBody>
      </p:sp>
      <p:sp>
        <p:nvSpPr>
          <p:cNvPr id="11" name="Right Arrow 10"/>
          <p:cNvSpPr/>
          <p:nvPr/>
        </p:nvSpPr>
        <p:spPr>
          <a:xfrm rot="18430490">
            <a:off x="1785390" y="37228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ultiply 11"/>
          <p:cNvSpPr/>
          <p:nvPr/>
        </p:nvSpPr>
        <p:spPr>
          <a:xfrm rot="1579434">
            <a:off x="1576400" y="3479618"/>
            <a:ext cx="1428760" cy="1000132"/>
          </a:xfrm>
          <a:prstGeom prst="mathMultiply">
            <a:avLst>
              <a:gd name="adj1" fmla="val 280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714480" y="4500570"/>
            <a:ext cx="2818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SERBEST YAĞ ASİDİ</a:t>
            </a:r>
          </a:p>
          <a:p>
            <a:pPr algn="ctr"/>
            <a:r>
              <a:rPr lang="tr-TR" dirty="0" smtClean="0"/>
              <a:t>(Uzamış açlık koşulları hariç)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43240" y="1714488"/>
            <a:ext cx="169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GLİKOZ SENTEZİ</a:t>
            </a:r>
            <a:endParaRPr lang="tr-TR" b="1" dirty="0"/>
          </a:p>
        </p:txBody>
      </p:sp>
      <p:sp>
        <p:nvSpPr>
          <p:cNvPr id="16" name="Multiply 15"/>
          <p:cNvSpPr/>
          <p:nvPr/>
        </p:nvSpPr>
        <p:spPr>
          <a:xfrm>
            <a:off x="3500430" y="1428736"/>
            <a:ext cx="928694" cy="914400"/>
          </a:xfrm>
          <a:prstGeom prst="mathMultiply">
            <a:avLst>
              <a:gd name="adj1" fmla="val 4103"/>
            </a:avLst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3786182" y="2357430"/>
            <a:ext cx="2119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GLİKOJEN DEPOLARI</a:t>
            </a:r>
          </a:p>
          <a:p>
            <a:pPr algn="ctr"/>
            <a:r>
              <a:rPr lang="tr-TR" b="1" dirty="0" smtClean="0"/>
              <a:t>&lt;1 DAKİKA</a:t>
            </a:r>
            <a:endParaRPr lang="tr-T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00100" y="535782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r>
              <a:rPr lang="tr-TR" b="1" dirty="0" smtClean="0"/>
              <a:t>Kan şekeri regülasyonunun temel amacı beyni hipoglisemiden korumaktır!</a:t>
            </a:r>
            <a:endParaRPr lang="tr-TR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000768"/>
            <a:ext cx="91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Kan şekeri regülasyonunu anlamak için karaciğer ile diğer dokuların farkını anlamak gereklidir!</a:t>
            </a:r>
            <a:endParaRPr lang="tr-TR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28992" y="5286388"/>
            <a:ext cx="2265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İki Temel Perspektif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Sistemik Glukoz Dengesi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02294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Dolaşıma Glukoz Girişi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1714488"/>
            <a:ext cx="33595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Dolaşımdan Glukoz Çıkışı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2357430"/>
            <a:ext cx="159280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/>
              <a:t>Glukoz Emilimi</a:t>
            </a:r>
            <a:endParaRPr lang="tr-TR" b="1" dirty="0"/>
          </a:p>
        </p:txBody>
      </p:sp>
      <p:sp>
        <p:nvSpPr>
          <p:cNvPr id="11" name="Plus 10"/>
          <p:cNvSpPr/>
          <p:nvPr/>
        </p:nvSpPr>
        <p:spPr>
          <a:xfrm>
            <a:off x="1428728" y="2786058"/>
            <a:ext cx="914400" cy="914400"/>
          </a:xfrm>
          <a:prstGeom prst="mathPlu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42910" y="3786190"/>
            <a:ext cx="28227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Endojen Glukoz Üretimi</a:t>
            </a:r>
          </a:p>
          <a:p>
            <a:pPr algn="ctr"/>
            <a:r>
              <a:rPr lang="tr-TR" dirty="0" smtClean="0"/>
              <a:t>Glikojenoliz, Glukoneogenez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29256" y="2285992"/>
            <a:ext cx="321511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/>
              <a:t>Beynin süregelen glukoz ihtiyacı</a:t>
            </a:r>
          </a:p>
          <a:p>
            <a:r>
              <a:rPr lang="tr-TR" dirty="0" smtClean="0"/>
              <a:t>(%60 basal)</a:t>
            </a:r>
            <a:endParaRPr lang="tr-TR" dirty="0"/>
          </a:p>
        </p:txBody>
      </p:sp>
      <p:sp>
        <p:nvSpPr>
          <p:cNvPr id="14" name="Plus 13"/>
          <p:cNvSpPr/>
          <p:nvPr/>
        </p:nvSpPr>
        <p:spPr>
          <a:xfrm>
            <a:off x="6429388" y="2928934"/>
            <a:ext cx="914400" cy="914400"/>
          </a:xfrm>
          <a:prstGeom prst="mathPlu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4714876" y="4000504"/>
            <a:ext cx="41917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b="1" dirty="0" smtClean="0"/>
              <a:t>Diğer dokuların değişken glukoz ihtiyaçları</a:t>
            </a:r>
          </a:p>
        </p:txBody>
      </p:sp>
      <p:pic>
        <p:nvPicPr>
          <p:cNvPr id="1026" name="Picture 2" descr="C:\Users\fırat\Desktop\Balance_à_tabac_1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714488"/>
            <a:ext cx="1857388" cy="1740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Glikojenoliz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 smtClean="0"/>
              <a:t>(Glikoz)n şeklinde formülüze edilen depo formu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Çizgili kas ve karaciğerde ağırlıklı birikim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Osmotik basınç değişmeksizin glikoz depolama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Glikojenoliz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785926"/>
            <a:ext cx="5337249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Donut 23"/>
          <p:cNvSpPr/>
          <p:nvPr/>
        </p:nvSpPr>
        <p:spPr>
          <a:xfrm>
            <a:off x="4572000" y="2428868"/>
            <a:ext cx="1143008" cy="571504"/>
          </a:xfrm>
          <a:prstGeom prst="donut">
            <a:avLst>
              <a:gd name="adj" fmla="val 72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5" name="Donut 24"/>
          <p:cNvSpPr/>
          <p:nvPr/>
        </p:nvSpPr>
        <p:spPr>
          <a:xfrm>
            <a:off x="3714744" y="3714752"/>
            <a:ext cx="2286016" cy="571504"/>
          </a:xfrm>
          <a:prstGeom prst="donut">
            <a:avLst>
              <a:gd name="adj" fmla="val 72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6" name="Donut 25"/>
          <p:cNvSpPr/>
          <p:nvPr/>
        </p:nvSpPr>
        <p:spPr>
          <a:xfrm>
            <a:off x="3857620" y="4714884"/>
            <a:ext cx="2500330" cy="571504"/>
          </a:xfrm>
          <a:prstGeom prst="donut">
            <a:avLst>
              <a:gd name="adj" fmla="val 72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>
          <a:xfrm>
            <a:off x="2571736" y="5143512"/>
            <a:ext cx="1643074" cy="357190"/>
          </a:xfrm>
          <a:prstGeom prst="donut">
            <a:avLst>
              <a:gd name="adj" fmla="val 72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872</Words>
  <Application>Microsoft Office PowerPoint</Application>
  <PresentationFormat>Ekran Gösterisi (4:3)</PresentationFormat>
  <Paragraphs>222</Paragraphs>
  <Slides>38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Office Theme</vt:lpstr>
      <vt:lpstr>Slayt 1</vt:lpstr>
      <vt:lpstr>Pankreasın işlevsel anatomisi</vt:lpstr>
      <vt:lpstr>Pankreasın İşlevsel Anatomisi</vt:lpstr>
      <vt:lpstr>Endokrin Pankreas</vt:lpstr>
      <vt:lpstr>Kan Glukozunun Regülasyonu</vt:lpstr>
      <vt:lpstr>Merkezi Sinir Sisteminin Enerjisinin Tedariki</vt:lpstr>
      <vt:lpstr>Sistemik Glukoz Dengesi</vt:lpstr>
      <vt:lpstr>Glikojenoliz</vt:lpstr>
      <vt:lpstr>Glikojenoliz</vt:lpstr>
      <vt:lpstr>Glukoneogenez</vt:lpstr>
      <vt:lpstr>Dolaşımdan Glukoz Çıkışı</vt:lpstr>
      <vt:lpstr>Temel Glukoz Taşıyıcıları</vt:lpstr>
      <vt:lpstr>Glukozun Fosforilasyonu</vt:lpstr>
      <vt:lpstr>Slayt 14</vt:lpstr>
      <vt:lpstr>Farkları</vt:lpstr>
      <vt:lpstr>REGÜLASYON</vt:lpstr>
      <vt:lpstr>Durumlar</vt:lpstr>
      <vt:lpstr>Postprandiyal Dönem</vt:lpstr>
      <vt:lpstr>Glukoz Düzeyi Algısı</vt:lpstr>
      <vt:lpstr>İnsülin Cevabı</vt:lpstr>
      <vt:lpstr>İnsülin Sekresyonunun Kontolü</vt:lpstr>
      <vt:lpstr>Hipoglisemi</vt:lpstr>
      <vt:lpstr>İnsülin Azalımı</vt:lpstr>
      <vt:lpstr>Glukagon Artışı</vt:lpstr>
      <vt:lpstr>Sempatik Aktivasyon</vt:lpstr>
      <vt:lpstr>Glikojenoliz</vt:lpstr>
      <vt:lpstr>Postabsorbatif Dönem (Açlık)</vt:lpstr>
      <vt:lpstr>Postabsorbatif Dönem (Açlık)</vt:lpstr>
      <vt:lpstr>Postabsorbatif Dönem (Açlık)</vt:lpstr>
      <vt:lpstr>GLOKOKORTİKOİDLER</vt:lpstr>
      <vt:lpstr>Kortizol Salımı</vt:lpstr>
      <vt:lpstr>En Önemli İki Etki</vt:lpstr>
      <vt:lpstr>Neden Önemli?</vt:lpstr>
      <vt:lpstr>Streste Faydası Nedir?</vt:lpstr>
      <vt:lpstr>Diğer Etkisi</vt:lpstr>
      <vt:lpstr>Adrenal Diyabet</vt:lpstr>
      <vt:lpstr>GH ve Özet</vt:lpstr>
      <vt:lpstr>Diyabet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Glukozunun Regülasyonu</dc:title>
  <dc:creator>fırat</dc:creator>
  <cp:lastModifiedBy>Fırat</cp:lastModifiedBy>
  <cp:revision>90</cp:revision>
  <dcterms:created xsi:type="dcterms:W3CDTF">2009-10-01T14:55:33Z</dcterms:created>
  <dcterms:modified xsi:type="dcterms:W3CDTF">2017-05-17T22:41:53Z</dcterms:modified>
</cp:coreProperties>
</file>