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7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12"/>
  </p:normalViewPr>
  <p:slideViewPr>
    <p:cSldViewPr>
      <p:cViewPr varScale="1">
        <p:scale>
          <a:sx n="132" d="100"/>
          <a:sy n="132" d="100"/>
        </p:scale>
        <p:origin x="173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05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067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56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93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3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574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15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49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06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29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6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5F3EE-01DB-4DCD-92E9-B1C2AEFA2A6E}" type="datetimeFigureOut">
              <a:rPr lang="tr-TR" smtClean="0"/>
              <a:t>7.12.2017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2503-2BE2-49A5-BD4B-183D41B1D9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1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Projeye Mali Kaynak Sağlama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TÜBİTAK sunumlarından alınmıştır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7166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8" y="1195390"/>
            <a:ext cx="78009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4 Grup"/>
          <p:cNvGrpSpPr>
            <a:grpSpLocks/>
          </p:cNvGrpSpPr>
          <p:nvPr/>
        </p:nvGrpSpPr>
        <p:grpSpPr bwMode="auto">
          <a:xfrm>
            <a:off x="4532243" y="5876927"/>
            <a:ext cx="3714750" cy="606425"/>
            <a:chOff x="0" y="1246177"/>
            <a:chExt cx="6096000" cy="1034280"/>
          </a:xfrm>
        </p:grpSpPr>
        <p:sp>
          <p:nvSpPr>
            <p:cNvPr id="6" name="5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49498" y="1297621"/>
              <a:ext cx="5997005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600" b="1" dirty="0">
                  <a:latin typeface="Corbel" pitchFamily="34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16" name="Dikdörtgen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7" name="Grup 16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8" name="Dikdörtgen 17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0" name="Dikdörtgen 19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21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1003 – Öncelikli Alanlar Ar-Ge Projeleri Destek Programı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4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36982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4 Grup"/>
          <p:cNvGrpSpPr>
            <a:grpSpLocks/>
          </p:cNvGrpSpPr>
          <p:nvPr/>
        </p:nvGrpSpPr>
        <p:grpSpPr bwMode="auto">
          <a:xfrm>
            <a:off x="4429127" y="5913784"/>
            <a:ext cx="3929063" cy="606425"/>
            <a:chOff x="0" y="1246177"/>
            <a:chExt cx="6096000" cy="1034280"/>
          </a:xfrm>
        </p:grpSpPr>
        <p:sp>
          <p:nvSpPr>
            <p:cNvPr id="6" name="5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49261" y="1297621"/>
              <a:ext cx="5997479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600" b="1" dirty="0">
                  <a:latin typeface="Corbel" pitchFamily="34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9" name="Grup 8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0" name="Dikdörtgen 9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13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1007 - Kamu Kurumları Araştırma ve Geliştirme Programı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4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804413" y="1324428"/>
            <a:ext cx="6713538" cy="254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b="1" dirty="0">
                <a:latin typeface="Cambria" panose="02040503050406030204" pitchFamily="18" charset="0"/>
              </a:rPr>
              <a:t>Amaç:</a:t>
            </a:r>
            <a:r>
              <a:rPr lang="tr-TR" sz="2000" dirty="0">
                <a:latin typeface="Cambria" panose="02040503050406030204" pitchFamily="18" charset="0"/>
              </a:rPr>
              <a:t> Kamu kurumlarının Ar-</a:t>
            </a:r>
            <a:r>
              <a:rPr lang="tr-TR" sz="2000" dirty="0" err="1">
                <a:latin typeface="Cambria" panose="02040503050406030204" pitchFamily="18" charset="0"/>
              </a:rPr>
              <a:t>Ge</a:t>
            </a:r>
            <a:r>
              <a:rPr lang="tr-TR" sz="2000" dirty="0">
                <a:latin typeface="Cambria" panose="02040503050406030204" pitchFamily="18" charset="0"/>
              </a:rPr>
              <a:t> ile giderilebilecek ihtiyaçlarının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804415" y="1629228"/>
            <a:ext cx="5800725" cy="254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karşılanması ya da sorunlarının çözüme kavuşturulması.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804415" y="2238828"/>
            <a:ext cx="2106613" cy="254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b="1">
                <a:latin typeface="Cambria" panose="02040503050406030204" pitchFamily="18" charset="0"/>
              </a:rPr>
              <a:t>Program Özellikleri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804413" y="2532518"/>
            <a:ext cx="1765300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   Çağrılı sistem,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804415" y="2837318"/>
            <a:ext cx="3533775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•   3 farklı nitelikte proje yaklaşımı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261615" y="3142118"/>
            <a:ext cx="3895725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•   Prototip/Sistem/Pilot Tesis Projesi,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1261613" y="3446918"/>
            <a:ext cx="3346450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•   Model/Yöntem/Süreç Projesi,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261613" y="3751718"/>
            <a:ext cx="2876550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•   Teknoloji  Birikim Projesi,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804413" y="4056518"/>
            <a:ext cx="3162300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   İki aşamalı proje başvurusu,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804413" y="4361318"/>
            <a:ext cx="7043738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   İhtiyaçların ve yapılabilirliğinin doğru tespiti için fizibilite, kavram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1090163" y="4677228"/>
            <a:ext cx="4540250" cy="25558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ispatı, alan araştırması ve analiz çalışmaları,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804415" y="4970918"/>
            <a:ext cx="4797425" cy="2952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   İhtiyaç başlıkları için Odak Grup çalışmaları,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804415" y="5593216"/>
            <a:ext cx="3317875" cy="2540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b="1">
                <a:latin typeface="Cambria" panose="02040503050406030204" pitchFamily="18" charset="0"/>
              </a:rPr>
              <a:t>İlgili Gruplar:</a:t>
            </a:r>
            <a:r>
              <a:rPr lang="tr-TR" sz="2000">
                <a:latin typeface="Cambria" panose="02040503050406030204" pitchFamily="18" charset="0"/>
              </a:rPr>
              <a:t> KAMAG, SAVTAG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22" name="Grup 21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23" name="Dikdörtgen 22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5" name="Dikdörtgen 24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26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1007 - Kamu Kurumları Araştırma ve Geliştirme Programı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32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99278" y="824534"/>
            <a:ext cx="5697538" cy="355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Lisans Öğrencileri </a:t>
            </a:r>
            <a:r>
              <a:rPr lang="tr-TR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Bursiyer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 Olabiliyor.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9" name="Grup 8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0" name="Dikdörtgen 9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2" name="Dikdörtgen 11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13</a:t>
            </a:fld>
            <a:endParaRPr lang="tr-TR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583195"/>
              </p:ext>
            </p:extLst>
          </p:nvPr>
        </p:nvGraphicFramePr>
        <p:xfrm>
          <a:off x="1143000" y="2590800"/>
          <a:ext cx="6748781" cy="1406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4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3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Niteliği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Ücret Karşılığı Çalışmıyor İse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Ücretli Çalışıyor İse</a:t>
                      </a:r>
                      <a:endParaRPr lang="tr-T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Lisans Öğrencisi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   500.-TL/ay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------------</a:t>
                      </a:r>
                      <a:endParaRPr lang="tr-T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Y. Lisans Öğrencisi</a:t>
                      </a:r>
                      <a:endParaRPr lang="tr-T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 2.200.-TL/ay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400.-TL/ay</a:t>
                      </a:r>
                      <a:endParaRPr lang="tr-T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Doktora Öğrencisi</a:t>
                      </a:r>
                      <a:endParaRPr lang="tr-T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 2.500.-TL/ay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500.-TL/ay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8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Doktora Sonrası Araştırmacı</a:t>
                      </a:r>
                      <a:endParaRPr lang="tr-T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 2.800.-TL/ay</a:t>
                      </a:r>
                      <a:endParaRPr lang="tr-T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------------</a:t>
                      </a:r>
                      <a:endParaRPr lang="tr-T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978374" y="2455069"/>
            <a:ext cx="4622800" cy="355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endParaRPr lang="tr-TR" sz="2798" b="1" dirty="0">
              <a:latin typeface="Corbel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175250" y="1498600"/>
            <a:ext cx="3043238" cy="457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3602" b="1">
                <a:solidFill>
                  <a:srgbClr val="FFFFFF"/>
                </a:solidFill>
                <a:latin typeface="Corbel"/>
              </a:rPr>
              <a:t>100.000</a:t>
            </a:r>
            <a:r>
              <a:rPr lang="tr-TR" sz="2402">
                <a:solidFill>
                  <a:srgbClr val="FFFFFF"/>
                </a:solidFill>
                <a:latin typeface="Corbel"/>
              </a:rPr>
              <a:t> TL’ye kadar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6086477" y="3116265"/>
            <a:ext cx="1222375" cy="2301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1802" b="1">
                <a:solidFill>
                  <a:srgbClr val="FFFFFF"/>
                </a:solidFill>
                <a:latin typeface="Corbel"/>
              </a:rPr>
              <a:t>Çıktı Niteliği</a:t>
            </a:r>
          </a:p>
        </p:txBody>
      </p:sp>
      <p:sp>
        <p:nvSpPr>
          <p:cNvPr id="22533" name="11 Metin kutusu"/>
          <p:cNvSpPr txBox="1">
            <a:spLocks noChangeArrowheads="1"/>
          </p:cNvSpPr>
          <p:nvPr/>
        </p:nvSpPr>
        <p:spPr bwMode="auto">
          <a:xfrm>
            <a:off x="6189665" y="3363913"/>
            <a:ext cx="1012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b="1">
                <a:solidFill>
                  <a:srgbClr val="FFFFFF"/>
                </a:solidFill>
                <a:latin typeface="Corbel" panose="020B0503020204020204" pitchFamily="34" charset="0"/>
              </a:rPr>
              <a:t>ve Niceliği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5916615" y="4452940"/>
            <a:ext cx="1412875" cy="2555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4" b="1">
                <a:solidFill>
                  <a:srgbClr val="FFFFFF"/>
                </a:solidFill>
                <a:latin typeface="Corbel"/>
              </a:rPr>
              <a:t>3 Kasım 2012</a:t>
            </a:r>
          </a:p>
        </p:txBody>
      </p:sp>
      <p:sp>
        <p:nvSpPr>
          <p:cNvPr id="22535" name="15 Metin kutusu"/>
          <p:cNvSpPr txBox="1">
            <a:spLocks noChangeArrowheads="1"/>
          </p:cNvSpPr>
          <p:nvPr/>
        </p:nvSpPr>
        <p:spPr bwMode="auto">
          <a:xfrm>
            <a:off x="5748340" y="4730750"/>
            <a:ext cx="1749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>
                <a:solidFill>
                  <a:srgbClr val="FFFFFF"/>
                </a:solidFill>
                <a:latin typeface="Corbel" panose="020B0503020204020204" pitchFamily="34" charset="0"/>
              </a:rPr>
              <a:t>tarihinden itibaren</a:t>
            </a:r>
          </a:p>
        </p:txBody>
      </p:sp>
      <p:sp>
        <p:nvSpPr>
          <p:cNvPr id="22536" name="16 Metin kutusu"/>
          <p:cNvSpPr txBox="1">
            <a:spLocks noChangeArrowheads="1"/>
          </p:cNvSpPr>
          <p:nvPr/>
        </p:nvSpPr>
        <p:spPr bwMode="auto">
          <a:xfrm>
            <a:off x="5695952" y="4978400"/>
            <a:ext cx="18510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>
                <a:solidFill>
                  <a:srgbClr val="FFFFFF"/>
                </a:solidFill>
                <a:latin typeface="Corbel" panose="020B0503020204020204" pitchFamily="34" charset="0"/>
              </a:rPr>
              <a:t>sonuçlanan projeler</a:t>
            </a:r>
          </a:p>
        </p:txBody>
      </p:sp>
      <p:sp>
        <p:nvSpPr>
          <p:cNvPr id="22537" name="18 Metin kutusu"/>
          <p:cNvSpPr txBox="1">
            <a:spLocks noChangeArrowheads="1"/>
          </p:cNvSpPr>
          <p:nvPr/>
        </p:nvSpPr>
        <p:spPr bwMode="auto">
          <a:xfrm>
            <a:off x="5397502" y="6013450"/>
            <a:ext cx="2638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b="1">
                <a:solidFill>
                  <a:srgbClr val="FFFFFF"/>
                </a:solidFill>
                <a:latin typeface="Corbel" panose="020B0503020204020204" pitchFamily="34" charset="0"/>
              </a:rPr>
              <a:t>ARDEB Proje Takip Sistemi</a:t>
            </a:r>
          </a:p>
        </p:txBody>
      </p:sp>
      <p:pic>
        <p:nvPicPr>
          <p:cNvPr id="2253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4" y="1330479"/>
            <a:ext cx="7734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8" name="Grup 17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9" name="Dikdörtgen 18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1" name="Dikdörtgen 20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22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Proje Performans Ödülü (PPÖ)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1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415925" y="1447802"/>
            <a:ext cx="69850" cy="22701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714377" y="1428750"/>
            <a:ext cx="555625" cy="203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b="1" dirty="0">
                <a:latin typeface="Cambria" panose="02040503050406030204" pitchFamily="18" charset="0"/>
              </a:rPr>
              <a:t>Amaç: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928688" y="1785940"/>
            <a:ext cx="3408362" cy="23653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–   Desteklenen projelerin çıktı, sonuç ve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214438" y="2143127"/>
            <a:ext cx="3441700" cy="20161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etkilerini nicelik ve nitelik olarak artırmak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785813" y="2428875"/>
            <a:ext cx="633412" cy="203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b="1" dirty="0">
                <a:latin typeface="Cambria" panose="02040503050406030204" pitchFamily="18" charset="0"/>
              </a:rPr>
              <a:t>Miktar: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928690" y="2786063"/>
            <a:ext cx="1944687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–    100.000 TL’ye kadar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758827" y="3165475"/>
            <a:ext cx="785813" cy="203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b="1" dirty="0">
                <a:latin typeface="Cambria" panose="02040503050406030204" pitchFamily="18" charset="0"/>
              </a:rPr>
              <a:t>Kriterler: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857252" y="3500438"/>
            <a:ext cx="3743325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–   Makale, Bildiri, Kitap, Ödül, Patent, Ürün,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143000" y="3786188"/>
            <a:ext cx="2857500" cy="203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Model, Şirket, Yayılım, Araştırmacı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1143000" y="4071938"/>
            <a:ext cx="1779588" cy="201612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Yetiştirme, Yeni Proje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758825" y="4384675"/>
            <a:ext cx="763588" cy="203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b="1" dirty="0">
                <a:latin typeface="Cambria" panose="02040503050406030204" pitchFamily="18" charset="0"/>
              </a:rPr>
              <a:t>Başvuru: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857250" y="4714875"/>
            <a:ext cx="2514600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–    Proje yürütücüsü başvurur.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857252" y="5000625"/>
            <a:ext cx="3249613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–   Sonuçlanmadan itibaren 3 yıl içinde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1143002" y="5214938"/>
            <a:ext cx="925513" cy="203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başvurulur.</a:t>
            </a:r>
          </a:p>
        </p:txBody>
      </p:sp>
      <p:sp>
        <p:nvSpPr>
          <p:cNvPr id="18" name="17 Metin kutusu"/>
          <p:cNvSpPr txBox="1"/>
          <p:nvPr/>
        </p:nvSpPr>
        <p:spPr>
          <a:xfrm>
            <a:off x="857250" y="5500688"/>
            <a:ext cx="3614738" cy="23495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latin typeface="Cambria" panose="02040503050406030204" pitchFamily="18" charset="0"/>
              </a:rPr>
              <a:t>–   ARDEB-PTS üzerinden başvurular alınır.</a:t>
            </a:r>
          </a:p>
        </p:txBody>
      </p:sp>
      <p:sp>
        <p:nvSpPr>
          <p:cNvPr id="19" name="18 Metin kutusu"/>
          <p:cNvSpPr txBox="1"/>
          <p:nvPr/>
        </p:nvSpPr>
        <p:spPr>
          <a:xfrm>
            <a:off x="415925" y="2424115"/>
            <a:ext cx="69850" cy="2254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415925" y="3155952"/>
            <a:ext cx="69850" cy="2254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</a:t>
            </a:r>
          </a:p>
        </p:txBody>
      </p:sp>
      <p:sp>
        <p:nvSpPr>
          <p:cNvPr id="21" name="20 Metin kutusu"/>
          <p:cNvSpPr txBox="1"/>
          <p:nvPr/>
        </p:nvSpPr>
        <p:spPr>
          <a:xfrm>
            <a:off x="415925" y="4375152"/>
            <a:ext cx="69850" cy="227013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>
                <a:latin typeface="Cambria" panose="02040503050406030204" pitchFamily="18" charset="0"/>
              </a:rPr>
              <a:t>•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27" name="Grup 26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28" name="Dikdörtgen 27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9" name="Dikdörtgen 28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0" name="Dikdörtgen 29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31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Proje Performans Ödülü (PPÖ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) Uygulaması</a:t>
            </a:r>
            <a:endParaRPr lang="tr-TR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9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398985" y="1512289"/>
            <a:ext cx="7592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Ankara Üniversitesi ARDEB destek programları değerlendirme sonuçları 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451993" y="4175432"/>
            <a:ext cx="18638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>
                <a:latin typeface="Cambria" panose="02040503050406030204" pitchFamily="18" charset="0"/>
              </a:rPr>
              <a:t>Kaynak: TÜBİTAK ARDEB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86950" y="752478"/>
            <a:ext cx="5335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chemeClr val="tx2"/>
                </a:solidFill>
                <a:latin typeface="Cambria" panose="02040503050406030204" pitchFamily="18" charset="0"/>
              </a:rPr>
              <a:t>Ankara Üniversitesi TÜBİTAK Projeleri Başarısı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3" y="3753461"/>
            <a:ext cx="3094946" cy="2785452"/>
          </a:xfrm>
          <a:prstGeom prst="rect">
            <a:avLst/>
          </a:prstGeom>
        </p:spPr>
      </p:pic>
      <p:cxnSp>
        <p:nvCxnSpPr>
          <p:cNvPr id="15" name="Düz Bağlayıcı 14"/>
          <p:cNvCxnSpPr/>
          <p:nvPr/>
        </p:nvCxnSpPr>
        <p:spPr>
          <a:xfrm>
            <a:off x="186950" y="1272209"/>
            <a:ext cx="5335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7" name="Grup 16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8" name="Dikdörtgen 17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9" name="Dikdörtgen 18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5" y="1982243"/>
            <a:ext cx="5564494" cy="217805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16</a:t>
            </a:fld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</p:spTree>
    <p:extLst>
      <p:ext uri="{BB962C8B-B14F-4D97-AF65-F5344CB8AC3E}">
        <p14:creationId xmlns:p14="http://schemas.microsoft.com/office/powerpoint/2010/main" val="184925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17</a:t>
            </a:fld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6" name="Grup 5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7" name="Dikdörtgen 6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9" name="Dikdörtgen 8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75864"/>
            <a:ext cx="87376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t="7208" r="22748" b="3347"/>
          <a:stretch/>
        </p:blipFill>
        <p:spPr bwMode="auto">
          <a:xfrm>
            <a:off x="1371600" y="724723"/>
            <a:ext cx="6400800" cy="58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2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Bilimsel Proje Desteği </a:t>
            </a:r>
          </a:p>
          <a:p>
            <a:pPr lvl="1"/>
            <a:r>
              <a:rPr lang="tr-TR" dirty="0" smtClean="0"/>
              <a:t>&lt;50.000 TL; Araştırma projesi</a:t>
            </a:r>
          </a:p>
          <a:p>
            <a:pPr lvl="1"/>
            <a:r>
              <a:rPr lang="tr-TR" dirty="0" smtClean="0"/>
              <a:t>&gt;50.000 TL ; Altyapı projesi</a:t>
            </a:r>
          </a:p>
          <a:p>
            <a:r>
              <a:rPr lang="tr-TR" dirty="0" err="1" smtClean="0"/>
              <a:t>Hizlandirilmis</a:t>
            </a:r>
            <a:r>
              <a:rPr lang="tr-TR" dirty="0" smtClean="0"/>
              <a:t> Proje </a:t>
            </a:r>
            <a:r>
              <a:rPr lang="tr-TR" dirty="0" err="1" smtClean="0"/>
              <a:t>Destegi</a:t>
            </a:r>
            <a:r>
              <a:rPr lang="tr-TR" dirty="0" smtClean="0"/>
              <a:t> (HPD)</a:t>
            </a:r>
          </a:p>
          <a:p>
            <a:pPr lvl="1"/>
            <a:r>
              <a:rPr lang="tr-TR" dirty="0" smtClean="0"/>
              <a:t>Süre: 1 yıl. Ek süre yok (20.000 TL)</a:t>
            </a:r>
          </a:p>
          <a:p>
            <a:r>
              <a:rPr lang="tr-TR" dirty="0" err="1" smtClean="0"/>
              <a:t>Ogrenci</a:t>
            </a:r>
            <a:r>
              <a:rPr lang="tr-TR" dirty="0" smtClean="0"/>
              <a:t> </a:t>
            </a:r>
            <a:r>
              <a:rPr lang="tr-TR" dirty="0" err="1" smtClean="0"/>
              <a:t>Odakli</a:t>
            </a:r>
            <a:r>
              <a:rPr lang="tr-TR" dirty="0" smtClean="0"/>
              <a:t> </a:t>
            </a:r>
            <a:r>
              <a:rPr lang="tr-TR" dirty="0" err="1" smtClean="0"/>
              <a:t>Arastirma</a:t>
            </a:r>
            <a:r>
              <a:rPr lang="tr-TR" dirty="0" smtClean="0"/>
              <a:t> Projesi </a:t>
            </a:r>
            <a:r>
              <a:rPr lang="tr-TR" dirty="0" err="1" smtClean="0"/>
              <a:t>Destegi</a:t>
            </a:r>
            <a:endParaRPr lang="tr-TR" dirty="0" smtClean="0"/>
          </a:p>
          <a:p>
            <a:pPr lvl="1"/>
            <a:r>
              <a:rPr lang="tr-TR" dirty="0" smtClean="0"/>
              <a:t>Süre: 1 yıl. Ek süre istenebilir (30.000 TL)</a:t>
            </a:r>
          </a:p>
          <a:p>
            <a:r>
              <a:rPr lang="tr-TR" dirty="0" smtClean="0"/>
              <a:t>Lisansüstü Ö</a:t>
            </a:r>
            <a:r>
              <a:rPr lang="tr-TR" dirty="0"/>
              <a:t>ğ</a:t>
            </a:r>
            <a:r>
              <a:rPr lang="tr-TR" dirty="0" smtClean="0"/>
              <a:t>rencileri için </a:t>
            </a:r>
            <a:r>
              <a:rPr lang="tr-TR" dirty="0" err="1" smtClean="0"/>
              <a:t>Araştirma</a:t>
            </a:r>
            <a:r>
              <a:rPr lang="tr-TR" dirty="0" smtClean="0"/>
              <a:t> Projesi Desteği (LOPD)</a:t>
            </a:r>
          </a:p>
          <a:p>
            <a:pPr lvl="1"/>
            <a:r>
              <a:rPr lang="tr-TR" dirty="0" smtClean="0"/>
              <a:t>Süre: 2 yıl. Ek süre istenebilir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16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8" name="Grup 7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9" name="Dikdörtgen 8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10242" name="3 Metin kutusu"/>
          <p:cNvSpPr txBox="1">
            <a:spLocks noChangeArrowheads="1"/>
          </p:cNvSpPr>
          <p:nvPr/>
        </p:nvSpPr>
        <p:spPr bwMode="auto">
          <a:xfrm>
            <a:off x="1428750" y="3498655"/>
            <a:ext cx="62865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TÜBİTAK ARDEB Destekleri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Genel Bakış</a:t>
            </a:r>
            <a:endParaRPr lang="tr-TR" altLang="tr-TR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770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7013" r="22748" b="3936"/>
          <a:stretch/>
        </p:blipFill>
        <p:spPr bwMode="auto">
          <a:xfrm>
            <a:off x="1219200" y="381000"/>
            <a:ext cx="6833158" cy="630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3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b="3544"/>
          <a:stretch/>
        </p:blipFill>
        <p:spPr bwMode="auto">
          <a:xfrm>
            <a:off x="548922" y="1447800"/>
            <a:ext cx="8046156" cy="405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53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" b="3919"/>
          <a:stretch/>
        </p:blipFill>
        <p:spPr bwMode="auto">
          <a:xfrm>
            <a:off x="548922" y="1367161"/>
            <a:ext cx="8046156" cy="404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33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6423" r="14693" b="3544"/>
          <a:stretch/>
        </p:blipFill>
        <p:spPr bwMode="auto">
          <a:xfrm>
            <a:off x="381000" y="487128"/>
            <a:ext cx="8335827" cy="591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31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6649243" y="1463677"/>
            <a:ext cx="4173538" cy="3556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endParaRPr lang="tr-TR" sz="20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267" name="3 Metin kutusu"/>
          <p:cNvSpPr txBox="1">
            <a:spLocks noChangeArrowheads="1"/>
          </p:cNvSpPr>
          <p:nvPr/>
        </p:nvSpPr>
        <p:spPr bwMode="auto">
          <a:xfrm>
            <a:off x="558800" y="1641477"/>
            <a:ext cx="522763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dirty="0">
                <a:latin typeface="Cambria" panose="02040503050406030204" pitchFamily="18" charset="0"/>
              </a:rPr>
              <a:t>• Dönemsel Başvuru Programları</a:t>
            </a:r>
          </a:p>
        </p:txBody>
      </p:sp>
      <p:sp>
        <p:nvSpPr>
          <p:cNvPr id="5" name="4 Metin kutusu"/>
          <p:cNvSpPr txBox="1"/>
          <p:nvPr/>
        </p:nvSpPr>
        <p:spPr>
          <a:xfrm>
            <a:off x="1016000" y="2062163"/>
            <a:ext cx="184150" cy="3683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1016000" y="2419350"/>
            <a:ext cx="184150" cy="3683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1016000" y="2774950"/>
            <a:ext cx="184150" cy="36988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1016000" y="3132138"/>
            <a:ext cx="184150" cy="3683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1303340" y="2078038"/>
            <a:ext cx="5132387" cy="330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b="1">
                <a:latin typeface="Cambria" panose="02040503050406030204" pitchFamily="18" charset="0"/>
              </a:rPr>
              <a:t>1001</a:t>
            </a:r>
            <a:r>
              <a:rPr lang="tr-TR">
                <a:latin typeface="Cambria" panose="02040503050406030204" pitchFamily="18" charset="0"/>
              </a:rPr>
              <a:t> - Araştırma Projelerini Destekleme Programı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1303340" y="2433640"/>
            <a:ext cx="6454775" cy="331787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b="1" dirty="0">
                <a:latin typeface="Cambria" panose="02040503050406030204" pitchFamily="18" charset="0"/>
              </a:rPr>
              <a:t>1005</a:t>
            </a:r>
            <a:r>
              <a:rPr lang="tr-TR" dirty="0">
                <a:latin typeface="Cambria" panose="02040503050406030204" pitchFamily="18" charset="0"/>
              </a:rPr>
              <a:t> – Ulusal Yeni Fikirler ve Ürünler Araştırma Destek Programı</a:t>
            </a:r>
          </a:p>
        </p:txBody>
      </p:sp>
      <p:sp>
        <p:nvSpPr>
          <p:cNvPr id="11" name="10 Metin kutusu"/>
          <p:cNvSpPr txBox="1"/>
          <p:nvPr/>
        </p:nvSpPr>
        <p:spPr>
          <a:xfrm>
            <a:off x="1303338" y="2790825"/>
            <a:ext cx="6799262" cy="330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b="1" dirty="0">
                <a:latin typeface="Cambria" panose="02040503050406030204" pitchFamily="18" charset="0"/>
              </a:rPr>
              <a:t>1011</a:t>
            </a:r>
            <a:r>
              <a:rPr lang="tr-TR" dirty="0">
                <a:latin typeface="Cambria" panose="02040503050406030204" pitchFamily="18" charset="0"/>
              </a:rPr>
              <a:t> - Uluslararası Bilimsel Araştırma Projelerine Katılma Programı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1303340" y="3148013"/>
            <a:ext cx="4911725" cy="3302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b="1" dirty="0">
                <a:latin typeface="Cambria" panose="02040503050406030204" pitchFamily="18" charset="0"/>
              </a:rPr>
              <a:t>3501</a:t>
            </a:r>
            <a:r>
              <a:rPr lang="tr-TR" dirty="0">
                <a:latin typeface="Cambria" panose="02040503050406030204" pitchFamily="18" charset="0"/>
              </a:rPr>
              <a:t> - Ulusal Kariyer Genç Araştırmacı Programı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558800" y="3582716"/>
            <a:ext cx="5740400" cy="4413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dirty="0">
                <a:latin typeface="Cambria" panose="02040503050406030204" pitchFamily="18" charset="0"/>
              </a:rPr>
              <a:t>• Sürekli  Başvuruya Açık Programlar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1016000" y="4001816"/>
            <a:ext cx="3282950" cy="3841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  <a:r>
              <a:rPr lang="tr-TR" b="1">
                <a:latin typeface="Cambria" panose="02040503050406030204" pitchFamily="18" charset="0"/>
              </a:rPr>
              <a:t> 1002</a:t>
            </a:r>
            <a:r>
              <a:rPr lang="tr-TR">
                <a:latin typeface="Cambria" panose="02040503050406030204" pitchFamily="18" charset="0"/>
              </a:rPr>
              <a:t> - Hızlı Destek Programı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1016002" y="4359003"/>
            <a:ext cx="5345113" cy="3841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  <a:r>
              <a:rPr lang="tr-TR" b="1">
                <a:latin typeface="Cambria" panose="02040503050406030204" pitchFamily="18" charset="0"/>
              </a:rPr>
              <a:t> 3001</a:t>
            </a:r>
            <a:r>
              <a:rPr lang="tr-TR">
                <a:latin typeface="Cambria" panose="02040503050406030204" pitchFamily="18" charset="0"/>
              </a:rPr>
              <a:t> - Başlangıç Ar-Ge Projeleri Destek Programı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1016002" y="5230198"/>
            <a:ext cx="5992813" cy="3841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  <a:r>
              <a:rPr lang="tr-TR" b="1">
                <a:latin typeface="Cambria" panose="02040503050406030204" pitchFamily="18" charset="0"/>
              </a:rPr>
              <a:t> 1003</a:t>
            </a:r>
            <a:r>
              <a:rPr lang="tr-TR">
                <a:latin typeface="Cambria" panose="02040503050406030204" pitchFamily="18" charset="0"/>
              </a:rPr>
              <a:t> - Öncelikli Alanlar Ar-Ge Projeleri Destek Programı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1016002" y="5587386"/>
            <a:ext cx="6169025" cy="38417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>
                <a:latin typeface="Cambria" panose="02040503050406030204" pitchFamily="18" charset="0"/>
              </a:rPr>
              <a:t>–</a:t>
            </a:r>
            <a:r>
              <a:rPr lang="tr-TR" b="1">
                <a:latin typeface="Cambria" panose="02040503050406030204" pitchFamily="18" charset="0"/>
              </a:rPr>
              <a:t> 1007</a:t>
            </a:r>
            <a:r>
              <a:rPr lang="tr-TR">
                <a:latin typeface="Cambria" panose="02040503050406030204" pitchFamily="18" charset="0"/>
              </a:rPr>
              <a:t> - Kamu Kurumları Araştırma ve Geliştirme  Programı</a:t>
            </a:r>
          </a:p>
        </p:txBody>
      </p:sp>
      <p:sp>
        <p:nvSpPr>
          <p:cNvPr id="11281" name="17 Metin kutusu"/>
          <p:cNvSpPr txBox="1">
            <a:spLocks noChangeArrowheads="1"/>
          </p:cNvSpPr>
          <p:nvPr/>
        </p:nvSpPr>
        <p:spPr bwMode="auto">
          <a:xfrm>
            <a:off x="558800" y="4809509"/>
            <a:ext cx="45481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dirty="0">
                <a:latin typeface="Cambria" panose="02040503050406030204" pitchFamily="18" charset="0"/>
              </a:rPr>
              <a:t>• Çağrılı  Başvuru Programlar</a:t>
            </a:r>
          </a:p>
        </p:txBody>
      </p:sp>
      <p:sp>
        <p:nvSpPr>
          <p:cNvPr id="22" name="Dikdörtgen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23" name="Grup 22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24" name="Dikdörtgen 23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5" name="Dikdörtgen 24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6" name="Dikdörtgen 25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cxnSp>
        <p:nvCxnSpPr>
          <p:cNvPr id="27" name="Düz Bağlayıcı 26"/>
          <p:cNvCxnSpPr/>
          <p:nvPr/>
        </p:nvCxnSpPr>
        <p:spPr>
          <a:xfrm>
            <a:off x="186950" y="1272209"/>
            <a:ext cx="5335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ikdörtgen 27"/>
          <p:cNvSpPr/>
          <p:nvPr/>
        </p:nvSpPr>
        <p:spPr>
          <a:xfrm>
            <a:off x="186950" y="752478"/>
            <a:ext cx="3160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ARDEB Destek Programları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107663" y="68461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1001 - Bilimsel Araştırma Projelerini Destekleme Programı</a:t>
            </a:r>
          </a:p>
        </p:txBody>
      </p:sp>
      <p:sp>
        <p:nvSpPr>
          <p:cNvPr id="12291" name="23 Metin kutusu"/>
          <p:cNvSpPr txBox="1">
            <a:spLocks noChangeArrowheads="1"/>
          </p:cNvSpPr>
          <p:nvPr/>
        </p:nvSpPr>
        <p:spPr bwMode="auto">
          <a:xfrm>
            <a:off x="1420813" y="6320843"/>
            <a:ext cx="1303450" cy="14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>
                <a:solidFill>
                  <a:srgbClr val="FFFFFF"/>
                </a:solidFill>
                <a:latin typeface="Corbel" panose="020B0503020204020204" pitchFamily="34" charset="0"/>
              </a:rPr>
              <a:t>Değerlendirme Süresi</a:t>
            </a:r>
          </a:p>
        </p:txBody>
      </p:sp>
      <p:pic>
        <p:nvPicPr>
          <p:cNvPr id="1229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6" y="1174749"/>
            <a:ext cx="7890841" cy="532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8 Grup"/>
          <p:cNvGrpSpPr>
            <a:grpSpLocks/>
          </p:cNvGrpSpPr>
          <p:nvPr/>
        </p:nvGrpSpPr>
        <p:grpSpPr bwMode="auto">
          <a:xfrm>
            <a:off x="4463080" y="5313271"/>
            <a:ext cx="3419364" cy="558204"/>
            <a:chOff x="0" y="1246177"/>
            <a:chExt cx="6096000" cy="1034280"/>
          </a:xfrm>
        </p:grpSpPr>
        <p:sp>
          <p:nvSpPr>
            <p:cNvPr id="10" name="9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Yuvarlatılmış Dikdörtgen 4"/>
            <p:cNvSpPr/>
            <p:nvPr/>
          </p:nvSpPr>
          <p:spPr>
            <a:xfrm>
              <a:off x="49498" y="1297619"/>
              <a:ext cx="5997005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200" b="1" dirty="0">
                  <a:latin typeface="Cambria" panose="02040503050406030204" pitchFamily="18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9" name="Grup 18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20" name="Dikdörtgen 19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2" name="Dikdörtgen 21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54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98" y="2113162"/>
            <a:ext cx="7359654" cy="45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5 Dikdörtgen"/>
          <p:cNvSpPr>
            <a:spLocks noChangeArrowheads="1"/>
          </p:cNvSpPr>
          <p:nvPr/>
        </p:nvSpPr>
        <p:spPr bwMode="auto">
          <a:xfrm>
            <a:off x="642937" y="970117"/>
            <a:ext cx="7858125" cy="116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200" b="1" dirty="0" smtClean="0">
                <a:latin typeface="Cambria" panose="02040503050406030204" pitchFamily="18" charset="0"/>
              </a:rPr>
              <a:t>Amaç: Bilim </a:t>
            </a:r>
            <a:r>
              <a:rPr lang="tr-TR" altLang="tr-TR" sz="1200" b="1" dirty="0">
                <a:latin typeface="Cambria" panose="02040503050406030204" pitchFamily="18" charset="0"/>
              </a:rPr>
              <a:t>insanlarımızın bilimsel çalışmaları için yurtdışında görevlendirilmesine destek sağlayan 2219- Yurt Dışı Doktora Sonrası Araştırma Burs Programı ve ikili işbirliği anlaşmaları kapsamındaki karşılıklı ziyaret / değişim programlarına ek olarak, araştırmacılarımızın TÜBİTAK destekli projelerinde uluslararası boyutlarını zenginleştirmektir.</a:t>
            </a:r>
          </a:p>
        </p:txBody>
      </p:sp>
      <p:grpSp>
        <p:nvGrpSpPr>
          <p:cNvPr id="13318" name="8 Grup"/>
          <p:cNvGrpSpPr>
            <a:grpSpLocks/>
          </p:cNvGrpSpPr>
          <p:nvPr/>
        </p:nvGrpSpPr>
        <p:grpSpPr bwMode="auto">
          <a:xfrm>
            <a:off x="4606925" y="5656741"/>
            <a:ext cx="3271578" cy="516706"/>
            <a:chOff x="0" y="1246177"/>
            <a:chExt cx="6096000" cy="1034280"/>
          </a:xfrm>
        </p:grpSpPr>
        <p:sp>
          <p:nvSpPr>
            <p:cNvPr id="10" name="9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Yuvarlatılmış Dikdörtgen 4"/>
            <p:cNvSpPr/>
            <p:nvPr/>
          </p:nvSpPr>
          <p:spPr>
            <a:xfrm>
              <a:off x="49497" y="1297621"/>
              <a:ext cx="5997005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200" b="1" dirty="0">
                  <a:latin typeface="Cambria" panose="02040503050406030204" pitchFamily="18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19" name="Dikdörtgen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20" name="Grup 19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21" name="Dikdörtgen 20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23" name="Dikdörtgen 22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24" name="2 Metin kutusu"/>
          <p:cNvSpPr txBox="1"/>
          <p:nvPr/>
        </p:nvSpPr>
        <p:spPr>
          <a:xfrm>
            <a:off x="429730" y="355104"/>
            <a:ext cx="8354389" cy="711696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1011 –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UBAP  </a:t>
            </a: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(Uluslararası Bilimsel Araştırma Projelerine Katılma </a:t>
            </a:r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Programı)</a:t>
            </a:r>
          </a:p>
          <a:p>
            <a:pPr algn="ctr"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YÜRÜRLÜKTEN KALDIRILMIŞTIR</a:t>
            </a:r>
            <a:endParaRPr lang="tr-TR" sz="2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5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5" y="1249413"/>
            <a:ext cx="7947388" cy="52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4 Dikdörtgen"/>
          <p:cNvSpPr>
            <a:spLocks noChangeArrowheads="1"/>
          </p:cNvSpPr>
          <p:nvPr/>
        </p:nvSpPr>
        <p:spPr bwMode="auto">
          <a:xfrm>
            <a:off x="1402903" y="2814928"/>
            <a:ext cx="164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800" b="1">
                <a:solidFill>
                  <a:schemeClr val="bg1"/>
                </a:solidFill>
                <a:latin typeface="Corbel" panose="020B0503020204020204" pitchFamily="34" charset="0"/>
              </a:rPr>
              <a:t>(Doktora derecesi alındıktan sonra çalışma süresi 5 yılı geçmemelidir.)</a:t>
            </a:r>
          </a:p>
        </p:txBody>
      </p:sp>
      <p:grpSp>
        <p:nvGrpSpPr>
          <p:cNvPr id="14341" name="5 Grup"/>
          <p:cNvGrpSpPr>
            <a:grpSpLocks/>
          </p:cNvGrpSpPr>
          <p:nvPr/>
        </p:nvGrpSpPr>
        <p:grpSpPr bwMode="auto">
          <a:xfrm>
            <a:off x="4120817" y="5444510"/>
            <a:ext cx="3426904" cy="770760"/>
            <a:chOff x="0" y="1246177"/>
            <a:chExt cx="6096000" cy="1034280"/>
          </a:xfrm>
        </p:grpSpPr>
        <p:sp>
          <p:nvSpPr>
            <p:cNvPr id="7" name="6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49498" y="1297619"/>
              <a:ext cx="5997005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b="1" dirty="0">
                  <a:latin typeface="Cambria" panose="02040503050406030204" pitchFamily="18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4" name="Grup 13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5" name="Dikdörtgen 14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18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3501 - Ulusal Kariyer Genç Araştırmacı Programı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61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9 Metin kutusu"/>
          <p:cNvSpPr txBox="1">
            <a:spLocks noChangeArrowheads="1"/>
          </p:cNvSpPr>
          <p:nvPr/>
        </p:nvSpPr>
        <p:spPr bwMode="auto">
          <a:xfrm>
            <a:off x="1960565" y="5886450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b="1">
                <a:solidFill>
                  <a:srgbClr val="FFFFFF"/>
                </a:solidFill>
                <a:latin typeface="Corbel" panose="020B0503020204020204" pitchFamily="34" charset="0"/>
              </a:rPr>
              <a:t>2 ay</a:t>
            </a:r>
          </a:p>
        </p:txBody>
      </p:sp>
      <p:pic>
        <p:nvPicPr>
          <p:cNvPr id="15364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1143000"/>
            <a:ext cx="785812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5 Grup"/>
          <p:cNvGrpSpPr>
            <a:grpSpLocks/>
          </p:cNvGrpSpPr>
          <p:nvPr/>
        </p:nvGrpSpPr>
        <p:grpSpPr bwMode="auto">
          <a:xfrm>
            <a:off x="4429125" y="4857752"/>
            <a:ext cx="3714750" cy="606425"/>
            <a:chOff x="0" y="1246177"/>
            <a:chExt cx="6096000" cy="1034280"/>
          </a:xfrm>
        </p:grpSpPr>
        <p:sp>
          <p:nvSpPr>
            <p:cNvPr id="7" name="6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49498" y="1297621"/>
              <a:ext cx="5997005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600" b="1" dirty="0">
                  <a:latin typeface="Corbel" pitchFamily="34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4" name="Grup 13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5" name="Dikdörtgen 14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7" name="Dikdörtgen 16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18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1002 - Hızlı Destek Programı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4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-2860687" y="4706611"/>
            <a:ext cx="730726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endParaRPr lang="tr-TR" sz="2800" b="1" dirty="0">
              <a:latin typeface="Corbel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1380657" y="5998698"/>
            <a:ext cx="1862227" cy="198148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r>
              <a:rPr lang="tr-TR" sz="1596" b="1">
                <a:solidFill>
                  <a:srgbClr val="FFFFFF"/>
                </a:solidFill>
                <a:latin typeface="Corbel"/>
              </a:rPr>
              <a:t>Proje Almamış Kişileri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64" y="1138093"/>
            <a:ext cx="7619892" cy="51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0" name="6 Grup"/>
          <p:cNvGrpSpPr>
            <a:grpSpLocks/>
          </p:cNvGrpSpPr>
          <p:nvPr/>
        </p:nvGrpSpPr>
        <p:grpSpPr bwMode="auto">
          <a:xfrm>
            <a:off x="4446576" y="4244313"/>
            <a:ext cx="3637402" cy="591347"/>
            <a:chOff x="0" y="1246177"/>
            <a:chExt cx="6096000" cy="1034280"/>
          </a:xfrm>
        </p:grpSpPr>
        <p:sp>
          <p:nvSpPr>
            <p:cNvPr id="8" name="7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49498" y="1297621"/>
              <a:ext cx="5997005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400" b="1" dirty="0">
                  <a:latin typeface="Cambria" panose="02040503050406030204" pitchFamily="18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14" name="Dikdörtgen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5" name="Grup 14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6" name="Dikdörtgen 15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8" name="Dikdörtgen 17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19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3001 - Başlangıç Ar-Ge Projeleri Destekleme Programı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8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4" y="1178497"/>
            <a:ext cx="8342690" cy="544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-2761974" y="6173788"/>
            <a:ext cx="7683500" cy="3683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defRPr/>
            </a:pPr>
            <a:endParaRPr lang="tr-TR" sz="2496" b="1" dirty="0">
              <a:latin typeface="Corbel"/>
            </a:endParaRPr>
          </a:p>
        </p:txBody>
      </p:sp>
      <p:grpSp>
        <p:nvGrpSpPr>
          <p:cNvPr id="17412" name="5 Grup"/>
          <p:cNvGrpSpPr>
            <a:grpSpLocks/>
          </p:cNvGrpSpPr>
          <p:nvPr/>
        </p:nvGrpSpPr>
        <p:grpSpPr bwMode="auto">
          <a:xfrm>
            <a:off x="4391441" y="4741563"/>
            <a:ext cx="3848920" cy="642262"/>
            <a:chOff x="0" y="1246177"/>
            <a:chExt cx="6096000" cy="1034280"/>
          </a:xfrm>
        </p:grpSpPr>
        <p:sp>
          <p:nvSpPr>
            <p:cNvPr id="7" name="6 Yuvarlatılmış Dikdörtgen"/>
            <p:cNvSpPr/>
            <p:nvPr/>
          </p:nvSpPr>
          <p:spPr>
            <a:xfrm>
              <a:off x="0" y="1246177"/>
              <a:ext cx="6096000" cy="103428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49498" y="1297621"/>
              <a:ext cx="5997005" cy="931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tr-TR" sz="1600" b="1" dirty="0">
                  <a:latin typeface="Corbel" pitchFamily="34" charset="0"/>
                </a:rPr>
                <a:t>Proje Teşvik İkramiyeleri rapor sunulduktan sonra toplu olarak ödenir.</a:t>
              </a:r>
            </a:p>
          </p:txBody>
        </p:sp>
      </p:grpSp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/>
        </p:nvGrpSpPr>
        <p:grpSpPr>
          <a:xfrm>
            <a:off x="0" y="0"/>
            <a:ext cx="9144000" cy="437322"/>
            <a:chOff x="0" y="0"/>
            <a:chExt cx="12192000" cy="291548"/>
          </a:xfrm>
        </p:grpSpPr>
        <p:sp>
          <p:nvSpPr>
            <p:cNvPr id="11" name="Dikdörtgen 10"/>
            <p:cNvSpPr/>
            <p:nvPr/>
          </p:nvSpPr>
          <p:spPr>
            <a:xfrm>
              <a:off x="13252" y="159027"/>
              <a:ext cx="12178748" cy="1325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0" y="0"/>
              <a:ext cx="12192000" cy="22528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3" name="Dikdörtgen 12"/>
          <p:cNvSpPr/>
          <p:nvPr/>
        </p:nvSpPr>
        <p:spPr>
          <a:xfrm>
            <a:off x="13254" y="17214"/>
            <a:ext cx="4147928" cy="30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Destekleri </a:t>
            </a:r>
            <a:r>
              <a:rPr lang="tr-TR" altLang="tr-TR" sz="1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ve Etkin </a:t>
            </a:r>
            <a:r>
              <a:rPr lang="tr-TR" altLang="tr-TR" sz="1400" dirty="0">
                <a:solidFill>
                  <a:schemeClr val="bg1"/>
                </a:solidFill>
                <a:latin typeface="Cambria" panose="02040503050406030204" pitchFamily="18" charset="0"/>
              </a:rPr>
              <a:t>Proje Hazırlama Teknikleri </a:t>
            </a:r>
          </a:p>
        </p:txBody>
      </p:sp>
      <p:sp>
        <p:nvSpPr>
          <p:cNvPr id="14" name="2 Metin kutusu"/>
          <p:cNvSpPr txBox="1"/>
          <p:nvPr/>
        </p:nvSpPr>
        <p:spPr>
          <a:xfrm>
            <a:off x="616743" y="628958"/>
            <a:ext cx="7910513" cy="317500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>
              <a:defRPr/>
            </a:pPr>
            <a:r>
              <a:rPr lang="tr-TR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1003 – Öncelikli Alanlar Ar-Ge Projeleri Destek Programı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3E248-14D5-42C4-8922-FD05F6B2F6F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18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745</Words>
  <Application>Microsoft Macintosh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Cambria</vt:lpstr>
      <vt:lpstr>Corbel</vt:lpstr>
      <vt:lpstr>Arial</vt:lpstr>
      <vt:lpstr>Calibri</vt:lpstr>
      <vt:lpstr>Times New Roman</vt:lpstr>
      <vt:lpstr>Ofis Teması</vt:lpstr>
      <vt:lpstr>Projeye Mali Kaynak Sağlama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Bala Gür Dedeoğlu</dc:creator>
  <cp:lastModifiedBy>Hilal Özdağ</cp:lastModifiedBy>
  <cp:revision>13</cp:revision>
  <dcterms:created xsi:type="dcterms:W3CDTF">2015-03-16T08:13:23Z</dcterms:created>
  <dcterms:modified xsi:type="dcterms:W3CDTF">2017-12-07T10:15:48Z</dcterms:modified>
</cp:coreProperties>
</file>