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561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25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45BFD549-8127-4B72-8D4C-B8279019C0DE}"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65641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7E0E67-73BE-469A-8627-25CB70862E86}"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9284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E3D2A09-023D-4FA5-AD38-7D7D140B6FC0}"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4699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8E5BC85-5302-4B61-B11C-E7E276D55A04}"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18073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BC2DE1EC-31D1-47A2-A2F6-EE3972F8518F}"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1879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3D82C1F-5652-4539-9FC0-F1821E1DF346}"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9061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BA5747CA-313C-4AEA-B80A-868773C20DD9}"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8483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52704033-BBF2-4664-8B8C-03A4D7EC71BA}"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410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89FE8C9-E5EC-4A6C-9DD7-C48C6F022FA8}"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0816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D67F0EB-1DCE-4111-BF64-29B24892EFC5}"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1121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AE09136-A3D5-4763-93C7-F1575F9B5450}"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6690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B819B7F-D2D7-4035-9AF5-1F18EA183539}" type="slidenum">
              <a:rPr lang="tr-TR" altLang="tr-TR">
                <a:solidFill>
                  <a:srgbClr val="FFFFFF"/>
                </a:solidFill>
              </a:rPr>
              <a:pPr>
                <a:defRPr/>
              </a:pPr>
              <a:t>‹#›</a:t>
            </a:fld>
            <a:endParaRPr lang="tr-TR" alt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9108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1246463-8ED4-42B1-9141-E681D9A718A0}"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7760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01D7922-8425-4CDE-B2D4-93D10511653A}" type="slidenum">
              <a:rPr lang="tr-TR" altLang="tr-TR">
                <a:solidFill>
                  <a:srgbClr val="FFFFFF"/>
                </a:solidFill>
              </a:rPr>
              <a:pPr>
                <a:defRPr/>
              </a:pPr>
              <a:t>‹#›</a:t>
            </a:fld>
            <a:endParaRPr lang="tr-TR" alt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6370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1AD645C-536B-481B-8AE3-4511D6447348}"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347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5CD02A5-EF29-41F5-BEA6-DCBE2C987892}"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6985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7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6FEE1D86-DA21-4635-B8F6-C7D667D3A0F1}"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458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9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9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127455950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pPr eaLnBrk="1" hangingPunct="1">
              <a:defRPr/>
            </a:pPr>
            <a:r>
              <a:rPr lang="tr-TR" smtClean="0"/>
              <a:t>Toprak Geçirgenliği</a:t>
            </a:r>
          </a:p>
        </p:txBody>
      </p:sp>
      <p:sp>
        <p:nvSpPr>
          <p:cNvPr id="146435" name="Rectangle 3"/>
          <p:cNvSpPr>
            <a:spLocks noGrp="1" noChangeArrowheads="1"/>
          </p:cNvSpPr>
          <p:nvPr>
            <p:ph type="body" idx="1"/>
          </p:nvPr>
        </p:nvSpPr>
        <p:spPr/>
        <p:txBody>
          <a:bodyPr/>
          <a:lstStyle/>
          <a:p>
            <a:pPr eaLnBrk="1" hangingPunct="1">
              <a:lnSpc>
                <a:spcPct val="90000"/>
              </a:lnSpc>
              <a:defRPr/>
            </a:pPr>
            <a:r>
              <a:rPr lang="tr-TR" sz="3000" dirty="0"/>
              <a:t>Toprak geçirgenliği, su ve havanın iyi bir bitki gelişimi için toprak makro </a:t>
            </a:r>
            <a:r>
              <a:rPr lang="tr-TR" sz="3000" dirty="0" err="1"/>
              <a:t>porları</a:t>
            </a:r>
            <a:r>
              <a:rPr lang="tr-TR" sz="3000" dirty="0"/>
              <a:t> boyunca köklere ulaşabilme yeteneğiyle ilişkili bir kavramdır. İyi bir geçirgenlik özelliği gösteren toprağın iyi toprak fiziksel özelliklerine sahip olduğunu söyleyebiliriz. </a:t>
            </a:r>
            <a:r>
              <a:rPr lang="tr-TR" sz="3000" dirty="0" err="1"/>
              <a:t>Ca</a:t>
            </a:r>
            <a:r>
              <a:rPr lang="tr-TR" sz="3000" baseline="30000" dirty="0"/>
              <a:t>++</a:t>
            </a:r>
            <a:r>
              <a:rPr lang="tr-TR" sz="3000" dirty="0"/>
              <a:t> ve Mg</a:t>
            </a:r>
            <a:r>
              <a:rPr lang="tr-TR" sz="3000" baseline="30000" dirty="0"/>
              <a:t>++</a:t>
            </a:r>
            <a:r>
              <a:rPr lang="tr-TR" sz="3000" dirty="0"/>
              <a:t> iyonlarını yeterince içermeyen özellikle düşük kalsiyum ve yüksek değişebilir </a:t>
            </a:r>
            <a:r>
              <a:rPr lang="tr-TR" sz="3000" dirty="0" err="1"/>
              <a:t>Na</a:t>
            </a:r>
            <a:r>
              <a:rPr lang="tr-TR" sz="3000" dirty="0"/>
              <a:t>+ içeriğine sahip topraklarda, toprak geçirgenliği azalır ve kötü fiziksel koşullar sergilenir. Bunun sonucunda;</a:t>
            </a:r>
          </a:p>
        </p:txBody>
      </p:sp>
    </p:spTree>
    <p:extLst>
      <p:ext uri="{BB962C8B-B14F-4D97-AF65-F5344CB8AC3E}">
        <p14:creationId xmlns:p14="http://schemas.microsoft.com/office/powerpoint/2010/main" val="408796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err="1" smtClean="0"/>
              <a:t>Zeta</a:t>
            </a:r>
            <a:r>
              <a:rPr lang="tr-TR" dirty="0" smtClean="0"/>
              <a:t> potansiyeli</a:t>
            </a:r>
            <a:endParaRPr lang="tr-TR" dirty="0"/>
          </a:p>
        </p:txBody>
      </p:sp>
      <p:sp>
        <p:nvSpPr>
          <p:cNvPr id="3" name="İçerik Yer Tutucusu 2"/>
          <p:cNvSpPr>
            <a:spLocks noGrp="1"/>
          </p:cNvSpPr>
          <p:nvPr>
            <p:ph idx="1"/>
          </p:nvPr>
        </p:nvSpPr>
        <p:spPr/>
        <p:txBody>
          <a:bodyPr/>
          <a:lstStyle/>
          <a:p>
            <a:pPr>
              <a:defRPr/>
            </a:pPr>
            <a:r>
              <a:rPr lang="tr-TR" sz="2800" dirty="0"/>
              <a:t>Elektriksel çift tabakayı oluşturan </a:t>
            </a:r>
            <a:r>
              <a:rPr lang="tr-TR" sz="2800" dirty="0" err="1"/>
              <a:t>kolloid</a:t>
            </a:r>
            <a:r>
              <a:rPr lang="tr-TR" sz="2800" dirty="0"/>
              <a:t> yüzeyine sıkıca bağlı katyon tabakası ile hareketli </a:t>
            </a:r>
            <a:r>
              <a:rPr lang="tr-TR" sz="2800" dirty="0" err="1"/>
              <a:t>diffüz</a:t>
            </a:r>
            <a:r>
              <a:rPr lang="tr-TR" sz="2800" dirty="0"/>
              <a:t> tabaka arasındaki potansiyel fark </a:t>
            </a:r>
            <a:r>
              <a:rPr lang="tr-TR" sz="2800" dirty="0" err="1"/>
              <a:t>zeta</a:t>
            </a:r>
            <a:r>
              <a:rPr lang="tr-TR" sz="2800" dirty="0"/>
              <a:t> potansiyeli olarak isimlendirilmektedir. Elektriksel çift tabakanın kalınlaşması </a:t>
            </a:r>
            <a:r>
              <a:rPr lang="tr-TR" sz="2800" dirty="0" err="1"/>
              <a:t>zeta</a:t>
            </a:r>
            <a:r>
              <a:rPr lang="tr-TR" sz="2800" dirty="0"/>
              <a:t> potansiyelinin artması anlamına gelir.</a:t>
            </a:r>
          </a:p>
          <a:p>
            <a:pPr>
              <a:defRPr/>
            </a:pPr>
            <a:r>
              <a:rPr lang="tr-TR" sz="2800" dirty="0" err="1"/>
              <a:t>Zeta</a:t>
            </a:r>
            <a:r>
              <a:rPr lang="tr-TR" sz="2800" dirty="0"/>
              <a:t> potansiyeli özellikle </a:t>
            </a:r>
            <a:r>
              <a:rPr lang="tr-TR" sz="2800" dirty="0" err="1"/>
              <a:t>kolloidlerin</a:t>
            </a:r>
            <a:r>
              <a:rPr lang="tr-TR" sz="2800" dirty="0"/>
              <a:t> çökelmesi veya </a:t>
            </a:r>
            <a:r>
              <a:rPr lang="tr-TR" sz="2800" dirty="0" err="1"/>
              <a:t>dispers</a:t>
            </a:r>
            <a:r>
              <a:rPr lang="tr-TR" sz="2800" dirty="0"/>
              <a:t> durumlarını etkiler. </a:t>
            </a:r>
            <a:r>
              <a:rPr lang="tr-TR" sz="2800" dirty="0" err="1"/>
              <a:t>Zeta</a:t>
            </a:r>
            <a:r>
              <a:rPr lang="tr-TR" sz="2800" dirty="0"/>
              <a:t> potansiyeli düştükçe ortamda çökelme tersi durumda ise dispersiyon olayı meydana gelmektedir.</a:t>
            </a:r>
          </a:p>
        </p:txBody>
      </p:sp>
    </p:spTree>
    <p:extLst>
      <p:ext uri="{BB962C8B-B14F-4D97-AF65-F5344CB8AC3E}">
        <p14:creationId xmlns:p14="http://schemas.microsoft.com/office/powerpoint/2010/main" val="226728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eaLnBrk="1" hangingPunct="1">
              <a:defRPr/>
            </a:pPr>
            <a:r>
              <a:rPr lang="tr-TR" smtClean="0"/>
              <a:t>Toprak Geçirgenliği</a:t>
            </a:r>
          </a:p>
        </p:txBody>
      </p:sp>
      <p:sp>
        <p:nvSpPr>
          <p:cNvPr id="147459" name="Rectangle 3"/>
          <p:cNvSpPr>
            <a:spLocks noGrp="1" noChangeArrowheads="1"/>
          </p:cNvSpPr>
          <p:nvPr>
            <p:ph type="body" idx="1"/>
          </p:nvPr>
        </p:nvSpPr>
        <p:spPr/>
        <p:txBody>
          <a:bodyPr/>
          <a:lstStyle/>
          <a:p>
            <a:pPr eaLnBrk="1" hangingPunct="1">
              <a:lnSpc>
                <a:spcPct val="90000"/>
              </a:lnSpc>
              <a:defRPr/>
            </a:pPr>
            <a:r>
              <a:rPr lang="tr-TR" sz="2400"/>
              <a:t>Büyük porlar parçalanır ve küçük porlar başat duruma geçer.</a:t>
            </a:r>
          </a:p>
          <a:p>
            <a:pPr eaLnBrk="1" hangingPunct="1">
              <a:lnSpc>
                <a:spcPct val="90000"/>
              </a:lnSpc>
              <a:defRPr/>
            </a:pPr>
            <a:r>
              <a:rPr lang="tr-TR" sz="2400"/>
              <a:t>Toprakta por sürekliliği azalır.</a:t>
            </a:r>
          </a:p>
          <a:p>
            <a:pPr eaLnBrk="1" hangingPunct="1">
              <a:lnSpc>
                <a:spcPct val="90000"/>
              </a:lnSpc>
              <a:defRPr/>
            </a:pPr>
            <a:r>
              <a:rPr lang="tr-TR" sz="2400"/>
              <a:t>Suyun infiltrasyon, perkolasyon ve drenajında azalma olur.</a:t>
            </a:r>
          </a:p>
          <a:p>
            <a:pPr eaLnBrk="1" hangingPunct="1">
              <a:lnSpc>
                <a:spcPct val="90000"/>
              </a:lnSpc>
              <a:defRPr/>
            </a:pPr>
            <a:r>
              <a:rPr lang="tr-TR" sz="2400"/>
              <a:t>Toprağın su tutma kapasitesi artar.</a:t>
            </a:r>
          </a:p>
          <a:p>
            <a:pPr eaLnBrk="1" hangingPunct="1">
              <a:lnSpc>
                <a:spcPct val="90000"/>
              </a:lnSpc>
              <a:defRPr/>
            </a:pPr>
            <a:r>
              <a:rPr lang="tr-TR" sz="2400"/>
              <a:t>Düşük oksjen difüzyonu nedeniyle toprağın oksijen içeriği azalır.</a:t>
            </a:r>
          </a:p>
          <a:p>
            <a:pPr eaLnBrk="1" hangingPunct="1">
              <a:lnSpc>
                <a:spcPct val="90000"/>
              </a:lnSpc>
              <a:defRPr/>
            </a:pPr>
            <a:r>
              <a:rPr lang="tr-TR" sz="2400"/>
              <a:t>Toprak direnci artar.</a:t>
            </a:r>
          </a:p>
          <a:p>
            <a:pPr eaLnBrk="1" hangingPunct="1">
              <a:lnSpc>
                <a:spcPct val="90000"/>
              </a:lnSpc>
              <a:buFont typeface="Wingdings" panose="05000000000000000000" pitchFamily="2" charset="2"/>
              <a:buNone/>
              <a:defRPr/>
            </a:pPr>
            <a:r>
              <a:rPr lang="tr-TR" sz="2400"/>
              <a:t>    </a:t>
            </a:r>
          </a:p>
          <a:p>
            <a:pPr eaLnBrk="1" hangingPunct="1">
              <a:lnSpc>
                <a:spcPct val="90000"/>
              </a:lnSpc>
              <a:buFont typeface="Wingdings" panose="05000000000000000000" pitchFamily="2" charset="2"/>
              <a:buNone/>
              <a:defRPr/>
            </a:pPr>
            <a:r>
              <a:rPr lang="tr-TR" sz="2400"/>
              <a:t>    Geleneksel olarak &gt;15 ESP değeri alkali toprağı sınıflandırmada kullanılmaktadır. Bununla beraber, kimi ince bünyeli topraklarda olumsuz etkiler ESP 5-15 arasında ortaya çıkabilir.</a:t>
            </a:r>
          </a:p>
        </p:txBody>
      </p:sp>
    </p:spTree>
    <p:extLst>
      <p:ext uri="{BB962C8B-B14F-4D97-AF65-F5344CB8AC3E}">
        <p14:creationId xmlns:p14="http://schemas.microsoft.com/office/powerpoint/2010/main" val="250463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tr-TR" smtClean="0"/>
              <a:t>Toprak Geçirgenliği</a:t>
            </a:r>
          </a:p>
        </p:txBody>
      </p:sp>
      <p:sp>
        <p:nvSpPr>
          <p:cNvPr id="148483" name="Rectangle 3"/>
          <p:cNvSpPr>
            <a:spLocks noGrp="1" noChangeArrowheads="1"/>
          </p:cNvSpPr>
          <p:nvPr>
            <p:ph type="body" idx="1"/>
          </p:nvPr>
        </p:nvSpPr>
        <p:spPr/>
        <p:txBody>
          <a:bodyPr/>
          <a:lstStyle/>
          <a:p>
            <a:pPr eaLnBrk="1" hangingPunct="1">
              <a:lnSpc>
                <a:spcPct val="90000"/>
              </a:lnSpc>
              <a:defRPr/>
            </a:pPr>
            <a:r>
              <a:rPr lang="tr-TR" sz="2800" dirty="0"/>
              <a:t>Bireysel kil tanecikleri levha benzeri yapıya sahiptirler, bir çok levha üst üste yığılarak “kil </a:t>
            </a:r>
            <a:r>
              <a:rPr lang="tr-TR" sz="2800" dirty="0" err="1"/>
              <a:t>taktoidi</a:t>
            </a:r>
            <a:r>
              <a:rPr lang="tr-TR" sz="2800" dirty="0"/>
              <a:t> (domain)” denilen yapıyı oluşturur. İki </a:t>
            </a:r>
            <a:r>
              <a:rPr lang="tr-TR" sz="2800" dirty="0" err="1"/>
              <a:t>değerlikli</a:t>
            </a:r>
            <a:r>
              <a:rPr lang="tr-TR" sz="2800" dirty="0"/>
              <a:t> katyonlar özellikle </a:t>
            </a:r>
            <a:r>
              <a:rPr lang="tr-TR" sz="2800" b="1" dirty="0"/>
              <a:t>kalsiyum </a:t>
            </a:r>
            <a:r>
              <a:rPr lang="tr-TR" sz="2800" dirty="0"/>
              <a:t>iyonları </a:t>
            </a:r>
            <a:r>
              <a:rPr lang="tr-TR" sz="2800" dirty="0" err="1"/>
              <a:t>takdoidinin</a:t>
            </a:r>
            <a:r>
              <a:rPr lang="tr-TR" sz="2800" dirty="0"/>
              <a:t> stabilizasyonunda rol oynarlar. İki değerli katyonlar kil yüzeylerine </a:t>
            </a:r>
            <a:r>
              <a:rPr lang="tr-TR" sz="2800" dirty="0" err="1"/>
              <a:t>Na</a:t>
            </a:r>
            <a:r>
              <a:rPr lang="tr-TR" sz="2800" baseline="30000" dirty="0"/>
              <a:t>+</a:t>
            </a:r>
            <a:r>
              <a:rPr lang="tr-TR" sz="2800" dirty="0"/>
              <a:t> iyonuna göre daha fazla çekilirler ve daha ince bir </a:t>
            </a:r>
            <a:r>
              <a:rPr lang="tr-TR" sz="2800" dirty="0" err="1"/>
              <a:t>diffüz</a:t>
            </a:r>
            <a:r>
              <a:rPr lang="tr-TR" sz="2800" dirty="0"/>
              <a:t> katman tabakası oluştururlar. Bu durum </a:t>
            </a:r>
            <a:r>
              <a:rPr lang="tr-TR" sz="2800" dirty="0" err="1"/>
              <a:t>taktoidlerin</a:t>
            </a:r>
            <a:r>
              <a:rPr lang="tr-TR" sz="2800" dirty="0"/>
              <a:t> bir arada kümeleşmesine daha fazla olanak sağlar. </a:t>
            </a:r>
            <a:r>
              <a:rPr lang="tr-TR" sz="2800" dirty="0" err="1"/>
              <a:t>Kolloidlerin</a:t>
            </a:r>
            <a:r>
              <a:rPr lang="tr-TR" sz="2800" dirty="0"/>
              <a:t> değişim yüzeylerinde </a:t>
            </a:r>
            <a:r>
              <a:rPr lang="tr-TR" sz="2800" dirty="0" err="1"/>
              <a:t>Na</a:t>
            </a:r>
            <a:r>
              <a:rPr lang="tr-TR" sz="2800" baseline="30000" dirty="0"/>
              <a:t>+</a:t>
            </a:r>
            <a:r>
              <a:rPr lang="tr-TR" sz="2800" dirty="0"/>
              <a:t> konsantrasyonu artarken, ilk başta sodyum daha kalın bir </a:t>
            </a:r>
            <a:r>
              <a:rPr lang="tr-TR" sz="2800" dirty="0" err="1"/>
              <a:t>diffüz</a:t>
            </a:r>
            <a:r>
              <a:rPr lang="tr-TR" sz="2800" dirty="0"/>
              <a:t> çift tabaka oluşumunda baş rolü oynar. </a:t>
            </a:r>
          </a:p>
        </p:txBody>
      </p:sp>
    </p:spTree>
    <p:extLst>
      <p:ext uri="{BB962C8B-B14F-4D97-AF65-F5344CB8AC3E}">
        <p14:creationId xmlns:p14="http://schemas.microsoft.com/office/powerpoint/2010/main" val="102671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pPr eaLnBrk="1" hangingPunct="1">
              <a:defRPr/>
            </a:pPr>
            <a:r>
              <a:rPr lang="tr-TR" dirty="0" smtClean="0"/>
              <a:t>Toprak Geçirgenliği</a:t>
            </a:r>
          </a:p>
        </p:txBody>
      </p:sp>
      <p:sp>
        <p:nvSpPr>
          <p:cNvPr id="149507" name="Rectangle 3"/>
          <p:cNvSpPr>
            <a:spLocks noGrp="1" noChangeArrowheads="1"/>
          </p:cNvSpPr>
          <p:nvPr>
            <p:ph type="body" idx="1"/>
          </p:nvPr>
        </p:nvSpPr>
        <p:spPr/>
        <p:txBody>
          <a:bodyPr/>
          <a:lstStyle/>
          <a:p>
            <a:pPr eaLnBrk="1" hangingPunct="1">
              <a:lnSpc>
                <a:spcPct val="90000"/>
              </a:lnSpc>
              <a:defRPr/>
            </a:pPr>
            <a:r>
              <a:rPr lang="tr-TR" dirty="0" smtClean="0"/>
              <a:t>Bunun neticesinde kil </a:t>
            </a:r>
            <a:r>
              <a:rPr lang="tr-TR" dirty="0" err="1" smtClean="0"/>
              <a:t>taktoidleri</a:t>
            </a:r>
            <a:r>
              <a:rPr lang="tr-TR" dirty="0" smtClean="0"/>
              <a:t> arasında çekim gücü azalır. </a:t>
            </a:r>
            <a:r>
              <a:rPr lang="tr-TR" dirty="0" err="1" smtClean="0"/>
              <a:t>Agregatlar</a:t>
            </a:r>
            <a:r>
              <a:rPr lang="tr-TR" dirty="0" smtClean="0"/>
              <a:t> daha küçük birimlere ayrılırken, </a:t>
            </a:r>
            <a:r>
              <a:rPr lang="tr-TR" dirty="0" err="1" smtClean="0"/>
              <a:t>taktoidler</a:t>
            </a:r>
            <a:r>
              <a:rPr lang="tr-TR" dirty="0" smtClean="0"/>
              <a:t> büyük strüktürel birimlerden ayrılmaya başlar. Kil </a:t>
            </a:r>
            <a:r>
              <a:rPr lang="tr-TR" dirty="0" err="1" smtClean="0"/>
              <a:t>taktoidleri</a:t>
            </a:r>
            <a:r>
              <a:rPr lang="tr-TR" dirty="0" smtClean="0"/>
              <a:t> arasında çekim gücü azaldığından, </a:t>
            </a:r>
            <a:r>
              <a:rPr lang="tr-TR" dirty="0" err="1" smtClean="0"/>
              <a:t>agregatlar</a:t>
            </a:r>
            <a:r>
              <a:rPr lang="tr-TR" dirty="0" smtClean="0"/>
              <a:t> ıslanma ve hava sıkışması nedeniyle “patlama”  parçalanmaları artar. </a:t>
            </a:r>
          </a:p>
        </p:txBody>
      </p:sp>
    </p:spTree>
    <p:extLst>
      <p:ext uri="{BB962C8B-B14F-4D97-AF65-F5344CB8AC3E}">
        <p14:creationId xmlns:p14="http://schemas.microsoft.com/office/powerpoint/2010/main" val="242336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Toprak Geçirgenliği</a:t>
            </a:r>
            <a:endParaRPr lang="tr-TR" dirty="0"/>
          </a:p>
        </p:txBody>
      </p:sp>
      <p:sp>
        <p:nvSpPr>
          <p:cNvPr id="3" name="Metin Yer Tutucusu 2"/>
          <p:cNvSpPr>
            <a:spLocks noGrp="1"/>
          </p:cNvSpPr>
          <p:nvPr>
            <p:ph type="body" sz="half" idx="1"/>
          </p:nvPr>
        </p:nvSpPr>
        <p:spPr>
          <a:xfrm>
            <a:off x="1981201" y="1600201"/>
            <a:ext cx="3609975" cy="4525963"/>
          </a:xfrm>
        </p:spPr>
        <p:txBody>
          <a:bodyPr/>
          <a:lstStyle/>
          <a:p>
            <a:pPr eaLnBrk="1" hangingPunct="1">
              <a:lnSpc>
                <a:spcPct val="90000"/>
              </a:lnSpc>
              <a:defRPr/>
            </a:pPr>
            <a:r>
              <a:rPr lang="tr-TR" dirty="0" smtClean="0"/>
              <a:t>Diğer taraftan bu durumdaki topraklar, üzerlerindeki trafik ve yağmur damlaların etkisiyle parçalanmaya karşı daha duyarlı olurlar.</a:t>
            </a:r>
            <a:endParaRPr lang="tr-TR" dirty="0"/>
          </a:p>
        </p:txBody>
      </p:sp>
      <p:pic>
        <p:nvPicPr>
          <p:cNvPr id="12186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64200" y="1268413"/>
            <a:ext cx="4546600" cy="4248150"/>
          </a:xfrm>
          <a:noFill/>
        </p:spPr>
      </p:pic>
      <p:sp>
        <p:nvSpPr>
          <p:cNvPr id="121861" name="Metin kutusu 3"/>
          <p:cNvSpPr txBox="1">
            <a:spLocks noChangeArrowheads="1"/>
          </p:cNvSpPr>
          <p:nvPr/>
        </p:nvSpPr>
        <p:spPr bwMode="auto">
          <a:xfrm>
            <a:off x="5808663" y="5949950"/>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 (Carrow, R.N. and Ducan, R.R. 1998)</a:t>
            </a:r>
          </a:p>
        </p:txBody>
      </p:sp>
    </p:spTree>
    <p:extLst>
      <p:ext uri="{BB962C8B-B14F-4D97-AF65-F5344CB8AC3E}">
        <p14:creationId xmlns:p14="http://schemas.microsoft.com/office/powerpoint/2010/main" val="2372447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tr-TR" smtClean="0"/>
              <a:t>Toprak Geçirgenliği</a:t>
            </a:r>
          </a:p>
        </p:txBody>
      </p:sp>
      <p:sp>
        <p:nvSpPr>
          <p:cNvPr id="150531" name="Rectangle 3"/>
          <p:cNvSpPr>
            <a:spLocks noGrp="1" noChangeArrowheads="1"/>
          </p:cNvSpPr>
          <p:nvPr>
            <p:ph type="body" idx="1"/>
          </p:nvPr>
        </p:nvSpPr>
        <p:spPr/>
        <p:txBody>
          <a:bodyPr/>
          <a:lstStyle/>
          <a:p>
            <a:pPr eaLnBrk="1" hangingPunct="1">
              <a:defRPr/>
            </a:pPr>
            <a:r>
              <a:rPr lang="tr-TR" smtClean="0"/>
              <a:t>Sodyum düzeyinin iyice arttığı durumlarda ikincil bir işlem ortaya çıkar. Na iyonu kil taktoidlerinin arasına girmeye ve iki değerlikli Ca iyonları ile yer değiştirmeye başlar. Tabakalar arasındaki çekim güçleri Na iyonunun varlığına bağlı olarak azalır. Bunun sonucu olarak kil taneleri dispers olur. Bu son durum son strüktürel ünitelerin parçalanması anlamına gelmektedir. </a:t>
            </a:r>
          </a:p>
        </p:txBody>
      </p:sp>
    </p:spTree>
    <p:extLst>
      <p:ext uri="{BB962C8B-B14F-4D97-AF65-F5344CB8AC3E}">
        <p14:creationId xmlns:p14="http://schemas.microsoft.com/office/powerpoint/2010/main" val="383779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Resim 2" descr="C:\Users\toprak\Pictures\MP Navigator EX\2011_03_11\IMG_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938213"/>
            <a:ext cx="69850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Metin kutusu 1"/>
          <p:cNvSpPr txBox="1">
            <a:spLocks noChangeArrowheads="1"/>
          </p:cNvSpPr>
          <p:nvPr/>
        </p:nvSpPr>
        <p:spPr bwMode="auto">
          <a:xfrm>
            <a:off x="3216276" y="5805488"/>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(Carrow, R.N. and Ducan, R.R. 1998)</a:t>
            </a:r>
          </a:p>
        </p:txBody>
      </p:sp>
    </p:spTree>
    <p:extLst>
      <p:ext uri="{BB962C8B-B14F-4D97-AF65-F5344CB8AC3E}">
        <p14:creationId xmlns:p14="http://schemas.microsoft.com/office/powerpoint/2010/main" val="269655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771525"/>
            <a:ext cx="6408738"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5"/>
          <p:cNvSpPr txBox="1">
            <a:spLocks noChangeArrowheads="1"/>
          </p:cNvSpPr>
          <p:nvPr/>
        </p:nvSpPr>
        <p:spPr bwMode="auto">
          <a:xfrm>
            <a:off x="2566988" y="5734050"/>
            <a:ext cx="75612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800" baseline="30000">
                <a:solidFill>
                  <a:srgbClr val="FFFFFF"/>
                </a:solidFill>
              </a:rPr>
              <a:t>Değişik ESP değerlerinde tuzluluğun toprak permeabilitesi üzerine etkisi </a:t>
            </a:r>
          </a:p>
          <a:p>
            <a:pPr fontAlgn="base">
              <a:spcBef>
                <a:spcPct val="50000"/>
              </a:spcBef>
              <a:spcAft>
                <a:spcPct val="0"/>
              </a:spcAft>
              <a:buClrTx/>
              <a:buSzTx/>
              <a:buFontTx/>
              <a:buNone/>
            </a:pPr>
            <a:r>
              <a:rPr lang="tr-TR" altLang="tr-TR" sz="2400" baseline="30000">
                <a:solidFill>
                  <a:srgbClr val="FFFFFF"/>
                </a:solidFill>
              </a:rPr>
              <a:t>(Munsuz ve ark., 2001) </a:t>
            </a:r>
          </a:p>
        </p:txBody>
      </p:sp>
    </p:spTree>
    <p:extLst>
      <p:ext uri="{BB962C8B-B14F-4D97-AF65-F5344CB8AC3E}">
        <p14:creationId xmlns:p14="http://schemas.microsoft.com/office/powerpoint/2010/main" val="1994244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Elektriksel çift tabaka</a:t>
            </a:r>
            <a:endParaRPr lang="tr-TR" dirty="0"/>
          </a:p>
        </p:txBody>
      </p:sp>
      <p:sp>
        <p:nvSpPr>
          <p:cNvPr id="3" name="İçerik Yer Tutucusu 2"/>
          <p:cNvSpPr>
            <a:spLocks noGrp="1"/>
          </p:cNvSpPr>
          <p:nvPr>
            <p:ph idx="1"/>
          </p:nvPr>
        </p:nvSpPr>
        <p:spPr/>
        <p:txBody>
          <a:bodyPr/>
          <a:lstStyle/>
          <a:p>
            <a:pPr>
              <a:defRPr/>
            </a:pPr>
            <a:r>
              <a:rPr lang="tr-TR" sz="2400" dirty="0" err="1"/>
              <a:t>Kolloid</a:t>
            </a:r>
            <a:r>
              <a:rPr lang="tr-TR" sz="2400" dirty="0"/>
              <a:t> yüzeylerindeki negatif yükler tarafından çekilen katyonlar sabit bir şekilde kalmayıp, </a:t>
            </a:r>
            <a:r>
              <a:rPr lang="tr-TR" sz="2400" dirty="0" err="1"/>
              <a:t>kolloidin</a:t>
            </a:r>
            <a:r>
              <a:rPr lang="tr-TR" sz="2400" dirty="0"/>
              <a:t> yüzeyinden itibaren belirli bir sahaya dağılarak elektriksel çift tabakayı meydana getirirler. </a:t>
            </a:r>
            <a:r>
              <a:rPr lang="tr-TR" sz="2400" dirty="0" err="1"/>
              <a:t>Kolloid</a:t>
            </a:r>
            <a:r>
              <a:rPr lang="tr-TR" sz="2400" dirty="0"/>
              <a:t> yüzeyinden uzaklaştıkça katyon konsantrasyonu hızla azalmaktadır.</a:t>
            </a:r>
          </a:p>
          <a:p>
            <a:pPr>
              <a:defRPr/>
            </a:pPr>
            <a:r>
              <a:rPr lang="tr-TR" sz="2400" dirty="0"/>
              <a:t>Elektriksel çift tabakanın kalınlığı, </a:t>
            </a:r>
            <a:r>
              <a:rPr lang="tr-TR" sz="2400" dirty="0" err="1"/>
              <a:t>kolloidin</a:t>
            </a:r>
            <a:r>
              <a:rPr lang="tr-TR" sz="2400" dirty="0"/>
              <a:t> yüzey yük yoğunluğuna, ortamın sıcaklığına, çözeltideki katyonların konsantrasyonu ve çeşidine bağlıdır.</a:t>
            </a:r>
          </a:p>
        </p:txBody>
      </p:sp>
    </p:spTree>
    <p:extLst>
      <p:ext uri="{BB962C8B-B14F-4D97-AF65-F5344CB8AC3E}">
        <p14:creationId xmlns:p14="http://schemas.microsoft.com/office/powerpoint/2010/main" val="126837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508</Words>
  <Application>Microsoft Office PowerPoint</Application>
  <PresentationFormat>Geniş ekran</PresentationFormat>
  <Paragraphs>29</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Garamond</vt:lpstr>
      <vt:lpstr>Wingdings</vt:lpstr>
      <vt:lpstr>Dere</vt:lpstr>
      <vt:lpstr>Toprak Geçirgenliği</vt:lpstr>
      <vt:lpstr>Toprak Geçirgenliği</vt:lpstr>
      <vt:lpstr>Toprak Geçirgenliği</vt:lpstr>
      <vt:lpstr>Toprak Geçirgenliği</vt:lpstr>
      <vt:lpstr>Toprak Geçirgenliği</vt:lpstr>
      <vt:lpstr>Toprak Geçirgenliği</vt:lpstr>
      <vt:lpstr>PowerPoint Sunusu</vt:lpstr>
      <vt:lpstr>PowerPoint Sunusu</vt:lpstr>
      <vt:lpstr>Elektriksel çift tabaka</vt:lpstr>
      <vt:lpstr>Zeta potansiyeli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 Geçirgenliği</dc:title>
  <dc:creator>Gökhan</dc:creator>
  <cp:lastModifiedBy>Gökhan</cp:lastModifiedBy>
  <cp:revision>1</cp:revision>
  <dcterms:created xsi:type="dcterms:W3CDTF">2017-12-07T06:37:04Z</dcterms:created>
  <dcterms:modified xsi:type="dcterms:W3CDTF">2017-12-07T06:37:11Z</dcterms:modified>
</cp:coreProperties>
</file>