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7 h 1906"/>
                <a:gd name="T4" fmla="*/ 7824 w 5740"/>
                <a:gd name="T5" fmla="*/ 7 h 1906"/>
                <a:gd name="T6" fmla="*/ 782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grpSp>
      <p:sp>
        <p:nvSpPr>
          <p:cNvPr id="25611"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tr-TR" noProof="0" smtClean="0"/>
              <a:t>Asıl başlık stili için tıklatın</a:t>
            </a:r>
          </a:p>
        </p:txBody>
      </p:sp>
      <p:sp>
        <p:nvSpPr>
          <p:cNvPr id="2561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tr-TR">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tr-TR">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91637345-0696-4D23-8ECA-86BBC65661CB}"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1147888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58F9098-8C00-42B0-BE1A-929C362A500D}"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788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AAE5876-166D-43F1-AF9F-344457F4570D}"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236270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09600" y="1600201"/>
            <a:ext cx="10972800" cy="4525963"/>
          </a:xfrm>
        </p:spPr>
        <p:txBody>
          <a:bodyPr/>
          <a:lstStyle/>
          <a:p>
            <a:pPr lvl="0"/>
            <a:endParaRPr lang="tr-TR"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3A99724-45FB-40CF-B071-1469686A33D1}"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357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9600" y="274639"/>
            <a:ext cx="109728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271C6F97-FBD0-4B63-A9C3-4F7E3816E657}" type="slidenum">
              <a:rPr lang="tr-TR" altLang="tr-TR">
                <a:solidFill>
                  <a:srgbClr val="FFFFFF"/>
                </a:solidFill>
              </a:rPr>
              <a:pPr>
                <a:defRPr/>
              </a:pPr>
              <a:t>‹#›</a:t>
            </a:fld>
            <a:endParaRPr lang="tr-TR" alt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26790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4CF097D-E1C3-42C5-A70F-387853DE32A9}"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39637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0" y="3938589"/>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FF85BEE6-2476-4B19-8B8D-1DA3E27906BA}" type="slidenum">
              <a:rPr lang="tr-TR" altLang="tr-TR">
                <a:solidFill>
                  <a:srgbClr val="FFFFFF"/>
                </a:solidFill>
              </a:rPr>
              <a:pPr>
                <a:defRPr/>
              </a:pPr>
              <a:t>‹#›</a:t>
            </a:fld>
            <a:endParaRPr lang="tr-TR" altLang="tr-TR">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977661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0" y="3938589"/>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3F65DF17-9AF6-43DA-AF4E-5CF0609B2510}" type="slidenum">
              <a:rPr lang="tr-TR" altLang="tr-TR">
                <a:solidFill>
                  <a:srgbClr val="FFFFFF"/>
                </a:solidFill>
              </a:rPr>
              <a:pPr>
                <a:defRPr/>
              </a:pPr>
              <a:t>‹#›</a:t>
            </a:fld>
            <a:endParaRPr lang="tr-TR" altLang="tr-TR">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7971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B5A89AF-17AE-4AFF-A605-91F71537CD26}"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4550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C09880D-E499-4B03-962F-D9A00E802803}" type="slidenum">
              <a:rPr lang="tr-TR" altLang="tr-TR">
                <a:solidFill>
                  <a:srgbClr val="FFFFFF"/>
                </a:solidFill>
              </a:rPr>
              <a:pPr>
                <a:defRPr/>
              </a:pPr>
              <a:t>‹#›</a:t>
            </a:fld>
            <a:endParaRPr lang="tr-TR" alt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7676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1B6E0DA-5724-41F1-B5CA-363E6755B8F3}"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4378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0EE924B1-9435-48AF-9E77-77FBAE463EB0}" type="slidenum">
              <a:rPr lang="tr-TR" altLang="tr-TR">
                <a:solidFill>
                  <a:srgbClr val="FFFFFF"/>
                </a:solidFill>
              </a:rPr>
              <a:pPr>
                <a:defRPr/>
              </a:pPr>
              <a:t>‹#›</a:t>
            </a:fld>
            <a:endParaRPr lang="tr-TR" altLang="tr-T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1460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369096BC-0258-45BB-AE17-C123837773DA}" type="slidenum">
              <a:rPr lang="tr-TR" altLang="tr-TR">
                <a:solidFill>
                  <a:srgbClr val="FFFFFF"/>
                </a:solidFill>
              </a:rPr>
              <a:pPr>
                <a:defRPr/>
              </a:pPr>
              <a:t>‹#›</a:t>
            </a:fld>
            <a:endParaRPr lang="tr-TR" alt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61899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BA9E5804-12A4-4865-9BC8-CAF85438DC3E}" type="slidenum">
              <a:rPr lang="tr-TR" altLang="tr-TR">
                <a:solidFill>
                  <a:srgbClr val="FFFFFF"/>
                </a:solidFill>
              </a:rPr>
              <a:pPr>
                <a:defRPr/>
              </a:pPr>
              <a:t>‹#›</a:t>
            </a:fld>
            <a:endParaRPr lang="tr-TR" altLang="tr-T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35441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D2935E8E-91B7-48E8-9B5A-D6C44FD60523}"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5296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7976EA4-7A7F-4F8D-83D7-10F07622D2AC}" type="slidenum">
              <a:rPr lang="tr-TR" altLang="tr-TR">
                <a:solidFill>
                  <a:srgbClr val="FFFFFF"/>
                </a:solidFill>
              </a:rPr>
              <a:pPr>
                <a:defRPr/>
              </a:pPr>
              <a:t>‹#›</a:t>
            </a:fld>
            <a:endParaRPr lang="tr-TR" alt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24568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tr-TR">
              <a:solidFill>
                <a:srgbClr val="FFFFFF"/>
              </a:solidFill>
            </a:endParaRPr>
          </a:p>
        </p:txBody>
      </p:sp>
      <p:sp>
        <p:nvSpPr>
          <p:cNvPr id="24579"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fontAlgn="base">
              <a:spcBef>
                <a:spcPct val="0"/>
              </a:spcBef>
              <a:spcAft>
                <a:spcPct val="0"/>
              </a:spcAft>
              <a:defRPr/>
            </a:pPr>
            <a:fld id="{021ED449-C7AF-4202-816F-3B69699AED6A}" type="slidenum">
              <a:rPr lang="tr-TR" altLang="tr-TR">
                <a:solidFill>
                  <a:srgbClr val="FFFFFF"/>
                </a:solidFill>
              </a:rPr>
              <a:pPr fontAlgn="base">
                <a:spcBef>
                  <a:spcPct val="0"/>
                </a:spcBef>
                <a:spcAft>
                  <a:spcPct val="0"/>
                </a:spcAft>
                <a:defRPr/>
              </a:pPr>
              <a:t>‹#›</a:t>
            </a:fld>
            <a:endParaRPr lang="tr-TR" altLang="tr-TR">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458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2458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2458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sp>
            <p:nvSpPr>
              <p:cNvPr id="2458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grpSp>
        <p:sp>
          <p:nvSpPr>
            <p:cNvPr id="2458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sz="20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7 h 1906"/>
                <a:gd name="T4" fmla="*/ 7824 w 5740"/>
                <a:gd name="T5" fmla="*/ 7 h 1906"/>
                <a:gd name="T6" fmla="*/ 782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000">
                <a:solidFill>
                  <a:srgbClr val="FFFFFF"/>
                </a:solidFill>
              </a:endParaRPr>
            </a:p>
          </p:txBody>
        </p:sp>
      </p:grpSp>
      <p:sp>
        <p:nvSpPr>
          <p:cNvPr id="24589"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4590"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tr-TR">
              <a:solidFill>
                <a:srgbClr val="FFFFFF"/>
              </a:solidFill>
            </a:endParaRPr>
          </a:p>
        </p:txBody>
      </p:sp>
      <p:sp>
        <p:nvSpPr>
          <p:cNvPr id="24591"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95972420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rrowheads="1"/>
          </p:cNvSpPr>
          <p:nvPr>
            <p:ph type="title"/>
          </p:nvPr>
        </p:nvSpPr>
        <p:spPr/>
        <p:txBody>
          <a:bodyPr/>
          <a:lstStyle/>
          <a:p>
            <a:pPr eaLnBrk="1" hangingPunct="1">
              <a:defRPr/>
            </a:pPr>
            <a:r>
              <a:rPr lang="tr-TR" sz="3600"/>
              <a:t>TUZ ETKİ ETMİŞ TOPRAKLAR </a:t>
            </a:r>
            <a:br>
              <a:rPr lang="tr-TR" sz="3600"/>
            </a:br>
            <a:r>
              <a:rPr lang="tr-TR" sz="3600"/>
              <a:t>ve BİTKİ GELİŞİMİ</a:t>
            </a:r>
            <a:r>
              <a:rPr lang="tr-TR" sz="4000"/>
              <a:t> </a:t>
            </a:r>
          </a:p>
        </p:txBody>
      </p:sp>
      <p:sp>
        <p:nvSpPr>
          <p:cNvPr id="315395" name="Rectangle 3"/>
          <p:cNvSpPr>
            <a:spLocks noGrp="1" noChangeArrowheads="1"/>
          </p:cNvSpPr>
          <p:nvPr>
            <p:ph type="body" idx="1"/>
          </p:nvPr>
        </p:nvSpPr>
        <p:spPr/>
        <p:txBody>
          <a:bodyPr/>
          <a:lstStyle/>
          <a:p>
            <a:pPr algn="just" eaLnBrk="1" hangingPunct="1">
              <a:lnSpc>
                <a:spcPct val="80000"/>
              </a:lnSpc>
              <a:defRPr/>
            </a:pPr>
            <a:r>
              <a:rPr lang="tr-TR" sz="2800" dirty="0"/>
              <a:t>Toprak çözeltisinde var olan tuzluluk, bitki gelişimi üzerinde olumsuz etkiye sahiptir: Bu etkiler; </a:t>
            </a:r>
          </a:p>
          <a:p>
            <a:pPr algn="just" eaLnBrk="1" hangingPunct="1">
              <a:lnSpc>
                <a:spcPct val="80000"/>
              </a:lnSpc>
              <a:defRPr/>
            </a:pPr>
            <a:r>
              <a:rPr lang="tr-TR" sz="2800" dirty="0"/>
              <a:t>1) Toprak suyu </a:t>
            </a:r>
            <a:r>
              <a:rPr lang="tr-TR" sz="2800" dirty="0" err="1"/>
              <a:t>ozmotik</a:t>
            </a:r>
            <a:r>
              <a:rPr lang="tr-TR" sz="2800" dirty="0"/>
              <a:t> potansiyelinin azalması bunun sonucu olarak bitkiye yarayışlı suyun azalması,  </a:t>
            </a:r>
          </a:p>
          <a:p>
            <a:pPr algn="just" eaLnBrk="1" hangingPunct="1">
              <a:lnSpc>
                <a:spcPct val="80000"/>
              </a:lnSpc>
              <a:defRPr/>
            </a:pPr>
            <a:r>
              <a:rPr lang="tr-TR" sz="2800" dirty="0"/>
              <a:t>2) </a:t>
            </a:r>
            <a:r>
              <a:rPr lang="tr-TR" sz="2800" dirty="0" err="1"/>
              <a:t>Toksik</a:t>
            </a:r>
            <a:r>
              <a:rPr lang="tr-TR" sz="2800" dirty="0"/>
              <a:t> etki ya da bitki besin metabolizmasında dengesizliğe sebep olan belirli iyonların konsantrasyonlarının artması şeklinde gruplandırılabilir. </a:t>
            </a:r>
          </a:p>
          <a:p>
            <a:pPr algn="just" eaLnBrk="1" hangingPunct="1">
              <a:lnSpc>
                <a:spcPct val="80000"/>
              </a:lnSpc>
              <a:defRPr/>
            </a:pPr>
            <a:r>
              <a:rPr lang="tr-TR" sz="2800" dirty="0"/>
              <a:t>Yukarıda açıklanan 2 faktöre ilaveten, belirli tuzlar toprağın fiziksel özelliklerini de olumsuz yönde etkileyebilir. Böylece bitki gelişimi için uygun olmayan bir ortam oluşur. </a:t>
            </a:r>
          </a:p>
        </p:txBody>
      </p:sp>
    </p:spTree>
    <p:extLst>
      <p:ext uri="{BB962C8B-B14F-4D97-AF65-F5344CB8AC3E}">
        <p14:creationId xmlns:p14="http://schemas.microsoft.com/office/powerpoint/2010/main" val="1389592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8" name="Rectangle 4"/>
          <p:cNvSpPr>
            <a:spLocks noGrp="1" noRot="1" noChangeArrowheads="1"/>
          </p:cNvSpPr>
          <p:nvPr>
            <p:ph type="title"/>
          </p:nvPr>
        </p:nvSpPr>
        <p:spPr/>
        <p:txBody>
          <a:bodyPr/>
          <a:lstStyle/>
          <a:p>
            <a:pPr eaLnBrk="1" hangingPunct="1">
              <a:defRPr/>
            </a:pPr>
            <a:r>
              <a:rPr lang="tr-TR" smtClean="0"/>
              <a:t>Bitkilerin tuza toleransı </a:t>
            </a:r>
          </a:p>
        </p:txBody>
      </p:sp>
      <p:graphicFrame>
        <p:nvGraphicFramePr>
          <p:cNvPr id="324052" name="Group 468"/>
          <p:cNvGraphicFramePr>
            <a:graphicFrameLocks noGrp="1"/>
          </p:cNvGraphicFramePr>
          <p:nvPr>
            <p:ph type="tbl" idx="1"/>
          </p:nvPr>
        </p:nvGraphicFramePr>
        <p:xfrm>
          <a:off x="1981200" y="1268414"/>
          <a:ext cx="8229600" cy="4714877"/>
        </p:xfrm>
        <a:graphic>
          <a:graphicData uri="http://schemas.openxmlformats.org/drawingml/2006/table">
            <a:tbl>
              <a:tblPr/>
              <a:tblGrid>
                <a:gridCol w="2338388"/>
                <a:gridCol w="1776412"/>
                <a:gridCol w="1485900"/>
                <a:gridCol w="182563"/>
                <a:gridCol w="693737"/>
                <a:gridCol w="876300"/>
                <a:gridCol w="876300"/>
              </a:tblGrid>
              <a:tr h="5905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ea typeface="Times New Roman" pitchFamily="18" charset="0"/>
                          <a:cs typeface="Arial" charset="0"/>
                        </a:rPr>
                        <a:t>Bitki</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Başlangıç değeri, 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Verim eğim, </a:t>
                      </a:r>
                      <a:endParaRPr kumimoji="0" lang="tr-TR"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Verim Azalması, %</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68897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10</a:t>
                      </a:r>
                      <a:endParaRPr kumimoji="0" lang="tr-TR"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EC</a:t>
                      </a:r>
                      <a:r>
                        <a:rPr kumimoji="0" lang="tr-TR" sz="1600" b="1" i="0" u="none" strike="noStrike" cap="none" normalizeH="0" baseline="-30000" smtClean="0">
                          <a:ln>
                            <a:noFill/>
                          </a:ln>
                          <a:solidFill>
                            <a:schemeClr val="tx1"/>
                          </a:solidFill>
                          <a:effectLst/>
                          <a:latin typeface="Arial" charset="0"/>
                          <a:ea typeface="Times New Roman" pitchFamily="18" charset="0"/>
                          <a:cs typeface="Arial" charset="0"/>
                        </a:rPr>
                        <a:t>e</a:t>
                      </a:r>
                      <a:endParaRPr kumimoji="0" lang="tr-TR" sz="16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25</a:t>
                      </a:r>
                      <a:endParaRPr kumimoji="0" lang="tr-TR"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EC</a:t>
                      </a:r>
                      <a:r>
                        <a:rPr kumimoji="0" lang="tr-TR" sz="1600" b="1" i="0" u="none" strike="noStrike" cap="none" normalizeH="0" baseline="-30000" smtClean="0">
                          <a:ln>
                            <a:noFill/>
                          </a:ln>
                          <a:solidFill>
                            <a:schemeClr val="tx1"/>
                          </a:solidFill>
                          <a:effectLst/>
                          <a:latin typeface="Arial" charset="0"/>
                          <a:ea typeface="Times New Roman" pitchFamily="18" charset="0"/>
                          <a:cs typeface="Arial" charset="0"/>
                        </a:rPr>
                        <a:t>e</a:t>
                      </a:r>
                      <a:endParaRPr kumimoji="0" lang="tr-TR" sz="16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50</a:t>
                      </a:r>
                      <a:endParaRPr kumimoji="0" lang="tr-TR"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EC</a:t>
                      </a:r>
                      <a:r>
                        <a:rPr kumimoji="0" lang="tr-TR" sz="1600" b="1" i="0" u="none" strike="noStrike" cap="none" normalizeH="0" baseline="-30000" smtClean="0">
                          <a:ln>
                            <a:noFill/>
                          </a:ln>
                          <a:solidFill>
                            <a:schemeClr val="tx1"/>
                          </a:solidFill>
                          <a:effectLst/>
                          <a:latin typeface="Arial" charset="0"/>
                          <a:ea typeface="Times New Roman" pitchFamily="18" charset="0"/>
                          <a:cs typeface="Arial" charset="0"/>
                        </a:rPr>
                        <a:t>e</a:t>
                      </a:r>
                      <a:endParaRPr kumimoji="0" lang="tr-TR" sz="16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41313">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Tarla Bitkileri</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Arpa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18</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Pamuk</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7.7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9.6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17</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Şeker pancarı</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17</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Buğday</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7.1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7.4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13</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Soya fasulyesi</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7.5</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9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Darı</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7.1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10</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Yer fıstığı</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dirty="0" smtClean="0">
                          <a:ln>
                            <a:noFill/>
                          </a:ln>
                          <a:solidFill>
                            <a:schemeClr val="tx1"/>
                          </a:solidFill>
                          <a:effectLst/>
                          <a:latin typeface="Arial" charset="0"/>
                        </a:rPr>
                        <a:t>                   16.6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4.9</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Pirinç, çeltik</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7.2</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Mısır</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5.9</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36639" name="Metin kutusu 1"/>
          <p:cNvSpPr txBox="1">
            <a:spLocks noChangeArrowheads="1"/>
          </p:cNvSpPr>
          <p:nvPr/>
        </p:nvSpPr>
        <p:spPr bwMode="auto">
          <a:xfrm>
            <a:off x="2135189" y="6308725"/>
            <a:ext cx="3024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(Munsuz ve ark., 2001)</a:t>
            </a:r>
          </a:p>
        </p:txBody>
      </p:sp>
    </p:spTree>
    <p:extLst>
      <p:ext uri="{BB962C8B-B14F-4D97-AF65-F5344CB8AC3E}">
        <p14:creationId xmlns:p14="http://schemas.microsoft.com/office/powerpoint/2010/main" val="1275885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6" name="Rectangle 4"/>
          <p:cNvSpPr>
            <a:spLocks noGrp="1" noRot="1" noChangeArrowheads="1"/>
          </p:cNvSpPr>
          <p:nvPr>
            <p:ph type="title"/>
          </p:nvPr>
        </p:nvSpPr>
        <p:spPr>
          <a:xfrm>
            <a:off x="1847850" y="274639"/>
            <a:ext cx="8362950" cy="490537"/>
          </a:xfrm>
        </p:spPr>
        <p:txBody>
          <a:bodyPr/>
          <a:lstStyle/>
          <a:p>
            <a:pPr eaLnBrk="1" hangingPunct="1">
              <a:defRPr/>
            </a:pPr>
            <a:r>
              <a:rPr lang="tr-TR" dirty="0" smtClean="0"/>
              <a:t>Bitkilerin tuza toleransı </a:t>
            </a:r>
          </a:p>
        </p:txBody>
      </p:sp>
      <p:sp>
        <p:nvSpPr>
          <p:cNvPr id="326093" name="Rectangle 461"/>
          <p:cNvSpPr>
            <a:spLocks noChangeArrowheads="1"/>
          </p:cNvSpPr>
          <p:nvPr/>
        </p:nvSpPr>
        <p:spPr bwMode="auto">
          <a:xfrm>
            <a:off x="1992313" y="162877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 typeface="Wingdings" pitchFamily="2" charset="2"/>
              <a:buChar char="n"/>
              <a:defRPr/>
            </a:pPr>
            <a:endParaRPr lang="tr-TR" sz="3200">
              <a:solidFill>
                <a:srgbClr val="FFFFFF"/>
              </a:solidFill>
              <a:effectLst>
                <a:outerShdw blurRad="38100" dist="38100" dir="2700000" algn="tl">
                  <a:srgbClr val="000000"/>
                </a:outerShdw>
              </a:effectLst>
            </a:endParaRPr>
          </a:p>
        </p:txBody>
      </p:sp>
      <p:graphicFrame>
        <p:nvGraphicFramePr>
          <p:cNvPr id="328099" name="Group 1443"/>
          <p:cNvGraphicFramePr>
            <a:graphicFrameLocks noGrp="1"/>
          </p:cNvGraphicFramePr>
          <p:nvPr>
            <p:ph type="tbl" idx="1"/>
          </p:nvPr>
        </p:nvGraphicFramePr>
        <p:xfrm>
          <a:off x="1981201" y="908050"/>
          <a:ext cx="8075614" cy="5181596"/>
        </p:xfrm>
        <a:graphic>
          <a:graphicData uri="http://schemas.openxmlformats.org/drawingml/2006/table">
            <a:tbl>
              <a:tblPr/>
              <a:tblGrid>
                <a:gridCol w="2294634"/>
                <a:gridCol w="1743172"/>
                <a:gridCol w="1458096"/>
                <a:gridCol w="859904"/>
                <a:gridCol w="859904"/>
                <a:gridCol w="859904"/>
              </a:tblGrid>
              <a:tr h="5791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ea typeface="Times New Roman" pitchFamily="18" charset="0"/>
                          <a:cs typeface="Arial" charset="0"/>
                        </a:rPr>
                        <a:t>Bitki</a:t>
                      </a:r>
                    </a:p>
                  </a:txBody>
                  <a:tcPr marL="91444" marR="91444"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ea typeface="Times New Roman" pitchFamily="18" charset="0"/>
                          <a:cs typeface="Arial" charset="0"/>
                        </a:rPr>
                        <a:t>Başlangıç değeri, A</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Verim eğim, </a:t>
                      </a:r>
                      <a:endParaRPr kumimoji="0" lang="tr-TR"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B</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Verim Azalması, %</a:t>
                      </a:r>
                    </a:p>
                  </a:txBody>
                  <a:tcPr marL="91444" marR="91444"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r>
              <a:tr h="579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L="91444" marR="91444"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10</a:t>
                      </a:r>
                      <a:endParaRPr kumimoji="0" lang="tr-TR"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EC</a:t>
                      </a:r>
                      <a:r>
                        <a:rPr kumimoji="0" lang="tr-TR" sz="1600" b="1" i="0" u="none" strike="noStrike" cap="none" normalizeH="0" baseline="-30000" smtClean="0">
                          <a:ln>
                            <a:noFill/>
                          </a:ln>
                          <a:solidFill>
                            <a:schemeClr val="tx1"/>
                          </a:solidFill>
                          <a:effectLst/>
                          <a:latin typeface="Arial" charset="0"/>
                          <a:ea typeface="Times New Roman" pitchFamily="18" charset="0"/>
                          <a:cs typeface="Arial" charset="0"/>
                        </a:rPr>
                        <a:t>e</a:t>
                      </a:r>
                      <a:endParaRPr kumimoji="0" lang="tr-TR" sz="1600" b="1" i="0" u="none" strike="noStrike" cap="none" normalizeH="0" baseline="0" smtClean="0">
                        <a:ln>
                          <a:noFill/>
                        </a:ln>
                        <a:solidFill>
                          <a:schemeClr val="tx1"/>
                        </a:solidFill>
                        <a:effectLst/>
                        <a:latin typeface="Arial" charset="0"/>
                        <a:ea typeface="Times New Roman" pitchFamily="18" charset="0"/>
                        <a:cs typeface="Arial" charset="0"/>
                      </a:endParaRP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25</a:t>
                      </a:r>
                      <a:endParaRPr kumimoji="0" lang="tr-TR"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EC</a:t>
                      </a:r>
                      <a:r>
                        <a:rPr kumimoji="0" lang="tr-TR" sz="1600" b="1" i="0" u="none" strike="noStrike" cap="none" normalizeH="0" baseline="-30000" smtClean="0">
                          <a:ln>
                            <a:noFill/>
                          </a:ln>
                          <a:solidFill>
                            <a:schemeClr val="tx1"/>
                          </a:solidFill>
                          <a:effectLst/>
                          <a:latin typeface="Arial" charset="0"/>
                          <a:ea typeface="Times New Roman" pitchFamily="18" charset="0"/>
                          <a:cs typeface="Arial" charset="0"/>
                        </a:rPr>
                        <a:t>e</a:t>
                      </a:r>
                      <a:endParaRPr kumimoji="0" lang="tr-TR" sz="1600" b="1" i="0" u="none" strike="noStrike" cap="none" normalizeH="0" baseline="0" smtClean="0">
                        <a:ln>
                          <a:noFill/>
                        </a:ln>
                        <a:solidFill>
                          <a:schemeClr val="tx1"/>
                        </a:solidFill>
                        <a:effectLst/>
                        <a:latin typeface="Arial" charset="0"/>
                        <a:ea typeface="Times New Roman" pitchFamily="18" charset="0"/>
                        <a:cs typeface="Arial" charset="0"/>
                      </a:endParaRP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50</a:t>
                      </a:r>
                      <a:endParaRPr kumimoji="0" lang="tr-TR"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EC</a:t>
                      </a:r>
                      <a:r>
                        <a:rPr kumimoji="0" lang="tr-TR" sz="1600" b="1" i="0" u="none" strike="noStrike" cap="none" normalizeH="0" baseline="-30000" smtClean="0">
                          <a:ln>
                            <a:noFill/>
                          </a:ln>
                          <a:solidFill>
                            <a:schemeClr val="tx1"/>
                          </a:solidFill>
                          <a:effectLst/>
                          <a:latin typeface="Arial" charset="0"/>
                          <a:ea typeface="Times New Roman" pitchFamily="18" charset="0"/>
                          <a:cs typeface="Arial" charset="0"/>
                        </a:rPr>
                        <a:t>e</a:t>
                      </a:r>
                      <a:endParaRPr kumimoji="0" lang="tr-TR" sz="1600" b="1" i="0" u="none" strike="noStrike" cap="none" normalizeH="0" baseline="0" smtClean="0">
                        <a:ln>
                          <a:noFill/>
                        </a:ln>
                        <a:solidFill>
                          <a:schemeClr val="tx1"/>
                        </a:solidFill>
                        <a:effectLst/>
                        <a:latin typeface="Arial" charset="0"/>
                        <a:ea typeface="Times New Roman" pitchFamily="18" charset="0"/>
                        <a:cs typeface="Arial" charset="0"/>
                      </a:endParaRPr>
                    </a:p>
                  </a:txBody>
                  <a:tcPr marL="91444" marR="91444"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78">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Yem Bitkileri</a:t>
                      </a:r>
                    </a:p>
                  </a:txBody>
                  <a:tcPr marL="91444" marR="91444" marT="45713" marB="45713"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5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Yüksek otlak ayrığı</a:t>
                      </a:r>
                    </a:p>
                  </a:txBody>
                  <a:tcPr marL="91444" marR="91444"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7.5</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4.2</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9.9</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13.0</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19.0</a:t>
                      </a:r>
                    </a:p>
                  </a:txBody>
                  <a:tcPr marL="91444" marR="91444"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Köpek dişi</a:t>
                      </a:r>
                    </a:p>
                  </a:txBody>
                  <a:tcPr marL="91444" marR="91444"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6.9</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6.4</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8.5</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11.0</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15.0</a:t>
                      </a:r>
                    </a:p>
                  </a:txBody>
                  <a:tcPr marL="91444" marR="91444"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Arpa, yemlik</a:t>
                      </a:r>
                    </a:p>
                  </a:txBody>
                  <a:tcPr marL="91444" marR="91444"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6.0</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7.1</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7.4</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9.5</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13.0</a:t>
                      </a:r>
                    </a:p>
                  </a:txBody>
                  <a:tcPr marL="91444" marR="91444"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İtalyan çimi</a:t>
                      </a:r>
                    </a:p>
                  </a:txBody>
                  <a:tcPr marL="91444" marR="91444"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5.6</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7.6</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6.9</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8.9</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12.0</a:t>
                      </a:r>
                    </a:p>
                  </a:txBody>
                  <a:tcPr marL="91444" marR="91444"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Gazel boynuzu</a:t>
                      </a:r>
                    </a:p>
                  </a:txBody>
                  <a:tcPr marL="91444" marR="91444"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ea typeface="Times New Roman" pitchFamily="18" charset="0"/>
                          <a:cs typeface="Arial" charset="0"/>
                        </a:rPr>
                        <a:t>5.0</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10.0</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6.0</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7.5</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10.0</a:t>
                      </a:r>
                    </a:p>
                  </a:txBody>
                  <a:tcPr marL="91444" marR="91444"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Harding otu</a:t>
                      </a:r>
                    </a:p>
                  </a:txBody>
                  <a:tcPr marL="91444" marR="91444"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4.6</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7.6</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5.9</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7.9</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11.0</a:t>
                      </a:r>
                    </a:p>
                  </a:txBody>
                  <a:tcPr marL="91444" marR="91444"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Buğday otu tepeli</a:t>
                      </a:r>
                    </a:p>
                  </a:txBody>
                  <a:tcPr marL="91444" marR="91444"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3.5</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4.0</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6.0</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9.8</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16.0</a:t>
                      </a:r>
                    </a:p>
                  </a:txBody>
                  <a:tcPr marL="91444" marR="91444"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Fiğ</a:t>
                      </a:r>
                    </a:p>
                  </a:txBody>
                  <a:tcPr marL="91444" marR="91444"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3.0</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11.0</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3.9</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5.3</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7.6</a:t>
                      </a:r>
                    </a:p>
                  </a:txBody>
                  <a:tcPr marL="91444" marR="91444"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Sudan otu</a:t>
                      </a:r>
                    </a:p>
                  </a:txBody>
                  <a:tcPr marL="91444" marR="91444"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2.8</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4.3</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5.1</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8.6</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14.0</a:t>
                      </a:r>
                    </a:p>
                  </a:txBody>
                  <a:tcPr marL="91444" marR="91444"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Yonca </a:t>
                      </a:r>
                    </a:p>
                  </a:txBody>
                  <a:tcPr marL="91444" marR="91444"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2.0</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7.3</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3.4</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5.4</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8.8</a:t>
                      </a:r>
                    </a:p>
                  </a:txBody>
                  <a:tcPr marL="91444" marR="91444"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Domuz ayrığı</a:t>
                      </a:r>
                    </a:p>
                  </a:txBody>
                  <a:tcPr marL="91444" marR="91444" marT="45713" marB="45713"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1.5</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6.2</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3.1</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5.5</a:t>
                      </a:r>
                    </a:p>
                  </a:txBody>
                  <a:tcPr marL="91444" marR="91444"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ea typeface="Times New Roman" pitchFamily="18" charset="0"/>
                          <a:cs typeface="Arial" charset="0"/>
                        </a:rPr>
                        <a:t>9.6</a:t>
                      </a:r>
                    </a:p>
                  </a:txBody>
                  <a:tcPr marL="91444" marR="91444" marT="45713" marB="45713"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37678" name="Metin kutusu 1"/>
          <p:cNvSpPr txBox="1">
            <a:spLocks noChangeArrowheads="1"/>
          </p:cNvSpPr>
          <p:nvPr/>
        </p:nvSpPr>
        <p:spPr bwMode="auto">
          <a:xfrm>
            <a:off x="2063750" y="6234113"/>
            <a:ext cx="3600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(Munsuz ve ark., 2001)</a:t>
            </a:r>
          </a:p>
        </p:txBody>
      </p:sp>
    </p:spTree>
    <p:extLst>
      <p:ext uri="{BB962C8B-B14F-4D97-AF65-F5344CB8AC3E}">
        <p14:creationId xmlns:p14="http://schemas.microsoft.com/office/powerpoint/2010/main" val="2762745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Grp="1" noRot="1" noChangeArrowheads="1"/>
          </p:cNvSpPr>
          <p:nvPr>
            <p:ph type="title"/>
          </p:nvPr>
        </p:nvSpPr>
        <p:spPr>
          <a:xfrm>
            <a:off x="1981200" y="274638"/>
            <a:ext cx="8229600" cy="850900"/>
          </a:xfrm>
        </p:spPr>
        <p:txBody>
          <a:bodyPr/>
          <a:lstStyle/>
          <a:p>
            <a:pPr eaLnBrk="1" hangingPunct="1">
              <a:defRPr/>
            </a:pPr>
            <a:r>
              <a:rPr lang="tr-TR" dirty="0" smtClean="0"/>
              <a:t>Bitkilerin tuza toleransı </a:t>
            </a:r>
          </a:p>
        </p:txBody>
      </p:sp>
      <p:graphicFrame>
        <p:nvGraphicFramePr>
          <p:cNvPr id="329193" name="Group 489"/>
          <p:cNvGraphicFramePr>
            <a:graphicFrameLocks noGrp="1"/>
          </p:cNvGraphicFramePr>
          <p:nvPr>
            <p:ph type="tbl" idx="1"/>
          </p:nvPr>
        </p:nvGraphicFramePr>
        <p:xfrm>
          <a:off x="1981201" y="1125539"/>
          <a:ext cx="8075614" cy="4848763"/>
        </p:xfrm>
        <a:graphic>
          <a:graphicData uri="http://schemas.openxmlformats.org/drawingml/2006/table">
            <a:tbl>
              <a:tblPr/>
              <a:tblGrid>
                <a:gridCol w="2294634"/>
                <a:gridCol w="1743172"/>
                <a:gridCol w="1458096"/>
                <a:gridCol w="859904"/>
                <a:gridCol w="859904"/>
                <a:gridCol w="859904"/>
              </a:tblGrid>
              <a:tr h="5790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ea typeface="Times New Roman" pitchFamily="18" charset="0"/>
                          <a:cs typeface="Arial" charset="0"/>
                        </a:rPr>
                        <a:t>Bitki</a:t>
                      </a:r>
                    </a:p>
                  </a:txBody>
                  <a:tcPr marL="91444" marR="91444"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Başlangıç değeri, A</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Verim eğim, </a:t>
                      </a:r>
                      <a:endParaRPr kumimoji="0" lang="tr-TR"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B</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Verim Azalması, %</a:t>
                      </a:r>
                    </a:p>
                  </a:txBody>
                  <a:tcPr marL="91444" marR="91444" marT="45712" marB="45712"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r>
              <a:tr h="58175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L="91444" marR="91444"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1"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10</a:t>
                      </a:r>
                      <a:endParaRPr kumimoji="0" lang="tr-TR"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EC</a:t>
                      </a:r>
                      <a:r>
                        <a:rPr kumimoji="0" lang="tr-TR" sz="1600" b="1" i="0" u="none" strike="noStrike" cap="none" normalizeH="0" baseline="-30000" smtClean="0">
                          <a:ln>
                            <a:noFill/>
                          </a:ln>
                          <a:solidFill>
                            <a:schemeClr val="tx1"/>
                          </a:solidFill>
                          <a:effectLst/>
                          <a:latin typeface="Arial" charset="0"/>
                          <a:ea typeface="Times New Roman" pitchFamily="18" charset="0"/>
                          <a:cs typeface="Arial" charset="0"/>
                        </a:rPr>
                        <a:t>e</a:t>
                      </a:r>
                      <a:endParaRPr kumimoji="0" lang="tr-TR" sz="1600" b="1" i="0" u="none" strike="noStrike" cap="none" normalizeH="0" baseline="0" smtClean="0">
                        <a:ln>
                          <a:noFill/>
                        </a:ln>
                        <a:solidFill>
                          <a:schemeClr val="tx1"/>
                        </a:solidFill>
                        <a:effectLst/>
                        <a:latin typeface="Arial" charset="0"/>
                        <a:ea typeface="Times New Roman" pitchFamily="18" charset="0"/>
                        <a:cs typeface="Arial" charset="0"/>
                      </a:endParaRP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25</a:t>
                      </a:r>
                      <a:endParaRPr kumimoji="0" lang="tr-TR"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EC</a:t>
                      </a:r>
                      <a:r>
                        <a:rPr kumimoji="0" lang="tr-TR" sz="1600" b="1" i="0" u="none" strike="noStrike" cap="none" normalizeH="0" baseline="-30000" smtClean="0">
                          <a:ln>
                            <a:noFill/>
                          </a:ln>
                          <a:solidFill>
                            <a:schemeClr val="tx1"/>
                          </a:solidFill>
                          <a:effectLst/>
                          <a:latin typeface="Arial" charset="0"/>
                          <a:ea typeface="Times New Roman" pitchFamily="18" charset="0"/>
                          <a:cs typeface="Arial" charset="0"/>
                        </a:rPr>
                        <a:t>e</a:t>
                      </a:r>
                      <a:endParaRPr kumimoji="0" lang="tr-TR" sz="1600" b="1" i="0" u="none" strike="noStrike" cap="none" normalizeH="0" baseline="0" smtClean="0">
                        <a:ln>
                          <a:noFill/>
                        </a:ln>
                        <a:solidFill>
                          <a:schemeClr val="tx1"/>
                        </a:solidFill>
                        <a:effectLst/>
                        <a:latin typeface="Arial" charset="0"/>
                        <a:ea typeface="Times New Roman" pitchFamily="18" charset="0"/>
                        <a:cs typeface="Arial" charset="0"/>
                      </a:endParaRP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50</a:t>
                      </a:r>
                      <a:endParaRPr kumimoji="0" lang="tr-TR"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EC</a:t>
                      </a:r>
                      <a:r>
                        <a:rPr kumimoji="0" lang="tr-TR" sz="1600" b="1" i="0" u="none" strike="noStrike" cap="none" normalizeH="0" baseline="-30000" smtClean="0">
                          <a:ln>
                            <a:noFill/>
                          </a:ln>
                          <a:solidFill>
                            <a:schemeClr val="tx1"/>
                          </a:solidFill>
                          <a:effectLst/>
                          <a:latin typeface="Arial" charset="0"/>
                          <a:ea typeface="Times New Roman" pitchFamily="18" charset="0"/>
                          <a:cs typeface="Arial" charset="0"/>
                        </a:rPr>
                        <a:t>e</a:t>
                      </a:r>
                      <a:endParaRPr kumimoji="0" lang="tr-TR" sz="1600" b="1" i="0" u="none" strike="noStrike" cap="none" normalizeH="0" baseline="0" smtClean="0">
                        <a:ln>
                          <a:noFill/>
                        </a:ln>
                        <a:solidFill>
                          <a:schemeClr val="tx1"/>
                        </a:solidFill>
                        <a:effectLst/>
                        <a:latin typeface="Arial" charset="0"/>
                        <a:ea typeface="Times New Roman" pitchFamily="18" charset="0"/>
                        <a:cs typeface="Arial" charset="0"/>
                      </a:endParaRPr>
                    </a:p>
                  </a:txBody>
                  <a:tcPr marL="91444" marR="91444" marT="45712" marB="45712"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23">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Sebzeler</a:t>
                      </a:r>
                    </a:p>
                  </a:txBody>
                  <a:tcPr marL="91444" marR="91444" marT="45712" marB="45712"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5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Bahçe pancarı</a:t>
                      </a:r>
                    </a:p>
                  </a:txBody>
                  <a:tcPr marL="91444" marR="91444"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4.0</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9.0</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5.1</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6.8</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9.6</a:t>
                      </a:r>
                    </a:p>
                  </a:txBody>
                  <a:tcPr marL="91444" marR="91444" marT="45712" marB="45712"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Domates</a:t>
                      </a:r>
                    </a:p>
                  </a:txBody>
                  <a:tcPr marL="91444" marR="91444"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2.5</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9.9</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3.5</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5.0</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7.6</a:t>
                      </a:r>
                    </a:p>
                  </a:txBody>
                  <a:tcPr marL="91444" marR="91444" marT="45712" marB="45712"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Kantalup kavunu</a:t>
                      </a:r>
                    </a:p>
                  </a:txBody>
                  <a:tcPr marL="91444" marR="91444"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2.2</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7.2</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3.6</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5.7</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9.1</a:t>
                      </a:r>
                    </a:p>
                  </a:txBody>
                  <a:tcPr marL="91444" marR="91444" marT="45712" marB="45712"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Lahana</a:t>
                      </a:r>
                    </a:p>
                  </a:txBody>
                  <a:tcPr marL="91444" marR="91444"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ea typeface="Times New Roman" pitchFamily="18" charset="0"/>
                          <a:cs typeface="Arial" charset="0"/>
                        </a:rPr>
                        <a:t>1.8</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9.7</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2.8</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4.4</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7.0</a:t>
                      </a:r>
                    </a:p>
                  </a:txBody>
                  <a:tcPr marL="91444" marR="91444" marT="45712" marB="45712"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Patates</a:t>
                      </a:r>
                    </a:p>
                  </a:txBody>
                  <a:tcPr marL="91444" marR="91444"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1.7</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12.0</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2.5</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3.8</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5.9</a:t>
                      </a:r>
                    </a:p>
                  </a:txBody>
                  <a:tcPr marL="91444" marR="91444" marT="45712" marB="45712"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Tatlı mısır</a:t>
                      </a:r>
                    </a:p>
                  </a:txBody>
                  <a:tcPr marL="91444" marR="91444"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1.7</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12.0</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2.5</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3.8</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5.9</a:t>
                      </a:r>
                    </a:p>
                  </a:txBody>
                  <a:tcPr marL="91444" marR="91444" marT="45712" marB="45712"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Tatlı patates</a:t>
                      </a:r>
                    </a:p>
                  </a:txBody>
                  <a:tcPr marL="91444" marR="91444"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1.5</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11.0</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2.4</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3.8</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6.0</a:t>
                      </a:r>
                    </a:p>
                  </a:txBody>
                  <a:tcPr marL="91444" marR="91444" marT="45712" marB="45712"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Soğan</a:t>
                      </a:r>
                    </a:p>
                  </a:txBody>
                  <a:tcPr marL="91444" marR="91444"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1.2</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16.0</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1.8</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2.8</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4.3</a:t>
                      </a:r>
                    </a:p>
                  </a:txBody>
                  <a:tcPr marL="91444" marR="91444" marT="45712" marB="45712"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Havuç</a:t>
                      </a:r>
                    </a:p>
                  </a:txBody>
                  <a:tcPr marL="91444" marR="91444"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1.0</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14.0</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1.7</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2.8</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4.6</a:t>
                      </a:r>
                    </a:p>
                  </a:txBody>
                  <a:tcPr marL="91444" marR="91444" marT="45712" marB="45712"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35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Fasulye</a:t>
                      </a:r>
                    </a:p>
                  </a:txBody>
                  <a:tcPr marL="91444" marR="91444" marT="45712" marB="45712"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1.0</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19.0</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1.5</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2.3</a:t>
                      </a:r>
                    </a:p>
                  </a:txBody>
                  <a:tcPr marL="91444" marR="91444"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ea typeface="Times New Roman" pitchFamily="18" charset="0"/>
                          <a:cs typeface="Arial" charset="0"/>
                        </a:rPr>
                        <a:t>3.6</a:t>
                      </a:r>
                    </a:p>
                  </a:txBody>
                  <a:tcPr marL="91444" marR="91444" marT="45712" marB="45712"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38694" name="Metin kutusu 1"/>
          <p:cNvSpPr txBox="1">
            <a:spLocks noChangeArrowheads="1"/>
          </p:cNvSpPr>
          <p:nvPr/>
        </p:nvSpPr>
        <p:spPr bwMode="auto">
          <a:xfrm>
            <a:off x="2279651" y="6308725"/>
            <a:ext cx="309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(Munsuz ve ark., 2001)</a:t>
            </a:r>
          </a:p>
        </p:txBody>
      </p:sp>
    </p:spTree>
    <p:extLst>
      <p:ext uri="{BB962C8B-B14F-4D97-AF65-F5344CB8AC3E}">
        <p14:creationId xmlns:p14="http://schemas.microsoft.com/office/powerpoint/2010/main" val="3919112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Rectangle 4"/>
          <p:cNvSpPr>
            <a:spLocks noGrp="1" noRot="1" noChangeArrowheads="1"/>
          </p:cNvSpPr>
          <p:nvPr>
            <p:ph type="title"/>
          </p:nvPr>
        </p:nvSpPr>
        <p:spPr/>
        <p:txBody>
          <a:bodyPr/>
          <a:lstStyle/>
          <a:p>
            <a:pPr eaLnBrk="1" hangingPunct="1">
              <a:defRPr/>
            </a:pPr>
            <a:r>
              <a:rPr lang="tr-TR" smtClean="0"/>
              <a:t>Bitkilerin tuza toleransı </a:t>
            </a:r>
          </a:p>
        </p:txBody>
      </p:sp>
      <p:graphicFrame>
        <p:nvGraphicFramePr>
          <p:cNvPr id="331201" name="Group 449"/>
          <p:cNvGraphicFramePr>
            <a:graphicFrameLocks noGrp="1"/>
          </p:cNvGraphicFramePr>
          <p:nvPr>
            <p:ph type="tbl" idx="1"/>
          </p:nvPr>
        </p:nvGraphicFramePr>
        <p:xfrm>
          <a:off x="1981200" y="1341438"/>
          <a:ext cx="8229600" cy="4900607"/>
        </p:xfrm>
        <a:graphic>
          <a:graphicData uri="http://schemas.openxmlformats.org/drawingml/2006/table">
            <a:tbl>
              <a:tblPr/>
              <a:tblGrid>
                <a:gridCol w="2338388"/>
                <a:gridCol w="1776412"/>
                <a:gridCol w="1485900"/>
                <a:gridCol w="876300"/>
                <a:gridCol w="876300"/>
                <a:gridCol w="876300"/>
              </a:tblGrid>
              <a:tr h="611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ea typeface="Times New Roman" pitchFamily="18" charset="0"/>
                          <a:cs typeface="Arial" charset="0"/>
                        </a:rPr>
                        <a:t>Bitki</a:t>
                      </a:r>
                    </a:p>
                  </a:txBody>
                  <a:tcPr marT="45714" marB="4571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Başlangıç değeri, A</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Verim eğim, </a:t>
                      </a:r>
                      <a:endParaRPr kumimoji="0" lang="tr-TR"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B</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Verim Azalması, %</a:t>
                      </a:r>
                    </a:p>
                  </a:txBody>
                  <a:tcPr marT="45714" marB="4571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r>
              <a:tr h="7497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T="45714" marB="4571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1"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10</a:t>
                      </a:r>
                      <a:endParaRPr kumimoji="0" lang="tr-TR"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EC</a:t>
                      </a:r>
                      <a:r>
                        <a:rPr kumimoji="0" lang="tr-TR" sz="1600" b="1" i="0" u="none" strike="noStrike" cap="none" normalizeH="0" baseline="-30000" smtClean="0">
                          <a:ln>
                            <a:noFill/>
                          </a:ln>
                          <a:solidFill>
                            <a:schemeClr val="tx1"/>
                          </a:solidFill>
                          <a:effectLst/>
                          <a:latin typeface="Arial" charset="0"/>
                          <a:ea typeface="Times New Roman" pitchFamily="18" charset="0"/>
                          <a:cs typeface="Arial" charset="0"/>
                        </a:rPr>
                        <a:t>e</a:t>
                      </a:r>
                      <a:endParaRPr kumimoji="0" lang="tr-TR" sz="16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25</a:t>
                      </a:r>
                      <a:endParaRPr kumimoji="0" lang="tr-TR"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EC</a:t>
                      </a:r>
                      <a:r>
                        <a:rPr kumimoji="0" lang="tr-TR" sz="1600" b="1" i="0" u="none" strike="noStrike" cap="none" normalizeH="0" baseline="-30000" smtClean="0">
                          <a:ln>
                            <a:noFill/>
                          </a:ln>
                          <a:solidFill>
                            <a:schemeClr val="tx1"/>
                          </a:solidFill>
                          <a:effectLst/>
                          <a:latin typeface="Arial" charset="0"/>
                          <a:ea typeface="Times New Roman" pitchFamily="18" charset="0"/>
                          <a:cs typeface="Arial" charset="0"/>
                        </a:rPr>
                        <a:t>e</a:t>
                      </a:r>
                      <a:endParaRPr kumimoji="0" lang="tr-TR" sz="16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50</a:t>
                      </a:r>
                      <a:endParaRPr kumimoji="0" lang="tr-TR"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EC</a:t>
                      </a:r>
                      <a:r>
                        <a:rPr kumimoji="0" lang="tr-TR" sz="1600" b="1" i="0" u="none" strike="noStrike" cap="none" normalizeH="0" baseline="-30000" smtClean="0">
                          <a:ln>
                            <a:noFill/>
                          </a:ln>
                          <a:solidFill>
                            <a:schemeClr val="tx1"/>
                          </a:solidFill>
                          <a:effectLst/>
                          <a:latin typeface="Arial" charset="0"/>
                          <a:ea typeface="Times New Roman" pitchFamily="18" charset="0"/>
                          <a:cs typeface="Arial" charset="0"/>
                        </a:rPr>
                        <a:t>e</a:t>
                      </a:r>
                      <a:endParaRPr kumimoji="0" lang="tr-TR" sz="16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14" marB="4571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53950">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Meyveler</a:t>
                      </a:r>
                    </a:p>
                  </a:txBody>
                  <a:tcPr marT="45714" marB="45714"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53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Hurma</a:t>
                      </a:r>
                    </a:p>
                  </a:txBody>
                  <a:tcPr marT="45714" marB="4571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4.0</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3.6</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6.8</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11.0</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18.0</a:t>
                      </a:r>
                    </a:p>
                  </a:txBody>
                  <a:tcPr marT="45714" marB="4571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53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ea typeface="Times New Roman" pitchFamily="18" charset="0"/>
                          <a:cs typeface="Arial" charset="0"/>
                        </a:rPr>
                        <a:t>İncir</a:t>
                      </a:r>
                    </a:p>
                  </a:txBody>
                  <a:tcPr marT="45714" marB="4571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2.7</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8.9</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3.8</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5.5</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8.4</a:t>
                      </a:r>
                    </a:p>
                  </a:txBody>
                  <a:tcPr marT="45714" marB="4571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53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Portakal</a:t>
                      </a:r>
                    </a:p>
                  </a:txBody>
                  <a:tcPr marT="45714" marB="4571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1.7</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16.0</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2.3</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3.3</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4.8</a:t>
                      </a:r>
                    </a:p>
                  </a:txBody>
                  <a:tcPr marT="45714" marB="4571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53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Elma</a:t>
                      </a:r>
                    </a:p>
                  </a:txBody>
                  <a:tcPr marT="45714" marB="4571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1.7</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21.0</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2.3</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3.3</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4.8</a:t>
                      </a:r>
                    </a:p>
                  </a:txBody>
                  <a:tcPr marT="45714" marB="4571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53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Şeftali</a:t>
                      </a:r>
                    </a:p>
                  </a:txBody>
                  <a:tcPr marT="45714" marB="4571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1.7</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9.6</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2.2</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2.9</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4.1</a:t>
                      </a:r>
                    </a:p>
                  </a:txBody>
                  <a:tcPr marT="45714" marB="4571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53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Üzüm</a:t>
                      </a:r>
                    </a:p>
                  </a:txBody>
                  <a:tcPr marT="45714" marB="4571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1.5</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9.6</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2.5</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4.1</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6.7</a:t>
                      </a:r>
                    </a:p>
                  </a:txBody>
                  <a:tcPr marT="45714" marB="4571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53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Badem</a:t>
                      </a:r>
                    </a:p>
                  </a:txBody>
                  <a:tcPr marT="45714" marB="4571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1.5</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19.0</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2.0</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2.8</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4.1</a:t>
                      </a:r>
                    </a:p>
                  </a:txBody>
                  <a:tcPr marT="45714" marB="4571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53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Avakado</a:t>
                      </a:r>
                    </a:p>
                  </a:txBody>
                  <a:tcPr marT="45714" marB="4571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1.3</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21.0</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1.8</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2.5</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3.7</a:t>
                      </a:r>
                    </a:p>
                  </a:txBody>
                  <a:tcPr marT="45714" marB="4571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53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Çilek</a:t>
                      </a:r>
                    </a:p>
                  </a:txBody>
                  <a:tcPr marT="45714" marB="4571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1.0</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33.0</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1.3</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ea typeface="Times New Roman" pitchFamily="18" charset="0"/>
                          <a:cs typeface="Arial" charset="0"/>
                        </a:rPr>
                        <a:t>1.8</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ea typeface="Times New Roman" pitchFamily="18" charset="0"/>
                          <a:cs typeface="Arial" charset="0"/>
                        </a:rPr>
                        <a:t>2.5</a:t>
                      </a:r>
                    </a:p>
                  </a:txBody>
                  <a:tcPr marT="45714" marB="4571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39711" name="Metin kutusu 1"/>
          <p:cNvSpPr txBox="1">
            <a:spLocks noChangeArrowheads="1"/>
          </p:cNvSpPr>
          <p:nvPr/>
        </p:nvSpPr>
        <p:spPr bwMode="auto">
          <a:xfrm>
            <a:off x="2135188" y="6308725"/>
            <a:ext cx="273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(Munsuz ve ark., 2001)</a:t>
            </a:r>
          </a:p>
        </p:txBody>
      </p:sp>
    </p:spTree>
    <p:extLst>
      <p:ext uri="{BB962C8B-B14F-4D97-AF65-F5344CB8AC3E}">
        <p14:creationId xmlns:p14="http://schemas.microsoft.com/office/powerpoint/2010/main" val="3807073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4"/>
          <p:cNvSpPr>
            <a:spLocks noGrp="1" noRot="1" noChangeArrowheads="1"/>
          </p:cNvSpPr>
          <p:nvPr>
            <p:ph type="title"/>
          </p:nvPr>
        </p:nvSpPr>
        <p:spPr>
          <a:xfrm>
            <a:off x="1981200" y="274638"/>
            <a:ext cx="8229600" cy="850900"/>
          </a:xfrm>
        </p:spPr>
        <p:txBody>
          <a:bodyPr/>
          <a:lstStyle/>
          <a:p>
            <a:pPr eaLnBrk="1" hangingPunct="1"/>
            <a:r>
              <a:rPr lang="tr-TR" altLang="tr-TR" sz="2800">
                <a:solidFill>
                  <a:schemeClr val="tx1"/>
                </a:solidFill>
                <a:effectLst/>
              </a:rPr>
              <a:t>Tuzluluk parametreleri arasındaki ilişkiler</a:t>
            </a:r>
            <a:r>
              <a:rPr lang="tr-TR" altLang="tr-TR" sz="2800" b="0">
                <a:solidFill>
                  <a:schemeClr val="tx1"/>
                </a:solidFill>
                <a:effectLst/>
              </a:rPr>
              <a:t> </a:t>
            </a:r>
            <a:br>
              <a:rPr lang="tr-TR" altLang="tr-TR" sz="2800" b="0">
                <a:solidFill>
                  <a:schemeClr val="tx1"/>
                </a:solidFill>
                <a:effectLst/>
              </a:rPr>
            </a:br>
            <a:endParaRPr lang="tr-TR" altLang="tr-TR" sz="2800" b="0">
              <a:solidFill>
                <a:schemeClr val="tx1"/>
              </a:solidFill>
              <a:effectLst/>
            </a:endParaRPr>
          </a:p>
        </p:txBody>
      </p:sp>
      <p:sp>
        <p:nvSpPr>
          <p:cNvPr id="333829" name="Rectangle 5"/>
          <p:cNvSpPr>
            <a:spLocks noGrp="1" noChangeArrowheads="1"/>
          </p:cNvSpPr>
          <p:nvPr>
            <p:ph type="body" sz="half" idx="1"/>
          </p:nvPr>
        </p:nvSpPr>
        <p:spPr/>
        <p:txBody>
          <a:bodyPr/>
          <a:lstStyle/>
          <a:p>
            <a:pPr eaLnBrk="1" hangingPunct="1">
              <a:lnSpc>
                <a:spcPct val="90000"/>
              </a:lnSpc>
              <a:defRPr/>
            </a:pPr>
            <a:r>
              <a:rPr lang="tr-TR" sz="2000" dirty="0" err="1"/>
              <a:t>ECe</a:t>
            </a:r>
            <a:r>
              <a:rPr lang="tr-TR" sz="2000" dirty="0"/>
              <a:t>=4 </a:t>
            </a:r>
            <a:r>
              <a:rPr lang="tr-TR" sz="2000" dirty="0" err="1"/>
              <a:t>dS</a:t>
            </a:r>
            <a:r>
              <a:rPr lang="tr-TR" sz="2000" dirty="0"/>
              <a:t>/m ve </a:t>
            </a:r>
            <a:r>
              <a:rPr lang="tr-TR" sz="2000" dirty="0" err="1"/>
              <a:t>saturasyon</a:t>
            </a:r>
            <a:r>
              <a:rPr lang="tr-TR" sz="2000" dirty="0"/>
              <a:t> % sinin 75 olduğu yerde, tuz kapsamı yaklaşık % 0.2 </a:t>
            </a:r>
            <a:r>
              <a:rPr lang="tr-TR" sz="2000" dirty="0" err="1"/>
              <a:t>dir</a:t>
            </a:r>
            <a:r>
              <a:rPr lang="tr-TR" sz="2000" dirty="0"/>
              <a:t>. Bu tuzluluk düzeyinde çoğu bitkiler gelişebilir, </a:t>
            </a:r>
          </a:p>
          <a:p>
            <a:pPr eaLnBrk="1" hangingPunct="1">
              <a:lnSpc>
                <a:spcPct val="90000"/>
              </a:lnSpc>
              <a:defRPr/>
            </a:pPr>
            <a:r>
              <a:rPr lang="tr-TR" sz="2000" dirty="0"/>
              <a:t>Fakat kumlu bir topraktaki SP=25 ve % 0.2 tuz kapsamında </a:t>
            </a:r>
            <a:r>
              <a:rPr lang="tr-TR" sz="2000" dirty="0" err="1"/>
              <a:t>ECe</a:t>
            </a:r>
            <a:r>
              <a:rPr lang="tr-TR" sz="2000" dirty="0"/>
              <a:t>=12 </a:t>
            </a:r>
            <a:r>
              <a:rPr lang="tr-TR" sz="2000" dirty="0" err="1"/>
              <a:t>dS</a:t>
            </a:r>
            <a:r>
              <a:rPr lang="tr-TR" sz="2000" dirty="0"/>
              <a:t>/m olup çoğu bitkiler için fazla tuzludur. </a:t>
            </a:r>
          </a:p>
          <a:p>
            <a:pPr eaLnBrk="1" hangingPunct="1">
              <a:lnSpc>
                <a:spcPct val="90000"/>
              </a:lnSpc>
              <a:defRPr/>
            </a:pPr>
            <a:r>
              <a:rPr lang="tr-TR" sz="2000" dirty="0" err="1"/>
              <a:t>ECe</a:t>
            </a:r>
            <a:r>
              <a:rPr lang="tr-TR" sz="2000" dirty="0"/>
              <a:t> topraktaki tuzların toplam miktarını göstermez. Bu toprağın </a:t>
            </a:r>
            <a:r>
              <a:rPr lang="tr-TR" sz="2000" dirty="0" err="1"/>
              <a:t>saturasyon</a:t>
            </a:r>
            <a:r>
              <a:rPr lang="tr-TR" sz="2000" dirty="0"/>
              <a:t> % si değerlerinin bilinmesiyle hesaplanır.</a:t>
            </a:r>
          </a:p>
          <a:p>
            <a:pPr eaLnBrk="1" hangingPunct="1">
              <a:lnSpc>
                <a:spcPct val="90000"/>
              </a:lnSpc>
              <a:defRPr/>
            </a:pPr>
            <a:r>
              <a:rPr lang="tr-TR" sz="2000" dirty="0"/>
              <a:t>%Tuz (toprak)= 0.064 . EC (</a:t>
            </a:r>
            <a:r>
              <a:rPr lang="tr-TR" sz="2000" dirty="0" err="1"/>
              <a:t>dS</a:t>
            </a:r>
            <a:r>
              <a:rPr lang="tr-TR" sz="2000" dirty="0"/>
              <a:t>/m) . % </a:t>
            </a:r>
            <a:r>
              <a:rPr lang="tr-TR" sz="2000" dirty="0" err="1"/>
              <a:t>Saturasyon</a:t>
            </a:r>
            <a:r>
              <a:rPr lang="tr-TR" sz="2000" dirty="0"/>
              <a:t> / 100</a:t>
            </a:r>
          </a:p>
          <a:p>
            <a:pPr eaLnBrk="1" hangingPunct="1">
              <a:lnSpc>
                <a:spcPct val="90000"/>
              </a:lnSpc>
              <a:defRPr/>
            </a:pPr>
            <a:endParaRPr lang="tr-TR" sz="2000" dirty="0"/>
          </a:p>
        </p:txBody>
      </p:sp>
      <p:pic>
        <p:nvPicPr>
          <p:cNvPr id="240644" name="Picture 7" descr="IMG_002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40463" y="1628775"/>
            <a:ext cx="4032250"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0645" name="Metin kutusu 1"/>
          <p:cNvSpPr txBox="1">
            <a:spLocks noChangeArrowheads="1"/>
          </p:cNvSpPr>
          <p:nvPr/>
        </p:nvSpPr>
        <p:spPr bwMode="auto">
          <a:xfrm>
            <a:off x="6383338" y="6021388"/>
            <a:ext cx="316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(Munsuz ve ark., 2001)</a:t>
            </a:r>
          </a:p>
        </p:txBody>
      </p:sp>
    </p:spTree>
    <p:extLst>
      <p:ext uri="{BB962C8B-B14F-4D97-AF65-F5344CB8AC3E}">
        <p14:creationId xmlns:p14="http://schemas.microsoft.com/office/powerpoint/2010/main" val="1737172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rrowheads="1"/>
          </p:cNvSpPr>
          <p:nvPr>
            <p:ph type="title"/>
          </p:nvPr>
        </p:nvSpPr>
        <p:spPr/>
        <p:txBody>
          <a:bodyPr/>
          <a:lstStyle/>
          <a:p>
            <a:pPr eaLnBrk="1" hangingPunct="1">
              <a:defRPr/>
            </a:pPr>
            <a:r>
              <a:rPr lang="tr-TR" sz="4000"/>
              <a:t>Ozmotik Potansiyel ve Su Yarayışlılığı</a:t>
            </a:r>
          </a:p>
        </p:txBody>
      </p:sp>
      <p:sp>
        <p:nvSpPr>
          <p:cNvPr id="335876" name="Rectangle 4"/>
          <p:cNvSpPr>
            <a:spLocks noGrp="1" noChangeArrowheads="1"/>
          </p:cNvSpPr>
          <p:nvPr>
            <p:ph type="body" sz="half" idx="1"/>
          </p:nvPr>
        </p:nvSpPr>
        <p:spPr/>
        <p:txBody>
          <a:bodyPr/>
          <a:lstStyle/>
          <a:p>
            <a:pPr algn="just" eaLnBrk="1" hangingPunct="1">
              <a:lnSpc>
                <a:spcPct val="80000"/>
              </a:lnSpc>
              <a:defRPr/>
            </a:pPr>
            <a:r>
              <a:rPr lang="tr-TR" sz="1800" dirty="0"/>
              <a:t>Normal, tuzsuz, sulanan bir toprakta bitkinin yetiştirildiğini düşünelim. Toprak orta bünyeli (</a:t>
            </a:r>
            <a:r>
              <a:rPr lang="tr-TR" sz="1800" dirty="0" err="1"/>
              <a:t>saturasyon</a:t>
            </a:r>
            <a:r>
              <a:rPr lang="tr-TR" sz="1800" dirty="0"/>
              <a:t> % =50), tahmini -33 </a:t>
            </a:r>
            <a:r>
              <a:rPr lang="tr-TR" sz="1800" dirty="0" err="1"/>
              <a:t>kPa</a:t>
            </a:r>
            <a:r>
              <a:rPr lang="tr-TR" sz="1800" dirty="0"/>
              <a:t> (Tarla kapasitesi) = % 25 ve -1500 </a:t>
            </a:r>
            <a:r>
              <a:rPr lang="tr-TR" sz="1800" dirty="0" err="1"/>
              <a:t>kPa</a:t>
            </a:r>
            <a:r>
              <a:rPr lang="tr-TR" sz="1800" dirty="0"/>
              <a:t> (solma noktası) = % 12’dir. Yarayışlı su miktarı % 13 dür Aynı toprağa tuz ilave ederek, tuz içeriğinin % 0.2 ye yükseltildiğini kabul edelim. Şekilden tuzlu topraklar için </a:t>
            </a:r>
            <a:r>
              <a:rPr lang="tr-TR" sz="1800" dirty="0" err="1"/>
              <a:t>ECe</a:t>
            </a:r>
            <a:r>
              <a:rPr lang="tr-TR" sz="1800" dirty="0"/>
              <a:t>=6 </a:t>
            </a:r>
            <a:r>
              <a:rPr lang="tr-TR" sz="1800" dirty="0" err="1"/>
              <a:t>dS</a:t>
            </a:r>
            <a:r>
              <a:rPr lang="tr-TR" sz="1800" dirty="0"/>
              <a:t>/m ve </a:t>
            </a:r>
            <a:r>
              <a:rPr lang="tr-TR" sz="1800" dirty="0">
                <a:sym typeface="Symbol" pitchFamily="18" charset="2"/>
              </a:rPr>
              <a:t></a:t>
            </a:r>
            <a:r>
              <a:rPr lang="tr-TR" sz="1800" dirty="0"/>
              <a:t>=-216 </a:t>
            </a:r>
            <a:r>
              <a:rPr lang="tr-TR" sz="1800" dirty="0" err="1"/>
              <a:t>kPa</a:t>
            </a:r>
            <a:r>
              <a:rPr lang="tr-TR" sz="1800" dirty="0"/>
              <a:t> olarak bulunur. </a:t>
            </a:r>
          </a:p>
          <a:p>
            <a:pPr algn="just" eaLnBrk="1" hangingPunct="1">
              <a:lnSpc>
                <a:spcPct val="80000"/>
              </a:lnSpc>
              <a:defRPr/>
            </a:pPr>
            <a:r>
              <a:rPr lang="tr-TR" sz="1800" dirty="0"/>
              <a:t>Bunu tarla koşullarına uyarladığımızda, toprak nemi tarla kapasitesinden solma noktasına doğru azalırken, tuz konsantrasyonu artar ve </a:t>
            </a:r>
            <a:r>
              <a:rPr lang="tr-TR" sz="1800" dirty="0" err="1"/>
              <a:t>ozmotik</a:t>
            </a:r>
            <a:r>
              <a:rPr lang="tr-TR" sz="1800" dirty="0"/>
              <a:t> potansiyel -432 </a:t>
            </a:r>
            <a:r>
              <a:rPr lang="tr-TR" sz="1800" dirty="0" err="1"/>
              <a:t>kpa</a:t>
            </a:r>
            <a:r>
              <a:rPr lang="tr-TR" sz="1800" dirty="0"/>
              <a:t> dan -864 k </a:t>
            </a:r>
            <a:r>
              <a:rPr lang="tr-TR" sz="1800" dirty="0" err="1"/>
              <a:t>Pa</a:t>
            </a:r>
            <a:r>
              <a:rPr lang="tr-TR" sz="1800" dirty="0"/>
              <a:t> düşer.</a:t>
            </a:r>
          </a:p>
        </p:txBody>
      </p:sp>
      <p:pic>
        <p:nvPicPr>
          <p:cNvPr id="241668" name="Picture 6" descr="IMG_002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83338" y="1700213"/>
            <a:ext cx="3816350" cy="3816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1669" name="Metin kutusu 1"/>
          <p:cNvSpPr txBox="1">
            <a:spLocks noChangeArrowheads="1"/>
          </p:cNvSpPr>
          <p:nvPr/>
        </p:nvSpPr>
        <p:spPr bwMode="auto">
          <a:xfrm>
            <a:off x="6600826" y="5732464"/>
            <a:ext cx="29511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(Munsuz ve ark., 2001)</a:t>
            </a:r>
          </a:p>
        </p:txBody>
      </p:sp>
    </p:spTree>
    <p:extLst>
      <p:ext uri="{BB962C8B-B14F-4D97-AF65-F5344CB8AC3E}">
        <p14:creationId xmlns:p14="http://schemas.microsoft.com/office/powerpoint/2010/main" val="569383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rrowheads="1"/>
          </p:cNvSpPr>
          <p:nvPr>
            <p:ph type="title"/>
          </p:nvPr>
        </p:nvSpPr>
        <p:spPr/>
        <p:txBody>
          <a:bodyPr/>
          <a:lstStyle/>
          <a:p>
            <a:pPr eaLnBrk="1" hangingPunct="1">
              <a:defRPr/>
            </a:pPr>
            <a:r>
              <a:rPr lang="tr-TR" sz="4000"/>
              <a:t>Ozmotik Potansiyel ve Su Yarayışlılığı</a:t>
            </a:r>
          </a:p>
        </p:txBody>
      </p:sp>
      <p:sp>
        <p:nvSpPr>
          <p:cNvPr id="337923" name="Rectangle 3"/>
          <p:cNvSpPr>
            <a:spLocks noGrp="1" noChangeArrowheads="1"/>
          </p:cNvSpPr>
          <p:nvPr>
            <p:ph type="body" idx="1"/>
          </p:nvPr>
        </p:nvSpPr>
        <p:spPr/>
        <p:txBody>
          <a:bodyPr/>
          <a:lstStyle/>
          <a:p>
            <a:pPr eaLnBrk="1" hangingPunct="1">
              <a:lnSpc>
                <a:spcPct val="90000"/>
              </a:lnSpc>
              <a:defRPr/>
            </a:pPr>
            <a:r>
              <a:rPr lang="tr-TR" sz="2400" dirty="0"/>
              <a:t>Su </a:t>
            </a:r>
            <a:r>
              <a:rPr lang="tr-TR" sz="2400" dirty="0" err="1"/>
              <a:t>yarayışlılığı</a:t>
            </a:r>
            <a:r>
              <a:rPr lang="tr-TR" sz="2400" dirty="0"/>
              <a:t> üzerine tuzluluğun etkisini açıklamak için </a:t>
            </a:r>
          </a:p>
          <a:p>
            <a:pPr eaLnBrk="1" hangingPunct="1">
              <a:lnSpc>
                <a:spcPct val="90000"/>
              </a:lnSpc>
              <a:defRPr/>
            </a:pPr>
            <a:r>
              <a:rPr lang="tr-TR" sz="2400" dirty="0">
                <a:sym typeface="Symbol" pitchFamily="18" charset="2"/>
              </a:rPr>
              <a:t></a:t>
            </a:r>
            <a:r>
              <a:rPr lang="tr-TR" sz="2400" dirty="0"/>
              <a:t>w = </a:t>
            </a:r>
            <a:r>
              <a:rPr lang="tr-TR" sz="2400" dirty="0">
                <a:sym typeface="Symbol" pitchFamily="18" charset="2"/>
              </a:rPr>
              <a:t></a:t>
            </a:r>
            <a:r>
              <a:rPr lang="tr-TR" sz="2400" dirty="0"/>
              <a:t>m +</a:t>
            </a:r>
            <a:r>
              <a:rPr lang="tr-TR" sz="2400" dirty="0">
                <a:sym typeface="Symbol" pitchFamily="18" charset="2"/>
              </a:rPr>
              <a:t></a:t>
            </a:r>
            <a:r>
              <a:rPr lang="tr-TR" sz="2400" dirty="0"/>
              <a:t>o olduğu hatırlanmalıdır. Böylece;</a:t>
            </a:r>
          </a:p>
          <a:p>
            <a:pPr eaLnBrk="1" hangingPunct="1">
              <a:lnSpc>
                <a:spcPct val="90000"/>
              </a:lnSpc>
              <a:defRPr/>
            </a:pPr>
            <a:r>
              <a:rPr lang="tr-TR" sz="2400" dirty="0"/>
              <a:t>	</a:t>
            </a:r>
            <a:r>
              <a:rPr lang="tr-TR" sz="2400" dirty="0">
                <a:sym typeface="Symbol" pitchFamily="18" charset="2"/>
              </a:rPr>
              <a:t></a:t>
            </a:r>
            <a:r>
              <a:rPr lang="tr-TR" sz="2400" dirty="0"/>
              <a:t>m = -33 k </a:t>
            </a:r>
            <a:r>
              <a:rPr lang="tr-TR" sz="2400" dirty="0" err="1"/>
              <a:t>Pa</a:t>
            </a:r>
            <a:endParaRPr lang="tr-TR" sz="2400" dirty="0"/>
          </a:p>
          <a:p>
            <a:pPr eaLnBrk="1" hangingPunct="1">
              <a:lnSpc>
                <a:spcPct val="90000"/>
              </a:lnSpc>
              <a:defRPr/>
            </a:pPr>
            <a:r>
              <a:rPr lang="tr-TR" sz="2400" dirty="0"/>
              <a:t>	</a:t>
            </a:r>
            <a:r>
              <a:rPr lang="tr-TR" sz="2400" dirty="0">
                <a:sym typeface="Symbol" pitchFamily="18" charset="2"/>
              </a:rPr>
              <a:t></a:t>
            </a:r>
            <a:r>
              <a:rPr lang="tr-TR" sz="2400" dirty="0"/>
              <a:t>o = -432 k </a:t>
            </a:r>
            <a:r>
              <a:rPr lang="tr-TR" sz="2400" dirty="0" err="1"/>
              <a:t>Pa</a:t>
            </a:r>
            <a:endParaRPr lang="tr-TR" sz="2400" dirty="0"/>
          </a:p>
          <a:p>
            <a:pPr eaLnBrk="1" hangingPunct="1">
              <a:lnSpc>
                <a:spcPct val="90000"/>
              </a:lnSpc>
              <a:defRPr/>
            </a:pPr>
            <a:r>
              <a:rPr lang="tr-TR" sz="2400" dirty="0"/>
              <a:t>	</a:t>
            </a:r>
            <a:r>
              <a:rPr lang="tr-TR" sz="2400" dirty="0">
                <a:sym typeface="Symbol" pitchFamily="18" charset="2"/>
              </a:rPr>
              <a:t>t</a:t>
            </a:r>
            <a:r>
              <a:rPr lang="tr-TR" sz="2400" dirty="0"/>
              <a:t>= -465 k </a:t>
            </a:r>
            <a:r>
              <a:rPr lang="tr-TR" sz="2400" dirty="0" err="1"/>
              <a:t>Pa</a:t>
            </a:r>
            <a:r>
              <a:rPr lang="tr-TR" sz="2400" dirty="0"/>
              <a:t>  bulunur.</a:t>
            </a:r>
          </a:p>
          <a:p>
            <a:pPr eaLnBrk="1" hangingPunct="1">
              <a:lnSpc>
                <a:spcPct val="90000"/>
              </a:lnSpc>
              <a:defRPr/>
            </a:pPr>
            <a:r>
              <a:rPr lang="tr-TR" sz="2400" dirty="0"/>
              <a:t>Şöyle ki, toprak neminin en üst sınırında bile, bitki nem sağlamada önemli ölçüde enerji sarf etmekte olup, bitki tuzsuz toprağa nazaran 14 kat daha fazla enerji harcamaktadır.</a:t>
            </a:r>
          </a:p>
          <a:p>
            <a:pPr eaLnBrk="1" hangingPunct="1">
              <a:lnSpc>
                <a:spcPct val="90000"/>
              </a:lnSpc>
              <a:defRPr/>
            </a:pPr>
            <a:r>
              <a:rPr lang="tr-TR" sz="2400" dirty="0"/>
              <a:t>Toprakta tuzun istenmeyen etkisini azaltmadaki yönetim stratejisi, </a:t>
            </a:r>
            <a:r>
              <a:rPr lang="tr-TR" sz="2400" dirty="0" err="1"/>
              <a:t>ozmotik</a:t>
            </a:r>
            <a:r>
              <a:rPr lang="tr-TR" sz="2400" dirty="0"/>
              <a:t> potansiyeli yüksek düzeyde tutabilmek için sık sulamadır. </a:t>
            </a:r>
          </a:p>
        </p:txBody>
      </p:sp>
    </p:spTree>
    <p:extLst>
      <p:ext uri="{BB962C8B-B14F-4D97-AF65-F5344CB8AC3E}">
        <p14:creationId xmlns:p14="http://schemas.microsoft.com/office/powerpoint/2010/main" val="4104411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rrowheads="1"/>
          </p:cNvSpPr>
          <p:nvPr>
            <p:ph type="title"/>
          </p:nvPr>
        </p:nvSpPr>
        <p:spPr/>
        <p:txBody>
          <a:bodyPr/>
          <a:lstStyle/>
          <a:p>
            <a:pPr eaLnBrk="1" hangingPunct="1">
              <a:defRPr/>
            </a:pPr>
            <a:r>
              <a:rPr lang="tr-TR" sz="4000"/>
              <a:t>Tuzlu Topraklarda Bitkiler</a:t>
            </a:r>
            <a:br>
              <a:rPr lang="tr-TR" sz="4000"/>
            </a:br>
            <a:r>
              <a:rPr lang="tr-TR" sz="4000"/>
              <a:t>Tuzlu topraklarda çeltik</a:t>
            </a:r>
          </a:p>
        </p:txBody>
      </p:sp>
      <p:sp>
        <p:nvSpPr>
          <p:cNvPr id="338947" name="Rectangle 3"/>
          <p:cNvSpPr>
            <a:spLocks noGrp="1" noChangeArrowheads="1"/>
          </p:cNvSpPr>
          <p:nvPr>
            <p:ph type="body" idx="1"/>
          </p:nvPr>
        </p:nvSpPr>
        <p:spPr/>
        <p:txBody>
          <a:bodyPr/>
          <a:lstStyle/>
          <a:p>
            <a:pPr algn="just" eaLnBrk="1" hangingPunct="1">
              <a:lnSpc>
                <a:spcPct val="80000"/>
              </a:lnSpc>
              <a:defRPr/>
            </a:pPr>
            <a:r>
              <a:rPr lang="tr-TR" sz="2800" dirty="0"/>
              <a:t>Çeltik, tuzlu topraklarda gözde olan bir bitkidir. Bu durum çeltiğin toprak tuzluluğuna toleransından ziyade, alçak arazi çeltik sisteminin avantajından kaynaklanmaktadır. </a:t>
            </a:r>
          </a:p>
          <a:p>
            <a:pPr marL="0" indent="0" algn="just" eaLnBrk="1" hangingPunct="1">
              <a:lnSpc>
                <a:spcPct val="80000"/>
              </a:lnSpc>
              <a:buNone/>
              <a:defRPr/>
            </a:pPr>
            <a:endParaRPr lang="tr-TR" sz="2800" dirty="0"/>
          </a:p>
          <a:p>
            <a:pPr algn="just" eaLnBrk="1" hangingPunct="1">
              <a:lnSpc>
                <a:spcPct val="80000"/>
              </a:lnSpc>
              <a:defRPr/>
            </a:pPr>
            <a:r>
              <a:rPr lang="tr-TR" sz="2800" dirty="0"/>
              <a:t>Alçak arazi çeltik sistemi, neredeyse bütün gelişme dönemi boyunca arazinin su altında kalmasına gereksinim duymaktadır. Doğal olarak da bu durum tuzların seyrelmesi ve yıkanması yoluyla kök bölgesi tuzluluğunda önemli azalmalara sebep olmaktadır. </a:t>
            </a:r>
          </a:p>
        </p:txBody>
      </p:sp>
    </p:spTree>
    <p:extLst>
      <p:ext uri="{BB962C8B-B14F-4D97-AF65-F5344CB8AC3E}">
        <p14:creationId xmlns:p14="http://schemas.microsoft.com/office/powerpoint/2010/main" val="2770367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20" name="Rectangle 4"/>
          <p:cNvSpPr>
            <a:spLocks noGrp="1" noRot="1" noChangeArrowheads="1"/>
          </p:cNvSpPr>
          <p:nvPr>
            <p:ph type="title"/>
          </p:nvPr>
        </p:nvSpPr>
        <p:spPr/>
        <p:txBody>
          <a:bodyPr/>
          <a:lstStyle/>
          <a:p>
            <a:pPr eaLnBrk="1" hangingPunct="1">
              <a:defRPr/>
            </a:pPr>
            <a:r>
              <a:rPr lang="tr-TR" sz="2400"/>
              <a:t>Fazla tuzlu bir toprakta çeltik yetiştirilmesi sonucu ıslah süresince toprak tuzluluğunda meydana gelen değişimler</a:t>
            </a:r>
          </a:p>
        </p:txBody>
      </p:sp>
      <p:graphicFrame>
        <p:nvGraphicFramePr>
          <p:cNvPr id="342181" name="Group 165"/>
          <p:cNvGraphicFramePr>
            <a:graphicFrameLocks noGrp="1"/>
          </p:cNvGraphicFramePr>
          <p:nvPr>
            <p:ph type="tbl" idx="1"/>
          </p:nvPr>
        </p:nvGraphicFramePr>
        <p:xfrm>
          <a:off x="1981200" y="1600200"/>
          <a:ext cx="8229600" cy="4133850"/>
        </p:xfrm>
        <a:graphic>
          <a:graphicData uri="http://schemas.openxmlformats.org/drawingml/2006/table">
            <a:tbl>
              <a:tblPr/>
              <a:tblGrid>
                <a:gridCol w="946150"/>
                <a:gridCol w="666750"/>
                <a:gridCol w="725488"/>
                <a:gridCol w="982662"/>
                <a:gridCol w="981075"/>
                <a:gridCol w="982663"/>
                <a:gridCol w="981075"/>
                <a:gridCol w="982662"/>
                <a:gridCol w="981075"/>
              </a:tblGrid>
              <a:tr h="846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Derinlik</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Başlangıç</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1. Çeltik ürünü sonrası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2. Çeltik ürünü sonrası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3. Çeltik ürünü sonrası</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hMerge="1">
                  <a:txBody>
                    <a:bodyPr/>
                    <a:lstStyle/>
                    <a:p>
                      <a:endParaRPr lang="tr-TR"/>
                    </a:p>
                  </a:txBody>
                  <a:tcPr/>
                </a:tc>
              </a:tr>
              <a:tr h="849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(cm)</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pH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SAR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pH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SAR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pH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SAR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pH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SAR</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2438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0-10</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10-20</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20-40</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40-60</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60-80</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80-100</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7.4</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7.5</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7.8</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8.0</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8.1</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90</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85</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73</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57</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52</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7.8</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7.9</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7.9</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8.0</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7.9</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25</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29</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40</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48</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54</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7.3</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7.5</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7.7</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7.7</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7.6</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13</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17</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28</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38</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45</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7.3</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7.3</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7.6</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7.5</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7.5</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14</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14</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24</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33</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35</a:t>
                      </a:r>
                      <a:endParaRPr kumimoji="0" lang="tr-TR"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39</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r>
            </a:tbl>
          </a:graphicData>
        </a:graphic>
      </p:graphicFrame>
      <p:sp>
        <p:nvSpPr>
          <p:cNvPr id="244778" name="Metin kutusu 1"/>
          <p:cNvSpPr txBox="1">
            <a:spLocks noChangeArrowheads="1"/>
          </p:cNvSpPr>
          <p:nvPr/>
        </p:nvSpPr>
        <p:spPr bwMode="auto">
          <a:xfrm>
            <a:off x="2135188" y="6021388"/>
            <a:ext cx="3097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(Abrol et al., 1988)</a:t>
            </a:r>
          </a:p>
        </p:txBody>
      </p:sp>
    </p:spTree>
    <p:extLst>
      <p:ext uri="{BB962C8B-B14F-4D97-AF65-F5344CB8AC3E}">
        <p14:creationId xmlns:p14="http://schemas.microsoft.com/office/powerpoint/2010/main" val="2526822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rrowheads="1"/>
          </p:cNvSpPr>
          <p:nvPr>
            <p:ph type="title"/>
          </p:nvPr>
        </p:nvSpPr>
        <p:spPr/>
        <p:txBody>
          <a:bodyPr/>
          <a:lstStyle/>
          <a:p>
            <a:pPr eaLnBrk="1" hangingPunct="1">
              <a:defRPr/>
            </a:pPr>
            <a:r>
              <a:rPr lang="tr-TR" sz="2800" b="0"/>
              <a:t>Bitkilerin Tuzluluğa Toleransını Etkileyen Faktörler</a:t>
            </a:r>
            <a:br>
              <a:rPr lang="tr-TR" sz="2800" b="0"/>
            </a:br>
            <a:endParaRPr lang="tr-TR" sz="2800" b="0"/>
          </a:p>
        </p:txBody>
      </p:sp>
      <p:sp>
        <p:nvSpPr>
          <p:cNvPr id="344067" name="Rectangle 3"/>
          <p:cNvSpPr>
            <a:spLocks noGrp="1" noChangeArrowheads="1"/>
          </p:cNvSpPr>
          <p:nvPr>
            <p:ph type="body" sz="half" idx="1"/>
          </p:nvPr>
        </p:nvSpPr>
        <p:spPr/>
        <p:txBody>
          <a:bodyPr/>
          <a:lstStyle/>
          <a:p>
            <a:pPr eaLnBrk="1" hangingPunct="1">
              <a:defRPr/>
            </a:pPr>
            <a:r>
              <a:rPr lang="tr-TR" sz="2400" b="1" dirty="0"/>
              <a:t>Gelişme dönemi</a:t>
            </a:r>
            <a:r>
              <a:rPr lang="tr-TR" sz="2400" dirty="0"/>
              <a:t> </a:t>
            </a:r>
          </a:p>
          <a:p>
            <a:pPr algn="just" eaLnBrk="1" hangingPunct="1">
              <a:buFont typeface="Wingdings" panose="05000000000000000000" pitchFamily="2" charset="2"/>
              <a:buNone/>
              <a:defRPr/>
            </a:pPr>
            <a:r>
              <a:rPr lang="tr-TR" sz="2400" dirty="0"/>
              <a:t>     </a:t>
            </a:r>
            <a:r>
              <a:rPr lang="tr-TR" sz="2000" dirty="0"/>
              <a:t>Pek çok bitki çimlenme döneminde, diğer dönemlerden daha fazla tuzluluğa duyarlıdır. Bununla beraber bitkiye bağlı olarak, çimlenme esnasında büyük farklılıklar söz konusudur. Bu durum Şekilde gösterilmiştir. Şekilden görüldüğü gibi, fasulye ve şeker pancarı çimlenme döneminde arpa ve yoncaya göre tuzlanmaya daha duyarlıdır.</a:t>
            </a:r>
          </a:p>
          <a:p>
            <a:pPr eaLnBrk="1" hangingPunct="1">
              <a:defRPr/>
            </a:pPr>
            <a:endParaRPr lang="tr-TR" sz="2000" dirty="0"/>
          </a:p>
        </p:txBody>
      </p:sp>
      <p:pic>
        <p:nvPicPr>
          <p:cNvPr id="245764" name="Picture 5" descr="IMG_002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00825" y="1844676"/>
            <a:ext cx="3455988" cy="3744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65" name="Metin kutusu 1"/>
          <p:cNvSpPr txBox="1">
            <a:spLocks noChangeArrowheads="1"/>
          </p:cNvSpPr>
          <p:nvPr/>
        </p:nvSpPr>
        <p:spPr bwMode="auto">
          <a:xfrm>
            <a:off x="6888164" y="5732464"/>
            <a:ext cx="2663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(Munsuz ve ark., 2001)</a:t>
            </a:r>
          </a:p>
        </p:txBody>
      </p:sp>
    </p:spTree>
    <p:extLst>
      <p:ext uri="{BB962C8B-B14F-4D97-AF65-F5344CB8AC3E}">
        <p14:creationId xmlns:p14="http://schemas.microsoft.com/office/powerpoint/2010/main" val="327477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rrowheads="1"/>
          </p:cNvSpPr>
          <p:nvPr>
            <p:ph type="title"/>
          </p:nvPr>
        </p:nvSpPr>
        <p:spPr/>
        <p:txBody>
          <a:bodyPr/>
          <a:lstStyle/>
          <a:p>
            <a:pPr eaLnBrk="1" hangingPunct="1">
              <a:defRPr/>
            </a:pPr>
            <a:r>
              <a:rPr lang="tr-TR" smtClean="0"/>
              <a:t>Ozmotik Etki</a:t>
            </a:r>
          </a:p>
        </p:txBody>
      </p:sp>
      <p:sp>
        <p:nvSpPr>
          <p:cNvPr id="316419" name="Rectangle 3"/>
          <p:cNvSpPr>
            <a:spLocks noGrp="1" noChangeArrowheads="1"/>
          </p:cNvSpPr>
          <p:nvPr>
            <p:ph type="body" idx="1"/>
          </p:nvPr>
        </p:nvSpPr>
        <p:spPr/>
        <p:txBody>
          <a:bodyPr/>
          <a:lstStyle/>
          <a:p>
            <a:pPr eaLnBrk="1" hangingPunct="1">
              <a:lnSpc>
                <a:spcPct val="90000"/>
              </a:lnSpc>
              <a:defRPr/>
            </a:pPr>
            <a:r>
              <a:rPr lang="tr-TR" sz="2400" dirty="0"/>
              <a:t>Tuzlu topraklarda yetişen bitkilerde suyun azalan </a:t>
            </a:r>
            <a:r>
              <a:rPr lang="tr-TR" sz="2400" dirty="0" err="1"/>
              <a:t>yarayışlılığı</a:t>
            </a:r>
            <a:r>
              <a:rPr lang="tr-TR" sz="2400" dirty="0"/>
              <a:t>, bitkinin suyu </a:t>
            </a:r>
            <a:r>
              <a:rPr lang="tr-TR" sz="2400" dirty="0" err="1"/>
              <a:t>ekstrakte</a:t>
            </a:r>
            <a:r>
              <a:rPr lang="tr-TR" sz="2400" dirty="0"/>
              <a:t> edebilmesi için artan enerji ihtiyacı ile açıklanır. </a:t>
            </a:r>
          </a:p>
          <a:p>
            <a:pPr eaLnBrk="1" hangingPunct="1">
              <a:lnSpc>
                <a:spcPct val="90000"/>
              </a:lnSpc>
              <a:defRPr/>
            </a:pPr>
            <a:r>
              <a:rPr lang="tr-TR" sz="2400" dirty="0" err="1"/>
              <a:t>Ozmotik</a:t>
            </a:r>
            <a:r>
              <a:rPr lang="tr-TR" sz="2400" dirty="0"/>
              <a:t> ve </a:t>
            </a:r>
            <a:r>
              <a:rPr lang="tr-TR" sz="2400" dirty="0" err="1"/>
              <a:t>matrik</a:t>
            </a:r>
            <a:r>
              <a:rPr lang="tr-TR" sz="2400" dirty="0"/>
              <a:t> potansiyellerin toplamı toprak su potansiyelidir ve bitkinin suyu </a:t>
            </a:r>
            <a:r>
              <a:rPr lang="tr-TR" sz="2400" dirty="0" err="1"/>
              <a:t>ekstrakte</a:t>
            </a:r>
            <a:r>
              <a:rPr lang="tr-TR" sz="2400" dirty="0"/>
              <a:t> edebilmesi için gereksinilen işin toplamıdır. </a:t>
            </a:r>
          </a:p>
          <a:p>
            <a:pPr eaLnBrk="1" hangingPunct="1">
              <a:lnSpc>
                <a:spcPct val="90000"/>
              </a:lnSpc>
              <a:defRPr/>
            </a:pPr>
            <a:r>
              <a:rPr lang="tr-TR" sz="2400" dirty="0"/>
              <a:t>Belirli bir toprak nem düzeyinde tuzun varlığı, bitkinin hücre turgorunu sürdürmede ihtiyaç duyduğu enerjiyi artırır. </a:t>
            </a:r>
          </a:p>
          <a:p>
            <a:pPr eaLnBrk="1" hangingPunct="1">
              <a:lnSpc>
                <a:spcPct val="90000"/>
              </a:lnSpc>
              <a:defRPr/>
            </a:pPr>
            <a:r>
              <a:rPr lang="tr-TR" sz="2400" dirty="0"/>
              <a:t>Bitki enerji gereksinimini karşılayamazsa, su alımı ve bitki </a:t>
            </a:r>
            <a:r>
              <a:rPr lang="tr-TR" sz="2400" dirty="0" err="1"/>
              <a:t>transpirasyonunun</a:t>
            </a:r>
            <a:r>
              <a:rPr lang="tr-TR" sz="2400" dirty="0"/>
              <a:t> azalması sonucu bitki gelişimi geriler. “Fizyolojik kuraklık” terimi bitki; rutubetli ya da tuzlu toprakta yetiştirildiğinde suyun belirgin eksikliğine atfedilmektedir. </a:t>
            </a:r>
          </a:p>
        </p:txBody>
      </p:sp>
    </p:spTree>
    <p:extLst>
      <p:ext uri="{BB962C8B-B14F-4D97-AF65-F5344CB8AC3E}">
        <p14:creationId xmlns:p14="http://schemas.microsoft.com/office/powerpoint/2010/main" val="904275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rrowheads="1"/>
          </p:cNvSpPr>
          <p:nvPr>
            <p:ph type="title"/>
          </p:nvPr>
        </p:nvSpPr>
        <p:spPr/>
        <p:txBody>
          <a:bodyPr/>
          <a:lstStyle/>
          <a:p>
            <a:pPr eaLnBrk="1" hangingPunct="1">
              <a:defRPr/>
            </a:pPr>
            <a:r>
              <a:rPr lang="tr-TR" sz="2800" b="0"/>
              <a:t>Bitkilerin Tuzluluğa Toleransını Etkileyen Faktörler</a:t>
            </a:r>
            <a:br>
              <a:rPr lang="tr-TR" sz="2800" b="0"/>
            </a:br>
            <a:endParaRPr lang="tr-TR" sz="2800" b="0"/>
          </a:p>
        </p:txBody>
      </p:sp>
      <p:sp>
        <p:nvSpPr>
          <p:cNvPr id="347139" name="Rectangle 3"/>
          <p:cNvSpPr>
            <a:spLocks noGrp="1" noChangeArrowheads="1"/>
          </p:cNvSpPr>
          <p:nvPr>
            <p:ph type="body" idx="1"/>
          </p:nvPr>
        </p:nvSpPr>
        <p:spPr>
          <a:xfrm>
            <a:off x="1981200" y="981075"/>
            <a:ext cx="8229600" cy="5145088"/>
          </a:xfrm>
        </p:spPr>
        <p:txBody>
          <a:bodyPr/>
          <a:lstStyle/>
          <a:p>
            <a:pPr eaLnBrk="1" hangingPunct="1">
              <a:lnSpc>
                <a:spcPct val="90000"/>
              </a:lnSpc>
              <a:defRPr/>
            </a:pPr>
            <a:r>
              <a:rPr lang="tr-TR" sz="2400" b="1" dirty="0"/>
              <a:t>Çevresel faktörler</a:t>
            </a:r>
            <a:r>
              <a:rPr lang="tr-TR" sz="2400" dirty="0"/>
              <a:t> </a:t>
            </a:r>
          </a:p>
          <a:p>
            <a:pPr eaLnBrk="1" hangingPunct="1">
              <a:lnSpc>
                <a:spcPct val="90000"/>
              </a:lnSpc>
              <a:defRPr/>
            </a:pPr>
            <a:r>
              <a:rPr lang="tr-TR" sz="2400" dirty="0"/>
              <a:t>İklim koşulları, bitkilerin tuzluluğa dayanımını önemli derecede etkiler.  Belirli bir tuzlu çevrede iklim koşullarının etkisi aşağıdaki çizelgede gösterilmektedir. </a:t>
            </a:r>
          </a:p>
        </p:txBody>
      </p:sp>
      <p:graphicFrame>
        <p:nvGraphicFramePr>
          <p:cNvPr id="2" name="Tablo 1"/>
          <p:cNvGraphicFramePr>
            <a:graphicFrameLocks noGrp="1"/>
          </p:cNvGraphicFramePr>
          <p:nvPr/>
        </p:nvGraphicFramePr>
        <p:xfrm>
          <a:off x="2424114" y="2636838"/>
          <a:ext cx="7272337" cy="2539999"/>
        </p:xfrm>
        <a:graphic>
          <a:graphicData uri="http://schemas.openxmlformats.org/drawingml/2006/table">
            <a:tbl>
              <a:tblPr/>
              <a:tblGrid>
                <a:gridCol w="1926103"/>
                <a:gridCol w="2672416"/>
                <a:gridCol w="2673818"/>
              </a:tblGrid>
              <a:tr h="7923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ea typeface="Times New Roman" pitchFamily="18" charset="0"/>
                          <a:cs typeface="Arial" charset="0"/>
                        </a:rPr>
                        <a:t>Bitki</a:t>
                      </a:r>
                    </a:p>
                  </a:txBody>
                  <a:tcPr marL="91434" marR="91434" marT="45734" marB="4573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ea typeface="Times New Roman" pitchFamily="18" charset="0"/>
                          <a:cs typeface="Arial" charset="0"/>
                        </a:rPr>
                        <a:t>% 25 verim azalmasının gözlendiği çözelti tuzluluğu, EC, </a:t>
                      </a:r>
                      <a:r>
                        <a:rPr kumimoji="0" lang="tr-TR" sz="1800" b="0" i="0" u="none" strike="noStrike" cap="none" normalizeH="0" baseline="0" dirty="0" err="1" smtClean="0">
                          <a:ln>
                            <a:noFill/>
                          </a:ln>
                          <a:solidFill>
                            <a:schemeClr val="tx1"/>
                          </a:solidFill>
                          <a:effectLst/>
                          <a:latin typeface="Arial" charset="0"/>
                          <a:ea typeface="Times New Roman" pitchFamily="18" charset="0"/>
                          <a:cs typeface="Arial" charset="0"/>
                        </a:rPr>
                        <a:t>dS</a:t>
                      </a:r>
                      <a:r>
                        <a:rPr kumimoji="0" lang="tr-TR" sz="1800" b="0" i="0" u="none" strike="noStrike" cap="none" normalizeH="0" baseline="0" dirty="0" smtClean="0">
                          <a:ln>
                            <a:noFill/>
                          </a:ln>
                          <a:solidFill>
                            <a:schemeClr val="tx1"/>
                          </a:solidFill>
                          <a:effectLst/>
                          <a:latin typeface="Arial" charset="0"/>
                          <a:ea typeface="Times New Roman" pitchFamily="18" charset="0"/>
                          <a:cs typeface="Arial" charset="0"/>
                        </a:rPr>
                        <a:t>/m</a:t>
                      </a:r>
                    </a:p>
                  </a:txBody>
                  <a:tcPr marL="91434" marR="91434" marT="45734" marB="4573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hMerge="1">
                  <a:txBody>
                    <a:bodyPr/>
                    <a:lstStyle/>
                    <a:p>
                      <a:endParaRPr lang="tr-TR"/>
                    </a:p>
                  </a:txBody>
                  <a:tcPr/>
                </a:tc>
              </a:tr>
              <a:tr h="50905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8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marL="91434" marR="91434" marT="45734" marB="4573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ea typeface="Times New Roman" pitchFamily="18" charset="0"/>
                          <a:cs typeface="Arial" charset="0"/>
                        </a:rPr>
                        <a:t>Serin </a:t>
                      </a:r>
                      <a:r>
                        <a:rPr kumimoji="0" lang="tr-TR" sz="1800" b="0" i="0" u="none" strike="noStrike" cap="none" normalizeH="0" baseline="0" dirty="0" err="1" smtClean="0">
                          <a:ln>
                            <a:noFill/>
                          </a:ln>
                          <a:solidFill>
                            <a:schemeClr val="tx1"/>
                          </a:solidFill>
                          <a:effectLst/>
                          <a:latin typeface="Arial" charset="0"/>
                          <a:ea typeface="Times New Roman" pitchFamily="18" charset="0"/>
                          <a:cs typeface="Arial" charset="0"/>
                        </a:rPr>
                        <a:t>lokasyon</a:t>
                      </a:r>
                      <a:endParaRPr kumimoji="0" lang="tr-TR"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ea typeface="Times New Roman" pitchFamily="18" charset="0"/>
                          <a:cs typeface="Arial" charset="0"/>
                        </a:rPr>
                        <a:t>Sıcak </a:t>
                      </a:r>
                      <a:r>
                        <a:rPr kumimoji="0" lang="tr-TR" sz="1800" b="0" i="0" u="none" strike="noStrike" cap="none" normalizeH="0" baseline="0" dirty="0" err="1" smtClean="0">
                          <a:ln>
                            <a:noFill/>
                          </a:ln>
                          <a:solidFill>
                            <a:schemeClr val="tx1"/>
                          </a:solidFill>
                          <a:effectLst/>
                          <a:latin typeface="Arial" charset="0"/>
                          <a:ea typeface="Times New Roman" pitchFamily="18" charset="0"/>
                          <a:cs typeface="Arial" charset="0"/>
                        </a:rPr>
                        <a:t>lokasyon</a:t>
                      </a:r>
                      <a:endParaRPr kumimoji="0" lang="tr-TR"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34" marR="91434" marT="45734" marB="4573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4128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Fasulye</a:t>
                      </a:r>
                    </a:p>
                  </a:txBody>
                  <a:tcPr marL="91434" marR="91434" marT="45734" marB="4573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4.0</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ea typeface="Times New Roman" pitchFamily="18" charset="0"/>
                          <a:cs typeface="Arial" charset="0"/>
                        </a:rPr>
                        <a:t>3.0</a:t>
                      </a:r>
                    </a:p>
                  </a:txBody>
                  <a:tcPr marL="91434" marR="91434" marT="45734" marB="4573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4128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Pancar</a:t>
                      </a:r>
                    </a:p>
                  </a:txBody>
                  <a:tcPr marL="91434" marR="91434" marT="45734" marB="4573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11.1</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ea typeface="Times New Roman" pitchFamily="18" charset="0"/>
                          <a:cs typeface="Arial" charset="0"/>
                        </a:rPr>
                        <a:t>6.6</a:t>
                      </a:r>
                    </a:p>
                  </a:txBody>
                  <a:tcPr marL="91434" marR="91434" marT="45734" marB="4573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4128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Soğan</a:t>
                      </a:r>
                    </a:p>
                  </a:txBody>
                  <a:tcPr marL="91434" marR="91434" marT="45734" marB="4573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Times New Roman" pitchFamily="18" charset="0"/>
                          <a:cs typeface="Arial" charset="0"/>
                        </a:rPr>
                        <a:t>12.5</a:t>
                      </a:r>
                    </a:p>
                  </a:txBody>
                  <a:tcPr marL="91434" marR="91434"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ea typeface="Times New Roman" pitchFamily="18" charset="0"/>
                          <a:cs typeface="Arial" charset="0"/>
                        </a:rPr>
                        <a:t>3.3</a:t>
                      </a:r>
                    </a:p>
                  </a:txBody>
                  <a:tcPr marL="91434" marR="91434" marT="45734" marB="4573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2"/>
                    </a:solidFill>
                  </a:tcPr>
                </a:tc>
              </a:tr>
            </a:tbl>
          </a:graphicData>
        </a:graphic>
      </p:graphicFrame>
      <p:sp>
        <p:nvSpPr>
          <p:cNvPr id="246814" name="Metin kutusu 2"/>
          <p:cNvSpPr txBox="1">
            <a:spLocks noChangeArrowheads="1"/>
          </p:cNvSpPr>
          <p:nvPr/>
        </p:nvSpPr>
        <p:spPr bwMode="auto">
          <a:xfrm>
            <a:off x="2711451" y="5516563"/>
            <a:ext cx="3097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(Abrol et al., 1988)</a:t>
            </a:r>
          </a:p>
        </p:txBody>
      </p:sp>
    </p:spTree>
    <p:extLst>
      <p:ext uri="{BB962C8B-B14F-4D97-AF65-F5344CB8AC3E}">
        <p14:creationId xmlns:p14="http://schemas.microsoft.com/office/powerpoint/2010/main" val="3952177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63751" y="982664"/>
            <a:ext cx="8208963" cy="3711575"/>
          </a:xfrm>
          <a:prstGeom prst="rect">
            <a:avLst/>
          </a:prstGeom>
        </p:spPr>
        <p:txBody>
          <a:bodyPr>
            <a:spAutoFit/>
          </a:bodyPr>
          <a:lstStyle/>
          <a:p>
            <a:pPr marL="342900" indent="-342900" algn="just" fontAlgn="base">
              <a:lnSpc>
                <a:spcPct val="90000"/>
              </a:lnSpc>
              <a:spcBef>
                <a:spcPct val="20000"/>
              </a:spcBef>
              <a:spcAft>
                <a:spcPct val="0"/>
              </a:spcAft>
              <a:buClr>
                <a:srgbClr val="FFCC00"/>
              </a:buClr>
              <a:buSzPct val="70000"/>
              <a:buFont typeface="Wingdings" pitchFamily="2" charset="2"/>
              <a:buChar char="n"/>
              <a:defRPr/>
            </a:pPr>
            <a:r>
              <a:rPr lang="tr-TR" sz="2400" kern="0" dirty="0">
                <a:solidFill>
                  <a:srgbClr val="FFFFFF"/>
                </a:solidFill>
                <a:effectLst>
                  <a:outerShdw blurRad="38100" dist="38100" dir="2700000" algn="tl">
                    <a:srgbClr val="000000"/>
                  </a:outerShdw>
                </a:effectLst>
              </a:rPr>
              <a:t>Veriler, değişik tuzluluklara ayarlı tam besin çözeltisi ile kum kültüründe açıkta yetiştirilen bitkilerden elde edilmiştir. Çizelge 'den görüleceği üzere, üç farklı türün hepsi de serin ve nemli koşullarda, sıcak ve kuru koşullara göre tuzluluğa toleransta dikkate değer farklılıklar göstermişlerdir. </a:t>
            </a:r>
          </a:p>
          <a:p>
            <a:pPr marL="342900" indent="-342900" fontAlgn="base">
              <a:lnSpc>
                <a:spcPct val="90000"/>
              </a:lnSpc>
              <a:spcBef>
                <a:spcPct val="20000"/>
              </a:spcBef>
              <a:spcAft>
                <a:spcPct val="0"/>
              </a:spcAft>
              <a:buClr>
                <a:srgbClr val="FFCC00"/>
              </a:buClr>
              <a:buSzPct val="70000"/>
              <a:buFont typeface="Wingdings" pitchFamily="2" charset="2"/>
              <a:buChar char="n"/>
              <a:defRPr/>
            </a:pPr>
            <a:endParaRPr lang="tr-TR" sz="2400" kern="0" dirty="0">
              <a:solidFill>
                <a:srgbClr val="FFFFFF"/>
              </a:solidFill>
              <a:effectLst>
                <a:outerShdw blurRad="38100" dist="38100" dir="2700000" algn="tl">
                  <a:srgbClr val="000000"/>
                </a:outerShdw>
              </a:effectLst>
            </a:endParaRPr>
          </a:p>
          <a:p>
            <a:pPr marL="342900" indent="-342900" fontAlgn="base">
              <a:lnSpc>
                <a:spcPct val="90000"/>
              </a:lnSpc>
              <a:spcBef>
                <a:spcPct val="20000"/>
              </a:spcBef>
              <a:spcAft>
                <a:spcPct val="0"/>
              </a:spcAft>
              <a:buClr>
                <a:srgbClr val="FFCC00"/>
              </a:buClr>
              <a:buSzPct val="70000"/>
              <a:buFont typeface="Wingdings" pitchFamily="2" charset="2"/>
              <a:buChar char="n"/>
              <a:defRPr/>
            </a:pPr>
            <a:r>
              <a:rPr lang="tr-TR" sz="2400" kern="0" dirty="0">
                <a:solidFill>
                  <a:srgbClr val="FFFFFF"/>
                </a:solidFill>
                <a:effectLst>
                  <a:outerShdw blurRad="38100" dist="38100" dir="2700000" algn="tl">
                    <a:srgbClr val="000000"/>
                  </a:outerShdw>
                </a:effectLst>
              </a:rPr>
              <a:t>Serin koşullarda tuzluluk toleransı soğan&gt;pancar&gt;fasulye; </a:t>
            </a:r>
          </a:p>
          <a:p>
            <a:pPr marL="342900" indent="-342900" fontAlgn="base">
              <a:lnSpc>
                <a:spcPct val="90000"/>
              </a:lnSpc>
              <a:spcBef>
                <a:spcPct val="20000"/>
              </a:spcBef>
              <a:spcAft>
                <a:spcPct val="0"/>
              </a:spcAft>
              <a:buClr>
                <a:srgbClr val="FFCC00"/>
              </a:buClr>
              <a:buSzPct val="70000"/>
              <a:buFont typeface="Wingdings" pitchFamily="2" charset="2"/>
              <a:buChar char="n"/>
              <a:defRPr/>
            </a:pPr>
            <a:endParaRPr lang="tr-TR" sz="2400" kern="0" dirty="0">
              <a:solidFill>
                <a:srgbClr val="FFFFFF"/>
              </a:solidFill>
              <a:effectLst>
                <a:outerShdw blurRad="38100" dist="38100" dir="2700000" algn="tl">
                  <a:srgbClr val="000000"/>
                </a:outerShdw>
              </a:effectLst>
            </a:endParaRPr>
          </a:p>
          <a:p>
            <a:pPr marL="342900" indent="-342900" fontAlgn="base">
              <a:lnSpc>
                <a:spcPct val="90000"/>
              </a:lnSpc>
              <a:spcBef>
                <a:spcPct val="20000"/>
              </a:spcBef>
              <a:spcAft>
                <a:spcPct val="0"/>
              </a:spcAft>
              <a:buClr>
                <a:srgbClr val="FFCC00"/>
              </a:buClr>
              <a:buSzPct val="70000"/>
              <a:buFont typeface="Wingdings" pitchFamily="2" charset="2"/>
              <a:buChar char="n"/>
              <a:defRPr/>
            </a:pPr>
            <a:r>
              <a:rPr lang="tr-TR" sz="2400" kern="0" dirty="0">
                <a:solidFill>
                  <a:srgbClr val="FFFFFF"/>
                </a:solidFill>
                <a:effectLst>
                  <a:outerShdw blurRad="38100" dist="38100" dir="2700000" algn="tl">
                    <a:srgbClr val="000000"/>
                  </a:outerShdw>
                </a:effectLst>
              </a:rPr>
              <a:t>Sıcak koşullarda ise, pancar&gt;soğan&gt;fasulye şeklinde saptanmıştır.</a:t>
            </a:r>
          </a:p>
        </p:txBody>
      </p:sp>
    </p:spTree>
    <p:extLst>
      <p:ext uri="{BB962C8B-B14F-4D97-AF65-F5344CB8AC3E}">
        <p14:creationId xmlns:p14="http://schemas.microsoft.com/office/powerpoint/2010/main" val="3661341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rrowheads="1"/>
          </p:cNvSpPr>
          <p:nvPr>
            <p:ph type="title"/>
          </p:nvPr>
        </p:nvSpPr>
        <p:spPr/>
        <p:txBody>
          <a:bodyPr/>
          <a:lstStyle/>
          <a:p>
            <a:pPr eaLnBrk="1" hangingPunct="1">
              <a:defRPr/>
            </a:pPr>
            <a:r>
              <a:rPr lang="tr-TR" sz="4000"/>
              <a:t>Tuz toleransında varyeteye bağlı farklılıklar </a:t>
            </a:r>
          </a:p>
        </p:txBody>
      </p:sp>
      <p:sp>
        <p:nvSpPr>
          <p:cNvPr id="352259" name="Rectangle 3"/>
          <p:cNvSpPr>
            <a:spLocks noGrp="1" noChangeArrowheads="1"/>
          </p:cNvSpPr>
          <p:nvPr>
            <p:ph type="body" idx="1"/>
          </p:nvPr>
        </p:nvSpPr>
        <p:spPr/>
        <p:txBody>
          <a:bodyPr/>
          <a:lstStyle/>
          <a:p>
            <a:pPr eaLnBrk="1" hangingPunct="1">
              <a:lnSpc>
                <a:spcPct val="90000"/>
              </a:lnSpc>
              <a:defRPr/>
            </a:pPr>
            <a:r>
              <a:rPr lang="tr-TR" sz="2400"/>
              <a:t>Tuzluluk ve diğer kötü toprak koşullarına, varyete dayanıklığının farklılığı çok uzun zamandan beri bilinmekle beraber, tuza dayanıklı bitki varyetelerinin genetik potansiyellerini ortaya koyacak ıslah programlarına, ancak son 10-20 sene içerisinde gereken önem verilmeye başlanmıştır. </a:t>
            </a:r>
          </a:p>
          <a:p>
            <a:pPr eaLnBrk="1" hangingPunct="1">
              <a:lnSpc>
                <a:spcPct val="90000"/>
              </a:lnSpc>
              <a:defRPr/>
            </a:pPr>
            <a:endParaRPr lang="tr-TR" sz="2400"/>
          </a:p>
          <a:p>
            <a:pPr eaLnBrk="1" hangingPunct="1">
              <a:lnSpc>
                <a:spcPct val="90000"/>
              </a:lnSpc>
              <a:defRPr/>
            </a:pPr>
            <a:r>
              <a:rPr lang="tr-TR" sz="2400"/>
              <a:t>İsrail'de yapılan uzun süreli çalışmalar sonucunda, tuzlu sulama suyunun kullanıldığı bölgelerde çok başarıyla yetiştirilebilecek avokado bitkisinin anaçları, Hindistan’da çeltik ve buğday çeşitleri geliştirilmiştir. Halihazırda, dünyanın pek çok yerinde tuzluluğa toleranslı diğer tarla bitkilerini geliştirebilmek amacıyla çabalar sarf edilmektedir. </a:t>
            </a:r>
          </a:p>
        </p:txBody>
      </p:sp>
    </p:spTree>
    <p:extLst>
      <p:ext uri="{BB962C8B-B14F-4D97-AF65-F5344CB8AC3E}">
        <p14:creationId xmlns:p14="http://schemas.microsoft.com/office/powerpoint/2010/main" val="3114431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4" name="Rectangle 4"/>
          <p:cNvSpPr>
            <a:spLocks noGrp="1" noChangeArrowheads="1"/>
          </p:cNvSpPr>
          <p:nvPr>
            <p:ph type="ctrTitle"/>
          </p:nvPr>
        </p:nvSpPr>
        <p:spPr>
          <a:xfrm>
            <a:off x="2351088" y="1700214"/>
            <a:ext cx="7772400" cy="1920875"/>
          </a:xfrm>
        </p:spPr>
        <p:txBody>
          <a:bodyPr/>
          <a:lstStyle/>
          <a:p>
            <a:pPr eaLnBrk="1" hangingPunct="1">
              <a:defRPr/>
            </a:pPr>
            <a:r>
              <a:rPr lang="tr-TR" sz="4000"/>
              <a:t>TUZ ETKİ ETMİŞ TOPRAKLAR </a:t>
            </a:r>
            <a:br>
              <a:rPr lang="tr-TR" sz="4000"/>
            </a:br>
            <a:r>
              <a:rPr lang="tr-TR" sz="4000"/>
              <a:t> ve </a:t>
            </a:r>
            <a:br>
              <a:rPr lang="tr-TR" sz="4000"/>
            </a:br>
            <a:r>
              <a:rPr lang="tr-TR" sz="4000"/>
              <a:t> BİTKİ GELİŞİMİ</a:t>
            </a:r>
          </a:p>
        </p:txBody>
      </p:sp>
      <p:sp>
        <p:nvSpPr>
          <p:cNvPr id="353285" name="Rectangle 5"/>
          <p:cNvSpPr>
            <a:spLocks noGrp="1" noChangeArrowheads="1"/>
          </p:cNvSpPr>
          <p:nvPr>
            <p:ph type="subTitle" idx="1"/>
          </p:nvPr>
        </p:nvSpPr>
        <p:spPr>
          <a:xfrm>
            <a:off x="2895601" y="3789363"/>
            <a:ext cx="6080125" cy="1439862"/>
          </a:xfrm>
        </p:spPr>
        <p:txBody>
          <a:bodyPr/>
          <a:lstStyle/>
          <a:p>
            <a:pPr eaLnBrk="1" hangingPunct="1">
              <a:defRPr/>
            </a:pPr>
            <a:endParaRPr lang="tr-TR" smtClean="0"/>
          </a:p>
          <a:p>
            <a:pPr eaLnBrk="1" hangingPunct="1">
              <a:defRPr/>
            </a:pPr>
            <a:r>
              <a:rPr lang="tr-TR" smtClean="0"/>
              <a:t>    </a:t>
            </a:r>
            <a:r>
              <a:rPr lang="tr-TR" sz="3600"/>
              <a:t>SU YÖNETİMİ</a:t>
            </a:r>
          </a:p>
        </p:txBody>
      </p:sp>
    </p:spTree>
    <p:extLst>
      <p:ext uri="{BB962C8B-B14F-4D97-AF65-F5344CB8AC3E}">
        <p14:creationId xmlns:p14="http://schemas.microsoft.com/office/powerpoint/2010/main" val="296317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rrowheads="1"/>
          </p:cNvSpPr>
          <p:nvPr>
            <p:ph type="title"/>
          </p:nvPr>
        </p:nvSpPr>
        <p:spPr/>
        <p:txBody>
          <a:bodyPr/>
          <a:lstStyle/>
          <a:p>
            <a:pPr eaLnBrk="1" hangingPunct="1">
              <a:defRPr/>
            </a:pPr>
            <a:r>
              <a:rPr lang="tr-TR" smtClean="0"/>
              <a:t>Sulama sıklığı</a:t>
            </a:r>
          </a:p>
        </p:txBody>
      </p:sp>
      <p:sp>
        <p:nvSpPr>
          <p:cNvPr id="355331" name="Rectangle 3"/>
          <p:cNvSpPr>
            <a:spLocks noGrp="1" noChangeArrowheads="1"/>
          </p:cNvSpPr>
          <p:nvPr>
            <p:ph type="body" idx="1"/>
          </p:nvPr>
        </p:nvSpPr>
        <p:spPr>
          <a:xfrm>
            <a:off x="1981201" y="1600201"/>
            <a:ext cx="8435975" cy="4525963"/>
          </a:xfrm>
        </p:spPr>
        <p:txBody>
          <a:bodyPr/>
          <a:lstStyle/>
          <a:p>
            <a:pPr eaLnBrk="1" hangingPunct="1">
              <a:lnSpc>
                <a:spcPct val="80000"/>
              </a:lnSpc>
              <a:defRPr/>
            </a:pPr>
            <a:r>
              <a:rPr lang="tr-TR" sz="2000"/>
              <a:t>Sulamadan sonra toprağın nem içeriği maksimum olup, toprak çözeltisindeki ozmotik basınç bitkilerin arzu ettiği şekilde minimumdur. Toprak, buharlaşma kayıpları ile sürekli şekilde nemini kaybederken, toprak çözeltisindeki tuzların konsantrasyonu ve dolayısı ile ozmotik basınç artmakta ve bitkilerin suyu absorbsiyon güçleri şiddetle azalmaktadır. Diğer taraftan, düzensiz sulama bitki gelişimi üzerine tuzluluğun etkilerini şiddetlendirmektedir. </a:t>
            </a:r>
          </a:p>
          <a:p>
            <a:pPr eaLnBrk="1" hangingPunct="1">
              <a:lnSpc>
                <a:spcPct val="80000"/>
              </a:lnSpc>
              <a:defRPr/>
            </a:pPr>
            <a:endParaRPr lang="tr-TR" sz="2000"/>
          </a:p>
          <a:p>
            <a:pPr eaLnBrk="1" hangingPunct="1">
              <a:lnSpc>
                <a:spcPct val="80000"/>
              </a:lnSpc>
              <a:defRPr/>
            </a:pPr>
            <a:r>
              <a:rPr lang="tr-TR" sz="2000"/>
              <a:t>Buna karşın toprak nemini yüksek düzeyde tutacak sık sulamalar, toprak çözeltisindeki tuzların konsantrasyonunu engellemekte ve topraktaki tuzların kötü etkilerini azaltma eğiliminde olmaktadır. Bu sebeplerden dolayı, tuzlu topraklarda yetiştirilen bitkiler, tuzsuz koşularda yetiştirilenlere kıyaslandığında daha sık sulanmalıdır. Böylelikle, bitkiler düşük toprak nem içeriği ve fazla tuzların kombine etkisinden kaynaklanan yüksek düzeyde toprak nem stresine maruz kalmazlar. </a:t>
            </a:r>
          </a:p>
        </p:txBody>
      </p:sp>
    </p:spTree>
    <p:extLst>
      <p:ext uri="{BB962C8B-B14F-4D97-AF65-F5344CB8AC3E}">
        <p14:creationId xmlns:p14="http://schemas.microsoft.com/office/powerpoint/2010/main" val="3692510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rrowheads="1"/>
          </p:cNvSpPr>
          <p:nvPr>
            <p:ph type="title"/>
          </p:nvPr>
        </p:nvSpPr>
        <p:spPr>
          <a:xfrm>
            <a:off x="1919289" y="260350"/>
            <a:ext cx="8569325" cy="1157288"/>
          </a:xfrm>
        </p:spPr>
        <p:txBody>
          <a:bodyPr/>
          <a:lstStyle/>
          <a:p>
            <a:pPr eaLnBrk="1" hangingPunct="1">
              <a:defRPr/>
            </a:pPr>
            <a:r>
              <a:rPr lang="tr-TR" sz="2800"/>
              <a:t>Tuzlu topraklara kıyasla, tuzsuz topraklarda yetişen bitkilerin toplam toprak rutubet streslerindeki değişimler</a:t>
            </a:r>
            <a:endParaRPr lang="tr-TR" sz="4000"/>
          </a:p>
        </p:txBody>
      </p:sp>
      <p:pic>
        <p:nvPicPr>
          <p:cNvPr id="251907" name="Picture 4" descr="IMG_002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432175" y="1628775"/>
            <a:ext cx="5543550" cy="424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1908" name="Metin kutusu 1"/>
          <p:cNvSpPr txBox="1">
            <a:spLocks noChangeArrowheads="1"/>
          </p:cNvSpPr>
          <p:nvPr/>
        </p:nvSpPr>
        <p:spPr bwMode="auto">
          <a:xfrm>
            <a:off x="3503614" y="6092825"/>
            <a:ext cx="3024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Garamond" panose="02020404030301010803" pitchFamily="18" charset="0"/>
              </a:defRPr>
            </a:lvl1pPr>
            <a:lvl2pPr marL="742950" indent="-285750">
              <a:defRPr sz="2000">
                <a:solidFill>
                  <a:schemeClr val="tx1"/>
                </a:solidFill>
                <a:latin typeface="Garamond" panose="02020404030301010803" pitchFamily="18" charset="0"/>
              </a:defRPr>
            </a:lvl2pPr>
            <a:lvl3pPr marL="1143000" indent="-228600">
              <a:defRPr sz="2000">
                <a:solidFill>
                  <a:schemeClr val="tx1"/>
                </a:solidFill>
                <a:latin typeface="Garamond" panose="02020404030301010803" pitchFamily="18" charset="0"/>
              </a:defRPr>
            </a:lvl3pPr>
            <a:lvl4pPr marL="1600200" indent="-228600">
              <a:defRPr sz="2000">
                <a:solidFill>
                  <a:schemeClr val="tx1"/>
                </a:solidFill>
                <a:latin typeface="Garamond" panose="02020404030301010803" pitchFamily="18" charset="0"/>
              </a:defRPr>
            </a:lvl4pPr>
            <a:lvl5pPr marL="2057400" indent="-228600">
              <a:defRPr sz="2000">
                <a:solidFill>
                  <a:schemeClr val="tx1"/>
                </a:solidFill>
                <a:latin typeface="Garamond" panose="02020404030301010803" pitchFamily="18" charset="0"/>
              </a:defRPr>
            </a:lvl5pPr>
            <a:lvl6pPr marL="2514600" indent="-228600" eaLnBrk="0" fontAlgn="base" hangingPunct="0">
              <a:spcBef>
                <a:spcPct val="0"/>
              </a:spcBef>
              <a:spcAft>
                <a:spcPct val="0"/>
              </a:spcAft>
              <a:defRPr sz="2000">
                <a:solidFill>
                  <a:schemeClr val="tx1"/>
                </a:solidFill>
                <a:latin typeface="Garamond" panose="02020404030301010803" pitchFamily="18" charset="0"/>
              </a:defRPr>
            </a:lvl6pPr>
            <a:lvl7pPr marL="2971800" indent="-228600" eaLnBrk="0" fontAlgn="base" hangingPunct="0">
              <a:spcBef>
                <a:spcPct val="0"/>
              </a:spcBef>
              <a:spcAft>
                <a:spcPct val="0"/>
              </a:spcAft>
              <a:defRPr sz="2000">
                <a:solidFill>
                  <a:schemeClr val="tx1"/>
                </a:solidFill>
                <a:latin typeface="Garamond" panose="02020404030301010803" pitchFamily="18" charset="0"/>
              </a:defRPr>
            </a:lvl7pPr>
            <a:lvl8pPr marL="3429000" indent="-228600" eaLnBrk="0" fontAlgn="base" hangingPunct="0">
              <a:spcBef>
                <a:spcPct val="0"/>
              </a:spcBef>
              <a:spcAft>
                <a:spcPct val="0"/>
              </a:spcAft>
              <a:defRPr sz="2000">
                <a:solidFill>
                  <a:schemeClr val="tx1"/>
                </a:solidFill>
                <a:latin typeface="Garamond" panose="02020404030301010803" pitchFamily="18" charset="0"/>
              </a:defRPr>
            </a:lvl8pPr>
            <a:lvl9pPr marL="3886200" indent="-228600" eaLnBrk="0" fontAlgn="base" hangingPunct="0">
              <a:spcBef>
                <a:spcPct val="0"/>
              </a:spcBef>
              <a:spcAft>
                <a:spcPct val="0"/>
              </a:spcAft>
              <a:defRPr sz="2000">
                <a:solidFill>
                  <a:schemeClr val="tx1"/>
                </a:solidFill>
                <a:latin typeface="Garamond" panose="02020404030301010803" pitchFamily="18" charset="0"/>
              </a:defRPr>
            </a:lvl9pPr>
          </a:lstStyle>
          <a:p>
            <a:pPr eaLnBrk="0" fontAlgn="base" hangingPunct="0">
              <a:spcBef>
                <a:spcPct val="0"/>
              </a:spcBef>
              <a:spcAft>
                <a:spcPct val="0"/>
              </a:spcAft>
            </a:pPr>
            <a:r>
              <a:rPr lang="tr-TR" altLang="tr-TR">
                <a:solidFill>
                  <a:srgbClr val="FFFFFF"/>
                </a:solidFill>
              </a:rPr>
              <a:t>(Abrol et al., 1988)</a:t>
            </a:r>
          </a:p>
        </p:txBody>
      </p:sp>
    </p:spTree>
    <p:extLst>
      <p:ext uri="{BB962C8B-B14F-4D97-AF65-F5344CB8AC3E}">
        <p14:creationId xmlns:p14="http://schemas.microsoft.com/office/powerpoint/2010/main" val="3448242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4" descr="IMG_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700" y="836613"/>
            <a:ext cx="3989388"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79" name="Text Box 5"/>
          <p:cNvSpPr txBox="1">
            <a:spLocks noChangeArrowheads="1"/>
          </p:cNvSpPr>
          <p:nvPr/>
        </p:nvSpPr>
        <p:spPr bwMode="auto">
          <a:xfrm>
            <a:off x="2927351" y="5516564"/>
            <a:ext cx="648176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FontTx/>
              <a:buNone/>
            </a:pPr>
            <a:r>
              <a:rPr lang="tr-TR" altLang="tr-TR" sz="2000">
                <a:solidFill>
                  <a:srgbClr val="FFFFFF"/>
                </a:solidFill>
              </a:rPr>
              <a:t>Farklı tuzlar kullanılarak hazırlanan değişik ozmotik basınçlı besin kültürlerinde fasulye bitkisinin verimi </a:t>
            </a:r>
          </a:p>
          <a:p>
            <a:pPr fontAlgn="base">
              <a:spcBef>
                <a:spcPct val="50000"/>
              </a:spcBef>
              <a:spcAft>
                <a:spcPct val="0"/>
              </a:spcAft>
              <a:buClrTx/>
              <a:buSzTx/>
              <a:buFontTx/>
              <a:buNone/>
            </a:pPr>
            <a:r>
              <a:rPr lang="tr-TR" altLang="tr-TR" sz="2000">
                <a:solidFill>
                  <a:srgbClr val="FFFFFF"/>
                </a:solidFill>
              </a:rPr>
              <a:t>(Munsuz ve ark., 2001)</a:t>
            </a:r>
          </a:p>
        </p:txBody>
      </p:sp>
    </p:spTree>
    <p:extLst>
      <p:ext uri="{BB962C8B-B14F-4D97-AF65-F5344CB8AC3E}">
        <p14:creationId xmlns:p14="http://schemas.microsoft.com/office/powerpoint/2010/main" val="88511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rrowheads="1"/>
          </p:cNvSpPr>
          <p:nvPr>
            <p:ph type="title"/>
          </p:nvPr>
        </p:nvSpPr>
        <p:spPr/>
        <p:txBody>
          <a:bodyPr/>
          <a:lstStyle/>
          <a:p>
            <a:pPr eaLnBrk="1" hangingPunct="1">
              <a:defRPr/>
            </a:pPr>
            <a:r>
              <a:rPr lang="tr-TR" smtClean="0"/>
              <a:t>Besin Maddeleri Dengesizliği </a:t>
            </a:r>
          </a:p>
        </p:txBody>
      </p:sp>
      <p:sp>
        <p:nvSpPr>
          <p:cNvPr id="318467" name="Rectangle 3"/>
          <p:cNvSpPr>
            <a:spLocks noGrp="1" noChangeArrowheads="1"/>
          </p:cNvSpPr>
          <p:nvPr>
            <p:ph type="body" idx="1"/>
          </p:nvPr>
        </p:nvSpPr>
        <p:spPr/>
        <p:txBody>
          <a:bodyPr/>
          <a:lstStyle/>
          <a:p>
            <a:pPr algn="just" eaLnBrk="1" hangingPunct="1">
              <a:lnSpc>
                <a:spcPct val="90000"/>
              </a:lnSpc>
              <a:defRPr/>
            </a:pPr>
            <a:r>
              <a:rPr lang="tr-TR" sz="2400" dirty="0"/>
              <a:t>Çalışmalar; bitki tuzlu bir ortamda yetiştiğinde, ortamın bitki ve toprak çözeltisi arasındaki sabit bir su potansiyel eğiminin sürdürülmesi yönünde, </a:t>
            </a:r>
            <a:r>
              <a:rPr lang="tr-TR" sz="2400" dirty="0" err="1"/>
              <a:t>ozmotik</a:t>
            </a:r>
            <a:r>
              <a:rPr lang="tr-TR" sz="2400" dirty="0"/>
              <a:t> düzenleme yaptığını göstermiştir. </a:t>
            </a:r>
          </a:p>
          <a:p>
            <a:pPr algn="just" eaLnBrk="1" hangingPunct="1">
              <a:lnSpc>
                <a:spcPct val="90000"/>
              </a:lnSpc>
              <a:defRPr/>
            </a:pPr>
            <a:r>
              <a:rPr lang="tr-TR" sz="2400" dirty="0"/>
              <a:t>Bu düzenlemeyle ilgili fizyolojik değişiklikleri yapabilme yeteneği, bitkinin tuz toleransıyla ilgilidir. Fizyolojik değişiklikler; fotosentez, hormon üretimi, </a:t>
            </a:r>
            <a:r>
              <a:rPr lang="tr-TR" sz="2400" dirty="0" err="1"/>
              <a:t>stomaların</a:t>
            </a:r>
            <a:r>
              <a:rPr lang="tr-TR" sz="2400" dirty="0"/>
              <a:t> açılması ve solunumu kapsayan olaylarla ilgilidir. </a:t>
            </a:r>
            <a:r>
              <a:rPr lang="tr-TR" sz="2400" dirty="0" err="1">
                <a:solidFill>
                  <a:schemeClr val="accent1">
                    <a:lumMod val="60000"/>
                    <a:lumOff val="40000"/>
                  </a:schemeClr>
                </a:solidFill>
              </a:rPr>
              <a:t>Ozmotik</a:t>
            </a:r>
            <a:r>
              <a:rPr lang="tr-TR" sz="2400" dirty="0">
                <a:solidFill>
                  <a:schemeClr val="accent1">
                    <a:lumMod val="60000"/>
                    <a:lumOff val="40000"/>
                  </a:schemeClr>
                </a:solidFill>
              </a:rPr>
              <a:t> düzenleme daima </a:t>
            </a:r>
            <a:r>
              <a:rPr lang="tr-TR" sz="2400" dirty="0" err="1">
                <a:solidFill>
                  <a:schemeClr val="accent1">
                    <a:lumMod val="60000"/>
                    <a:lumOff val="40000"/>
                  </a:schemeClr>
                </a:solidFill>
              </a:rPr>
              <a:t>biyokütle</a:t>
            </a:r>
            <a:r>
              <a:rPr lang="tr-TR" sz="2400" dirty="0">
                <a:solidFill>
                  <a:schemeClr val="accent1">
                    <a:lumMod val="60000"/>
                    <a:lumOff val="40000"/>
                  </a:schemeClr>
                </a:solidFill>
              </a:rPr>
              <a:t> üretimi ve bitki gelişiminde kayıpla sonuçlanır. </a:t>
            </a:r>
          </a:p>
          <a:p>
            <a:pPr algn="just" eaLnBrk="1" hangingPunct="1">
              <a:lnSpc>
                <a:spcPct val="90000"/>
              </a:lnSpc>
              <a:defRPr/>
            </a:pPr>
            <a:r>
              <a:rPr lang="tr-TR" sz="2400" dirty="0"/>
              <a:t>Bitki gelişimi üzerinde tuzluluğun etkisi, </a:t>
            </a:r>
            <a:r>
              <a:rPr lang="tr-TR" sz="2400" dirty="0" err="1"/>
              <a:t>ozmotik</a:t>
            </a:r>
            <a:r>
              <a:rPr lang="tr-TR" sz="2400" dirty="0"/>
              <a:t> potansiyeldeki azalmanın neden olduğu, basit su </a:t>
            </a:r>
            <a:r>
              <a:rPr lang="tr-TR" sz="2400" dirty="0" err="1"/>
              <a:t>alınabilirliğindeki</a:t>
            </a:r>
            <a:r>
              <a:rPr lang="tr-TR" sz="2400" dirty="0"/>
              <a:t> azalmadan ziyade, karmaşık biyolojik olaylarla ilgilidir. </a:t>
            </a:r>
          </a:p>
        </p:txBody>
      </p:sp>
    </p:spTree>
    <p:extLst>
      <p:ext uri="{BB962C8B-B14F-4D97-AF65-F5344CB8AC3E}">
        <p14:creationId xmlns:p14="http://schemas.microsoft.com/office/powerpoint/2010/main" val="1111078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rrowheads="1"/>
          </p:cNvSpPr>
          <p:nvPr>
            <p:ph type="title"/>
          </p:nvPr>
        </p:nvSpPr>
        <p:spPr/>
        <p:txBody>
          <a:bodyPr/>
          <a:lstStyle/>
          <a:p>
            <a:pPr eaLnBrk="1" hangingPunct="1">
              <a:defRPr/>
            </a:pPr>
            <a:r>
              <a:rPr lang="tr-TR" smtClean="0"/>
              <a:t>Besin Maddeleri Dengesizliği</a:t>
            </a:r>
          </a:p>
        </p:txBody>
      </p:sp>
      <p:sp>
        <p:nvSpPr>
          <p:cNvPr id="319491" name="Rectangle 3"/>
          <p:cNvSpPr>
            <a:spLocks noGrp="1" noChangeArrowheads="1"/>
          </p:cNvSpPr>
          <p:nvPr>
            <p:ph type="body" idx="1"/>
          </p:nvPr>
        </p:nvSpPr>
        <p:spPr/>
        <p:txBody>
          <a:bodyPr/>
          <a:lstStyle/>
          <a:p>
            <a:pPr eaLnBrk="1" hangingPunct="1">
              <a:lnSpc>
                <a:spcPct val="80000"/>
              </a:lnSpc>
              <a:defRPr/>
            </a:pPr>
            <a:r>
              <a:rPr lang="tr-TR" sz="2800" dirty="0"/>
              <a:t>Tuzlu toprak çözeltisi bileşiminin dengesizliği, besin maddelerinin </a:t>
            </a:r>
            <a:r>
              <a:rPr lang="tr-TR" sz="2800" dirty="0" err="1"/>
              <a:t>absorbsiyonunu</a:t>
            </a:r>
            <a:r>
              <a:rPr lang="tr-TR" sz="2800" dirty="0"/>
              <a:t> etkileyebilir. </a:t>
            </a:r>
          </a:p>
          <a:p>
            <a:pPr eaLnBrk="1" hangingPunct="1">
              <a:lnSpc>
                <a:spcPct val="80000"/>
              </a:lnSpc>
              <a:defRPr/>
            </a:pPr>
            <a:r>
              <a:rPr lang="tr-TR" sz="2800" dirty="0"/>
              <a:t>Örneğin, aşırı miktardaki klor iyonları varlığının, nitrat alımını azalttığına ilişkin bulgular mevcuttur. Keza, potasyum alımı aşırı sodyum varlığında azalabilir. </a:t>
            </a:r>
          </a:p>
          <a:p>
            <a:pPr eaLnBrk="1" hangingPunct="1">
              <a:lnSpc>
                <a:spcPct val="80000"/>
              </a:lnSpc>
              <a:defRPr/>
            </a:pPr>
            <a:r>
              <a:rPr lang="tr-TR" sz="2800" dirty="0"/>
              <a:t>Kimi araştırıcılar, bitkide sodyumun potasyumla yer değiştirmesinin, kalsiyum eksikliğinde arttığını belirtmişlerdir. </a:t>
            </a:r>
          </a:p>
          <a:p>
            <a:pPr eaLnBrk="1" hangingPunct="1">
              <a:lnSpc>
                <a:spcPct val="80000"/>
              </a:lnSpc>
              <a:defRPr/>
            </a:pPr>
            <a:r>
              <a:rPr lang="tr-TR" sz="2800" dirty="0"/>
              <a:t>Araştırıcılar keza, aşırı sodyum varlığında, hücrenin potasyum tutabilme yeteneğinin, bitkilerin tuza toleransında önemli bir mekanizma oluşturduğunu belirtmişlerdir.</a:t>
            </a:r>
          </a:p>
        </p:txBody>
      </p:sp>
    </p:spTree>
    <p:extLst>
      <p:ext uri="{BB962C8B-B14F-4D97-AF65-F5344CB8AC3E}">
        <p14:creationId xmlns:p14="http://schemas.microsoft.com/office/powerpoint/2010/main" val="3735783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rrowheads="1"/>
          </p:cNvSpPr>
          <p:nvPr>
            <p:ph type="title"/>
          </p:nvPr>
        </p:nvSpPr>
        <p:spPr/>
        <p:txBody>
          <a:bodyPr/>
          <a:lstStyle/>
          <a:p>
            <a:pPr eaLnBrk="1" hangingPunct="1">
              <a:defRPr/>
            </a:pPr>
            <a:r>
              <a:rPr lang="tr-TR" smtClean="0"/>
              <a:t>Bitkilerin Tuza Toleransı </a:t>
            </a:r>
          </a:p>
        </p:txBody>
      </p:sp>
      <p:sp>
        <p:nvSpPr>
          <p:cNvPr id="320515" name="Rectangle 3"/>
          <p:cNvSpPr>
            <a:spLocks noGrp="1" noChangeArrowheads="1"/>
          </p:cNvSpPr>
          <p:nvPr>
            <p:ph type="body" idx="1"/>
          </p:nvPr>
        </p:nvSpPr>
        <p:spPr/>
        <p:txBody>
          <a:bodyPr/>
          <a:lstStyle/>
          <a:p>
            <a:pPr algn="just" eaLnBrk="1" hangingPunct="1">
              <a:lnSpc>
                <a:spcPct val="80000"/>
              </a:lnSpc>
              <a:defRPr/>
            </a:pPr>
            <a:r>
              <a:rPr lang="tr-TR" sz="2400" dirty="0"/>
              <a:t>Bir bitkinin tuzluluğa toleransı, tuzsuz koşullarda alınan ürünlere kıyasla, azalan ürün ile belirlenir. Karmaşık fizyolojik etkileşimlerden dolayı, bitkilerin kesin tuz toleransı ölçülemeyebilir. </a:t>
            </a:r>
          </a:p>
          <a:p>
            <a:pPr algn="just" eaLnBrk="1" hangingPunct="1">
              <a:lnSpc>
                <a:spcPct val="80000"/>
              </a:lnSpc>
              <a:defRPr/>
            </a:pPr>
            <a:r>
              <a:rPr lang="tr-TR" sz="2400" dirty="0"/>
              <a:t>Tarla  koşullarında tuz toleransı, toprak, su, bitki ve çevresel değişkenleri içerir. Bitkilerin tuz toleransı genellikle </a:t>
            </a:r>
            <a:r>
              <a:rPr lang="tr-TR" sz="2400" dirty="0" err="1"/>
              <a:t>EC’nin</a:t>
            </a:r>
            <a:r>
              <a:rPr lang="tr-TR" sz="2400" dirty="0"/>
              <a:t> bir fonksiyonu olarak ifade edilir. </a:t>
            </a:r>
          </a:p>
          <a:p>
            <a:pPr algn="just" eaLnBrk="1" hangingPunct="1">
              <a:lnSpc>
                <a:spcPct val="80000"/>
              </a:lnSpc>
              <a:defRPr/>
            </a:pPr>
            <a:r>
              <a:rPr lang="tr-TR" sz="2400" dirty="0"/>
              <a:t>Tuz toleransını etkileyen faktörler: bitki gelişim dönemleri, anaç çeşidi, toprak verimliliği, sulama yöntemi, iklim ve hava kirliliği şeklinde sıralanabilir. </a:t>
            </a:r>
          </a:p>
          <a:p>
            <a:pPr algn="just" eaLnBrk="1" hangingPunct="1">
              <a:lnSpc>
                <a:spcPct val="80000"/>
              </a:lnSpc>
              <a:defRPr/>
            </a:pPr>
            <a:r>
              <a:rPr lang="tr-TR" sz="2400" dirty="0"/>
              <a:t>Tuz toleransı ile ilişkin araştırmalar sonucunda, bitkinin veriminin tuzluluk eşiğine ulaşıncaya kadar azalmadığı, daha sonra artan tuzlulukla verimin doğrusal olarak azaldığı sonucunu ortaya koymaktadır. </a:t>
            </a:r>
          </a:p>
        </p:txBody>
      </p:sp>
    </p:spTree>
    <p:extLst>
      <p:ext uri="{BB962C8B-B14F-4D97-AF65-F5344CB8AC3E}">
        <p14:creationId xmlns:p14="http://schemas.microsoft.com/office/powerpoint/2010/main" val="3081109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rrowheads="1"/>
          </p:cNvSpPr>
          <p:nvPr>
            <p:ph type="title"/>
          </p:nvPr>
        </p:nvSpPr>
        <p:spPr/>
        <p:txBody>
          <a:bodyPr/>
          <a:lstStyle/>
          <a:p>
            <a:pPr eaLnBrk="1" hangingPunct="1">
              <a:defRPr/>
            </a:pPr>
            <a:endParaRPr lang="tr-TR" smtClean="0"/>
          </a:p>
        </p:txBody>
      </p:sp>
      <p:sp>
        <p:nvSpPr>
          <p:cNvPr id="321539" name="Rectangle 3"/>
          <p:cNvSpPr>
            <a:spLocks noGrp="1" noChangeArrowheads="1"/>
          </p:cNvSpPr>
          <p:nvPr>
            <p:ph type="body" idx="1"/>
          </p:nvPr>
        </p:nvSpPr>
        <p:spPr/>
        <p:txBody>
          <a:bodyPr/>
          <a:lstStyle/>
          <a:p>
            <a:pPr algn="just" eaLnBrk="1" hangingPunct="1">
              <a:lnSpc>
                <a:spcPct val="80000"/>
              </a:lnSpc>
              <a:defRPr/>
            </a:pPr>
            <a:r>
              <a:rPr lang="tr-TR" sz="2800" dirty="0"/>
              <a:t>Üründe % 100 den % 50’ye azalma, tüm bitkilerde gelişmenin sona erdiği </a:t>
            </a:r>
            <a:r>
              <a:rPr lang="tr-TR" sz="2800" dirty="0" err="1"/>
              <a:t>EC</a:t>
            </a:r>
            <a:r>
              <a:rPr lang="tr-TR" sz="2800" baseline="-25000" dirty="0" err="1"/>
              <a:t>e</a:t>
            </a:r>
            <a:r>
              <a:rPr lang="tr-TR" sz="2800" dirty="0"/>
              <a:t> değerlerine karşılık gelir. </a:t>
            </a:r>
            <a:r>
              <a:rPr lang="tr-TR" sz="2800" dirty="0" err="1"/>
              <a:t>Tuzlulukdan</a:t>
            </a:r>
            <a:r>
              <a:rPr lang="tr-TR" sz="2800" dirty="0"/>
              <a:t> dolayı </a:t>
            </a:r>
            <a:r>
              <a:rPr lang="tr-TR" sz="2800" dirty="0" err="1"/>
              <a:t>linear</a:t>
            </a:r>
            <a:r>
              <a:rPr lang="tr-TR" sz="2800" dirty="0"/>
              <a:t> verim azalması aşağıdaki eşitlikte gösterilmektedir. </a:t>
            </a:r>
          </a:p>
          <a:p>
            <a:pPr algn="just" eaLnBrk="1" hangingPunct="1">
              <a:lnSpc>
                <a:spcPct val="80000"/>
              </a:lnSpc>
              <a:defRPr/>
            </a:pPr>
            <a:r>
              <a:rPr lang="tr-TR" sz="2800" dirty="0"/>
              <a:t>Y=100-B(</a:t>
            </a:r>
            <a:r>
              <a:rPr lang="tr-TR" sz="2800" dirty="0" err="1"/>
              <a:t>EC</a:t>
            </a:r>
            <a:r>
              <a:rPr lang="tr-TR" sz="2800" baseline="-25000" dirty="0" err="1"/>
              <a:t>e</a:t>
            </a:r>
            <a:r>
              <a:rPr lang="tr-TR" sz="2800" dirty="0"/>
              <a:t>-A)</a:t>
            </a:r>
          </a:p>
          <a:p>
            <a:pPr algn="just" eaLnBrk="1" hangingPunct="1">
              <a:lnSpc>
                <a:spcPct val="80000"/>
              </a:lnSpc>
              <a:defRPr/>
            </a:pPr>
            <a:r>
              <a:rPr lang="tr-TR" sz="2800" dirty="0"/>
              <a:t>Y: Verim (nispi verim azalması) %, A: verim azalmasına sebep olan tuzluluk eşiği, B: azalma hattının eğimidir.</a:t>
            </a:r>
          </a:p>
          <a:p>
            <a:pPr algn="just" eaLnBrk="1" hangingPunct="1">
              <a:lnSpc>
                <a:spcPct val="80000"/>
              </a:lnSpc>
              <a:defRPr/>
            </a:pPr>
            <a:r>
              <a:rPr lang="tr-TR" sz="2800" dirty="0"/>
              <a:t>Çeşitli ürünlerde ürün tolerans verileri, yukarıdaki eşitlikten hesaplanan % 10, 25 ve 50 verim azalmaları ve değişik bitkiler için A ve B değerleri hesaplanabilmektedir. </a:t>
            </a:r>
          </a:p>
        </p:txBody>
      </p:sp>
    </p:spTree>
    <p:extLst>
      <p:ext uri="{BB962C8B-B14F-4D97-AF65-F5344CB8AC3E}">
        <p14:creationId xmlns:p14="http://schemas.microsoft.com/office/powerpoint/2010/main" val="4288177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Resim 1" descr="C:\Users\toprak\Pictures\MP Navigator EX\2011_05_06\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3" y="612775"/>
            <a:ext cx="63373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499" name="Metin kutusu 2"/>
          <p:cNvSpPr txBox="1">
            <a:spLocks noChangeArrowheads="1"/>
          </p:cNvSpPr>
          <p:nvPr/>
        </p:nvSpPr>
        <p:spPr bwMode="auto">
          <a:xfrm>
            <a:off x="3287713" y="5300663"/>
            <a:ext cx="6337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FontTx/>
              <a:buNone/>
            </a:pPr>
            <a:r>
              <a:rPr lang="tr-TR" altLang="tr-TR" sz="2400" dirty="0" err="1">
                <a:solidFill>
                  <a:srgbClr val="FFFFFF"/>
                </a:solidFill>
              </a:rPr>
              <a:t>EC’nin</a:t>
            </a:r>
            <a:r>
              <a:rPr lang="tr-TR" altLang="tr-TR" sz="2400" dirty="0">
                <a:solidFill>
                  <a:srgbClr val="FFFFFF"/>
                </a:solidFill>
              </a:rPr>
              <a:t> artışına bağlı olarak verim azalması </a:t>
            </a:r>
          </a:p>
        </p:txBody>
      </p:sp>
    </p:spTree>
    <p:extLst>
      <p:ext uri="{BB962C8B-B14F-4D97-AF65-F5344CB8AC3E}">
        <p14:creationId xmlns:p14="http://schemas.microsoft.com/office/powerpoint/2010/main" val="3523818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Resim 4" descr="C:\Users\toprak\Pictures\MP Navigator EX\2011_05_06\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476251"/>
            <a:ext cx="640873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2514600" y="5627914"/>
            <a:ext cx="5780314" cy="923330"/>
          </a:xfrm>
          <a:prstGeom prst="rect">
            <a:avLst/>
          </a:prstGeom>
          <a:noFill/>
        </p:spPr>
        <p:txBody>
          <a:bodyPr wrap="square" rtlCol="0">
            <a:spAutoFit/>
          </a:bodyPr>
          <a:lstStyle/>
          <a:p>
            <a:r>
              <a:rPr lang="tr-TR" altLang="tr-TR" dirty="0" err="1">
                <a:solidFill>
                  <a:srgbClr val="FFFFFF"/>
                </a:solidFill>
              </a:rPr>
              <a:t>EC’nin</a:t>
            </a:r>
            <a:r>
              <a:rPr lang="tr-TR" altLang="tr-TR" dirty="0">
                <a:solidFill>
                  <a:srgbClr val="FFFFFF"/>
                </a:solidFill>
              </a:rPr>
              <a:t> artışına bağlı olarak </a:t>
            </a:r>
            <a:r>
              <a:rPr lang="tr-TR" altLang="tr-TR" dirty="0" err="1" smtClean="0">
                <a:solidFill>
                  <a:srgbClr val="FFFFFF"/>
                </a:solidFill>
              </a:rPr>
              <a:t>halofit</a:t>
            </a:r>
            <a:r>
              <a:rPr lang="tr-TR" altLang="tr-TR" dirty="0" smtClean="0">
                <a:solidFill>
                  <a:srgbClr val="FFFFFF"/>
                </a:solidFill>
              </a:rPr>
              <a:t> bitkide (</a:t>
            </a:r>
            <a:r>
              <a:rPr lang="tr-TR" altLang="tr-TR" i="1" dirty="0" err="1" smtClean="0">
                <a:solidFill>
                  <a:srgbClr val="FFFFFF"/>
                </a:solidFill>
              </a:rPr>
              <a:t>Seashore</a:t>
            </a:r>
            <a:r>
              <a:rPr lang="tr-TR" altLang="tr-TR" i="1" dirty="0" smtClean="0">
                <a:solidFill>
                  <a:srgbClr val="FFFFFF"/>
                </a:solidFill>
              </a:rPr>
              <a:t> </a:t>
            </a:r>
            <a:r>
              <a:rPr lang="tr-TR" altLang="tr-TR" i="1" dirty="0" err="1" smtClean="0">
                <a:solidFill>
                  <a:srgbClr val="FFFFFF"/>
                </a:solidFill>
              </a:rPr>
              <a:t>paspulum</a:t>
            </a:r>
            <a:r>
              <a:rPr lang="tr-TR" altLang="tr-TR" dirty="0" smtClean="0">
                <a:solidFill>
                  <a:srgbClr val="FFFFFF"/>
                </a:solidFill>
              </a:rPr>
              <a:t>) verim </a:t>
            </a:r>
            <a:r>
              <a:rPr lang="tr-TR" altLang="tr-TR" dirty="0">
                <a:solidFill>
                  <a:srgbClr val="FFFFFF"/>
                </a:solidFill>
              </a:rPr>
              <a:t>azalması </a:t>
            </a:r>
          </a:p>
          <a:p>
            <a:endParaRPr lang="tr-TR" dirty="0"/>
          </a:p>
        </p:txBody>
      </p:sp>
    </p:spTree>
    <p:extLst>
      <p:ext uri="{BB962C8B-B14F-4D97-AF65-F5344CB8AC3E}">
        <p14:creationId xmlns:p14="http://schemas.microsoft.com/office/powerpoint/2010/main" val="582542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TotalTime>
  <Words>1752</Words>
  <Application>Microsoft Office PowerPoint</Application>
  <PresentationFormat>Geniş ekran</PresentationFormat>
  <Paragraphs>453</Paragraphs>
  <Slides>25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Arial</vt:lpstr>
      <vt:lpstr>Garamond</vt:lpstr>
      <vt:lpstr>Symbol</vt:lpstr>
      <vt:lpstr>Times New Roman</vt:lpstr>
      <vt:lpstr>Wingdings</vt:lpstr>
      <vt:lpstr>Dere</vt:lpstr>
      <vt:lpstr>TUZ ETKİ ETMİŞ TOPRAKLAR  ve BİTKİ GELİŞİMİ </vt:lpstr>
      <vt:lpstr>Ozmotik Etki</vt:lpstr>
      <vt:lpstr>PowerPoint Sunusu</vt:lpstr>
      <vt:lpstr>Besin Maddeleri Dengesizliği </vt:lpstr>
      <vt:lpstr>Besin Maddeleri Dengesizliği</vt:lpstr>
      <vt:lpstr>Bitkilerin Tuza Toleransı </vt:lpstr>
      <vt:lpstr>PowerPoint Sunusu</vt:lpstr>
      <vt:lpstr>PowerPoint Sunusu</vt:lpstr>
      <vt:lpstr>PowerPoint Sunusu</vt:lpstr>
      <vt:lpstr>Bitkilerin tuza toleransı </vt:lpstr>
      <vt:lpstr>Bitkilerin tuza toleransı </vt:lpstr>
      <vt:lpstr>Bitkilerin tuza toleransı </vt:lpstr>
      <vt:lpstr>Bitkilerin tuza toleransı </vt:lpstr>
      <vt:lpstr>Tuzluluk parametreleri arasındaki ilişkiler  </vt:lpstr>
      <vt:lpstr>Ozmotik Potansiyel ve Su Yarayışlılığı</vt:lpstr>
      <vt:lpstr>Ozmotik Potansiyel ve Su Yarayışlılığı</vt:lpstr>
      <vt:lpstr>Tuzlu Topraklarda Bitkiler Tuzlu topraklarda çeltik</vt:lpstr>
      <vt:lpstr>Fazla tuzlu bir toprakta çeltik yetiştirilmesi sonucu ıslah süresince toprak tuzluluğunda meydana gelen değişimler</vt:lpstr>
      <vt:lpstr>Bitkilerin Tuzluluğa Toleransını Etkileyen Faktörler </vt:lpstr>
      <vt:lpstr>Bitkilerin Tuzluluğa Toleransını Etkileyen Faktörler </vt:lpstr>
      <vt:lpstr>PowerPoint Sunusu</vt:lpstr>
      <vt:lpstr>Tuz toleransında varyeteye bağlı farklılıklar </vt:lpstr>
      <vt:lpstr>TUZ ETKİ ETMİŞ TOPRAKLAR   ve   BİTKİ GELİŞİMİ</vt:lpstr>
      <vt:lpstr>Sulama sıklığı</vt:lpstr>
      <vt:lpstr>Tuzlu topraklara kıyasla, tuzsuz topraklarda yetişen bitkilerin toplam toprak rutubet streslerindeki değişimler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TUZ ETKİ ETMİŞ TOPRAKLAR  ve BİTKİ GELİŞİMİ </dc:title>
  <dc:creator>Gökhan</dc:creator>
  <cp:lastModifiedBy>Gökhan</cp:lastModifiedBy>
  <cp:revision>2</cp:revision>
  <dcterms:created xsi:type="dcterms:W3CDTF">2017-12-07T07:20:15Z</dcterms:created>
  <dcterms:modified xsi:type="dcterms:W3CDTF">2017-12-08T11:35:35Z</dcterms:modified>
</cp:coreProperties>
</file>