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6" r:id="rId3"/>
    <p:sldId id="321" r:id="rId4"/>
    <p:sldId id="322" r:id="rId5"/>
    <p:sldId id="289" r:id="rId6"/>
    <p:sldId id="290" r:id="rId7"/>
    <p:sldId id="291" r:id="rId8"/>
    <p:sldId id="293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4" r:id="rId17"/>
    <p:sldId id="305" r:id="rId18"/>
    <p:sldId id="306" r:id="rId19"/>
    <p:sldId id="309" r:id="rId20"/>
    <p:sldId id="310" r:id="rId21"/>
    <p:sldId id="313" r:id="rId22"/>
    <p:sldId id="314" r:id="rId23"/>
    <p:sldId id="315" r:id="rId24"/>
    <p:sldId id="31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B775-79E9-4DC2-8B04-E887176659E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240B3-3D51-4971-B6C3-C6005946C2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0748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8611" name="3 Slayt Numarası Yer Tutucusu"/>
          <p:cNvSpPr txBox="1">
            <a:spLocks noGrp="1"/>
          </p:cNvSpPr>
          <p:nvPr/>
        </p:nvSpPr>
        <p:spPr bwMode="auto">
          <a:xfrm>
            <a:off x="3885010" y="8684685"/>
            <a:ext cx="2971800" cy="4593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1D9E824-05C1-42C0-A3A1-F4BB7B622C93}" type="slidenum">
              <a:rPr lang="tr-TR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806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FA64E2-E56B-4235-98B9-E668C03222D7}" type="slidenum">
              <a:rPr lang="tr-TR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113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DA56626-025E-474C-BE93-46330BCA9B19}" type="slidenum">
              <a:rPr lang="tr-TR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318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6FD157-6679-4962-9257-08E84CE336A6}" type="slidenum">
              <a:rPr lang="tr-TR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523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9506E1-24FE-4B30-A228-FC626135F587}" type="slidenum">
              <a:rPr lang="tr-TR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933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8F71910-FCE7-4398-9DCE-36AB8541103A}" type="slidenum">
              <a:rPr lang="tr-TR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137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1458851-C7E4-45D7-A5A3-B709E5535B1B}" type="slidenum">
              <a:rPr lang="tr-TR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64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32F74-338B-4D1E-A78E-F03B209590EB}" type="slidenum">
              <a:rPr lang="tr-TR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854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082E3E-5BAE-47B6-9B3E-D3CECE7BA643}" type="slidenum">
              <a:rPr lang="tr-TR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0595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FC1942-ED3D-4F4D-888D-B5C93AB22FEA}" type="slidenum">
              <a:rPr lang="tr-TR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8787" name="3 Slayt Numarası Yer Tutucusu"/>
          <p:cNvSpPr txBox="1">
            <a:spLocks noGrp="1"/>
          </p:cNvSpPr>
          <p:nvPr/>
        </p:nvSpPr>
        <p:spPr bwMode="auto">
          <a:xfrm>
            <a:off x="3885010" y="8684685"/>
            <a:ext cx="2971800" cy="4593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1EB14EB-BAF3-43F2-8592-4FA74F577479}" type="slidenum">
              <a:rPr lang="tr-TR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tr-T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861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C99BB3-FCFC-47E7-BA50-930F28553B88}" type="slidenum">
              <a:rPr lang="tr-TR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065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2FDFA6-7E99-4E2F-8DA6-BDAC48B60F60}" type="slidenum">
              <a:rPr lang="tr-TR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27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A7B7CF-4737-4037-B064-EFB608202BD8}" type="slidenum">
              <a:rPr lang="tr-TR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577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B83886-40C1-4C37-B8AD-5B9DCDA32D55}" type="slidenum">
              <a:rPr lang="tr-TR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885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CBB6BC8-8DF5-4FD1-BC39-840118D467D2}" type="slidenum">
              <a:rPr lang="tr-TR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08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20A5FFF-88CC-442E-A0DF-D2672407BDDF}" type="slidenum">
              <a:rPr lang="tr-TR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397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833A8BA-6EFE-44FF-9AB7-29D2BFD22246}" type="slidenum">
              <a:rPr lang="tr-TR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601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91F0B51-3E9C-454E-B18E-B19D7AE5DCDF}" type="slidenum">
              <a:rPr lang="tr-TR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a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/>
          </p:cNvSpPr>
          <p:nvPr userDrawn="1"/>
        </p:nvSpPr>
        <p:spPr>
          <a:xfrm>
            <a:off x="501650" y="2500313"/>
            <a:ext cx="8147050" cy="40005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tr-TR" sz="2000" b="1">
                <a:solidFill>
                  <a:srgbClr val="425E23"/>
                </a:solidFill>
                <a:cs typeface="Arial" panose="020B0604020202020204" pitchFamily="34" charset="0"/>
              </a:rPr>
              <a:t>İSTANBUL ÜNİVERSİTESİ AÇIK VE UZAKTAN EĞİTİM FAKÜLTESİ</a:t>
            </a:r>
            <a:endParaRPr lang="en-US" sz="2000" b="1">
              <a:solidFill>
                <a:srgbClr val="425E23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14189" y="3030713"/>
            <a:ext cx="7958376" cy="676275"/>
          </a:xfrm>
        </p:spPr>
        <p:txBody>
          <a:bodyPr>
            <a:normAutofit/>
          </a:bodyPr>
          <a:lstStyle>
            <a:lvl1pPr algn="ctr">
              <a:buFontTx/>
              <a:buNone/>
              <a:defRPr lang="tr-TR" sz="2200" b="1" i="0" kern="1200" cap="all" baseline="0" dirty="0">
                <a:solidFill>
                  <a:srgbClr val="425E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14188" y="3748246"/>
            <a:ext cx="7959600" cy="638175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tr-TR" sz="2100" cap="all" baseline="0" dirty="0">
                <a:ln>
                  <a:noFill/>
                </a:ln>
                <a:solidFill>
                  <a:srgbClr val="42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14188" y="4423999"/>
            <a:ext cx="7959600" cy="638175"/>
          </a:xfrm>
        </p:spPr>
        <p:txBody>
          <a:bodyPr rtlCol="0">
            <a:normAutofit/>
          </a:bodyPr>
          <a:lstStyle>
            <a:lvl1pPr>
              <a:defRPr lang="tr-TR" sz="2100" cap="all" baseline="0" dirty="0">
                <a:solidFill>
                  <a:srgbClr val="42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65773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İçindeki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1579563"/>
            <a:ext cx="9144000" cy="46037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7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Unvan 15"/>
          <p:cNvSpPr>
            <a:spLocks noGrp="1"/>
          </p:cNvSpPr>
          <p:nvPr>
            <p:ph type="title"/>
          </p:nvPr>
        </p:nvSpPr>
        <p:spPr>
          <a:xfrm>
            <a:off x="389118" y="946945"/>
            <a:ext cx="7626002" cy="584775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/>
          </p:nvPr>
        </p:nvSpPr>
        <p:spPr>
          <a:xfrm>
            <a:off x="174691" y="1795382"/>
            <a:ext cx="8826434" cy="4513343"/>
          </a:xfrm>
        </p:spPr>
        <p:txBody>
          <a:bodyPr rtlCol="0" anchor="t">
            <a:normAutofit/>
          </a:bodyPr>
          <a:lstStyle>
            <a:lvl1pPr algn="l">
              <a:buFont typeface="Arial" panose="020B0604020202020204" pitchFamily="34" charset="0"/>
              <a:buChar char="•"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42325" y="6356350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B3E025-F767-4276-BE3B-045BD080B4B8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881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şlik+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8"/>
          <p:cNvCxnSpPr/>
          <p:nvPr userDrawn="1"/>
        </p:nvCxnSpPr>
        <p:spPr>
          <a:xfrm>
            <a:off x="0" y="107950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0000" y="1136469"/>
            <a:ext cx="8805998" cy="5172257"/>
          </a:xfrm>
        </p:spPr>
        <p:txBody>
          <a:bodyPr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 noChangeAspect="1"/>
          </p:cNvSpPr>
          <p:nvPr>
            <p:ph type="body" sz="quarter" idx="15"/>
          </p:nvPr>
        </p:nvSpPr>
        <p:spPr>
          <a:xfrm>
            <a:off x="179999" y="496800"/>
            <a:ext cx="7675200" cy="583200"/>
          </a:xfrm>
        </p:spPr>
        <p:txBody>
          <a:bodyPr anchor="b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442325" y="6356350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2FC952-FDA6-4E1B-ACA2-3AD95F8812E6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705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şlık+Alt Başlık+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10"/>
          <p:cNvCxnSpPr/>
          <p:nvPr userDrawn="1"/>
        </p:nvCxnSpPr>
        <p:spPr>
          <a:xfrm>
            <a:off x="0" y="107950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0000" y="1701400"/>
            <a:ext cx="8805998" cy="4607325"/>
          </a:xfrm>
        </p:spPr>
        <p:txBody>
          <a:bodyPr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 noChangeAspect="1"/>
          </p:cNvSpPr>
          <p:nvPr>
            <p:ph type="title"/>
          </p:nvPr>
        </p:nvSpPr>
        <p:spPr>
          <a:xfrm>
            <a:off x="180000" y="1090800"/>
            <a:ext cx="7674664" cy="526642"/>
          </a:xfrm>
        </p:spPr>
        <p:txBody>
          <a:bodyPr>
            <a:spAutoFit/>
          </a:bodyPr>
          <a:lstStyle>
            <a:lvl1pPr algn="l">
              <a:defRPr sz="2400">
                <a:solidFill>
                  <a:srgbClr val="435E2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7" name="Text Placeholder 6"/>
          <p:cNvSpPr>
            <a:spLocks noGrp="1" noChangeAspect="1"/>
          </p:cNvSpPr>
          <p:nvPr>
            <p:ph type="body" sz="quarter" idx="15"/>
          </p:nvPr>
        </p:nvSpPr>
        <p:spPr>
          <a:xfrm>
            <a:off x="180000" y="498331"/>
            <a:ext cx="7674664" cy="584775"/>
          </a:xfrm>
        </p:spPr>
        <p:txBody>
          <a:bodyPr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442325" y="6396038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ACFF17-1361-4459-88D4-C02B3842762E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1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şlık + Dik Resim +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9"/>
          <p:cNvCxnSpPr/>
          <p:nvPr userDrawn="1"/>
        </p:nvCxnSpPr>
        <p:spPr>
          <a:xfrm>
            <a:off x="0" y="107950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0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16584" y="1090800"/>
            <a:ext cx="3660178" cy="5105034"/>
          </a:xfrm>
          <a:noFill/>
        </p:spPr>
        <p:txBody>
          <a:bodyPr anchor="t">
            <a:normAutofit/>
          </a:bodyPr>
          <a:lstStyle>
            <a:lvl1pPr algn="l">
              <a:buFontTx/>
              <a:buNone/>
              <a:defRPr sz="2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179388" y="1090800"/>
            <a:ext cx="4927600" cy="4640544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tr-TR" noProof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79387" y="5756564"/>
            <a:ext cx="4925101" cy="480586"/>
          </a:xfrm>
          <a:noFill/>
        </p:spPr>
        <p:txBody>
          <a:bodyPr>
            <a:noAutofit/>
          </a:bodyPr>
          <a:lstStyle>
            <a:lvl1pPr algn="l">
              <a:buFontTx/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 noChangeAspect="1"/>
          </p:cNvSpPr>
          <p:nvPr>
            <p:ph type="body" sz="quarter" idx="16"/>
          </p:nvPr>
        </p:nvSpPr>
        <p:spPr>
          <a:xfrm>
            <a:off x="180000" y="496800"/>
            <a:ext cx="7675200" cy="584775"/>
          </a:xfrm>
        </p:spPr>
        <p:txBody>
          <a:bodyPr anchor="b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442325" y="6396038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4F8C93-BD4D-4634-BFFA-68F71F9346E6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541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şlık +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9"/>
          <p:cNvCxnSpPr/>
          <p:nvPr userDrawn="1"/>
        </p:nvCxnSpPr>
        <p:spPr>
          <a:xfrm>
            <a:off x="0" y="107950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10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79387" y="1090800"/>
            <a:ext cx="8821737" cy="4619771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79387" y="5756564"/>
            <a:ext cx="8821738" cy="480586"/>
          </a:xfrm>
          <a:noFill/>
        </p:spPr>
        <p:txBody>
          <a:bodyPr>
            <a:noAutofit/>
          </a:bodyPr>
          <a:lstStyle>
            <a:lvl1pPr algn="l">
              <a:buFontTx/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6"/>
          </p:nvPr>
        </p:nvSpPr>
        <p:spPr>
          <a:xfrm>
            <a:off x="180000" y="496800"/>
            <a:ext cx="7675200" cy="583200"/>
          </a:xfrm>
        </p:spPr>
        <p:txBody>
          <a:bodyPr anchor="b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442325" y="6396038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A6D461-5206-4734-836B-1C2E71C8E024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347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şlık +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2-05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8255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/>
          <p:nvPr userDrawn="1"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F9D7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/>
          <p:nvPr userDrawn="1"/>
        </p:nvSpPr>
        <p:spPr>
          <a:xfrm>
            <a:off x="0" y="6810375"/>
            <a:ext cx="9144000" cy="44450"/>
          </a:xfrm>
          <a:prstGeom prst="rect">
            <a:avLst/>
          </a:prstGeom>
          <a:solidFill>
            <a:srgbClr val="435E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8"/>
          <p:cNvCxnSpPr/>
          <p:nvPr userDrawn="1"/>
        </p:nvCxnSpPr>
        <p:spPr>
          <a:xfrm>
            <a:off x="0" y="107950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9"/>
          <p:cNvCxnSpPr/>
          <p:nvPr userDrawn="1"/>
        </p:nvCxnSpPr>
        <p:spPr>
          <a:xfrm>
            <a:off x="0" y="6318250"/>
            <a:ext cx="9144000" cy="0"/>
          </a:xfrm>
          <a:prstGeom prst="line">
            <a:avLst/>
          </a:prstGeom>
          <a:ln>
            <a:solidFill>
              <a:srgbClr val="F9D702"/>
            </a:solidFill>
            <a:prstDash val="soli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0000" y="1090800"/>
            <a:ext cx="8805998" cy="5158423"/>
          </a:xfrm>
        </p:spPr>
        <p:txBody>
          <a:bodyPr rtlCol="0" anchor="t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tr-TR" sz="2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10"/>
          <p:cNvSpPr>
            <a:spLocks noGrp="1" noChangeAspect="1"/>
          </p:cNvSpPr>
          <p:nvPr>
            <p:ph type="body" sz="quarter" idx="15"/>
          </p:nvPr>
        </p:nvSpPr>
        <p:spPr>
          <a:xfrm>
            <a:off x="180000" y="496799"/>
            <a:ext cx="7675200" cy="583200"/>
          </a:xfrm>
        </p:spPr>
        <p:txBody>
          <a:bodyPr anchor="b">
            <a:spAutoFit/>
          </a:bodyPr>
          <a:lstStyle>
            <a:lvl1pPr algn="l">
              <a:lnSpc>
                <a:spcPct val="100000"/>
              </a:lnSpc>
              <a:defRPr sz="3200">
                <a:solidFill>
                  <a:srgbClr val="435E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442325" y="6396038"/>
            <a:ext cx="7112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2372C7-EBFF-438E-B8A3-8415F09B59F7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965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rka Kap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UZEF LOGO-0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0" y="1111250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3"/>
          <p:cNvSpPr txBox="1"/>
          <p:nvPr userDrawn="1"/>
        </p:nvSpPr>
        <p:spPr>
          <a:xfrm>
            <a:off x="2579688" y="4471988"/>
            <a:ext cx="4216400" cy="4397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tr-TR">
                <a:solidFill>
                  <a:srgbClr val="E7E6E6">
                    <a:lumMod val="50000"/>
                  </a:srgbClr>
                </a:solidFill>
              </a:rPr>
              <a:t>auzef.istanbul.edu.tr</a:t>
            </a:r>
          </a:p>
          <a:p>
            <a:pPr algn="ctr">
              <a:lnSpc>
                <a:spcPct val="110000"/>
              </a:lnSpc>
              <a:defRPr/>
            </a:pPr>
            <a:endParaRPr lang="tr-TR">
              <a:solidFill>
                <a:srgbClr val="E7E6E6">
                  <a:lumMod val="50000"/>
                </a:srgbClr>
              </a:solidFill>
            </a:endParaRPr>
          </a:p>
        </p:txBody>
      </p:sp>
      <p:cxnSp>
        <p:nvCxnSpPr>
          <p:cNvPr id="4" name="Straight Connector 4"/>
          <p:cNvCxnSpPr/>
          <p:nvPr userDrawn="1"/>
        </p:nvCxnSpPr>
        <p:spPr>
          <a:xfrm>
            <a:off x="1485900" y="4978400"/>
            <a:ext cx="660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5"/>
          <p:cNvCxnSpPr/>
          <p:nvPr userDrawn="1"/>
        </p:nvCxnSpPr>
        <p:spPr>
          <a:xfrm>
            <a:off x="1485900" y="4381500"/>
            <a:ext cx="660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296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D398E1-4F1F-4D65-B3E3-79E18BC877B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F125A8-5E29-4760-99F9-CB32F0100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366963"/>
            <a:ext cx="78867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İSTANBUL ÜNİVERSİTESİ AÇIK VE UZAKTAN EĞİTİM FAKÜLTESİ</a:t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en-US" smtClean="0"/>
              <a:t>PROGRAM ADI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716338"/>
            <a:ext cx="78867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DERS ADI</a:t>
            </a:r>
            <a:endParaRPr lang="tr-TR" smtClean="0"/>
          </a:p>
          <a:p>
            <a:pPr lvl="0"/>
            <a:r>
              <a:rPr lang="en-US" smtClean="0"/>
              <a:t>Öğretim üyesi adı-soyadı</a:t>
            </a:r>
          </a:p>
        </p:txBody>
      </p:sp>
    </p:spTree>
    <p:extLst>
      <p:ext uri="{BB962C8B-B14F-4D97-AF65-F5344CB8AC3E}">
        <p14:creationId xmlns:p14="http://schemas.microsoft.com/office/powerpoint/2010/main" xmlns="" val="42339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kern="1200">
          <a:solidFill>
            <a:srgbClr val="70AD4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rgbClr val="70AD47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ct val="15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fontAlgn="base">
              <a:spcBef>
                <a:spcPts val="1000"/>
              </a:spcBef>
              <a:spcAft>
                <a:spcPct val="0"/>
              </a:spcAft>
            </a:pPr>
            <a:r>
              <a:rPr lang="tr-TR" sz="3200" cap="none" dirty="0" smtClean="0">
                <a:solidFill>
                  <a:srgbClr val="435E23"/>
                </a:solidFill>
                <a:latin typeface="Arial" charset="0"/>
                <a:ea typeface="+mn-ea"/>
                <a:cs typeface="Arial" charset="0"/>
              </a:rPr>
              <a:t>Gelişimi Etkileyen </a:t>
            </a:r>
            <a:r>
              <a:rPr lang="tr-TR" sz="3200" cap="none" dirty="0">
                <a:solidFill>
                  <a:srgbClr val="435E23"/>
                </a:solidFill>
                <a:latin typeface="Arial" charset="0"/>
                <a:ea typeface="+mn-ea"/>
                <a:cs typeface="Arial" charset="0"/>
              </a:rPr>
              <a:t>Faktörler</a:t>
            </a:r>
            <a:br>
              <a:rPr lang="tr-TR" sz="3200" cap="none" dirty="0">
                <a:solidFill>
                  <a:srgbClr val="435E23"/>
                </a:solidFill>
                <a:latin typeface="Arial" charset="0"/>
                <a:ea typeface="+mn-ea"/>
                <a:cs typeface="Arial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3485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609600" y="1430338"/>
            <a:ext cx="7924800" cy="5051425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Düzenli ve yeterli beslenen çocukların hastalıklara yakalanma oranı daha az olsa da, özellikle çocukluk yıllarında geçirilen hastalıklar ve kazalar, gelişimi yavaşlatabilir veya engelleyebilir.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Çocuğu uzun süre yatağa bağlı tutan hastalıklar bazen geçici, bazen de sürekli olarak fiziksel büyümeyi engelleyebilir.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7DFCC28-EBE1-48D3-B5EE-B05596FC320B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10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9875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Geçirilen Hastalıklar ve Kazalar</a:t>
            </a:r>
          </a:p>
        </p:txBody>
      </p:sp>
    </p:spTree>
    <p:extLst>
      <p:ext uri="{BB962C8B-B14F-4D97-AF65-F5344CB8AC3E}">
        <p14:creationId xmlns:p14="http://schemas.microsoft.com/office/powerpoint/2010/main" xmlns="" val="62549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717550" y="1485900"/>
            <a:ext cx="7854950" cy="4764088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 Okul yıllarında gelişen vücutları ve artan dirençleri nedeniyle hastalıklara karşı okul öncesi yıllara göre daha dayanıklıdırlar.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Fakat </a:t>
            </a: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okul ortamında hastalıkların çocuktan çocuğa yayılması çok hızlı olduğundan grip gibi bulaşıcı hastalıklara sıkça yakalanırlar.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348875E-5550-436B-A971-D2A5A2A98620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11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192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Geçirilen Hastalıklar ve Kazalar</a:t>
            </a:r>
          </a:p>
        </p:txBody>
      </p:sp>
    </p:spTree>
    <p:extLst>
      <p:ext uri="{BB962C8B-B14F-4D97-AF65-F5344CB8AC3E}">
        <p14:creationId xmlns:p14="http://schemas.microsoft.com/office/powerpoint/2010/main" xmlns="" val="31552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323850" y="1341438"/>
            <a:ext cx="8337550" cy="5157787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None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Çocukları hastalıklardan korumak için,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aşılar zamanında yapılmalı,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çocukların sağlığı izlenmeli,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hastalık belirtileri görüldüğünde hemen doktora başvurulmalı,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yiyecek ve içeceklerin sağlık koşullarına uygun olması sağlanmalı,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hasta çocukların sağlıklı çocuklarla ilişki kurmaları engellenmelidir.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60CCADB-C97C-477A-930E-7DF4A967F028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4995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Geçirilen Hastalıklar ve Kazalar</a:t>
            </a:r>
          </a:p>
        </p:txBody>
      </p:sp>
    </p:spTree>
    <p:extLst>
      <p:ext uri="{BB962C8B-B14F-4D97-AF65-F5344CB8AC3E}">
        <p14:creationId xmlns:p14="http://schemas.microsoft.com/office/powerpoint/2010/main" xmlns="" val="41801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501650" y="1593850"/>
            <a:ext cx="8140700" cy="4745038"/>
          </a:xfrm>
        </p:spPr>
        <p:txBody>
          <a:bodyPr/>
          <a:lstStyle/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Ev ve trafik kazaları da büyüme ve gelişmeyi olumsuz etkilemektedir.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Örneğin; küçük bir dikkatsizlik sonucunda oluşan yanıklar bazı organların işlevlerini azaltabilmekte ya da durdurabilmektedir.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Trafik kazalarında da bedenin bazı kısımlarının kaybına kadar varabilen hasarlar olmaktadır.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13287B-ED57-4080-A8AA-C074804B5FD8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13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704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Geçirilen Hastalıklar ve Kazalar</a:t>
            </a:r>
          </a:p>
        </p:txBody>
      </p:sp>
    </p:spTree>
    <p:extLst>
      <p:ext uri="{BB962C8B-B14F-4D97-AF65-F5344CB8AC3E}">
        <p14:creationId xmlns:p14="http://schemas.microsoft.com/office/powerpoint/2010/main" xmlns="" val="385494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538163" y="1628775"/>
            <a:ext cx="8034337" cy="4621213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</a:pPr>
            <a:r>
              <a:rPr sz="2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Ailenin çocuk üzerindeki etkileri tüm yaşamı boyunca devam etmektedir. 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</a:pPr>
            <a:r>
              <a:rPr sz="2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Çocuğun ebeveynlerinden beklediği bakım, koruma ve iletişim ihtiyacı bebeklik dönemi ile birlikte sona ermemektedir. 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</a:pPr>
            <a:r>
              <a:rPr sz="2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Çocukluk yılları boyunca ebeveyn, çocuğun fiziksel ve psikolojik gelişimi için vazgeçilmez bir kaynaktır.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1F5D5B-A3B9-4FF9-BDE8-E53F38BADB05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14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9091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Aile Ortamı</a:t>
            </a:r>
          </a:p>
        </p:txBody>
      </p:sp>
    </p:spTree>
    <p:extLst>
      <p:ext uri="{BB962C8B-B14F-4D97-AF65-F5344CB8AC3E}">
        <p14:creationId xmlns:p14="http://schemas.microsoft.com/office/powerpoint/2010/main" xmlns="" val="766320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735013" y="1555750"/>
            <a:ext cx="7981950" cy="4748213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Anne-babalar kendi yetiştirilme tarzları ve içinde bulundukları toplumsal koşulların bir sonucu olarak çocuklarına farklı tutumlarla yaklaşırlar.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Anne-babalar aşırı kısıtlayıcı ve baskıcı, aşırı hoşgörülü veya demokratik tutumlar sergileyebilirler ya da içinde bulundukları o anki koşullara göre değişen tutumlar (tutarsız tutum) gösterebilirler.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300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4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E698D69-27CD-4FB1-8FB9-943C40224FAE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15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216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Aile Ortamı</a:t>
            </a:r>
          </a:p>
        </p:txBody>
      </p:sp>
    </p:spTree>
    <p:extLst>
      <p:ext uri="{BB962C8B-B14F-4D97-AF65-F5344CB8AC3E}">
        <p14:creationId xmlns:p14="http://schemas.microsoft.com/office/powerpoint/2010/main" xmlns="" val="3888845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931863" y="1754188"/>
            <a:ext cx="7691437" cy="4495800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Aşırı otoriter, aşırı hoşgörülü ya da tutarsız olmak çocuğu olumsuz yönde etkileyerek, kişilik ve duygusal gelişimde sorunlara neden olabilir.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sz="28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Saldırganlık eğilimi, bağımlılık, utangaçlık, aşırı kuralcılık gibi kişilik özelliklerine neden olabilir.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4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B00117E-508C-4006-89EB-6505BD1696CB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16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4211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Aile Ortamı</a:t>
            </a:r>
          </a:p>
        </p:txBody>
      </p:sp>
    </p:spTree>
    <p:extLst>
      <p:ext uri="{BB962C8B-B14F-4D97-AF65-F5344CB8AC3E}">
        <p14:creationId xmlns:p14="http://schemas.microsoft.com/office/powerpoint/2010/main" xmlns="" val="188640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555625" y="1611313"/>
            <a:ext cx="8088313" cy="4638675"/>
          </a:xfrm>
        </p:spPr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Demokratik anne-babalar ise tutarlı ve güven vericidir.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Çocuktan beklentilerini açıkça belirtir, çocuklarıyla demokratik bir ilişki kurarlar.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Bu </a:t>
            </a: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tutuma sahip anne-babaların çocuklarının daha bağımsız, kendine güvenen, dostluk kurabilen, işbirliği yapabilen, başarıya güdülenmiş bireyler oldukları gözlenmiştir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2F931DA-D395-4E91-8A6C-7ADC59C241DD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17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6259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Aile Ortamı</a:t>
            </a:r>
          </a:p>
        </p:txBody>
      </p:sp>
    </p:spTree>
    <p:extLst>
      <p:ext uri="{BB962C8B-B14F-4D97-AF65-F5344CB8AC3E}">
        <p14:creationId xmlns:p14="http://schemas.microsoft.com/office/powerpoint/2010/main" xmlns="" val="423382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663575" y="1682750"/>
            <a:ext cx="8034338" cy="4735513"/>
          </a:xfrm>
        </p:spPr>
        <p:txBody>
          <a:bodyPr/>
          <a:lstStyle/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Çocuklar üç yaşından sonra akranlarıyla bir arada olma ihtiyacı içindedir.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Çocuklar okula ve diğer çocuklarla ilişki kurmaya başladıktan sonra yalnız veya bir-iki arkadaşla oynamak yerine, birçok arkadaşla bir arada olmak isterler.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Okul döneminin en büyük özelliği akranlarla ilişkilerin artmasıdır.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AD0A636-DD2E-443E-8380-2E594CE9C632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18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0355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Arkadaşlar</a:t>
            </a:r>
          </a:p>
        </p:txBody>
      </p:sp>
    </p:spTree>
    <p:extLst>
      <p:ext uri="{BB962C8B-B14F-4D97-AF65-F5344CB8AC3E}">
        <p14:creationId xmlns:p14="http://schemas.microsoft.com/office/powerpoint/2010/main" xmlns="" val="3966025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592138" y="1611313"/>
            <a:ext cx="7999412" cy="4806950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Arkadaşlarla kurulan ilişkiler çocukların paylaşma, işbirliği kurma, sırasını bekleme gibi çeşitli sosyal beceriler geliştirmelerine yardımcı olur.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Arkadaşlar sosyal becerilerin kazanılmasında en etkili unsurlardır.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Çocuklar arkadaşlarıyla oynarken yaşama ilişkin pek çok şey öğrenirler.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0FD05C8-5A78-4161-8E3A-76C666EBCCF2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19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240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Arkadaşlar</a:t>
            </a:r>
          </a:p>
        </p:txBody>
      </p:sp>
    </p:spTree>
    <p:extLst>
      <p:ext uri="{BB962C8B-B14F-4D97-AF65-F5344CB8AC3E}">
        <p14:creationId xmlns:p14="http://schemas.microsoft.com/office/powerpoint/2010/main" xmlns="" val="216574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b="1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Bu bölüm;</a:t>
            </a: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Baran,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b="1" dirty="0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kaynağından aynen alınmıştır.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tr-TR" dirty="0">
              <a:solidFill>
                <a:prstClr val="black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31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717550" y="1682750"/>
            <a:ext cx="7980363" cy="4567238"/>
          </a:xfrm>
        </p:spPr>
        <p:txBody>
          <a:bodyPr/>
          <a:lstStyle/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Televizyon, radyo, gazete, internet gibi kitle iletişim araçları çocukların gelişimleri üzerinde etkili olmaktadır.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Bu araçlar içinde çocuklar özellikle televizyon ve internetin etkilerine daha çok maruz kalmaktadırlar.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Televizyonda yer alan şiddet görüntüleri çocukta korku, saldırganlık gibi problemlere neden olabilmektedir.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F187B7-D2B4-4008-8EC4-0E5CD5A5B9DC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20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52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Kitle İletişim Araçları</a:t>
            </a:r>
          </a:p>
        </p:txBody>
      </p:sp>
    </p:spTree>
    <p:extLst>
      <p:ext uri="{BB962C8B-B14F-4D97-AF65-F5344CB8AC3E}">
        <p14:creationId xmlns:p14="http://schemas.microsoft.com/office/powerpoint/2010/main" xmlns="" val="212702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538163" y="1592263"/>
            <a:ext cx="7694612" cy="4657725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Çocuklar okul öncesi dönemde henüz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gerçekle gerçek olmayanı tam olarak ayırt edemediği için,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yeterince anlayıp doğru olarak değerlendiremediği bazı ses ve görüntüler,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smtClean="0">
                <a:solidFill>
                  <a:srgbClr val="595959"/>
                </a:solidFill>
                <a:cs typeface="Arial" charset="0"/>
              </a:rPr>
              <a:t> ölüm-kavga gibi şiddet sahneleri çocuğun korkmasına neden</a:t>
            </a:r>
            <a:r>
              <a:rPr lang="tr-TR" smtClean="0">
                <a:solidFill>
                  <a:srgbClr val="595959"/>
                </a:solidFill>
                <a:cs typeface="Arial" charset="0"/>
              </a:rPr>
              <a:t> </a:t>
            </a:r>
            <a:r>
              <a:rPr lang="tr-TR" sz="2800" smtClean="0">
                <a:solidFill>
                  <a:srgbClr val="595959"/>
                </a:solidFill>
                <a:cs typeface="Arial" charset="0"/>
              </a:rPr>
              <a:t>olabilmektedir.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78D02BD-204A-41F5-AEB4-DEEF96B926E4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21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9571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Kitle İletişim Araçları</a:t>
            </a:r>
          </a:p>
        </p:txBody>
      </p:sp>
    </p:spTree>
    <p:extLst>
      <p:ext uri="{BB962C8B-B14F-4D97-AF65-F5344CB8AC3E}">
        <p14:creationId xmlns:p14="http://schemas.microsoft.com/office/powerpoint/2010/main" xmlns="" val="19414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931863" y="1611313"/>
            <a:ext cx="7659687" cy="4638675"/>
          </a:xfrm>
        </p:spPr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Çocuğun şiddete yönelmesindeki en önemli etken, bu eylemi yapanlarla kendi özdeşleştirmesidir.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2800" smtClean="0">
                <a:solidFill>
                  <a:srgbClr val="595959"/>
                </a:solidFill>
                <a:latin typeface="Arial" charset="0"/>
                <a:cs typeface="Arial" charset="0"/>
              </a:rPr>
              <a:t>Televizyondaki şiddet sahneleri daha çok filmin karakterleri, özellikle de iyi adamlar tarafından uygulandığında ve saldırı başarılı bir şekilde amacına ulaştığında çocuklar üzerinde daha fazla etkili olmaktadır. 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sz="280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4A3E4E8-550B-43F7-8FCE-40500718082E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1619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Kitle İletişim Araçları</a:t>
            </a:r>
          </a:p>
        </p:txBody>
      </p:sp>
    </p:spTree>
    <p:extLst>
      <p:ext uri="{BB962C8B-B14F-4D97-AF65-F5344CB8AC3E}">
        <p14:creationId xmlns:p14="http://schemas.microsoft.com/office/powerpoint/2010/main" xmlns="" val="251261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92113" y="1682750"/>
            <a:ext cx="8197850" cy="5605463"/>
          </a:xfrm>
        </p:spPr>
        <p:txBody>
          <a:bodyPr anchor="t"/>
          <a:lstStyle/>
          <a:p>
            <a:pPr marL="0" indent="0" algn="just" eaLnBrk="1" hangingPunct="1">
              <a:lnSpc>
                <a:spcPct val="100000"/>
              </a:lnSpc>
              <a:buFont typeface="Arial" charset="0"/>
              <a:buChar char="•"/>
            </a:pPr>
            <a:r>
              <a:rPr lang="tr-TR" smtClean="0">
                <a:solidFill>
                  <a:srgbClr val="595959"/>
                </a:solidFill>
                <a:cs typeface="Arial" charset="0"/>
              </a:rPr>
              <a:t>Kalıtım ve çevre dışında gelişimi belirleyici önemli öğelerden biri de zamandır. </a:t>
            </a:r>
          </a:p>
          <a:p>
            <a:pPr marL="0" indent="0" algn="just" eaLnBrk="1" hangingPunct="1">
              <a:lnSpc>
                <a:spcPct val="100000"/>
              </a:lnSpc>
              <a:buFont typeface="Arial" charset="0"/>
              <a:buChar char="•"/>
            </a:pPr>
            <a:r>
              <a:rPr lang="tr-TR" smtClean="0">
                <a:solidFill>
                  <a:srgbClr val="595959"/>
                </a:solidFill>
                <a:cs typeface="Arial" charset="0"/>
              </a:rPr>
              <a:t>Bazı davranışların ortaya çıkmasında organizmanın karşılaştığı, belirli zaman dilimleri içindeki uyarıcıların niteliği ve miktarı gelişimi destekler ya da engelleyebilir. </a:t>
            </a:r>
          </a:p>
          <a:p>
            <a:pPr marL="0" indent="0" algn="just" eaLnBrk="1" hangingPunct="1">
              <a:lnSpc>
                <a:spcPct val="100000"/>
              </a:lnSpc>
              <a:buFont typeface="Arial" charset="0"/>
              <a:buChar char="•"/>
            </a:pPr>
            <a:r>
              <a:rPr lang="tr-TR" smtClean="0">
                <a:solidFill>
                  <a:srgbClr val="595959"/>
                </a:solidFill>
                <a:cs typeface="Arial" charset="0"/>
              </a:rPr>
              <a:t>Örneğin; gebeliğin ilk üç ayı doğum öncesi gelişim açısından büyük önem taşır. </a:t>
            </a:r>
          </a:p>
          <a:p>
            <a:pPr marL="0" indent="0" algn="just" eaLnBrk="1" hangingPunct="1">
              <a:lnSpc>
                <a:spcPct val="100000"/>
              </a:lnSpc>
              <a:buFont typeface="Arial" charset="0"/>
              <a:buChar char="•"/>
            </a:pPr>
            <a:endParaRPr lang="tr-TR" smtClean="0">
              <a:solidFill>
                <a:srgbClr val="595959"/>
              </a:solidFill>
              <a:cs typeface="Arial" charset="0"/>
            </a:endParaRPr>
          </a:p>
        </p:txBody>
      </p:sp>
      <p:sp>
        <p:nvSpPr>
          <p:cNvPr id="3" name="2 Slayt Numarası Yer Tutucusu"/>
          <p:cNvSpPr txBox="1">
            <a:spLocks noGrp="1"/>
          </p:cNvSpPr>
          <p:nvPr/>
        </p:nvSpPr>
        <p:spPr>
          <a:xfrm>
            <a:off x="8442325" y="6396038"/>
            <a:ext cx="711200" cy="36512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CC9A4A0A-F470-49F7-B47D-F4CC422ACFFE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23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19811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179388" y="496888"/>
            <a:ext cx="7675562" cy="582612"/>
          </a:xfrm>
        </p:spPr>
        <p:txBody>
          <a:bodyPr anchor="b">
            <a:spAutoFit/>
          </a:bodyPr>
          <a:lstStyle/>
          <a:p>
            <a:pPr marL="0" indent="0" algn="l" eaLnBrk="1" hangingPunct="1">
              <a:lnSpc>
                <a:spcPct val="100000"/>
              </a:lnSpc>
            </a:pPr>
            <a:r>
              <a:rPr lang="tr-TR" sz="3200" b="1" smtClean="0">
                <a:solidFill>
                  <a:srgbClr val="435E23"/>
                </a:solidFill>
                <a:cs typeface="Arial" charset="0"/>
              </a:rPr>
              <a:t>Zaman</a:t>
            </a:r>
          </a:p>
        </p:txBody>
      </p:sp>
    </p:spTree>
    <p:extLst>
      <p:ext uri="{BB962C8B-B14F-4D97-AF65-F5344CB8AC3E}">
        <p14:creationId xmlns:p14="http://schemas.microsoft.com/office/powerpoint/2010/main" xmlns="" val="107051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Gelişimi etkileyen faktörler;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Doğum öncesi faktörler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Doğum anı faktörler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Doğum sonrası faktörler olarak ele alınabilir.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8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338138" y="1306513"/>
            <a:ext cx="8805862" cy="5157787"/>
          </a:xfrm>
        </p:spPr>
        <p:txBody>
          <a:bodyPr anchor="t"/>
          <a:lstStyle/>
          <a:p>
            <a:pPr marL="742950" lvl="1" indent="-285750" algn="just" eaLnBrk="1" hangingPunct="1">
              <a:lnSpc>
                <a:spcPct val="100000"/>
              </a:lnSpc>
            </a:pPr>
            <a:endParaRPr lang="tr-TR" sz="2800" dirty="0" smtClean="0">
              <a:solidFill>
                <a:srgbClr val="595959"/>
              </a:solidFill>
              <a:cs typeface="Arial" charset="0"/>
            </a:endParaRP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Annenin beslenmesi,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Annenin ruh sağlığı,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Annenin aldığı ilaçlar, alkol, sigara kullanımı,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 ile baba arasındaki kan uyuşmazlığı,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Annenin geçirdiği kazalar ve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Annenin çalışma ritmi bebeği etkileyebilir. </a:t>
            </a:r>
          </a:p>
        </p:txBody>
      </p:sp>
      <p:sp>
        <p:nvSpPr>
          <p:cNvPr id="3" name="2 Slayt Numarası Yer Tutucusu"/>
          <p:cNvSpPr txBox="1">
            <a:spLocks noGrp="1"/>
          </p:cNvSpPr>
          <p:nvPr/>
        </p:nvSpPr>
        <p:spPr>
          <a:xfrm>
            <a:off x="8442325" y="6396038"/>
            <a:ext cx="711200" cy="36512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7100B78A-5CC7-4891-8977-8C01A3D77E0F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4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5539" name="3 Metin Yer Tutucusu"/>
          <p:cNvSpPr>
            <a:spLocks noGrp="1"/>
          </p:cNvSpPr>
          <p:nvPr>
            <p:ph type="body" sz="quarter" idx="4294967295"/>
          </p:nvPr>
        </p:nvSpPr>
        <p:spPr>
          <a:xfrm>
            <a:off x="179388" y="500063"/>
            <a:ext cx="7675562" cy="579437"/>
          </a:xfrm>
        </p:spPr>
        <p:txBody>
          <a:bodyPr anchor="b">
            <a:spAutoFit/>
          </a:bodyPr>
          <a:lstStyle/>
          <a:p>
            <a:pPr marL="0" indent="0" algn="l" eaLnBrk="1" hangingPunct="1">
              <a:lnSpc>
                <a:spcPct val="100000"/>
              </a:lnSpc>
            </a:pPr>
            <a:r>
              <a:rPr lang="tr-TR" sz="3200" b="1" smtClean="0">
                <a:solidFill>
                  <a:srgbClr val="435E23"/>
                </a:solidFill>
                <a:cs typeface="Arial" charset="0"/>
              </a:rPr>
              <a:t>Doğum Öncesi Faktörler</a:t>
            </a:r>
          </a:p>
        </p:txBody>
      </p:sp>
    </p:spTree>
    <p:extLst>
      <p:ext uri="{BB962C8B-B14F-4D97-AF65-F5344CB8AC3E}">
        <p14:creationId xmlns:p14="http://schemas.microsoft.com/office/powerpoint/2010/main" xmlns="" val="415212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338138" y="1306513"/>
            <a:ext cx="8805862" cy="5157787"/>
          </a:xfrm>
        </p:spPr>
        <p:txBody>
          <a:bodyPr/>
          <a:lstStyle/>
          <a:p>
            <a:pPr marL="742950" lvl="1" indent="-285750"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tr-TR" sz="2800" dirty="0" smtClean="0">
                <a:solidFill>
                  <a:srgbClr val="595959"/>
                </a:solidFill>
                <a:cs typeface="Arial" charset="0"/>
              </a:rPr>
              <a:t>Doğum öncesi;</a:t>
            </a:r>
          </a:p>
          <a:p>
            <a:pPr algn="just" fontAlgn="base">
              <a:spcAft>
                <a:spcPct val="0"/>
              </a:spcAft>
            </a:pPr>
            <a:r>
              <a:rPr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Hamilelikte, özellikle ilk üç ayda </a:t>
            </a:r>
          </a:p>
          <a:p>
            <a:pPr algn="just" fontAlgn="base"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geçirdiği kızamıkçık gibi hastalıklar organ gelişimini etkiler, </a:t>
            </a:r>
          </a:p>
          <a:p>
            <a:pPr algn="just" fontAlgn="base"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kullandığı ilaçlar organ eksikliklerine ya da işlev bozukluklarına neden olmaktadır.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DE19B64-4258-4E44-870A-03CC1F8E22C3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5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7587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500063"/>
            <a:ext cx="7675562" cy="579437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Doğum Öncesi Faktörler</a:t>
            </a:r>
          </a:p>
        </p:txBody>
      </p:sp>
    </p:spTree>
    <p:extLst>
      <p:ext uri="{BB962C8B-B14F-4D97-AF65-F5344CB8AC3E}">
        <p14:creationId xmlns:p14="http://schemas.microsoft.com/office/powerpoint/2010/main" xmlns="" val="61687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179388" y="1090613"/>
            <a:ext cx="8267700" cy="5159375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None/>
            </a:pPr>
            <a:r>
              <a:rPr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 sırasında; </a:t>
            </a:r>
            <a:endParaRPr sz="2800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Bebeğin oksijensiz kalması,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Vakum ve forseps gibi araçların doğru şekilde kullanılmaması ve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Bebeğin başının çok fazla basınçla karşılaşması, </a:t>
            </a:r>
          </a:p>
          <a:p>
            <a:pPr marL="742950" lvl="1" indent="-285750" algn="just" eaLnBrk="1" hangingPunct="1">
              <a:lnSpc>
                <a:spcPct val="100000"/>
              </a:lnSpc>
            </a:pPr>
            <a:r>
              <a:rPr lang="tr-TR" sz="3200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Kordon dolanması gibi durumlar özellikle beyin gelişimini olmak üzere bebeğin gelişimini etkileyen ve sınırlandıran durumlardır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F9705EC-03FD-4A06-81B1-E9647766FFAD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9635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500063"/>
            <a:ext cx="7675562" cy="579437"/>
          </a:xfrm>
        </p:spPr>
        <p:txBody>
          <a:bodyPr/>
          <a:lstStyle/>
          <a:p>
            <a:pPr marL="0" indent="0" eaLnBrk="1" hangingPunct="1"/>
            <a:r>
              <a:rPr lang="tr-TR" b="1" dirty="0" smtClean="0">
                <a:latin typeface="Arial" charset="0"/>
                <a:cs typeface="Arial" charset="0"/>
              </a:rPr>
              <a:t>Doğum Sırası Faktörler  </a:t>
            </a:r>
          </a:p>
        </p:txBody>
      </p:sp>
    </p:spTree>
    <p:extLst>
      <p:ext uri="{BB962C8B-B14F-4D97-AF65-F5344CB8AC3E}">
        <p14:creationId xmlns:p14="http://schemas.microsoft.com/office/powerpoint/2010/main" xmlns="" val="373409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304800" y="1144588"/>
            <a:ext cx="8609013" cy="4889500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90000"/>
              </a:lnSpc>
              <a:spcAft>
                <a:spcPct val="0"/>
              </a:spcAft>
              <a:buFont typeface="Arial" charset="0"/>
              <a:buNone/>
            </a:pPr>
            <a:r>
              <a:rPr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Doğum sonrasında; 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Beslenme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Geçirilen hastalıklar ve kazalar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Aile ortamı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Arkadaşlar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Kitle iletişim araçları</a:t>
            </a:r>
          </a:p>
          <a:p>
            <a:pPr algn="just" fontAlgn="base">
              <a:lnSpc>
                <a:spcPct val="90000"/>
              </a:lnSpc>
              <a:spcAft>
                <a:spcPct val="0"/>
              </a:spcAft>
            </a:pPr>
            <a:r>
              <a:rPr lang="tr-TR"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Zaman</a:t>
            </a:r>
          </a:p>
          <a:p>
            <a:pPr marL="0" indent="0" algn="just" fontAlgn="base">
              <a:lnSpc>
                <a:spcPct val="90000"/>
              </a:lnSpc>
              <a:spcAft>
                <a:spcPct val="0"/>
              </a:spcAft>
              <a:buFont typeface="Arial" charset="0"/>
              <a:buNone/>
            </a:pPr>
            <a:endParaRPr lang="tr-TR" sz="32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lnSpc>
                <a:spcPct val="90000"/>
              </a:lnSpc>
              <a:spcAft>
                <a:spcPct val="0"/>
              </a:spcAft>
              <a:buFont typeface="Arial" charset="0"/>
              <a:buNone/>
            </a:pPr>
            <a:endParaRPr lang="tr-TR" sz="32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indent="0" algn="just" fontAlgn="base">
              <a:lnSpc>
                <a:spcPct val="90000"/>
              </a:lnSpc>
              <a:spcAft>
                <a:spcPct val="0"/>
              </a:spcAft>
              <a:buFont typeface="Arial" charset="0"/>
              <a:buNone/>
            </a:pPr>
            <a:endParaRPr sz="3200" dirty="0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641CBB7-A7A5-4815-8A8E-47FC3224DB0D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7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3731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dirty="0" smtClean="0">
                <a:latin typeface="Arial" charset="0"/>
                <a:cs typeface="Arial" charset="0"/>
              </a:rPr>
              <a:t>Doğum Sonrası Etmenler </a:t>
            </a:r>
          </a:p>
        </p:txBody>
      </p:sp>
    </p:spTree>
    <p:extLst>
      <p:ext uri="{BB962C8B-B14F-4D97-AF65-F5344CB8AC3E}">
        <p14:creationId xmlns:p14="http://schemas.microsoft.com/office/powerpoint/2010/main" xmlns="" val="169666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735013" y="1574800"/>
            <a:ext cx="7856537" cy="4675188"/>
          </a:xfrm>
        </p:spPr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Beslenmenin çocukların özellikle fiziksel gelişimleri üzerinde önemli bir etkisi vardır.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Çocukluk çağında enerji ve besin öğelerine olan gereksinimin karşılanamaması beslenme yetersizliği ve dengesizliğine bağlı olan çeşitli sağlık sorunlarına yol açmaktadır.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698EB01-F8EA-42E0-A360-6708E9E7AFBF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8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6803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6888"/>
            <a:ext cx="7675562" cy="582612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Beslenme</a:t>
            </a:r>
            <a:endParaRPr lang="tr-T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66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1 Metin Yer Tutucusu"/>
          <p:cNvSpPr>
            <a:spLocks noGrp="1"/>
          </p:cNvSpPr>
          <p:nvPr>
            <p:ph type="body" sz="quarter" idx="14"/>
          </p:nvPr>
        </p:nvSpPr>
        <p:spPr>
          <a:xfrm>
            <a:off x="717550" y="1520825"/>
            <a:ext cx="7766050" cy="4729163"/>
          </a:xfrm>
        </p:spPr>
        <p:txBody>
          <a:bodyPr>
            <a:normAutofit/>
          </a:bodyPr>
          <a:lstStyle/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Proteinli besinler kemiklerin uzaması ve iskeletin olgunlaşması için gereklidir. 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r>
              <a:rPr sz="3200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Bu nedenle özellikle büyümenin hızlı olduğu ilk altı yaştaki ve ergenlik dönemindeki çocukların dengeli beslenmesine özen gösterilmelidir.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C3AC407-E403-427A-8B5B-9CD6E7FACE38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9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8851" name="3 Metin Yer Tutucusu"/>
          <p:cNvSpPr>
            <a:spLocks noGrp="1"/>
          </p:cNvSpPr>
          <p:nvPr>
            <p:ph type="body" sz="quarter" idx="15"/>
          </p:nvPr>
        </p:nvSpPr>
        <p:spPr>
          <a:xfrm>
            <a:off x="179388" y="495300"/>
            <a:ext cx="7675562" cy="584200"/>
          </a:xfrm>
        </p:spPr>
        <p:txBody>
          <a:bodyPr/>
          <a:lstStyle/>
          <a:p>
            <a:pPr marL="0" indent="0" eaLnBrk="1" hangingPunct="1"/>
            <a:r>
              <a:rPr lang="tr-TR" b="1" smtClean="0">
                <a:latin typeface="Arial" charset="0"/>
                <a:cs typeface="Arial" charset="0"/>
              </a:rPr>
              <a:t>Beslenme</a:t>
            </a:r>
            <a:endParaRPr lang="tr-T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714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t" anchorCtr="0">
        <a:normAutofit/>
      </a:bodyPr>
      <a:lstStyle>
        <a:defPPr>
          <a:defRPr dirty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888</Words>
  <Application>Microsoft Office PowerPoint</Application>
  <PresentationFormat>Ekran Gösterisi (4:3)</PresentationFormat>
  <Paragraphs>145</Paragraphs>
  <Slides>23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23</vt:i4>
      </vt:variant>
    </vt:vector>
  </HeadingPairs>
  <TitlesOfParts>
    <vt:vector size="25" baseType="lpstr">
      <vt:lpstr>Cumba</vt:lpstr>
      <vt:lpstr>Office Teması</vt:lpstr>
      <vt:lpstr>Gelişimi Etkileyen Faktörler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 Gürsoy</dc:creator>
  <cp:lastModifiedBy>acer</cp:lastModifiedBy>
  <cp:revision>21</cp:revision>
  <dcterms:created xsi:type="dcterms:W3CDTF">2017-01-02T20:13:06Z</dcterms:created>
  <dcterms:modified xsi:type="dcterms:W3CDTF">2017-01-27T11:21:48Z</dcterms:modified>
</cp:coreProperties>
</file>