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C13480-A101-4760-8F04-17A0B27F8C6C}" type="datetimeFigureOut">
              <a:rPr lang="tr-TR" smtClean="0"/>
              <a:t>11.12.2017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5343A2-98E7-41CB-8E13-F797E3AFEA7E}"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13480-A101-4760-8F04-17A0B27F8C6C}" type="datetimeFigureOut">
              <a:rPr lang="tr-TR" smtClean="0"/>
              <a:t>11.12.2017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5343A2-98E7-41CB-8E13-F797E3AFEA7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13480-A101-4760-8F04-17A0B27F8C6C}" type="datetimeFigureOut">
              <a:rPr lang="tr-TR" smtClean="0"/>
              <a:t>11.12.2017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5343A2-98E7-41CB-8E13-F797E3AFEA7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13480-A101-4760-8F04-17A0B27F8C6C}" type="datetimeFigureOut">
              <a:rPr lang="tr-TR" smtClean="0"/>
              <a:t>11.12.2017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5343A2-98E7-41CB-8E13-F797E3AFEA7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4C13480-A101-4760-8F04-17A0B27F8C6C}" type="datetimeFigureOut">
              <a:rPr lang="tr-TR" smtClean="0"/>
              <a:t>11.12.2017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5343A2-98E7-41CB-8E13-F797E3AFEA7E}"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C13480-A101-4760-8F04-17A0B27F8C6C}" type="datetimeFigureOut">
              <a:rPr lang="tr-TR" smtClean="0"/>
              <a:t>11.12.2017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F5343A2-98E7-41CB-8E13-F797E3AFEA7E}" type="slidenum">
              <a:rPr lang="tr-TR" smtClean="0"/>
              <a:t>‹#›</a:t>
            </a:fld>
            <a:endParaRPr lang="tr-T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C13480-A101-4760-8F04-17A0B27F8C6C}" type="datetimeFigureOut">
              <a:rPr lang="tr-TR" smtClean="0"/>
              <a:t>11.12.2017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F5343A2-98E7-41CB-8E13-F797E3AFEA7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13480-A101-4760-8F04-17A0B27F8C6C}" type="datetimeFigureOut">
              <a:rPr lang="tr-TR" smtClean="0"/>
              <a:t>11.12.2017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F5343A2-98E7-41CB-8E13-F797E3AFEA7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13480-A101-4760-8F04-17A0B27F8C6C}" type="datetimeFigureOut">
              <a:rPr lang="tr-TR" smtClean="0"/>
              <a:t>11.12.2017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F5343A2-98E7-41CB-8E13-F797E3AFEA7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4C13480-A101-4760-8F04-17A0B27F8C6C}" type="datetimeFigureOut">
              <a:rPr lang="tr-TR" smtClean="0"/>
              <a:t>11.12.2017</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F5343A2-98E7-41CB-8E13-F797E3AFEA7E}"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13480-A101-4760-8F04-17A0B27F8C6C}" type="datetimeFigureOut">
              <a:rPr lang="tr-TR" smtClean="0"/>
              <a:t>11.12.2017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F5343A2-98E7-41CB-8E13-F797E3AFEA7E}"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4C13480-A101-4760-8F04-17A0B27F8C6C}" type="datetimeFigureOut">
              <a:rPr lang="tr-TR" smtClean="0"/>
              <a:t>11.12.2017</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F5343A2-98E7-41CB-8E13-F797E3AFEA7E}"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01863" y="2253893"/>
            <a:ext cx="5648623" cy="1204306"/>
          </a:xfrm>
        </p:spPr>
        <p:txBody>
          <a:bodyPr/>
          <a:lstStyle/>
          <a:p>
            <a:pPr algn="ctr"/>
            <a:r>
              <a:rPr lang="tr-TR" dirty="0" smtClean="0">
                <a:latin typeface="Times New Roman" pitchFamily="18" charset="0"/>
                <a:cs typeface="Times New Roman" pitchFamily="18" charset="0"/>
              </a:rPr>
              <a:t>ÜNİTE 11 : BESLENME </a:t>
            </a:r>
            <a:r>
              <a:rPr lang="tr-TR" dirty="0" smtClean="0">
                <a:latin typeface="Times New Roman" pitchFamily="18" charset="0"/>
                <a:cs typeface="Times New Roman" pitchFamily="18" charset="0"/>
              </a:rPr>
              <a:t>VE ATLETİK PERFORMANS</a:t>
            </a:r>
            <a:endParaRPr lang="tr-TR" sz="1200" dirty="0">
              <a:latin typeface="Times New Roman" pitchFamily="18" charset="0"/>
              <a:cs typeface="Times New Roman" pitchFamily="18" charset="0"/>
            </a:endParaRPr>
          </a:p>
        </p:txBody>
      </p:sp>
    </p:spTree>
    <p:extLst>
      <p:ext uri="{BB962C8B-B14F-4D97-AF65-F5344CB8AC3E}">
        <p14:creationId xmlns:p14="http://schemas.microsoft.com/office/powerpoint/2010/main" val="2231815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b="1" dirty="0" smtClean="0">
                <a:latin typeface="Times New Roman" pitchFamily="18" charset="0"/>
                <a:cs typeface="Times New Roman" pitchFamily="18" charset="0"/>
              </a:rPr>
              <a:t>YAĞ YIKIMINI SAĞLAYAN EGZERSİZLER</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tr-TR" b="0" dirty="0" smtClean="0"/>
          </a:p>
          <a:p>
            <a:r>
              <a:rPr lang="tr-TR" sz="1800" b="0" dirty="0" smtClean="0">
                <a:latin typeface="Times New Roman" pitchFamily="18" charset="0"/>
                <a:cs typeface="Times New Roman" pitchFamily="18" charset="0"/>
              </a:rPr>
              <a:t>Genelde bazı egzersizlerin vücuttaki yağın yıkımını hızlandırdığı ve kilo kaybına neden olduğu bildirilmektedir. Burada önemli olan vücuda alınan enerjiyle vücut tarafından harcanan enerji arasındaki dengeyi iyi bir şekilde kurabilmektir. Daha az kalori alarak ve daha fazla egzersiz yapılarak her zaman kilo kaybı sağlanabilir.</a:t>
            </a:r>
          </a:p>
          <a:p>
            <a:endParaRPr lang="tr-TR" sz="1800" b="0" dirty="0" smtClean="0">
              <a:latin typeface="Times New Roman" pitchFamily="18" charset="0"/>
              <a:cs typeface="Times New Roman" pitchFamily="18" charset="0"/>
            </a:endParaRPr>
          </a:p>
          <a:p>
            <a:r>
              <a:rPr lang="tr-TR" sz="1800" b="0" dirty="0" smtClean="0">
                <a:latin typeface="Times New Roman" pitchFamily="18" charset="0"/>
                <a:cs typeface="Times New Roman" pitchFamily="18" charset="0"/>
              </a:rPr>
              <a:t>Yürümek yağ kullanımını hızlandırır. Buna karşın hızlı koşma da karbonhidrat tüketimini hızlandırmaktadır. Bütün bunlara karşın kaloriyi lehinize çevirmek için diyetinizde az enerji bulunmasına dikkat etmelisiniz.</a:t>
            </a:r>
            <a:endParaRPr lang="tr-TR" sz="1800" b="0" dirty="0">
              <a:latin typeface="Times New Roman" pitchFamily="18" charset="0"/>
              <a:cs typeface="Times New Roman" pitchFamily="18" charset="0"/>
            </a:endParaRPr>
          </a:p>
        </p:txBody>
      </p:sp>
    </p:spTree>
    <p:extLst>
      <p:ext uri="{BB962C8B-B14F-4D97-AF65-F5344CB8AC3E}">
        <p14:creationId xmlns:p14="http://schemas.microsoft.com/office/powerpoint/2010/main" val="2803966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520940" cy="398944"/>
          </a:xfrm>
        </p:spPr>
        <p:txBody>
          <a:bodyPr/>
          <a:lstStyle/>
          <a:p>
            <a:pPr algn="ctr"/>
            <a:r>
              <a:rPr lang="tr-TR" dirty="0" smtClean="0"/>
              <a:t/>
            </a:r>
            <a:br>
              <a:rPr lang="tr-TR" dirty="0" smtClean="0"/>
            </a:br>
            <a:r>
              <a:rPr lang="tr-TR" sz="2400" b="1" dirty="0" smtClean="0">
                <a:latin typeface="Times New Roman" pitchFamily="18" charset="0"/>
                <a:cs typeface="Times New Roman" pitchFamily="18" charset="0"/>
              </a:rPr>
              <a:t>spoRTİF AKTİVİTELERDE KARBONHİDRATLARIN ÖNEMİ </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827584" y="908720"/>
            <a:ext cx="7520940" cy="3579849"/>
          </a:xfrm>
        </p:spPr>
        <p:txBody>
          <a:bodyPr/>
          <a:lstStyle/>
          <a:p>
            <a:endParaRPr lang="tr-TR" b="0" dirty="0" smtClean="0"/>
          </a:p>
          <a:p>
            <a:r>
              <a:rPr lang="tr-TR" b="0" dirty="0" smtClean="0">
                <a:latin typeface="Times New Roman" pitchFamily="18" charset="0"/>
                <a:cs typeface="Times New Roman" pitchFamily="18" charset="0"/>
              </a:rPr>
              <a:t>	  Karbonhidratlar vücutta sınırlı miktarda depolanırlar. Bir sporcunun kasında ve karaciğerinde sadece 2000 kaloriyi sağlayacak miktarda glikojen depolanmıştır. Yağlarda bir kısıtlama söz konusu değildir. Yağ hücreleri vücudun her yerinde  serbest halde bulunmaktadır. Bütün spor türlerinde ister hızlı ister yavaş olsun depolanan glikojen harcanmaktadır. Özellikle kaslarda depolanan glikojen hızla kullanılmaktadır.</a:t>
            </a:r>
          </a:p>
          <a:p>
            <a:endParaRPr lang="tr-TR" b="0" dirty="0" smtClean="0"/>
          </a:p>
          <a:p>
            <a:endParaRPr lang="tr-TR" b="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6040" y="2924944"/>
            <a:ext cx="4320480" cy="2842779"/>
          </a:xfrm>
          <a:prstGeom prst="rect">
            <a:avLst/>
          </a:prstGeom>
        </p:spPr>
      </p:pic>
    </p:spTree>
    <p:extLst>
      <p:ext uri="{BB962C8B-B14F-4D97-AF65-F5344CB8AC3E}">
        <p14:creationId xmlns:p14="http://schemas.microsoft.com/office/powerpoint/2010/main" val="3388963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332656"/>
            <a:ext cx="7520940" cy="3579849"/>
          </a:xfrm>
        </p:spPr>
        <p:txBody>
          <a:bodyPr/>
          <a:lstStyle/>
          <a:p>
            <a:r>
              <a:rPr lang="tr-TR" b="0" dirty="0" smtClean="0">
                <a:latin typeface="Times New Roman" pitchFamily="18" charset="0"/>
                <a:cs typeface="Times New Roman" pitchFamily="18" charset="0"/>
              </a:rPr>
              <a:t>	 Diyetteki </a:t>
            </a:r>
            <a:r>
              <a:rPr lang="tr-TR" b="0" dirty="0">
                <a:latin typeface="Times New Roman" pitchFamily="18" charset="0"/>
                <a:cs typeface="Times New Roman" pitchFamily="18" charset="0"/>
              </a:rPr>
              <a:t>karbonhidrat miktarının fazla olması glikojen miktarının sürekli </a:t>
            </a:r>
            <a:r>
              <a:rPr lang="tr-TR" b="0" dirty="0" smtClean="0">
                <a:latin typeface="Times New Roman" pitchFamily="18" charset="0"/>
                <a:cs typeface="Times New Roman" pitchFamily="18" charset="0"/>
              </a:rPr>
              <a:t>sabit kalmasını </a:t>
            </a:r>
            <a:r>
              <a:rPr lang="tr-TR" b="0" dirty="0">
                <a:latin typeface="Times New Roman" pitchFamily="18" charset="0"/>
                <a:cs typeface="Times New Roman" pitchFamily="18" charset="0"/>
              </a:rPr>
              <a:t>sağlamaktadır. Bu nedenle diyetteki karbonhidrat miktarının fazlalığı kaslardaki aktivite süresini uzatacaktır.</a:t>
            </a:r>
          </a:p>
          <a:p>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389162"/>
            <a:ext cx="5917715" cy="3672408"/>
          </a:xfrm>
          <a:prstGeom prst="rect">
            <a:avLst/>
          </a:prstGeom>
        </p:spPr>
      </p:pic>
    </p:spTree>
    <p:extLst>
      <p:ext uri="{BB962C8B-B14F-4D97-AF65-F5344CB8AC3E}">
        <p14:creationId xmlns:p14="http://schemas.microsoft.com/office/powerpoint/2010/main" val="3471722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476672"/>
            <a:ext cx="7520940" cy="3579849"/>
          </a:xfrm>
        </p:spPr>
        <p:txBody>
          <a:bodyPr/>
          <a:lstStyle/>
          <a:p>
            <a:r>
              <a:rPr lang="tr-TR" b="0" dirty="0" smtClean="0"/>
              <a:t>	</a:t>
            </a:r>
            <a:r>
              <a:rPr lang="tr-TR" b="0" dirty="0" smtClean="0">
                <a:latin typeface="Times New Roman" pitchFamily="18" charset="0"/>
                <a:cs typeface="Times New Roman" pitchFamily="18" charset="0"/>
              </a:rPr>
              <a:t>Yüksek efor isteyen spor dallarında karbonhidrat ağırlıklı beslenmenin önemli olduğu bilinmektedir. Günde 2000 kalori enerjiye ihtiyacı olan bir kişinin günde 300g karbonhidrat alması önerilmektedir. Buna karşın bu miktarın sporcularda 450-600g olması yani toplam enerjinin %60-65’inin karbonhidratlarca karşılanması önerilmektedir. Sporcuların günlük karbonhidrat tüketimi vücut ağırlığına göre değişmektedir. Buna göre 1 kg vücut ağırlığı için ortalama olarak  6-10g karbonhidrat tüketebilirler. Bu miktar kaslardaki glikojen depolarının sürekliliğini sağlamakta ve sporcuların performansını artırmaktadır.</a:t>
            </a:r>
          </a:p>
          <a:p>
            <a:r>
              <a:rPr lang="tr-TR" b="0" dirty="0" smtClean="0">
                <a:latin typeface="Times New Roman" pitchFamily="18" charset="0"/>
                <a:cs typeface="Times New Roman" pitchFamily="18" charset="0"/>
              </a:rPr>
              <a:t> </a:t>
            </a:r>
            <a:endParaRPr lang="tr-TR" b="0" dirty="0">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780928"/>
            <a:ext cx="4032448" cy="2825367"/>
          </a:xfrm>
          <a:prstGeom prst="rect">
            <a:avLst/>
          </a:prstGeom>
        </p:spPr>
      </p:pic>
    </p:spTree>
    <p:extLst>
      <p:ext uri="{BB962C8B-B14F-4D97-AF65-F5344CB8AC3E}">
        <p14:creationId xmlns:p14="http://schemas.microsoft.com/office/powerpoint/2010/main" val="59541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520940" cy="548640"/>
          </a:xfrm>
        </p:spPr>
        <p:txBody>
          <a:bodyPr/>
          <a:lstStyle/>
          <a:p>
            <a:pPr algn="ctr"/>
            <a:r>
              <a:rPr lang="tr-TR" sz="2400" b="1" dirty="0" smtClean="0">
                <a:latin typeface="Times New Roman" pitchFamily="18" charset="0"/>
                <a:cs typeface="Times New Roman" pitchFamily="18" charset="0"/>
              </a:rPr>
              <a:t>DİYETTEKİ PROTEİN VE YAĞIN ÖNEMİ</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827584" y="836712"/>
            <a:ext cx="7520940" cy="3579849"/>
          </a:xfrm>
        </p:spPr>
        <p:txBody>
          <a:bodyPr/>
          <a:lstStyle/>
          <a:p>
            <a:r>
              <a:rPr lang="tr-TR" b="0" dirty="0" smtClean="0">
                <a:latin typeface="Times New Roman" pitchFamily="18" charset="0"/>
                <a:cs typeface="Times New Roman" pitchFamily="18" charset="0"/>
              </a:rPr>
              <a:t>	 Protein gereksinimi öncelikli olarak egzersiz süresince hasar gören kas proteinlerinin onarımı için kullanılmaktadır. İkinci olarak da uzun süreli yapılan sonucunda ortaya çıkan enerji ihtiyacının küçük bir kısmı proteinlerce karşılanmaktadır. Protein gereksinimini karşılamak için günde 0,80g / kg RDA üzerinden %50’lik bir artış yapılması önerilmektedir. Artan protein gereksinimini karşılamak için; soya,  balık, et ve az yağlı tahıllardan oluşan ve günlük enerji gereksiniminin %15’i proteinlerden karşılanan bir diyet hazırlanmalıdır. Günlük kalori gereksinimi 4000-5000 kalori olan sporcuların diyetlerinde yüksek miktarda yağın bulunması zorunludur. Doymamış yağ asitlerinden oluşan zeytinyağı, avokado, fındık ve balık gibi ürünler tercih edilmelidir.</a:t>
            </a:r>
          </a:p>
          <a:p>
            <a:endParaRPr lang="tr-TR" b="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501007"/>
            <a:ext cx="4478981" cy="2720827"/>
          </a:xfrm>
          <a:prstGeom prst="rect">
            <a:avLst/>
          </a:prstGeom>
        </p:spPr>
      </p:pic>
    </p:spTree>
    <p:extLst>
      <p:ext uri="{BB962C8B-B14F-4D97-AF65-F5344CB8AC3E}">
        <p14:creationId xmlns:p14="http://schemas.microsoft.com/office/powerpoint/2010/main" val="2350496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520940" cy="548640"/>
          </a:xfrm>
        </p:spPr>
        <p:txBody>
          <a:bodyPr/>
          <a:lstStyle/>
          <a:p>
            <a:pPr algn="ctr"/>
            <a:r>
              <a:rPr lang="tr-TR" sz="2400" b="1" dirty="0" smtClean="0">
                <a:latin typeface="Times New Roman" pitchFamily="18" charset="0"/>
                <a:cs typeface="Times New Roman" pitchFamily="18" charset="0"/>
              </a:rPr>
              <a:t>SPORCULARDA SU VE DİĞER İÇECEKLERİN ÖNEMİ</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827584" y="1340768"/>
            <a:ext cx="7520940" cy="3579849"/>
          </a:xfrm>
        </p:spPr>
        <p:txBody>
          <a:bodyPr/>
          <a:lstStyle/>
          <a:p>
            <a:r>
              <a:rPr lang="tr-TR" b="0" dirty="0" smtClean="0">
                <a:latin typeface="Times New Roman" pitchFamily="18" charset="0"/>
                <a:cs typeface="Times New Roman" pitchFamily="18" charset="0"/>
              </a:rPr>
              <a:t>• Egzersiz süresince kaslarda ısı açığa çıkmakta yani enerji salınımı görülmektedir</a:t>
            </a:r>
          </a:p>
          <a:p>
            <a:r>
              <a:rPr lang="tr-TR" b="0" dirty="0" smtClean="0">
                <a:latin typeface="Times New Roman" pitchFamily="18" charset="0"/>
                <a:cs typeface="Times New Roman" pitchFamily="18" charset="0"/>
              </a:rPr>
              <a:t>• Yaklaşık 1 saatlik egzersiz sonucunda vücudumuz ortalama 1 litre su kaybetmektedir. Bu miktar su kaybı 600 kalorilik enerjinin kullanımına eşdeğerdir.</a:t>
            </a:r>
          </a:p>
          <a:p>
            <a:r>
              <a:rPr lang="tr-TR" b="0" dirty="0" smtClean="0">
                <a:latin typeface="Times New Roman" pitchFamily="18" charset="0"/>
                <a:cs typeface="Times New Roman" pitchFamily="18" charset="0"/>
              </a:rPr>
              <a:t>• Su, kaslara oksijeni, karbonhidratları ve diğer besin maddelerini taşıyan kanın ana bileşenidir.</a:t>
            </a:r>
          </a:p>
          <a:p>
            <a:r>
              <a:rPr lang="tr-TR" b="0" dirty="0" smtClean="0">
                <a:latin typeface="Times New Roman" pitchFamily="18" charset="0"/>
                <a:cs typeface="Times New Roman" pitchFamily="18" charset="0"/>
              </a:rPr>
              <a:t>• Egzersiz süresince vücutta oluşan atık ürünler akciğer veya idrar yoluyla vücuttan atılmaktadır. Böbrekler görevlerini yapabilmesi için bol miktarda suya ihtiyaç duyarlar.</a:t>
            </a:r>
            <a:endParaRPr lang="tr-TR" b="0" dirty="0">
              <a:latin typeface="Times New Roman" pitchFamily="18" charset="0"/>
              <a:cs typeface="Times New Roman" pitchFamily="18" charset="0"/>
            </a:endParaRPr>
          </a:p>
        </p:txBody>
      </p:sp>
    </p:spTree>
    <p:extLst>
      <p:ext uri="{BB962C8B-B14F-4D97-AF65-F5344CB8AC3E}">
        <p14:creationId xmlns:p14="http://schemas.microsoft.com/office/powerpoint/2010/main" val="3291157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620688"/>
            <a:ext cx="7520940" cy="3579849"/>
          </a:xfrm>
        </p:spPr>
        <p:txBody>
          <a:bodyPr>
            <a:normAutofit lnSpcReduction="10000"/>
          </a:bodyPr>
          <a:lstStyle/>
          <a:p>
            <a:r>
              <a:rPr lang="tr-TR" b="0" dirty="0" smtClean="0"/>
              <a:t>   </a:t>
            </a:r>
            <a:r>
              <a:rPr lang="tr-TR" b="0" i="1" u="sng" dirty="0" smtClean="0">
                <a:latin typeface="Times New Roman" pitchFamily="18" charset="0"/>
                <a:cs typeface="Times New Roman" pitchFamily="18" charset="0"/>
              </a:rPr>
              <a:t>Vücut ter nedeniyle su kaybedince aşağıdaki olaylar gözlenmektedir:</a:t>
            </a:r>
          </a:p>
          <a:p>
            <a:r>
              <a:rPr lang="tr-TR" b="0" dirty="0" smtClean="0">
                <a:latin typeface="Times New Roman" pitchFamily="18" charset="0"/>
                <a:cs typeface="Times New Roman" pitchFamily="18" charset="0"/>
              </a:rPr>
              <a:t>• Kalbin kan hacminde azalış</a:t>
            </a:r>
          </a:p>
          <a:p>
            <a:r>
              <a:rPr lang="tr-TR" b="0" dirty="0" smtClean="0">
                <a:latin typeface="Times New Roman" pitchFamily="18" charset="0"/>
                <a:cs typeface="Times New Roman" pitchFamily="18" charset="0"/>
              </a:rPr>
              <a:t>• Kaslara ve cilde giden kan akışında düşüş</a:t>
            </a:r>
          </a:p>
          <a:p>
            <a:r>
              <a:rPr lang="tr-TR" b="0" dirty="0" smtClean="0">
                <a:latin typeface="Times New Roman" pitchFamily="18" charset="0"/>
                <a:cs typeface="Times New Roman" pitchFamily="18" charset="0"/>
              </a:rPr>
              <a:t>• Terleme hızında düşüş</a:t>
            </a:r>
          </a:p>
          <a:p>
            <a:endParaRPr lang="tr-TR" b="0" dirty="0"/>
          </a:p>
          <a:p>
            <a:r>
              <a:rPr lang="tr-TR" b="0" dirty="0" smtClean="0">
                <a:latin typeface="Times New Roman" pitchFamily="18" charset="0"/>
                <a:cs typeface="Times New Roman" pitchFamily="18" charset="0"/>
              </a:rPr>
              <a:t>	Vücut, aldığı sıvı miktarından daha fazlasını kaybederse, dehidrasyon ortaya çıkar. Dehidrasyon ve sonuçlarından korunmak için egzersiz öncesi ve sonrasında su kaybını gidermek gerekir. Bunun için;</a:t>
            </a:r>
          </a:p>
          <a:p>
            <a:endParaRPr lang="tr-TR" b="0" dirty="0" smtClean="0">
              <a:latin typeface="Times New Roman" pitchFamily="18" charset="0"/>
              <a:cs typeface="Times New Roman" pitchFamily="18" charset="0"/>
            </a:endParaRPr>
          </a:p>
          <a:p>
            <a:r>
              <a:rPr lang="tr-TR" b="0" dirty="0" smtClean="0">
                <a:latin typeface="Times New Roman" pitchFamily="18" charset="0"/>
                <a:cs typeface="Times New Roman" pitchFamily="18" charset="0"/>
              </a:rPr>
              <a:t>• Egzersizden önce 2 bardak su içiniz.</a:t>
            </a:r>
          </a:p>
          <a:p>
            <a:r>
              <a:rPr lang="tr-TR" b="0" dirty="0" smtClean="0">
                <a:latin typeface="Times New Roman" pitchFamily="18" charset="0"/>
                <a:cs typeface="Times New Roman" pitchFamily="18" charset="0"/>
              </a:rPr>
              <a:t>• Egzersiz süresince her 20 dakikada bir yarım bardak su içiniz.</a:t>
            </a:r>
          </a:p>
        </p:txBody>
      </p:sp>
    </p:spTree>
    <p:extLst>
      <p:ext uri="{BB962C8B-B14F-4D97-AF65-F5344CB8AC3E}">
        <p14:creationId xmlns:p14="http://schemas.microsoft.com/office/powerpoint/2010/main" val="4192656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8640"/>
            <a:ext cx="7520940" cy="725760"/>
          </a:xfrm>
        </p:spPr>
        <p:txBody>
          <a:bodyPr/>
          <a:lstStyle/>
          <a:p>
            <a:pPr algn="ctr"/>
            <a:r>
              <a:rPr lang="tr-TR" sz="2400" b="1" dirty="0" smtClean="0">
                <a:latin typeface="Times New Roman" pitchFamily="18" charset="0"/>
                <a:cs typeface="Times New Roman" pitchFamily="18" charset="0"/>
              </a:rPr>
              <a:t>HANGİ İÇECEKLER TERCİH EDİLMELİDİR?</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827584" y="908720"/>
            <a:ext cx="7520940" cy="3579849"/>
          </a:xfrm>
        </p:spPr>
        <p:txBody>
          <a:bodyPr/>
          <a:lstStyle/>
          <a:p>
            <a:r>
              <a:rPr lang="tr-TR" b="0" dirty="0">
                <a:latin typeface="Times New Roman" pitchFamily="18" charset="0"/>
                <a:cs typeface="Times New Roman" pitchFamily="18" charset="0"/>
              </a:rPr>
              <a:t>	</a:t>
            </a:r>
            <a:r>
              <a:rPr lang="tr-TR" b="0" dirty="0" smtClean="0">
                <a:latin typeface="Times New Roman" pitchFamily="18" charset="0"/>
                <a:cs typeface="Times New Roman" pitchFamily="18" charset="0"/>
              </a:rPr>
              <a:t>  Vücuttaki harbonhidrat depoları 90 dakikalık yoğun bir egzersiz sonucunda kullanılmaktadır. Karaciğerdeki bu glikojen deposunun bitmek üzere olduğu dönemde kandaki şeker seviyesi düşecektir bununla birlikte spocunun performansı  da azalacaktır. Bu nedenle 90 dakika veya daha uzun süreli egzersizlerde karbonhidrat ve suyun birlikte alınması önemlidir.</a:t>
            </a:r>
          </a:p>
          <a:p>
            <a:r>
              <a:rPr lang="tr-TR" b="0" dirty="0" smtClean="0">
                <a:latin typeface="Times New Roman" pitchFamily="18" charset="0"/>
                <a:cs typeface="Times New Roman" pitchFamily="18" charset="0"/>
              </a:rPr>
              <a:t>	  Sporcu içeceklerinde, su içerisinde %6 ila 9 oranında kolay çözülebilen karbonhidratlar bulunmaktadır. Bunlar sukroz, glikoz ve maltodekstrindir. Bu tür sporcu içeceklerinde aynı zamanda terleme ile kaybedilen mineral maddeler yani elektrolitler de bulunmaktadır. </a:t>
            </a:r>
            <a:endParaRPr lang="tr-TR" b="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658" y="3492997"/>
            <a:ext cx="4121147" cy="2744316"/>
          </a:xfrm>
          <a:prstGeom prst="rect">
            <a:avLst/>
          </a:prstGeom>
        </p:spPr>
      </p:pic>
    </p:spTree>
    <p:extLst>
      <p:ext uri="{BB962C8B-B14F-4D97-AF65-F5344CB8AC3E}">
        <p14:creationId xmlns:p14="http://schemas.microsoft.com/office/powerpoint/2010/main" val="315178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620688"/>
            <a:ext cx="7520940" cy="3579849"/>
          </a:xfrm>
        </p:spPr>
        <p:txBody>
          <a:bodyPr/>
          <a:lstStyle/>
          <a:p>
            <a:endParaRPr lang="tr-TR" b="0" dirty="0" smtClean="0"/>
          </a:p>
          <a:p>
            <a:r>
              <a:rPr lang="tr-TR" sz="1800" b="0" i="1" u="sng" dirty="0" smtClean="0">
                <a:latin typeface="Times New Roman" pitchFamily="18" charset="0"/>
                <a:cs typeface="Times New Roman" pitchFamily="18" charset="0"/>
              </a:rPr>
              <a:t>Egzersiz süresince sıvı ve karbonhidrat kaybını telafi etmek için;</a:t>
            </a:r>
          </a:p>
          <a:p>
            <a:endParaRPr lang="tr-TR" sz="1800" b="0" dirty="0" smtClean="0">
              <a:latin typeface="Times New Roman" pitchFamily="18" charset="0"/>
              <a:cs typeface="Times New Roman" pitchFamily="18" charset="0"/>
            </a:endParaRPr>
          </a:p>
          <a:p>
            <a:r>
              <a:rPr lang="tr-TR" sz="1800" b="0" dirty="0" smtClean="0">
                <a:latin typeface="Times New Roman" pitchFamily="18" charset="0"/>
                <a:cs typeface="Times New Roman" pitchFamily="18" charset="0"/>
              </a:rPr>
              <a:t>• 15 ila 20 dakikada bir çeyrek veya yarım bardak sıvı alınız.</a:t>
            </a:r>
          </a:p>
          <a:p>
            <a:r>
              <a:rPr lang="tr-TR" sz="1800" b="0" dirty="0" smtClean="0">
                <a:latin typeface="Times New Roman" pitchFamily="18" charset="0"/>
                <a:cs typeface="Times New Roman" pitchFamily="18" charset="0"/>
              </a:rPr>
              <a:t>• 30-60g / saat kadar karbonhidrat alınız.</a:t>
            </a:r>
          </a:p>
          <a:p>
            <a:r>
              <a:rPr lang="tr-TR" sz="1800" b="0" dirty="0" smtClean="0">
                <a:latin typeface="Times New Roman" pitchFamily="18" charset="0"/>
                <a:cs typeface="Times New Roman" pitchFamily="18" charset="0"/>
              </a:rPr>
              <a:t>• Spor içeceklerinin yanında taze ve kurutulmuş meyve, karbonhidrat joleler gibi küçük atıştırmalar yapınız.</a:t>
            </a:r>
          </a:p>
          <a:p>
            <a:r>
              <a:rPr lang="tr-TR" sz="1800" b="0" dirty="0" smtClean="0">
                <a:latin typeface="Times New Roman" pitchFamily="18" charset="0"/>
                <a:cs typeface="Times New Roman" pitchFamily="18" charset="0"/>
              </a:rPr>
              <a:t>• Yağlı ve proeinli gıdalardan uzak durunuz. Sindirimleri zor ve uzun zaman aldığı için mideyi rahatsız eder.</a:t>
            </a:r>
            <a:endParaRPr lang="tr-TR" sz="1800" b="0" dirty="0">
              <a:latin typeface="Times New Roman" pitchFamily="18" charset="0"/>
              <a:cs typeface="Times New Roman" pitchFamily="18" charset="0"/>
            </a:endParaRPr>
          </a:p>
        </p:txBody>
      </p:sp>
    </p:spTree>
    <p:extLst>
      <p:ext uri="{BB962C8B-B14F-4D97-AF65-F5344CB8AC3E}">
        <p14:creationId xmlns:p14="http://schemas.microsoft.com/office/powerpoint/2010/main" val="250207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20940" cy="548640"/>
          </a:xfrm>
        </p:spPr>
        <p:txBody>
          <a:bodyPr/>
          <a:lstStyle/>
          <a:p>
            <a:pPr algn="ctr"/>
            <a:r>
              <a:rPr lang="tr-TR" sz="2400" b="1" dirty="0" smtClean="0">
                <a:latin typeface="Times New Roman" pitchFamily="18" charset="0"/>
                <a:cs typeface="Times New Roman" pitchFamily="18" charset="0"/>
              </a:rPr>
              <a:t>EGZERSİZ ÖNCESİ TÜKETİLMESİ TAVSİYE EDİLEN GIDALAR</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827584" y="1340768"/>
            <a:ext cx="7520940" cy="3579849"/>
          </a:xfrm>
        </p:spPr>
        <p:txBody>
          <a:bodyPr/>
          <a:lstStyle/>
          <a:p>
            <a:r>
              <a:rPr lang="tr-TR" b="0" dirty="0" smtClean="0">
                <a:latin typeface="Times New Roman" pitchFamily="18" charset="0"/>
                <a:cs typeface="Times New Roman" pitchFamily="18" charset="0"/>
              </a:rPr>
              <a:t>Sporcular genel olarak egzersiz esnasında bir şeyler yemeyi ihmal ederler. Fakat bu doğru değildir. Kasların enerjiye, beynin ise glikoza ihtiyacı vardır. Spordan birkaç saat önce bir şeyler yemek performansınızı artırır. Bunun için;</a:t>
            </a:r>
          </a:p>
          <a:p>
            <a:r>
              <a:rPr lang="tr-TR" b="0" dirty="0" smtClean="0">
                <a:latin typeface="Times New Roman" pitchFamily="18" charset="0"/>
                <a:cs typeface="Times New Roman" pitchFamily="18" charset="0"/>
              </a:rPr>
              <a:t>• Spordan 2 veya 4 saat önce yemeğinizi yiyebilirsiniz.</a:t>
            </a:r>
          </a:p>
          <a:p>
            <a:r>
              <a:rPr lang="tr-TR" b="0" dirty="0" smtClean="0">
                <a:latin typeface="Times New Roman" pitchFamily="18" charset="0"/>
                <a:cs typeface="Times New Roman" pitchFamily="18" charset="0"/>
              </a:rPr>
              <a:t>• Vücut ağırlığınıza ve egzersizin yoğunluğuna göre yaklaşık 100-200 gram arasında karbonhidrat içeren bir öğün uygulayabilirsiniz.</a:t>
            </a:r>
          </a:p>
          <a:p>
            <a:r>
              <a:rPr lang="tr-TR" b="0" dirty="0" smtClean="0">
                <a:latin typeface="Times New Roman" pitchFamily="18" charset="0"/>
                <a:cs typeface="Times New Roman" pitchFamily="18" charset="0"/>
              </a:rPr>
              <a:t>• Öğündeki protein miktarını orta seviyeli, yağı ise düşük tutunuz.</a:t>
            </a:r>
          </a:p>
          <a:p>
            <a:endParaRPr lang="tr-TR" b="0" dirty="0">
              <a:latin typeface="Times New Roman" pitchFamily="18" charset="0"/>
              <a:cs typeface="Times New Roman" pitchFamily="18" charset="0"/>
            </a:endParaRPr>
          </a:p>
          <a:p>
            <a:r>
              <a:rPr lang="tr-TR" i="1" u="sng" dirty="0" smtClean="0">
                <a:solidFill>
                  <a:srgbClr val="C00000"/>
                </a:solidFill>
                <a:latin typeface="Times New Roman" pitchFamily="18" charset="0"/>
                <a:cs typeface="Times New Roman" pitchFamily="18" charset="0"/>
              </a:rPr>
              <a:t>Örnek öğün</a:t>
            </a:r>
            <a:r>
              <a:rPr lang="tr-TR" b="0" dirty="0" smtClean="0">
                <a:latin typeface="Times New Roman" pitchFamily="18" charset="0"/>
                <a:cs typeface="Times New Roman" pitchFamily="18" charset="0"/>
              </a:rPr>
              <a:t>: Reçel ve yer fıstığı sürülmüş 2 dilim tam tahıl ekmeği, bir muz ve bir fincan az yağlı süt</a:t>
            </a:r>
            <a:endParaRPr lang="tr-TR" b="0" dirty="0">
              <a:latin typeface="Times New Roman" pitchFamily="18" charset="0"/>
              <a:cs typeface="Times New Roman" pitchFamily="18" charset="0"/>
            </a:endParaRPr>
          </a:p>
        </p:txBody>
      </p:sp>
    </p:spTree>
    <p:extLst>
      <p:ext uri="{BB962C8B-B14F-4D97-AF65-F5344CB8AC3E}">
        <p14:creationId xmlns:p14="http://schemas.microsoft.com/office/powerpoint/2010/main" val="226659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b="1" dirty="0" smtClean="0">
                <a:latin typeface="Times New Roman" pitchFamily="18" charset="0"/>
                <a:cs typeface="Times New Roman" pitchFamily="18" charset="0"/>
              </a:rPr>
              <a:t>EGZERSİZ SÜRESİNCE ENERJİ KULLANIMINDA KARBONHİDRAT VE YAĞLARIN ROLÜ</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822960" y="1100628"/>
            <a:ext cx="7520940" cy="4200580"/>
          </a:xfrm>
        </p:spPr>
        <p:txBody>
          <a:bodyPr>
            <a:normAutofit/>
          </a:bodyPr>
          <a:lstStyle/>
          <a:p>
            <a:r>
              <a:rPr lang="tr-TR" b="0" dirty="0" smtClean="0">
                <a:latin typeface="Times New Roman" pitchFamily="18" charset="0"/>
                <a:cs typeface="Times New Roman" pitchFamily="18" charset="0"/>
              </a:rPr>
              <a:t>Yapmış olduğumuz bir dizi fiziksel aktiviteyi ; ağırlık kaldırma, yürüyüş, bisiklet, kick  boks, vb. egzersizler olarak sıralayabiliriz. Bu spor dalları için farklı performans gerektiğinden enerji ihtiyacı da farklı oranlarda karbonhidrat ve yağ kullanılarak karşılanmaktadır.  Şekil 1.0’da görüldüğü gibi bir spocunun, gününü oturarak geçiren bir kişiden daha fazla kaloriye ihtiyacı vardır. Hareketsiz bir insan günde 1800-2200 kaloriye ihtiyaç duyarken atletler 3000 ile 5000 kaloriye ihtiyaç duyarlar. Ayrıca erkekler daha kaslı bir vücuda sahip olmaları nedeniyle aynı aktivite için kadınlardan daha fazla enerjiye ihtiyaç duyarlar.</a:t>
            </a:r>
          </a:p>
          <a:p>
            <a:endParaRPr lang="tr-TR" b="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427" y="3429000"/>
            <a:ext cx="4186818" cy="3044733"/>
          </a:xfrm>
          <a:prstGeom prst="rect">
            <a:avLst/>
          </a:prstGeom>
        </p:spPr>
      </p:pic>
    </p:spTree>
    <p:extLst>
      <p:ext uri="{BB962C8B-B14F-4D97-AF65-F5344CB8AC3E}">
        <p14:creationId xmlns:p14="http://schemas.microsoft.com/office/powerpoint/2010/main" val="3301944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b="1" dirty="0" smtClean="0">
                <a:latin typeface="Times New Roman" pitchFamily="18" charset="0"/>
                <a:cs typeface="Times New Roman" pitchFamily="18" charset="0"/>
              </a:rPr>
              <a:t>PERFOMANs ARTIRICI DESTEKLER</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tr-TR" b="0" dirty="0" smtClean="0"/>
              <a:t>	  </a:t>
            </a:r>
            <a:r>
              <a:rPr lang="tr-TR" b="0" dirty="0" smtClean="0">
                <a:latin typeface="Times New Roman" pitchFamily="18" charset="0"/>
                <a:cs typeface="Times New Roman" pitchFamily="18" charset="0"/>
              </a:rPr>
              <a:t>Sporcular, daha hızlı koşmak, rekor kırmak ve başarı elde etmek için mücadele ederler. Özellikle vücutlarındaki su dengesini korumak sporcular için birinci derecede önemlidir. Aynı zamanda performansa uygun bir diyet hazırlanması ve bu diyette başta karbon hidratlar olmak üzere besin maddelerinin uygun oranda bulunarak enerjinin en iyi bir şekilde karşılanması önemlidir. Bunların dışında performans artırıcı ek besin maddelerine de günümüzde çok rağbet edilmektedir. Bu desteklere ergojenik de denilmektedir. Bu gruba giren bazı ürünler:</a:t>
            </a:r>
          </a:p>
          <a:p>
            <a:endParaRPr lang="tr-TR" b="0" dirty="0" smtClean="0">
              <a:latin typeface="Times New Roman" pitchFamily="18" charset="0"/>
              <a:cs typeface="Times New Roman" pitchFamily="18" charset="0"/>
            </a:endParaRPr>
          </a:p>
          <a:p>
            <a:r>
              <a:rPr lang="tr-TR" b="0" dirty="0" smtClean="0">
                <a:latin typeface="Times New Roman" pitchFamily="18" charset="0"/>
                <a:cs typeface="Times New Roman" pitchFamily="18" charset="0"/>
              </a:rPr>
              <a:t>• Aminoasitler        • Kabartma tozu        • Arı poleni        • Kafein        • Karnitin</a:t>
            </a:r>
          </a:p>
          <a:p>
            <a:r>
              <a:rPr lang="tr-TR" b="0" dirty="0" smtClean="0">
                <a:latin typeface="Times New Roman" pitchFamily="18" charset="0"/>
                <a:cs typeface="Times New Roman" pitchFamily="18" charset="0"/>
              </a:rPr>
              <a:t>• Kreatin        • Ginseng        • İnosin        • Fosfat        • RNA/DNA      • Spirulin</a:t>
            </a:r>
            <a:endParaRPr lang="tr-TR" b="0" dirty="0">
              <a:latin typeface="Times New Roman" pitchFamily="18" charset="0"/>
              <a:cs typeface="Times New Roman" pitchFamily="18" charset="0"/>
            </a:endParaRPr>
          </a:p>
        </p:txBody>
      </p:sp>
    </p:spTree>
    <p:extLst>
      <p:ext uri="{BB962C8B-B14F-4D97-AF65-F5344CB8AC3E}">
        <p14:creationId xmlns:p14="http://schemas.microsoft.com/office/powerpoint/2010/main" val="69902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b="1" dirty="0" smtClean="0">
                <a:latin typeface="Times New Roman" pitchFamily="18" charset="0"/>
                <a:cs typeface="Times New Roman" pitchFamily="18" charset="0"/>
              </a:rPr>
              <a:t>enerjİ KAYNAKLARI</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tr-TR" b="0" dirty="0" smtClean="0">
                <a:latin typeface="Times New Roman" pitchFamily="18" charset="0"/>
                <a:cs typeface="Times New Roman" pitchFamily="18" charset="0"/>
              </a:rPr>
              <a:t>Enerji veren besinler protein, karbonhidrat ve yağlardır. Vücudumuzda karbonhidrat ve yağ depolanabilir ancak protein depolanamaz.</a:t>
            </a:r>
          </a:p>
          <a:p>
            <a:r>
              <a:rPr lang="tr-TR" b="0" dirty="0" smtClean="0">
                <a:latin typeface="Times New Roman" pitchFamily="18" charset="0"/>
                <a:cs typeface="Times New Roman" pitchFamily="18" charset="0"/>
              </a:rPr>
              <a:t>• Karbonhidrat: Kaslarda ve sınırlı miktarda karaciğerde glikojen şeklinde depolanır.</a:t>
            </a:r>
          </a:p>
          <a:p>
            <a:r>
              <a:rPr lang="tr-TR" b="0" dirty="0" smtClean="0">
                <a:latin typeface="Times New Roman" pitchFamily="18" charset="0"/>
                <a:cs typeface="Times New Roman" pitchFamily="18" charset="0"/>
              </a:rPr>
              <a:t>• Yağ: Vücutta tüm organlarda ve serbest olarak bulunur.</a:t>
            </a:r>
          </a:p>
          <a:p>
            <a:r>
              <a:rPr lang="tr-TR" b="0" dirty="0" smtClean="0">
                <a:latin typeface="Times New Roman" pitchFamily="18" charset="0"/>
                <a:cs typeface="Times New Roman" pitchFamily="18" charset="0"/>
              </a:rPr>
              <a:t>• Protein: Vücutta depolanmaz ancak. Ancak kaslar organlar veya enzimler gibi işlevsel rolleri olan dokuları oluşturur. Enerjimizin yalnızca %5-10’u proteinlerden karşılanır.</a:t>
            </a:r>
          </a:p>
          <a:p>
            <a:endParaRPr lang="tr-TR" b="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8318" y="3284984"/>
            <a:ext cx="4177820" cy="2919244"/>
          </a:xfrm>
          <a:prstGeom prst="rect">
            <a:avLst/>
          </a:prstGeom>
        </p:spPr>
      </p:pic>
    </p:spTree>
    <p:extLst>
      <p:ext uri="{BB962C8B-B14F-4D97-AF65-F5344CB8AC3E}">
        <p14:creationId xmlns:p14="http://schemas.microsoft.com/office/powerpoint/2010/main" val="3194098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b="1" dirty="0" smtClean="0">
                <a:latin typeface="Times New Roman" pitchFamily="18" charset="0"/>
                <a:cs typeface="Times New Roman" pitchFamily="18" charset="0"/>
              </a:rPr>
              <a:t>Egzersİz süresİnce enerjİ kullaNIMI</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tr-TR" b="0" dirty="0" smtClean="0">
                <a:latin typeface="Times New Roman" pitchFamily="18" charset="0"/>
                <a:cs typeface="Times New Roman" pitchFamily="18" charset="0"/>
              </a:rPr>
              <a:t>	Glikojen depolarının tükendiği, ek karbonhidrat alınmadığı durumlarda protein  enerji kaynağı olarak devreye girmektedir. Bu dönemde beynin ihtiyacı olan enerji, proteinin glikoza dönüşümüyle (glikoneogenezis) karşılanır. Bu durum bir kaç saati aşan egzersizlerde gerçekleşir.</a:t>
            </a:r>
          </a:p>
          <a:p>
            <a:endParaRPr lang="tr-TR" b="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507044"/>
            <a:ext cx="4896544" cy="3288982"/>
          </a:xfrm>
          <a:prstGeom prst="rect">
            <a:avLst/>
          </a:prstGeom>
        </p:spPr>
      </p:pic>
    </p:spTree>
    <p:extLst>
      <p:ext uri="{BB962C8B-B14F-4D97-AF65-F5344CB8AC3E}">
        <p14:creationId xmlns:p14="http://schemas.microsoft.com/office/powerpoint/2010/main" val="2336762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b="1" dirty="0" smtClean="0">
                <a:latin typeface="Times New Roman" pitchFamily="18" charset="0"/>
                <a:cs typeface="Times New Roman" pitchFamily="18" charset="0"/>
              </a:rPr>
              <a:t>YÜKSEK EFOR GEREKTİREN SPORLAR</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tr-TR" b="0" dirty="0" smtClean="0">
                <a:latin typeface="Times New Roman" pitchFamily="18" charset="0"/>
                <a:cs typeface="Times New Roman" pitchFamily="18" charset="0"/>
              </a:rPr>
              <a:t>Bütün kas aktivitelerimizin gerçekleşmesi için enerji kaynağını oluşturan ATP’ye ihtiyaç vardır. ATP hücre içinde bulunan çok işlevli bir nüleotittir. En önemli işlevi hücre içi biyokimyasal reaksiyonlar için kimyasal enerjiyi taşımaktır. Fotosentez ve solunum sırasında oluşur. Standart koşullar altında ATP hidrolizinde açığa çıkan enerji miktarı 30,5 kj/mol’dür. Enerji kaynağı olarak kullanılan ATP yine hızlı bir şekilde fosfokreatinin yardımıyla yeniden oluşturulur. Vücudumuz enerji karşılamak amacıyla glikoz ve C</a:t>
            </a:r>
            <a:r>
              <a:rPr lang="tr-TR" sz="800" b="0" dirty="0" smtClean="0">
                <a:latin typeface="Times New Roman" pitchFamily="18" charset="0"/>
                <a:cs typeface="Times New Roman" pitchFamily="18" charset="0"/>
              </a:rPr>
              <a:t>6</a:t>
            </a:r>
            <a:r>
              <a:rPr lang="tr-TR" b="0" dirty="0" smtClean="0">
                <a:latin typeface="Times New Roman" pitchFamily="18" charset="0"/>
                <a:cs typeface="Times New Roman" pitchFamily="18" charset="0"/>
              </a:rPr>
              <a:t>’yı anaerobik şartlarda hızla kullanır. Oksijenin olmadığı bu anaerobik ortamda glikozun yıkımıyla birlikte hızlı bir şekilde ATP açığa çıkar ve ortama laktik asit (C</a:t>
            </a:r>
            <a:r>
              <a:rPr lang="tr-TR" sz="800" b="0" dirty="0" smtClean="0">
                <a:latin typeface="Times New Roman" pitchFamily="18" charset="0"/>
                <a:cs typeface="Times New Roman" pitchFamily="18" charset="0"/>
              </a:rPr>
              <a:t>3</a:t>
            </a:r>
            <a:r>
              <a:rPr lang="tr-TR" b="0" dirty="0" smtClean="0">
                <a:latin typeface="Times New Roman" pitchFamily="18" charset="0"/>
                <a:cs typeface="Times New Roman" pitchFamily="18" charset="0"/>
              </a:rPr>
              <a:t>) salınır. </a:t>
            </a:r>
          </a:p>
          <a:p>
            <a:endParaRPr lang="tr-TR" b="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3597048"/>
            <a:ext cx="4104456" cy="2737136"/>
          </a:xfrm>
          <a:prstGeom prst="rect">
            <a:avLst/>
          </a:prstGeom>
        </p:spPr>
      </p:pic>
    </p:spTree>
    <p:extLst>
      <p:ext uri="{BB962C8B-B14F-4D97-AF65-F5344CB8AC3E}">
        <p14:creationId xmlns:p14="http://schemas.microsoft.com/office/powerpoint/2010/main" val="2710076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332656"/>
            <a:ext cx="7520940" cy="4347821"/>
          </a:xfrm>
        </p:spPr>
        <p:txBody>
          <a:bodyPr/>
          <a:lstStyle/>
          <a:p>
            <a:r>
              <a:rPr lang="tr-TR" b="0" dirty="0" smtClean="0"/>
              <a:t>	</a:t>
            </a:r>
            <a:r>
              <a:rPr lang="tr-TR" b="0" dirty="0" smtClean="0">
                <a:latin typeface="Times New Roman" pitchFamily="18" charset="0"/>
                <a:cs typeface="Times New Roman" pitchFamily="18" charset="0"/>
              </a:rPr>
              <a:t>Laktik asit her insanın vücudunda olusan doğal organik bir bileşiktir. Aşırı hareket edildiğinde hücrelerin enerjisi yetersiz kalacağı için vücut alternatif yollarla enerji üretmeye başlar. Bu alternatif enerji üretilirken kaslarda yan ürün olarak laktik asit birikir. Laktik asit (C</a:t>
            </a:r>
            <a:r>
              <a:rPr lang="tr-TR" sz="800" b="0" dirty="0" smtClean="0">
                <a:latin typeface="Times New Roman" pitchFamily="18" charset="0"/>
                <a:cs typeface="Times New Roman" pitchFamily="18" charset="0"/>
              </a:rPr>
              <a:t>3</a:t>
            </a:r>
            <a:r>
              <a:rPr lang="tr-TR" b="0" dirty="0" smtClean="0">
                <a:latin typeface="Times New Roman" pitchFamily="18" charset="0"/>
                <a:cs typeface="Times New Roman" pitchFamily="18" charset="0"/>
              </a:rPr>
              <a:t>); temel kaynağı glikojen olarak adlandırılan karbonhidratın yıkımı sonucu oluşan bir yan üründür. Anaerobik glikoliz sonucu pirüvat üretildiği zaman kas hücresi onu aerobik olarak enerji üretimine katmaya çalışır. Şayet kas hücresi üretilen tüm pirüvatı kullanma kapasitesine (aerobik olarak) sahip değilse, pirüvat laktata dönüşür. Üretilen laktik asit kaslar tarafından kullanılmadığı ve karaciğere gönderilmediğinde ortamda birikmeye başlar.</a:t>
            </a:r>
          </a:p>
          <a:p>
            <a:endParaRPr lang="tr-TR" b="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2996953"/>
            <a:ext cx="4716016" cy="3096344"/>
          </a:xfrm>
          <a:prstGeom prst="rect">
            <a:avLst/>
          </a:prstGeom>
        </p:spPr>
      </p:pic>
    </p:spTree>
    <p:extLst>
      <p:ext uri="{BB962C8B-B14F-4D97-AF65-F5344CB8AC3E}">
        <p14:creationId xmlns:p14="http://schemas.microsoft.com/office/powerpoint/2010/main" val="1467680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b="1" dirty="0" smtClean="0">
                <a:latin typeface="Times New Roman" pitchFamily="18" charset="0"/>
                <a:cs typeface="Times New Roman" pitchFamily="18" charset="0"/>
              </a:rPr>
              <a:t>dayanIKLILIK GEREKTİREN SÜREKLİ AKTİVİTELER</a:t>
            </a:r>
            <a:endParaRPr lang="tr-TR" sz="2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tr-TR" b="0" dirty="0" smtClean="0">
                <a:latin typeface="Times New Roman" pitchFamily="18" charset="0"/>
                <a:cs typeface="Times New Roman" pitchFamily="18" charset="0"/>
              </a:rPr>
              <a:t>İki dakikadan fazla süren egzersizlerde karbonhidrat ve yağ aerobik olarak kullanılırlar. Glikoz tümüyle CO</a:t>
            </a:r>
            <a:r>
              <a:rPr lang="tr-TR" sz="800" b="0" dirty="0" smtClean="0">
                <a:latin typeface="Times New Roman" pitchFamily="18" charset="0"/>
                <a:cs typeface="Times New Roman" pitchFamily="18" charset="0"/>
              </a:rPr>
              <a:t>2</a:t>
            </a:r>
            <a:r>
              <a:rPr lang="tr-TR" b="0" dirty="0" smtClean="0">
                <a:latin typeface="Times New Roman" pitchFamily="18" charset="0"/>
                <a:cs typeface="Times New Roman" pitchFamily="18" charset="0"/>
              </a:rPr>
              <a:t>, H</a:t>
            </a:r>
            <a:r>
              <a:rPr lang="tr-TR" sz="800" b="0" dirty="0" smtClean="0">
                <a:latin typeface="Times New Roman" pitchFamily="18" charset="0"/>
                <a:cs typeface="Times New Roman" pitchFamily="18" charset="0"/>
              </a:rPr>
              <a:t>2</a:t>
            </a:r>
            <a:r>
              <a:rPr lang="tr-TR" b="0" dirty="0" smtClean="0">
                <a:latin typeface="Times New Roman" pitchFamily="18" charset="0"/>
                <a:cs typeface="Times New Roman" pitchFamily="18" charset="0"/>
              </a:rPr>
              <a:t>O, ve ATP’ye parçalanır. Yüksek tempolu koşu veya futbol gibi egzersizlerde düşük aktiviteli sporlara kıyasla daha fazla enerji tüketimi olmaktadır. Bu artan enerji ihtiyacı karbonhidratlar tarafından karşılanmaktadır. Düşü efor gerektiren yürüyüş vb. egzersizlerde ise enerjinin çoğu yağlar tarafından karşılanmaktadır. </a:t>
            </a:r>
          </a:p>
          <a:p>
            <a:endParaRPr lang="tr-TR" b="0" dirty="0" smtClean="0"/>
          </a:p>
          <a:p>
            <a:r>
              <a:rPr lang="tr-TR" b="0" dirty="0" smtClean="0"/>
              <a:t> </a:t>
            </a:r>
            <a:endParaRPr lang="tr-TR" b="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2924945"/>
            <a:ext cx="4824536" cy="3240360"/>
          </a:xfrm>
          <a:prstGeom prst="rect">
            <a:avLst/>
          </a:prstGeom>
        </p:spPr>
      </p:pic>
    </p:spTree>
    <p:extLst>
      <p:ext uri="{BB962C8B-B14F-4D97-AF65-F5344CB8AC3E}">
        <p14:creationId xmlns:p14="http://schemas.microsoft.com/office/powerpoint/2010/main" val="2016087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692696"/>
            <a:ext cx="6552728" cy="4369488"/>
          </a:xfrm>
        </p:spPr>
      </p:pic>
    </p:spTree>
    <p:extLst>
      <p:ext uri="{BB962C8B-B14F-4D97-AF65-F5344CB8AC3E}">
        <p14:creationId xmlns:p14="http://schemas.microsoft.com/office/powerpoint/2010/main" val="3894640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692696"/>
            <a:ext cx="6264696" cy="4356445"/>
          </a:xfrm>
        </p:spPr>
      </p:pic>
    </p:spTree>
    <p:extLst>
      <p:ext uri="{BB962C8B-B14F-4D97-AF65-F5344CB8AC3E}">
        <p14:creationId xmlns:p14="http://schemas.microsoft.com/office/powerpoint/2010/main" val="1380006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436</TotalTime>
  <Words>721</Words>
  <Application>Microsoft Office PowerPoint</Application>
  <PresentationFormat>Ekran Gösterisi (4:3)</PresentationFormat>
  <Paragraphs>66</Paragraphs>
  <Slides>20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Franklin Gothic Book</vt:lpstr>
      <vt:lpstr>Franklin Gothic Medium</vt:lpstr>
      <vt:lpstr>Times New Roman</vt:lpstr>
      <vt:lpstr>Tunga</vt:lpstr>
      <vt:lpstr>Wingdings</vt:lpstr>
      <vt:lpstr>Angles</vt:lpstr>
      <vt:lpstr>ÜNİTE 11 : BESLENME VE ATLETİK PERFORMANS</vt:lpstr>
      <vt:lpstr>EGZERSİZ SÜRESİNCE ENERJİ KULLANIMINDA KARBONHİDRAT VE YAĞLARIN ROLÜ</vt:lpstr>
      <vt:lpstr>enerjİ KAYNAKLARI</vt:lpstr>
      <vt:lpstr>Egzersİz süresİnce enerjİ kullaNIMI</vt:lpstr>
      <vt:lpstr>YÜKSEK EFOR GEREKTİREN SPORLAR</vt:lpstr>
      <vt:lpstr>PowerPoint Sunusu</vt:lpstr>
      <vt:lpstr>dayanIKLILIK GEREKTİREN SÜREKLİ AKTİVİTELER</vt:lpstr>
      <vt:lpstr>PowerPoint Sunusu</vt:lpstr>
      <vt:lpstr>PowerPoint Sunusu</vt:lpstr>
      <vt:lpstr>YAĞ YIKIMINI SAĞLAYAN EGZERSİZLER</vt:lpstr>
      <vt:lpstr> spoRTİF AKTİVİTELERDE KARBONHİDRATLARIN ÖNEMİ </vt:lpstr>
      <vt:lpstr>PowerPoint Sunusu</vt:lpstr>
      <vt:lpstr>PowerPoint Sunusu</vt:lpstr>
      <vt:lpstr>DİYETTEKİ PROTEİN VE YAĞIN ÖNEMİ</vt:lpstr>
      <vt:lpstr>SPORCULARDA SU VE DİĞER İÇECEKLERİN ÖNEMİ</vt:lpstr>
      <vt:lpstr>PowerPoint Sunusu</vt:lpstr>
      <vt:lpstr>HANGİ İÇECEKLER TERCİH EDİLMELİDİR?</vt:lpstr>
      <vt:lpstr>PowerPoint Sunusu</vt:lpstr>
      <vt:lpstr>EGZERSİZ ÖNCESİ TÜKETİLMESİ TAVSİYE EDİLEN GIDALAR</vt:lpstr>
      <vt:lpstr>PERFOMANs ARTIRICI DESTEKLER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BESLENME VE ATLETİK PERFORMANS</dc:title>
  <dc:creator>YUSUF</dc:creator>
  <cp:lastModifiedBy>Birce Taban</cp:lastModifiedBy>
  <cp:revision>32</cp:revision>
  <dcterms:created xsi:type="dcterms:W3CDTF">2017-12-04T23:56:58Z</dcterms:created>
  <dcterms:modified xsi:type="dcterms:W3CDTF">2017-12-11T07:28:55Z</dcterms:modified>
</cp:coreProperties>
</file>