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4" r:id="rId39"/>
    <p:sldId id="293"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9" r:id="rId70"/>
    <p:sldId id="324" r:id="rId71"/>
    <p:sldId id="330" r:id="rId72"/>
    <p:sldId id="327" r:id="rId73"/>
    <p:sldId id="328" r:id="rId7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al__ma_Sayfas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al__ma_Sayfas_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al__ma_Sayfas_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tr-TR" dirty="0" smtClean="0"/>
              <a:t>KARBONHİDRATLARIN DEPOLAMA SINIRI</a:t>
            </a:r>
            <a:endParaRPr lang="tr-TR"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tr-TR"/>
        </a:p>
      </c:txPr>
    </c:title>
    <c:autoTitleDeleted val="0"/>
    <c:plotArea>
      <c:layout/>
      <c:lineChart>
        <c:grouping val="standard"/>
        <c:varyColors val="0"/>
        <c:ser>
          <c:idx val="0"/>
          <c:order val="0"/>
          <c:tx>
            <c:strRef>
              <c:f>Sayfa1!$B$1</c:f>
              <c:strCache>
                <c:ptCount val="1"/>
                <c:pt idx="0">
                  <c:v>Kas Glikojen</c:v>
                </c:pt>
              </c:strCache>
            </c:strRef>
          </c:tx>
          <c:spPr>
            <a:ln w="28575" cap="rnd">
              <a:solidFill>
                <a:schemeClr val="accent1"/>
              </a:solidFill>
              <a:round/>
            </a:ln>
            <a:effectLst/>
          </c:spPr>
          <c:marker>
            <c:symbol val="none"/>
          </c:marker>
          <c:cat>
            <c:strRef>
              <c:f>Sayfa1!$A$2:$A$6</c:f>
              <c:strCache>
                <c:ptCount val="1"/>
                <c:pt idx="0">
                  <c:v>Çalışma Süresi (dk)</c:v>
                </c:pt>
              </c:strCache>
            </c:strRef>
          </c:cat>
          <c:val>
            <c:numRef>
              <c:f>Sayfa1!$B$2:$B$6</c:f>
              <c:numCache>
                <c:formatCode>General</c:formatCode>
                <c:ptCount val="5"/>
                <c:pt idx="0">
                  <c:v>90</c:v>
                </c:pt>
                <c:pt idx="1">
                  <c:v>45</c:v>
                </c:pt>
                <c:pt idx="2">
                  <c:v>20</c:v>
                </c:pt>
                <c:pt idx="3">
                  <c:v>10</c:v>
                </c:pt>
                <c:pt idx="4">
                  <c:v>0</c:v>
                </c:pt>
              </c:numCache>
            </c:numRef>
          </c:val>
          <c:smooth val="0"/>
        </c:ser>
        <c:ser>
          <c:idx val="1"/>
          <c:order val="1"/>
          <c:tx>
            <c:strRef>
              <c:f>Sayfa1!$C$1</c:f>
              <c:strCache>
                <c:ptCount val="1"/>
                <c:pt idx="0">
                  <c:v>  </c:v>
                </c:pt>
              </c:strCache>
            </c:strRef>
          </c:tx>
          <c:spPr>
            <a:ln w="28575" cap="rnd">
              <a:solidFill>
                <a:schemeClr val="accent2"/>
              </a:solidFill>
              <a:round/>
            </a:ln>
            <a:effectLst/>
          </c:spPr>
          <c:marker>
            <c:symbol val="none"/>
          </c:marker>
          <c:cat>
            <c:strRef>
              <c:f>Sayfa1!$A$2:$A$6</c:f>
              <c:strCache>
                <c:ptCount val="1"/>
                <c:pt idx="0">
                  <c:v>Çalışma Süresi (dk)</c:v>
                </c:pt>
              </c:strCache>
            </c:strRef>
          </c:cat>
          <c:val>
            <c:numRef>
              <c:f>Sayfa1!$C$2:$C$6</c:f>
              <c:numCache>
                <c:formatCode>General</c:formatCode>
                <c:ptCount val="5"/>
              </c:numCache>
            </c:numRef>
          </c:val>
          <c:smooth val="0"/>
        </c:ser>
        <c:ser>
          <c:idx val="2"/>
          <c:order val="2"/>
          <c:tx>
            <c:strRef>
              <c:f>Sayfa1!$D$1</c:f>
              <c:strCache>
                <c:ptCount val="1"/>
                <c:pt idx="0">
                  <c:v>   </c:v>
                </c:pt>
              </c:strCache>
            </c:strRef>
          </c:tx>
          <c:spPr>
            <a:ln w="28575" cap="rnd">
              <a:solidFill>
                <a:schemeClr val="accent3"/>
              </a:solidFill>
              <a:round/>
            </a:ln>
            <a:effectLst/>
          </c:spPr>
          <c:marker>
            <c:symbol val="none"/>
          </c:marker>
          <c:cat>
            <c:strRef>
              <c:f>Sayfa1!$A$2:$A$6</c:f>
              <c:strCache>
                <c:ptCount val="1"/>
                <c:pt idx="0">
                  <c:v>Çalışma Süresi (dk)</c:v>
                </c:pt>
              </c:strCache>
            </c:strRef>
          </c:cat>
          <c:val>
            <c:numRef>
              <c:f>Sayfa1!$D$2:$D$6</c:f>
              <c:numCache>
                <c:formatCode>General</c:formatCode>
                <c:ptCount val="5"/>
              </c:numCache>
            </c:numRef>
          </c:val>
          <c:smooth val="0"/>
        </c:ser>
        <c:dLbls>
          <c:showLegendKey val="0"/>
          <c:showVal val="0"/>
          <c:showCatName val="0"/>
          <c:showSerName val="0"/>
          <c:showPercent val="0"/>
          <c:showBubbleSize val="0"/>
        </c:dLbls>
        <c:smooth val="0"/>
        <c:axId val="-1144888336"/>
        <c:axId val="-1144875824"/>
      </c:lineChart>
      <c:catAx>
        <c:axId val="-1144888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144875824"/>
        <c:crosses val="autoZero"/>
        <c:auto val="1"/>
        <c:lblAlgn val="ctr"/>
        <c:lblOffset val="100"/>
        <c:noMultiLvlLbl val="0"/>
      </c:catAx>
      <c:valAx>
        <c:axId val="-1144875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crossAx val="-1144888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tr-TR"/>
        </a:p>
      </c:txPr>
    </c:legend>
    <c:plotVisOnly val="1"/>
    <c:dispBlanksAs val="gap"/>
    <c:showDLblsOverMax val="0"/>
  </c:chart>
  <c:spPr>
    <a:noFill/>
    <a:ln>
      <a:noFill/>
    </a:ln>
    <a:effectLst/>
  </c:spPr>
  <c:txPr>
    <a:bodyPr/>
    <a:lstStyle/>
    <a:p>
      <a:pPr>
        <a:defRPr/>
      </a:pPr>
      <a:endParaRPr lang="tr-T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tr-TR" dirty="0" smtClean="0"/>
              <a:t>DİYETTEKİ KARBONHİDRATIN</a:t>
            </a:r>
            <a:r>
              <a:rPr lang="tr-TR" baseline="0" dirty="0" smtClean="0"/>
              <a:t> KAS, GLİKOJEN MİKTARI ve PERFORMANSA ETKİSİ</a:t>
            </a:r>
            <a:endParaRPr lang="tr-TR" dirty="0"/>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tr-TR"/>
        </a:p>
      </c:txPr>
    </c:title>
    <c:autoTitleDeleted val="0"/>
    <c:plotArea>
      <c:layout>
        <c:manualLayout>
          <c:layoutTarget val="inner"/>
          <c:xMode val="edge"/>
          <c:yMode val="edge"/>
          <c:x val="5.7564214729569067E-2"/>
          <c:y val="0.23969747899159663"/>
          <c:w val="0.9310397738744195"/>
          <c:h val="0.5699583140342751"/>
        </c:manualLayout>
      </c:layout>
      <c:lineChart>
        <c:grouping val="standard"/>
        <c:varyColors val="0"/>
        <c:ser>
          <c:idx val="0"/>
          <c:order val="0"/>
          <c:tx>
            <c:strRef>
              <c:f>Sayfa1!$B$1</c:f>
              <c:strCache>
                <c:ptCount val="1"/>
                <c:pt idx="0">
                  <c:v>Kas Glikojen (gram / kg kas)         </c:v>
                </c:pt>
              </c:strCache>
            </c:strRef>
          </c:tx>
          <c:spPr>
            <a:ln w="34925" cap="rnd">
              <a:solidFill>
                <a:schemeClr val="accent1"/>
              </a:solidFill>
              <a:round/>
            </a:ln>
            <a:effectLst>
              <a:outerShdw blurRad="50800" dist="38100" dir="5400000" rotWithShape="0">
                <a:srgbClr val="000000">
                  <a:alpha val="60000"/>
                </a:srgbClr>
              </a:outerShdw>
            </a:effectLst>
          </c:spPr>
          <c:marker>
            <c:symbol val="none"/>
          </c:marker>
          <c:cat>
            <c:strRef>
              <c:f>Sayfa1!$A$2:$A$7</c:f>
              <c:strCache>
                <c:ptCount val="1"/>
                <c:pt idx="0">
                  <c:v>Çalışma Süresi (dk)</c:v>
                </c:pt>
              </c:strCache>
            </c:strRef>
          </c:cat>
          <c:val>
            <c:numRef>
              <c:f>Sayfa1!$B$2:$B$7</c:f>
              <c:numCache>
                <c:formatCode>General</c:formatCode>
                <c:ptCount val="6"/>
                <c:pt idx="0">
                  <c:v>0</c:v>
                </c:pt>
                <c:pt idx="1">
                  <c:v>50</c:v>
                </c:pt>
                <c:pt idx="2">
                  <c:v>100</c:v>
                </c:pt>
                <c:pt idx="3">
                  <c:v>150</c:v>
                </c:pt>
                <c:pt idx="4">
                  <c:v>200</c:v>
                </c:pt>
                <c:pt idx="5">
                  <c:v>250</c:v>
                </c:pt>
              </c:numCache>
            </c:numRef>
          </c:val>
          <c:smooth val="0"/>
        </c:ser>
        <c:ser>
          <c:idx val="1"/>
          <c:order val="1"/>
          <c:tx>
            <c:strRef>
              <c:f>Sayfa1!$C$1</c:f>
              <c:strCache>
                <c:ptCount val="1"/>
                <c:pt idx="0">
                  <c:v>  </c:v>
                </c:pt>
              </c:strCache>
            </c:strRef>
          </c:tx>
          <c:spPr>
            <a:ln w="34925" cap="rnd">
              <a:solidFill>
                <a:schemeClr val="accent2"/>
              </a:solidFill>
              <a:round/>
            </a:ln>
            <a:effectLst>
              <a:outerShdw blurRad="50800" dist="38100" dir="5400000" rotWithShape="0">
                <a:srgbClr val="000000">
                  <a:alpha val="60000"/>
                </a:srgbClr>
              </a:outerShdw>
            </a:effectLst>
          </c:spPr>
          <c:marker>
            <c:symbol val="none"/>
          </c:marker>
          <c:cat>
            <c:strRef>
              <c:f>Sayfa1!$A$2:$A$7</c:f>
              <c:strCache>
                <c:ptCount val="1"/>
                <c:pt idx="0">
                  <c:v>Çalışma Süresi (dk)</c:v>
                </c:pt>
              </c:strCache>
            </c:strRef>
          </c:cat>
          <c:val>
            <c:numRef>
              <c:f>Sayfa1!$C$2:$C$7</c:f>
              <c:numCache>
                <c:formatCode>General</c:formatCode>
                <c:ptCount val="6"/>
              </c:numCache>
            </c:numRef>
          </c:val>
          <c:smooth val="0"/>
        </c:ser>
        <c:ser>
          <c:idx val="2"/>
          <c:order val="2"/>
          <c:tx>
            <c:strRef>
              <c:f>Sayfa1!$D$1</c:f>
              <c:strCache>
                <c:ptCount val="1"/>
                <c:pt idx="0">
                  <c:v>   </c:v>
                </c:pt>
              </c:strCache>
            </c:strRef>
          </c:tx>
          <c:spPr>
            <a:ln w="34925" cap="rnd">
              <a:solidFill>
                <a:schemeClr val="accent3"/>
              </a:solidFill>
              <a:round/>
            </a:ln>
            <a:effectLst>
              <a:outerShdw blurRad="50800" dist="38100" dir="5400000" rotWithShape="0">
                <a:srgbClr val="000000">
                  <a:alpha val="60000"/>
                </a:srgbClr>
              </a:outerShdw>
            </a:effectLst>
          </c:spPr>
          <c:marker>
            <c:symbol val="none"/>
          </c:marker>
          <c:cat>
            <c:strRef>
              <c:f>Sayfa1!$A$2:$A$7</c:f>
              <c:strCache>
                <c:ptCount val="1"/>
                <c:pt idx="0">
                  <c:v>Çalışma Süresi (dk)</c:v>
                </c:pt>
              </c:strCache>
            </c:strRef>
          </c:cat>
          <c:val>
            <c:numRef>
              <c:f>Sayfa1!$D$2:$D$7</c:f>
              <c:numCache>
                <c:formatCode>General</c:formatCode>
                <c:ptCount val="6"/>
              </c:numCache>
            </c:numRef>
          </c:val>
          <c:smooth val="0"/>
        </c:ser>
        <c:dLbls>
          <c:showLegendKey val="0"/>
          <c:showVal val="0"/>
          <c:showCatName val="0"/>
          <c:showSerName val="0"/>
          <c:showPercent val="0"/>
          <c:showBubbleSize val="0"/>
        </c:dLbls>
        <c:smooth val="0"/>
        <c:axId val="-1144890512"/>
        <c:axId val="-1144876912"/>
      </c:lineChart>
      <c:catAx>
        <c:axId val="-1144890512"/>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tr-TR"/>
          </a:p>
        </c:txPr>
        <c:crossAx val="-1144876912"/>
        <c:crosses val="autoZero"/>
        <c:auto val="1"/>
        <c:lblAlgn val="ctr"/>
        <c:lblOffset val="100"/>
        <c:noMultiLvlLbl val="0"/>
      </c:catAx>
      <c:valAx>
        <c:axId val="-114487691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tr-TR"/>
          </a:p>
        </c:txPr>
        <c:crossAx val="-1144890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tr-TR"/>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tr-TR"/>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tr-TR"/>
        </a:p>
      </c:txPr>
    </c:title>
    <c:autoTitleDeleted val="0"/>
    <c:plotArea>
      <c:layout/>
      <c:pieChart>
        <c:varyColors val="1"/>
        <c:ser>
          <c:idx val="0"/>
          <c:order val="0"/>
          <c:tx>
            <c:strRef>
              <c:f>Sayfa1!$B$1</c:f>
              <c:strCache>
                <c:ptCount val="1"/>
                <c:pt idx="0">
                  <c:v>Diyetteki Sodyum Kaynağı</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Pt>
            <c:idx val="2"/>
            <c:bubble3D val="0"/>
            <c:spPr>
              <a:solidFill>
                <a:schemeClr val="accent3"/>
              </a:solidFill>
              <a:ln>
                <a:noFill/>
              </a:ln>
              <a:effectLst>
                <a:outerShdw blurRad="254000" sx="102000" sy="102000" algn="ctr" rotWithShape="0">
                  <a:prstClr val="black">
                    <a:alpha val="20000"/>
                  </a:prstClr>
                </a:outerShdw>
              </a:effectLst>
            </c:spPr>
          </c:dPt>
          <c:dPt>
            <c:idx val="3"/>
            <c:bubble3D val="0"/>
            <c:spPr>
              <a:solidFill>
                <a:schemeClr val="accent4"/>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tr-T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Sayfa1!$A$2:$A$5</c:f>
              <c:strCache>
                <c:ptCount val="4"/>
                <c:pt idx="0">
                  <c:v>Gıda hazırlanmasında yapılan ilave</c:v>
                </c:pt>
                <c:pt idx="1">
                  <c:v>Doğal kaynağından gelen</c:v>
                </c:pt>
                <c:pt idx="2">
                  <c:v>Sofrada ilave edilen</c:v>
                </c:pt>
                <c:pt idx="3">
                  <c:v>Yemek pişiriken ilave edilen</c:v>
                </c:pt>
              </c:strCache>
            </c:strRef>
          </c:cat>
          <c:val>
            <c:numRef>
              <c:f>Sayfa1!$B$2:$B$5</c:f>
              <c:numCache>
                <c:formatCode>General</c:formatCode>
                <c:ptCount val="4"/>
                <c:pt idx="0">
                  <c:v>77</c:v>
                </c:pt>
                <c:pt idx="1">
                  <c:v>12</c:v>
                </c:pt>
                <c:pt idx="2">
                  <c:v>6</c:v>
                </c:pt>
                <c:pt idx="3">
                  <c:v>5</c:v>
                </c:pt>
              </c:numCache>
            </c:numRef>
          </c:val>
        </c:ser>
        <c:dLbls>
          <c:dLblPos val="ctr"/>
          <c:showLegendKey val="0"/>
          <c:showVal val="0"/>
          <c:showCatName val="0"/>
          <c:showSerName val="0"/>
          <c:showPercent val="1"/>
          <c:showBubbleSize val="0"/>
          <c:showLeaderLines val="1"/>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tr-T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0.29085</cdr:x>
      <cdr:y>0.75532</cdr:y>
    </cdr:from>
    <cdr:to>
      <cdr:x>0.31114</cdr:x>
      <cdr:y>0.8032</cdr:y>
    </cdr:to>
    <cdr:sp macro="" textlink="">
      <cdr:nvSpPr>
        <cdr:cNvPr id="2" name="Oval 1"/>
        <cdr:cNvSpPr/>
      </cdr:nvSpPr>
      <cdr:spPr>
        <a:xfrm xmlns:a="http://schemas.openxmlformats.org/drawingml/2006/main">
          <a:off x="2593033" y="2853802"/>
          <a:ext cx="180870" cy="180870"/>
        </a:xfrm>
        <a:prstGeom xmlns:a="http://schemas.openxmlformats.org/drawingml/2006/main" prst="ellipse">
          <a:avLst/>
        </a:prstGeom>
        <a:solidFill xmlns:a="http://schemas.openxmlformats.org/drawingml/2006/main">
          <a:schemeClr val="accent4">
            <a:lumMod val="5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tr-TR"/>
        </a:p>
      </cdr:txBody>
    </cdr:sp>
  </cdr:relSizeAnchor>
  <cdr:relSizeAnchor xmlns:cdr="http://schemas.openxmlformats.org/drawingml/2006/chartDrawing">
    <cdr:from>
      <cdr:x>0.83861</cdr:x>
      <cdr:y>0.40602</cdr:y>
    </cdr:from>
    <cdr:to>
      <cdr:x>0.85244</cdr:x>
      <cdr:y>0.44857</cdr:y>
    </cdr:to>
    <cdr:sp macro="" textlink="">
      <cdr:nvSpPr>
        <cdr:cNvPr id="3" name="Oval 2"/>
        <cdr:cNvSpPr/>
      </cdr:nvSpPr>
      <cdr:spPr>
        <a:xfrm xmlns:a="http://schemas.openxmlformats.org/drawingml/2006/main">
          <a:off x="7476532" y="1534049"/>
          <a:ext cx="123284" cy="160774"/>
        </a:xfrm>
        <a:prstGeom xmlns:a="http://schemas.openxmlformats.org/drawingml/2006/main" prst="ellipse">
          <a:avLst/>
        </a:prstGeom>
        <a:solidFill xmlns:a="http://schemas.openxmlformats.org/drawingml/2006/main">
          <a:srgbClr val="FFFF0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xmlns:a="http://schemas.openxmlformats.org/drawingml/2006/main">
          <a:pPr algn="ctr"/>
          <a:endParaRPr lang="tr-T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12/11/2017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12/11/2017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12/11/2017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852055" y="2670464"/>
            <a:ext cx="11191009" cy="797662"/>
          </a:xfrm>
        </p:spPr>
        <p:txBody>
          <a:bodyPr>
            <a:normAutofit fontScale="90000"/>
          </a:bodyPr>
          <a:lstStyle/>
          <a:p>
            <a:pPr algn="ctr"/>
            <a:r>
              <a:rPr lang="tr-TR" sz="4000" b="1" dirty="0" smtClean="0"/>
              <a:t>Ünite 11 </a:t>
            </a:r>
            <a:r>
              <a:rPr lang="tr-TR" sz="4000" b="1" dirty="0" smtClean="0"/>
              <a:t>ve 12 : </a:t>
            </a:r>
            <a:r>
              <a:rPr lang="tr-TR" sz="4000" b="1" dirty="0" smtClean="0"/>
              <a:t>BESLENME ve ATLETİK </a:t>
            </a:r>
            <a:r>
              <a:rPr lang="tr-TR" sz="4000" b="1" dirty="0" smtClean="0"/>
              <a:t>PERFORMANS </a:t>
            </a:r>
            <a:r>
              <a:rPr lang="tr-TR" sz="4000" b="1" dirty="0" smtClean="0"/>
              <a:t>/ </a:t>
            </a:r>
            <a:r>
              <a:rPr lang="tr-TR" sz="4000" b="1" dirty="0" smtClean="0"/>
              <a:t>BESLENME KILAVUZU ve BESİN ÖĞELERİ</a:t>
            </a:r>
            <a:endParaRPr lang="tr-TR" sz="4000" b="1" dirty="0"/>
          </a:p>
        </p:txBody>
      </p:sp>
    </p:spTree>
    <p:extLst>
      <p:ext uri="{BB962C8B-B14F-4D97-AF65-F5344CB8AC3E}">
        <p14:creationId xmlns:p14="http://schemas.microsoft.com/office/powerpoint/2010/main" val="2591876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2800" dirty="0" smtClean="0"/>
              <a:t>Karbonhidrat, yağ ve protein metabolizmasının bir arada gösterimi</a:t>
            </a:r>
            <a:endParaRPr lang="tr-TR" sz="2800"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54698" y="1682642"/>
            <a:ext cx="7387689" cy="4732738"/>
          </a:xfrm>
        </p:spPr>
      </p:pic>
      <p:sp>
        <p:nvSpPr>
          <p:cNvPr id="5" name="Dikdörtgen 4"/>
          <p:cNvSpPr/>
          <p:nvPr/>
        </p:nvSpPr>
        <p:spPr>
          <a:xfrm>
            <a:off x="2414576" y="6488668"/>
            <a:ext cx="851515" cy="369332"/>
          </a:xfrm>
          <a:prstGeom prst="rect">
            <a:avLst/>
          </a:prstGeom>
        </p:spPr>
        <p:txBody>
          <a:bodyPr wrap="none">
            <a:spAutoFit/>
          </a:bodyPr>
          <a:lstStyle/>
          <a:p>
            <a:pPr algn="ctr"/>
            <a:r>
              <a:rPr lang="tr-TR" dirty="0">
                <a:ln w="0"/>
                <a:solidFill>
                  <a:schemeClr val="accent1"/>
                </a:solidFill>
                <a:effectLst>
                  <a:outerShdw blurRad="38100" dist="25400" dir="5400000" algn="ctr" rotWithShape="0">
                    <a:srgbClr val="6E747A">
                      <a:alpha val="43000"/>
                    </a:srgbClr>
                  </a:outerShdw>
                </a:effectLst>
              </a:rPr>
              <a:t>Şekil </a:t>
            </a:r>
            <a:r>
              <a:rPr lang="tr-TR" dirty="0" smtClean="0">
                <a:ln w="0"/>
                <a:solidFill>
                  <a:schemeClr val="accent1"/>
                </a:solidFill>
                <a:effectLst>
                  <a:outerShdw blurRad="38100" dist="25400" dir="5400000" algn="ctr" rotWithShape="0">
                    <a:srgbClr val="6E747A">
                      <a:alpha val="43000"/>
                    </a:srgbClr>
                  </a:outerShdw>
                </a:effectLst>
              </a:rPr>
              <a:t>3</a:t>
            </a:r>
            <a:endParaRPr lang="tr-TR"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855308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Yüksek efor gerektiren sporlar</a:t>
            </a:r>
            <a:r>
              <a:rPr lang="tr-TR" dirty="0"/>
              <a:t/>
            </a:r>
            <a:br>
              <a:rPr lang="tr-TR" dirty="0"/>
            </a:br>
            <a:endParaRPr lang="tr-TR" dirty="0"/>
          </a:p>
        </p:txBody>
      </p:sp>
      <p:sp>
        <p:nvSpPr>
          <p:cNvPr id="3" name="İçerik Yer Tutucusu 2"/>
          <p:cNvSpPr>
            <a:spLocks noGrp="1"/>
          </p:cNvSpPr>
          <p:nvPr>
            <p:ph idx="1"/>
          </p:nvPr>
        </p:nvSpPr>
        <p:spPr>
          <a:xfrm>
            <a:off x="2589212" y="2133600"/>
            <a:ext cx="8915400" cy="4267200"/>
          </a:xfrm>
        </p:spPr>
        <p:txBody>
          <a:bodyPr>
            <a:normAutofit/>
          </a:bodyPr>
          <a:lstStyle/>
          <a:p>
            <a:pPr marL="0" indent="0">
              <a:buNone/>
            </a:pPr>
            <a:r>
              <a:rPr lang="tr-TR" dirty="0" smtClean="0"/>
              <a:t>	Bütün </a:t>
            </a:r>
            <a:r>
              <a:rPr lang="tr-TR" dirty="0"/>
              <a:t>kas aktivitelerimizin gerçekleşmesi için enerji kaynağını oluşturan ATP (</a:t>
            </a:r>
            <a:r>
              <a:rPr lang="tr-TR" dirty="0" err="1"/>
              <a:t>Adenosine</a:t>
            </a:r>
            <a:r>
              <a:rPr lang="tr-TR" dirty="0"/>
              <a:t> Trip </a:t>
            </a:r>
            <a:r>
              <a:rPr lang="tr-TR" dirty="0" err="1"/>
              <a:t>Hospıate</a:t>
            </a:r>
            <a:r>
              <a:rPr lang="tr-TR" dirty="0"/>
              <a:t>) ihtiyaç vardır. ATP, hücre içinde bulunan çok işlevli bir </a:t>
            </a:r>
            <a:r>
              <a:rPr lang="tr-TR" dirty="0" err="1"/>
              <a:t>nükleotittir</a:t>
            </a:r>
            <a:r>
              <a:rPr lang="tr-TR" dirty="0"/>
              <a:t>. En önemli işlevi hücre içi biyokimyasal reaksiyonlar için kimyasal enerji taşımaktır. Fotosentez ve solunum sırasında oluşur. ATP, aynı zamanda RNA sentezinde  gereken dört </a:t>
            </a:r>
            <a:r>
              <a:rPr lang="tr-TR" dirty="0" err="1"/>
              <a:t>monomerden</a:t>
            </a:r>
            <a:r>
              <a:rPr lang="tr-TR" dirty="0"/>
              <a:t> biridir. Standart koşullar altında ATP hidrolizinde açığa çıkan enerji miktarı 30,5 </a:t>
            </a:r>
            <a:r>
              <a:rPr lang="tr-TR" dirty="0" err="1"/>
              <a:t>kjol</a:t>
            </a:r>
            <a:r>
              <a:rPr lang="tr-TR" dirty="0"/>
              <a:t>/</a:t>
            </a:r>
            <a:r>
              <a:rPr lang="tr-TR" dirty="0" err="1"/>
              <a:t>mol’dür</a:t>
            </a:r>
            <a:r>
              <a:rPr lang="tr-TR" dirty="0"/>
              <a:t>. Birkaç saniye sürecek bir aktivite artışını karşılamak için kaslarda yeterli miktarda ATP bulunmaktadır. Enerji kaynağı olarak kullanın ATP yine hızlı bir şekilde </a:t>
            </a:r>
            <a:r>
              <a:rPr lang="tr-TR" dirty="0" err="1"/>
              <a:t>fosfokreatinin</a:t>
            </a:r>
            <a:r>
              <a:rPr lang="tr-TR" dirty="0"/>
              <a:t> yardımıyla yeniden oluşturulur. Vücudumuz enerji karşılamak amacıyla glikoz veya C6’yı anaerobik şartlarda hızlı kullanır. Oksijenin olmadığı bu anaerobik  ortamda glikozun yıkımıyla birlikte hızlı bir şekilde ATP açığa çıkar ve ortama laktik Asit (C3) salınır (Şekil </a:t>
            </a:r>
            <a:r>
              <a:rPr lang="tr-TR" dirty="0" smtClean="0"/>
              <a:t>3</a:t>
            </a:r>
            <a:r>
              <a:rPr lang="tr-TR" dirty="0"/>
              <a:t>). Laktik Asit her insanın vücudunda oluşan doğal organik bir bileşiktir. Aşırı hareket edildiğinde hücrelerin enerjisi yetersiz kalacağı için vücut alternatif yollarla enerji üretmeye başlar. Bu alternatif enerji üretilirken kaslarda yan ürün olarak laktik asit birikir. </a:t>
            </a:r>
          </a:p>
          <a:p>
            <a:endParaRPr lang="tr-TR" dirty="0"/>
          </a:p>
        </p:txBody>
      </p:sp>
    </p:spTree>
    <p:extLst>
      <p:ext uri="{BB962C8B-B14F-4D97-AF65-F5344CB8AC3E}">
        <p14:creationId xmlns:p14="http://schemas.microsoft.com/office/powerpoint/2010/main" val="1621277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129367816"/>
              </p:ext>
            </p:extLst>
          </p:nvPr>
        </p:nvGraphicFramePr>
        <p:xfrm>
          <a:off x="2589213" y="2133600"/>
          <a:ext cx="8915400" cy="2479040"/>
        </p:xfrm>
        <a:graphic>
          <a:graphicData uri="http://schemas.openxmlformats.org/drawingml/2006/table">
            <a:tbl>
              <a:tblPr firstRow="1" bandRow="1">
                <a:tableStyleId>{5C22544A-7EE6-4342-B048-85BDC9FD1C3A}</a:tableStyleId>
              </a:tblPr>
              <a:tblGrid>
                <a:gridCol w="2971800"/>
                <a:gridCol w="2971800"/>
                <a:gridCol w="2971800"/>
              </a:tblGrid>
              <a:tr h="370840">
                <a:tc>
                  <a:txBody>
                    <a:bodyPr/>
                    <a:lstStyle/>
                    <a:p>
                      <a:r>
                        <a:rPr lang="tr-TR" dirty="0" smtClean="0"/>
                        <a:t>Sistem / Kaynak</a:t>
                      </a:r>
                      <a:endParaRPr lang="tr-TR" dirty="0"/>
                    </a:p>
                  </a:txBody>
                  <a:tcPr/>
                </a:tc>
                <a:tc>
                  <a:txBody>
                    <a:bodyPr/>
                    <a:lstStyle/>
                    <a:p>
                      <a:r>
                        <a:rPr lang="tr-TR" dirty="0" smtClean="0"/>
                        <a:t>Kullanım Zamanı</a:t>
                      </a:r>
                      <a:endParaRPr lang="tr-TR" dirty="0"/>
                    </a:p>
                  </a:txBody>
                  <a:tcPr/>
                </a:tc>
                <a:tc>
                  <a:txBody>
                    <a:bodyPr/>
                    <a:lstStyle/>
                    <a:p>
                      <a:r>
                        <a:rPr lang="tr-TR" dirty="0" smtClean="0"/>
                        <a:t>Egzersiz Tipi</a:t>
                      </a:r>
                    </a:p>
                  </a:txBody>
                  <a:tcPr/>
                </a:tc>
              </a:tr>
              <a:tr h="370840">
                <a:tc>
                  <a:txBody>
                    <a:bodyPr/>
                    <a:lstStyle/>
                    <a:p>
                      <a:r>
                        <a:rPr lang="tr-TR" dirty="0" smtClean="0"/>
                        <a:t>Yüksek enerjili</a:t>
                      </a:r>
                    </a:p>
                    <a:p>
                      <a:r>
                        <a:rPr lang="tr-TR" dirty="0" smtClean="0"/>
                        <a:t>Fosfat depoları</a:t>
                      </a:r>
                    </a:p>
                    <a:p>
                      <a:r>
                        <a:rPr lang="tr-TR" sz="1200" dirty="0" smtClean="0"/>
                        <a:t>(</a:t>
                      </a:r>
                      <a:r>
                        <a:rPr lang="tr-TR" sz="1200" dirty="0" err="1" smtClean="0"/>
                        <a:t>Kreatin</a:t>
                      </a:r>
                      <a:r>
                        <a:rPr lang="tr-TR" sz="1200" dirty="0" smtClean="0"/>
                        <a:t>, ATP)</a:t>
                      </a:r>
                      <a:endParaRPr lang="tr-TR" sz="1200" dirty="0"/>
                    </a:p>
                  </a:txBody>
                  <a:tcPr/>
                </a:tc>
                <a:tc>
                  <a:txBody>
                    <a:bodyPr/>
                    <a:lstStyle/>
                    <a:p>
                      <a:r>
                        <a:rPr lang="tr-TR" dirty="0" smtClean="0"/>
                        <a:t>Yüksek eforlu</a:t>
                      </a:r>
                    </a:p>
                    <a:p>
                      <a:r>
                        <a:rPr lang="tr-TR" dirty="0" smtClean="0"/>
                        <a:t>&lt; 30 saniye</a:t>
                      </a:r>
                      <a:endParaRPr lang="tr-TR" dirty="0"/>
                    </a:p>
                  </a:txBody>
                  <a:tcPr/>
                </a:tc>
                <a:tc>
                  <a:txBody>
                    <a:bodyPr/>
                    <a:lstStyle/>
                    <a:p>
                      <a:endParaRPr lang="tr-TR" dirty="0"/>
                    </a:p>
                  </a:txBody>
                  <a:tcPr/>
                </a:tc>
              </a:tr>
              <a:tr h="370840">
                <a:tc>
                  <a:txBody>
                    <a:bodyPr/>
                    <a:lstStyle/>
                    <a:p>
                      <a:endParaRPr lang="tr-TR" dirty="0" smtClean="0"/>
                    </a:p>
                    <a:p>
                      <a:endParaRPr lang="tr-TR" dirty="0" smtClean="0"/>
                    </a:p>
                    <a:p>
                      <a:endParaRPr lang="tr-TR" dirty="0"/>
                    </a:p>
                  </a:txBody>
                  <a:tcPr/>
                </a:tc>
                <a:tc>
                  <a:txBody>
                    <a:bodyPr/>
                    <a:lstStyle/>
                    <a:p>
                      <a:r>
                        <a:rPr lang="tr-TR" dirty="0" smtClean="0"/>
                        <a:t>Yüksek</a:t>
                      </a:r>
                    </a:p>
                    <a:p>
                      <a:r>
                        <a:rPr lang="tr-TR" dirty="0" smtClean="0"/>
                        <a:t>eforlu</a:t>
                      </a:r>
                      <a:endParaRPr lang="tr-TR" dirty="0"/>
                    </a:p>
                  </a:txBody>
                  <a:tcPr/>
                </a:tc>
                <a:tc>
                  <a:txBody>
                    <a:bodyPr/>
                    <a:lstStyle/>
                    <a:p>
                      <a:endParaRPr lang="tr-TR" dirty="0"/>
                    </a:p>
                  </a:txBody>
                  <a:tcPr/>
                </a:tc>
              </a:tr>
              <a:tr h="370840">
                <a:tc>
                  <a:txBody>
                    <a:bodyPr/>
                    <a:lstStyle/>
                    <a:p>
                      <a:r>
                        <a:rPr lang="tr-TR" dirty="0" smtClean="0"/>
                        <a:t>Anaerobik</a:t>
                      </a:r>
                      <a:endParaRPr lang="tr-TR" dirty="0"/>
                    </a:p>
                  </a:txBody>
                  <a:tcPr/>
                </a:tc>
                <a:tc>
                  <a:txBody>
                    <a:bodyPr/>
                    <a:lstStyle/>
                    <a:p>
                      <a:r>
                        <a:rPr lang="tr-TR" dirty="0" smtClean="0"/>
                        <a:t>30 sn.                    2dk.</a:t>
                      </a:r>
                      <a:endParaRPr lang="tr-TR" dirty="0"/>
                    </a:p>
                  </a:txBody>
                  <a:tcPr/>
                </a:tc>
                <a:tc>
                  <a:txBody>
                    <a:bodyPr/>
                    <a:lstStyle/>
                    <a:p>
                      <a:endParaRPr lang="tr-TR" dirty="0"/>
                    </a:p>
                  </a:txBody>
                  <a:tcPr/>
                </a:tc>
              </a:tr>
            </a:tbl>
          </a:graphicData>
        </a:graphic>
      </p:graphicFrame>
      <p:sp>
        <p:nvSpPr>
          <p:cNvPr id="5" name="Sağ Ayraç 4"/>
          <p:cNvSpPr/>
          <p:nvPr/>
        </p:nvSpPr>
        <p:spPr>
          <a:xfrm>
            <a:off x="8626415" y="2587925"/>
            <a:ext cx="724619" cy="1732375"/>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6" name="Dikdörtgen 5"/>
          <p:cNvSpPr/>
          <p:nvPr/>
        </p:nvSpPr>
        <p:spPr>
          <a:xfrm>
            <a:off x="9574520" y="3269446"/>
            <a:ext cx="1393330" cy="369332"/>
          </a:xfrm>
          <a:prstGeom prst="rect">
            <a:avLst/>
          </a:prstGeom>
          <a:noFill/>
        </p:spPr>
        <p:txBody>
          <a:bodyPr wrap="none" lIns="91440" tIns="45720" rIns="91440" bIns="45720">
            <a:spAutoFit/>
          </a:bodyPr>
          <a:lstStyle/>
          <a:p>
            <a:pPr algn="ctr"/>
            <a:r>
              <a:rPr lang="tr-TR" dirty="0" smtClean="0">
                <a:ln w="0"/>
                <a:effectLst>
                  <a:outerShdw blurRad="38100" dist="19050" dir="2700000" algn="tl" rotWithShape="0">
                    <a:schemeClr val="dk1">
                      <a:alpha val="40000"/>
                    </a:schemeClr>
                  </a:outerShdw>
                </a:effectLst>
              </a:rPr>
              <a:t>Hızlı Koşma</a:t>
            </a:r>
            <a:endParaRPr lang="tr-TR" dirty="0">
              <a:ln w="0"/>
              <a:effectLst>
                <a:outerShdw blurRad="38100" dist="19050" dir="2700000" algn="tl" rotWithShape="0">
                  <a:schemeClr val="dk1">
                    <a:alpha val="40000"/>
                  </a:schemeClr>
                </a:outerShdw>
              </a:effectLst>
            </a:endParaRPr>
          </a:p>
        </p:txBody>
      </p:sp>
      <p:sp>
        <p:nvSpPr>
          <p:cNvPr id="7" name="Sağ Ok 6"/>
          <p:cNvSpPr/>
          <p:nvPr/>
        </p:nvSpPr>
        <p:spPr>
          <a:xfrm>
            <a:off x="6435306" y="4416725"/>
            <a:ext cx="879894" cy="224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2589213" y="5029048"/>
            <a:ext cx="700833" cy="307777"/>
          </a:xfrm>
          <a:prstGeom prst="rect">
            <a:avLst/>
          </a:prstGeom>
          <a:noFill/>
        </p:spPr>
        <p:txBody>
          <a:bodyPr wrap="none" lIns="91440" tIns="45720" rIns="91440" bIns="45720">
            <a:spAutoFit/>
          </a:bodyPr>
          <a:lstStyle/>
          <a:p>
            <a:pPr algn="ctr"/>
            <a:r>
              <a:rPr lang="tr-TR" sz="1400" b="0" cap="none" spc="0" dirty="0" smtClean="0">
                <a:ln w="0"/>
                <a:solidFill>
                  <a:schemeClr val="accent1"/>
                </a:solidFill>
                <a:effectLst>
                  <a:outerShdw blurRad="38100" dist="25400" dir="5400000" algn="ctr" rotWithShape="0">
                    <a:srgbClr val="6E747A">
                      <a:alpha val="43000"/>
                    </a:srgbClr>
                  </a:outerShdw>
                </a:effectLst>
              </a:rPr>
              <a:t>Şekil 4</a:t>
            </a:r>
            <a:endParaRPr lang="tr-TR" sz="1400" b="0" cap="none" spc="0" dirty="0">
              <a:ln w="0"/>
              <a:solidFill>
                <a:schemeClr val="accent1"/>
              </a:solidFill>
              <a:effectLst>
                <a:outerShdw blurRad="38100" dist="25400" dir="5400000" algn="ctr" rotWithShape="0">
                  <a:srgbClr val="6E747A">
                    <a:alpha val="43000"/>
                  </a:srgbClr>
                </a:outerShdw>
              </a:effectLst>
            </a:endParaRPr>
          </a:p>
        </p:txBody>
      </p:sp>
      <p:pic>
        <p:nvPicPr>
          <p:cNvPr id="9" name="Resim 8"/>
          <p:cNvPicPr>
            <a:picLocks noChangeAspect="1"/>
          </p:cNvPicPr>
          <p:nvPr/>
        </p:nvPicPr>
        <p:blipFill>
          <a:blip r:embed="rId2"/>
          <a:stretch>
            <a:fillRect/>
          </a:stretch>
        </p:blipFill>
        <p:spPr>
          <a:xfrm>
            <a:off x="2664959" y="3501546"/>
            <a:ext cx="625087" cy="539997"/>
          </a:xfrm>
          <a:prstGeom prst="rect">
            <a:avLst/>
          </a:prstGeom>
        </p:spPr>
      </p:pic>
      <p:sp>
        <p:nvSpPr>
          <p:cNvPr id="10" name="Sağ Ok 9"/>
          <p:cNvSpPr/>
          <p:nvPr/>
        </p:nvSpPr>
        <p:spPr>
          <a:xfrm>
            <a:off x="3366198" y="3638778"/>
            <a:ext cx="371789" cy="1795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1" name="Resim 10"/>
          <p:cNvPicPr>
            <a:picLocks noChangeAspect="1"/>
          </p:cNvPicPr>
          <p:nvPr/>
        </p:nvPicPr>
        <p:blipFill>
          <a:blip r:embed="rId3"/>
          <a:stretch>
            <a:fillRect/>
          </a:stretch>
        </p:blipFill>
        <p:spPr>
          <a:xfrm>
            <a:off x="3814139" y="3147535"/>
            <a:ext cx="747540" cy="708022"/>
          </a:xfrm>
          <a:prstGeom prst="rect">
            <a:avLst/>
          </a:prstGeom>
        </p:spPr>
      </p:pic>
      <p:pic>
        <p:nvPicPr>
          <p:cNvPr id="12" name="Resim 11"/>
          <p:cNvPicPr>
            <a:picLocks noChangeAspect="1"/>
          </p:cNvPicPr>
          <p:nvPr/>
        </p:nvPicPr>
        <p:blipFill>
          <a:blip r:embed="rId4"/>
          <a:stretch>
            <a:fillRect/>
          </a:stretch>
        </p:blipFill>
        <p:spPr>
          <a:xfrm>
            <a:off x="4236164" y="3755074"/>
            <a:ext cx="557616" cy="444254"/>
          </a:xfrm>
          <a:prstGeom prst="rect">
            <a:avLst/>
          </a:prstGeom>
        </p:spPr>
      </p:pic>
    </p:spTree>
    <p:extLst>
      <p:ext uri="{BB962C8B-B14F-4D97-AF65-F5344CB8AC3E}">
        <p14:creationId xmlns:p14="http://schemas.microsoft.com/office/powerpoint/2010/main" val="7340885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buNone/>
            </a:pPr>
            <a:r>
              <a:rPr lang="tr-TR" dirty="0" smtClean="0"/>
              <a:t>	Laktik </a:t>
            </a:r>
            <a:r>
              <a:rPr lang="tr-TR" dirty="0"/>
              <a:t>Asit (C3); temel kaynağı glikojen olarak </a:t>
            </a:r>
            <a:r>
              <a:rPr lang="tr-TR" dirty="0" smtClean="0"/>
              <a:t>adlandırılan karbonhidratların </a:t>
            </a:r>
            <a:r>
              <a:rPr lang="tr-TR" dirty="0"/>
              <a:t>yıkımı sonucu oluşan bir yan üründür. Anaerobik </a:t>
            </a:r>
            <a:r>
              <a:rPr lang="tr-TR" dirty="0" err="1"/>
              <a:t>glikoliz</a:t>
            </a:r>
            <a:r>
              <a:rPr lang="tr-TR" dirty="0"/>
              <a:t> sonucu </a:t>
            </a:r>
            <a:r>
              <a:rPr lang="tr-TR" dirty="0" err="1"/>
              <a:t>pirüvat</a:t>
            </a:r>
            <a:r>
              <a:rPr lang="tr-TR" dirty="0"/>
              <a:t> üretildiği zaman kas hücresi onu aerobik olarak enerji üretimine katmaya çalışır. Şayet kas hücresi üretilen tüm </a:t>
            </a:r>
            <a:r>
              <a:rPr lang="tr-TR" dirty="0" err="1"/>
              <a:t>pirüvatı</a:t>
            </a:r>
            <a:r>
              <a:rPr lang="tr-TR" dirty="0"/>
              <a:t> kullanma kapasitesine (aerobik olarak) sahip değilse, </a:t>
            </a:r>
            <a:r>
              <a:rPr lang="tr-TR" dirty="0" err="1"/>
              <a:t>pirüvat</a:t>
            </a:r>
            <a:r>
              <a:rPr lang="tr-TR" dirty="0"/>
              <a:t> </a:t>
            </a:r>
            <a:r>
              <a:rPr lang="tr-TR" dirty="0" err="1"/>
              <a:t>laktata</a:t>
            </a:r>
            <a:r>
              <a:rPr lang="tr-TR" dirty="0"/>
              <a:t> dönüşür. Üretilen laktik asit kaslar tarafında kullanılamadığı ve karaciğere gönderilmediğinde ortamda birikmeye başlar.</a:t>
            </a:r>
          </a:p>
          <a:p>
            <a:pPr marL="0" indent="0">
              <a:buNone/>
            </a:pPr>
            <a:r>
              <a:rPr lang="tr-TR" dirty="0" smtClean="0"/>
              <a:t>	Yoğun </a:t>
            </a:r>
            <a:r>
              <a:rPr lang="tr-TR" dirty="0"/>
              <a:t>egzersiz devam ettiği sürece kaslarınızda asitlik artmakta ve </a:t>
            </a:r>
            <a:r>
              <a:rPr lang="tr-TR" dirty="0" err="1"/>
              <a:t>kaslak</a:t>
            </a:r>
            <a:r>
              <a:rPr lang="tr-TR" dirty="0"/>
              <a:t> “kurşun gibi” ağır hissedilmektedir. Bu yüksek eforlu aktivite sırasında glikozun anaerobik olarak kullanılması 2 dakika sürmektedir. Bunun sonucunda vücut ATP gereksinimini karşılayamaz ve laktik Asit ortamda </a:t>
            </a:r>
            <a:r>
              <a:rPr lang="tr-TR" dirty="0" err="1"/>
              <a:t>biriki</a:t>
            </a:r>
            <a:r>
              <a:rPr lang="tr-TR" dirty="0"/>
              <a:t>. Bunun sonucunda vücudun glikoz ve yağdan </a:t>
            </a:r>
            <a:r>
              <a:rPr lang="tr-TR" dirty="0" err="1"/>
              <a:t>aerbik</a:t>
            </a:r>
            <a:r>
              <a:rPr lang="tr-TR" dirty="0"/>
              <a:t> olarak ATP üretimini yavaşlatması gerekmektedir(Şekil </a:t>
            </a:r>
            <a:r>
              <a:rPr lang="tr-TR" dirty="0" smtClean="0"/>
              <a:t>4</a:t>
            </a:r>
            <a:r>
              <a:rPr lang="tr-TR" dirty="0"/>
              <a:t>).                    </a:t>
            </a:r>
          </a:p>
          <a:p>
            <a:pPr marL="0" indent="0">
              <a:buNone/>
            </a:pPr>
            <a:endParaRPr lang="tr-TR" dirty="0"/>
          </a:p>
        </p:txBody>
      </p:sp>
    </p:spTree>
    <p:extLst>
      <p:ext uri="{BB962C8B-B14F-4D97-AF65-F5344CB8AC3E}">
        <p14:creationId xmlns:p14="http://schemas.microsoft.com/office/powerpoint/2010/main" val="522629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Dayanıklılık Gerektiren Sürekli Aktiviteler</a:t>
            </a:r>
            <a:r>
              <a:rPr lang="tr-TR" dirty="0"/>
              <a:t/>
            </a:r>
            <a:br>
              <a:rPr lang="tr-TR" dirty="0"/>
            </a:br>
            <a:endParaRPr lang="tr-TR" dirty="0"/>
          </a:p>
        </p:txBody>
      </p:sp>
      <p:sp>
        <p:nvSpPr>
          <p:cNvPr id="3" name="İçerik Yer Tutucusu 2"/>
          <p:cNvSpPr>
            <a:spLocks noGrp="1"/>
          </p:cNvSpPr>
          <p:nvPr>
            <p:ph idx="1"/>
          </p:nvPr>
        </p:nvSpPr>
        <p:spPr/>
        <p:txBody>
          <a:bodyPr/>
          <a:lstStyle/>
          <a:p>
            <a:pPr marL="0" indent="0">
              <a:buNone/>
            </a:pPr>
            <a:r>
              <a:rPr lang="tr-TR" dirty="0" smtClean="0"/>
              <a:t>	2 </a:t>
            </a:r>
            <a:r>
              <a:rPr lang="tr-TR" dirty="0"/>
              <a:t>dakikadan fazla süren egzersizlerde karbonhidrat ve yağ aerobik olarak kullanılırlar. Glikoz tümüyle CO2, H2O ve ATP parçalanır. Benzer şekilde yağda aynı ürünleri parçalanır. Egzersiz sırasında kullanılacak olan karbonhidrat ve yağın miktarı veya oranı aktivitenin derecesine bağlıdır. Yüksek tempolu koşu veya futbol gibi egzersizlerde düşük aktiviteli sporlara kıyasla daha fazla enerji tüketimi olmaktadır. Bu artan enerji ihtiyacı karbonhidratlar tarafından karşılanmaktadır. Düşük efor gerektiren yürüyüş vb. gibi egzersizlerde ise enerjinin çoğunluğu yağlar tarafından karşılanır(Şekil </a:t>
            </a:r>
            <a:r>
              <a:rPr lang="tr-TR" dirty="0" smtClean="0"/>
              <a:t>5 </a:t>
            </a:r>
            <a:r>
              <a:rPr lang="tr-TR" dirty="0"/>
              <a:t>ve Şekil </a:t>
            </a:r>
            <a:r>
              <a:rPr lang="tr-TR" dirty="0" smtClean="0"/>
              <a:t>6).</a:t>
            </a:r>
            <a:endParaRPr lang="tr-TR" dirty="0"/>
          </a:p>
          <a:p>
            <a:pPr marL="0" indent="0">
              <a:buNone/>
            </a:pPr>
            <a:endParaRPr lang="tr-TR" dirty="0"/>
          </a:p>
        </p:txBody>
      </p:sp>
    </p:spTree>
    <p:extLst>
      <p:ext uri="{BB962C8B-B14F-4D97-AF65-F5344CB8AC3E}">
        <p14:creationId xmlns:p14="http://schemas.microsoft.com/office/powerpoint/2010/main" val="4797473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2592925" y="5897098"/>
            <a:ext cx="851515" cy="369332"/>
          </a:xfrm>
          <a:prstGeom prst="rect">
            <a:avLst/>
          </a:prstGeom>
        </p:spPr>
        <p:txBody>
          <a:bodyPr wrap="none">
            <a:spAutoFit/>
          </a:bodyPr>
          <a:lstStyle/>
          <a:p>
            <a:pPr algn="ctr"/>
            <a:r>
              <a:rPr lang="tr-TR" dirty="0">
                <a:ln w="0"/>
                <a:solidFill>
                  <a:schemeClr val="accent1"/>
                </a:solidFill>
                <a:effectLst>
                  <a:outerShdw blurRad="38100" dist="25400" dir="5400000" algn="ctr" rotWithShape="0">
                    <a:srgbClr val="6E747A">
                      <a:alpha val="43000"/>
                    </a:srgbClr>
                  </a:outerShdw>
                </a:effectLst>
              </a:rPr>
              <a:t>Şekil 5</a:t>
            </a:r>
          </a:p>
        </p:txBody>
      </p:sp>
      <p:pic>
        <p:nvPicPr>
          <p:cNvPr id="7" name="İçerik Yer Tutucusu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3684" y="2133600"/>
            <a:ext cx="5306457" cy="3778250"/>
          </a:xfrm>
        </p:spPr>
      </p:pic>
    </p:spTree>
    <p:extLst>
      <p:ext uri="{BB962C8B-B14F-4D97-AF65-F5344CB8AC3E}">
        <p14:creationId xmlns:p14="http://schemas.microsoft.com/office/powerpoint/2010/main" val="37425641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502681"/>
            <a:ext cx="9756522" cy="1402319"/>
          </a:xfrm>
        </p:spPr>
        <p:txBody>
          <a:bodyPr/>
          <a:lstStyle/>
          <a:p>
            <a:r>
              <a:rPr lang="tr-TR" dirty="0" smtClean="0"/>
              <a:t>  </a:t>
            </a:r>
            <a:endParaRPr lang="tr-TR" dirty="0"/>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5231" y="1010999"/>
            <a:ext cx="6883121" cy="4900851"/>
          </a:xfrm>
        </p:spPr>
      </p:pic>
      <p:sp>
        <p:nvSpPr>
          <p:cNvPr id="4" name="Dikdörtgen 3"/>
          <p:cNvSpPr/>
          <p:nvPr/>
        </p:nvSpPr>
        <p:spPr>
          <a:xfrm>
            <a:off x="2052836" y="6139822"/>
            <a:ext cx="851515" cy="369332"/>
          </a:xfrm>
          <a:prstGeom prst="rect">
            <a:avLst/>
          </a:prstGeom>
        </p:spPr>
        <p:txBody>
          <a:bodyPr wrap="none">
            <a:spAutoFit/>
          </a:bodyPr>
          <a:lstStyle/>
          <a:p>
            <a:pPr algn="ctr"/>
            <a:r>
              <a:rPr lang="tr-TR" dirty="0">
                <a:ln w="0"/>
                <a:solidFill>
                  <a:schemeClr val="accent1"/>
                </a:solidFill>
                <a:effectLst>
                  <a:outerShdw blurRad="38100" dist="25400" dir="5400000" algn="ctr" rotWithShape="0">
                    <a:srgbClr val="6E747A">
                      <a:alpha val="43000"/>
                    </a:srgbClr>
                  </a:outerShdw>
                </a:effectLst>
              </a:rPr>
              <a:t>Şekil </a:t>
            </a:r>
            <a:r>
              <a:rPr lang="tr-TR" dirty="0" smtClean="0">
                <a:ln w="0"/>
                <a:solidFill>
                  <a:schemeClr val="accent1"/>
                </a:solidFill>
                <a:effectLst>
                  <a:outerShdw blurRad="38100" dist="25400" dir="5400000" algn="ctr" rotWithShape="0">
                    <a:srgbClr val="6E747A">
                      <a:alpha val="43000"/>
                    </a:srgbClr>
                  </a:outerShdw>
                </a:effectLst>
              </a:rPr>
              <a:t>6</a:t>
            </a:r>
            <a:endParaRPr lang="tr-TR"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2772420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2592925" y="624110"/>
            <a:ext cx="8915400" cy="3777622"/>
          </a:xfrm>
        </p:spPr>
        <p:txBody>
          <a:bodyPr/>
          <a:lstStyle/>
          <a:p>
            <a:pPr marL="0" indent="0">
              <a:buNone/>
            </a:pPr>
            <a:r>
              <a:rPr lang="tr-TR" dirty="0" smtClean="0"/>
              <a:t>	Şekil 7’de </a:t>
            </a:r>
            <a:r>
              <a:rPr lang="tr-TR" dirty="0"/>
              <a:t>karbonhidrat ve yağ depolarının enerji amacıyla kullanımı gösterilmektedir. Yağ hücreleri yani </a:t>
            </a:r>
            <a:r>
              <a:rPr lang="tr-TR" dirty="0" err="1"/>
              <a:t>Trigliseritler</a:t>
            </a:r>
            <a:r>
              <a:rPr lang="tr-TR" dirty="0"/>
              <a:t> yağ depolarında ve çok az olarak da kaslarda bulunmaktadır. Yağlar </a:t>
            </a:r>
            <a:r>
              <a:rPr lang="tr-TR" dirty="0" err="1"/>
              <a:t>trigliseritler</a:t>
            </a:r>
            <a:r>
              <a:rPr lang="tr-TR" dirty="0"/>
              <a:t> olarak yağ hücrelerinde ve çok azdı kaslarını depolanmaktadırlar. Yağ hücrelerinde kullanım miktarı çok yüksek olup kas hücrelerindeki ise daha düşüktür. Aynı şekilde kaslardaki glikojen deposunda da enerji olarak faydalanılır.</a:t>
            </a:r>
          </a:p>
          <a:p>
            <a:pPr marL="0" indent="0">
              <a:buNone/>
            </a:pPr>
            <a:endParaRPr lang="tr-TR" dirty="0"/>
          </a:p>
        </p:txBody>
      </p:sp>
      <p:graphicFrame>
        <p:nvGraphicFramePr>
          <p:cNvPr id="4" name="Tablo 3"/>
          <p:cNvGraphicFramePr>
            <a:graphicFrameLocks noGrp="1"/>
          </p:cNvGraphicFramePr>
          <p:nvPr>
            <p:extLst>
              <p:ext uri="{D42A27DB-BD31-4B8C-83A1-F6EECF244321}">
                <p14:modId xmlns:p14="http://schemas.microsoft.com/office/powerpoint/2010/main" val="2058625475"/>
              </p:ext>
            </p:extLst>
          </p:nvPr>
        </p:nvGraphicFramePr>
        <p:xfrm>
          <a:off x="2592925" y="2703742"/>
          <a:ext cx="8127999" cy="37084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pPr algn="ctr"/>
                      <a:r>
                        <a:rPr lang="tr-TR" dirty="0" smtClean="0"/>
                        <a:t>YAĞ</a:t>
                      </a:r>
                      <a:r>
                        <a:rPr lang="tr-TR" baseline="0" dirty="0" smtClean="0"/>
                        <a:t> HÜCRELERİ</a:t>
                      </a:r>
                      <a:endParaRPr lang="tr-TR" dirty="0"/>
                    </a:p>
                  </a:txBody>
                  <a:tcPr/>
                </a:tc>
                <a:tc>
                  <a:txBody>
                    <a:bodyPr/>
                    <a:lstStyle/>
                    <a:p>
                      <a:pPr algn="ctr"/>
                      <a:r>
                        <a:rPr lang="tr-TR" dirty="0" smtClean="0"/>
                        <a:t>KAN</a:t>
                      </a:r>
                      <a:endParaRPr lang="tr-TR" dirty="0"/>
                    </a:p>
                  </a:txBody>
                  <a:tcPr/>
                </a:tc>
                <a:tc>
                  <a:txBody>
                    <a:bodyPr/>
                    <a:lstStyle/>
                    <a:p>
                      <a:pPr algn="ctr"/>
                      <a:r>
                        <a:rPr lang="tr-TR" dirty="0" smtClean="0"/>
                        <a:t>KASLAR</a:t>
                      </a:r>
                      <a:endParaRPr lang="tr-TR" dirty="0"/>
                    </a:p>
                  </a:txBody>
                  <a:tcPr/>
                </a:tc>
              </a:tr>
            </a:tbl>
          </a:graphicData>
        </a:graphic>
      </p:graphicFrame>
      <p:sp>
        <p:nvSpPr>
          <p:cNvPr id="5" name="Dikdörtgen 4"/>
          <p:cNvSpPr/>
          <p:nvPr/>
        </p:nvSpPr>
        <p:spPr>
          <a:xfrm>
            <a:off x="3016182" y="3478402"/>
            <a:ext cx="1967205" cy="923330"/>
          </a:xfrm>
          <a:prstGeom prst="rect">
            <a:avLst/>
          </a:prstGeom>
          <a:solidFill>
            <a:schemeClr val="accent2">
              <a:lumMod val="75000"/>
            </a:schemeClr>
          </a:solidFill>
        </p:spPr>
        <p:txBody>
          <a:bodyPr wrap="none" lIns="91440" tIns="45720" rIns="91440" bIns="45720">
            <a:spAutoFit/>
          </a:bodyPr>
          <a:lstStyle/>
          <a:p>
            <a:pPr algn="ctr"/>
            <a:r>
              <a:rPr lang="tr-TR" dirty="0" err="1" smtClean="0">
                <a:ln w="0"/>
                <a:effectLst>
                  <a:outerShdw blurRad="38100" dist="19050" dir="2700000" algn="tl" rotWithShape="0">
                    <a:schemeClr val="dk1">
                      <a:alpha val="40000"/>
                    </a:schemeClr>
                  </a:outerShdw>
                </a:effectLst>
              </a:rPr>
              <a:t>Trigiliserit</a:t>
            </a:r>
            <a:r>
              <a:rPr lang="tr-TR" dirty="0" smtClean="0">
                <a:ln w="0"/>
                <a:effectLst>
                  <a:outerShdw blurRad="38100" dist="19050" dir="2700000" algn="tl" rotWithShape="0">
                    <a:schemeClr val="dk1">
                      <a:alpha val="40000"/>
                    </a:schemeClr>
                  </a:outerShdw>
                </a:effectLst>
              </a:rPr>
              <a:t> (TG)</a:t>
            </a:r>
          </a:p>
          <a:p>
            <a:pPr algn="ctr"/>
            <a:r>
              <a:rPr lang="tr-TR" b="0" cap="none" spc="0" dirty="0" smtClean="0">
                <a:ln w="0"/>
                <a:solidFill>
                  <a:schemeClr val="tx1"/>
                </a:solidFill>
                <a:effectLst>
                  <a:outerShdw blurRad="38100" dist="19050" dir="2700000" algn="tl" rotWithShape="0">
                    <a:schemeClr val="dk1">
                      <a:alpha val="40000"/>
                    </a:schemeClr>
                  </a:outerShdw>
                </a:effectLst>
              </a:rPr>
              <a:t>50,000 – 100,000</a:t>
            </a:r>
          </a:p>
          <a:p>
            <a:pPr algn="ctr"/>
            <a:r>
              <a:rPr lang="tr-TR" dirty="0" err="1" smtClean="0">
                <a:ln w="0"/>
                <a:effectLst>
                  <a:outerShdw blurRad="38100" dist="19050" dir="2700000" algn="tl" rotWithShape="0">
                    <a:schemeClr val="dk1">
                      <a:alpha val="40000"/>
                    </a:schemeClr>
                  </a:outerShdw>
                </a:effectLst>
              </a:rPr>
              <a:t>kalari</a:t>
            </a:r>
            <a:endParaRPr lang="tr-TR" b="0" cap="none" spc="0" dirty="0">
              <a:ln w="0"/>
              <a:solidFill>
                <a:schemeClr val="tx1"/>
              </a:solidFill>
              <a:effectLst>
                <a:outerShdw blurRad="38100" dist="19050" dir="2700000" algn="tl" rotWithShape="0">
                  <a:schemeClr val="dk1">
                    <a:alpha val="40000"/>
                  </a:schemeClr>
                </a:outerShdw>
              </a:effectLst>
            </a:endParaRPr>
          </a:p>
        </p:txBody>
      </p:sp>
      <p:sp>
        <p:nvSpPr>
          <p:cNvPr id="6" name="Dikdörtgen 5"/>
          <p:cNvSpPr/>
          <p:nvPr/>
        </p:nvSpPr>
        <p:spPr>
          <a:xfrm>
            <a:off x="7130005" y="3634146"/>
            <a:ext cx="2231701" cy="646331"/>
          </a:xfrm>
          <a:prstGeom prst="rect">
            <a:avLst/>
          </a:prstGeom>
          <a:solidFill>
            <a:schemeClr val="accent2">
              <a:lumMod val="75000"/>
            </a:schemeClr>
          </a:solidFill>
        </p:spPr>
        <p:txBody>
          <a:bodyPr wrap="none" lIns="91440" tIns="45720" rIns="91440" bIns="45720">
            <a:spAutoFit/>
          </a:bodyPr>
          <a:lstStyle/>
          <a:p>
            <a:pPr algn="ctr"/>
            <a:r>
              <a:rPr lang="tr-TR" b="0" cap="none" spc="0" dirty="0" err="1" smtClean="0">
                <a:ln w="0"/>
                <a:solidFill>
                  <a:schemeClr val="tx1"/>
                </a:solidFill>
                <a:effectLst>
                  <a:outerShdw blurRad="38100" dist="19050" dir="2700000" algn="tl" rotWithShape="0">
                    <a:schemeClr val="dk1">
                      <a:alpha val="40000"/>
                    </a:schemeClr>
                  </a:outerShdw>
                </a:effectLst>
              </a:rPr>
              <a:t>İntramüsküler</a:t>
            </a:r>
            <a:r>
              <a:rPr lang="tr-TR" b="0" cap="none" spc="0" dirty="0" smtClean="0">
                <a:ln w="0"/>
                <a:solidFill>
                  <a:schemeClr val="tx1"/>
                </a:solidFill>
                <a:effectLst>
                  <a:outerShdw blurRad="38100" dist="19050" dir="2700000" algn="tl" rotWithShape="0">
                    <a:schemeClr val="dk1">
                      <a:alpha val="40000"/>
                    </a:schemeClr>
                  </a:outerShdw>
                </a:effectLst>
              </a:rPr>
              <a:t> (TG)</a:t>
            </a:r>
          </a:p>
          <a:p>
            <a:pPr algn="ctr"/>
            <a:r>
              <a:rPr lang="tr-TR" dirty="0" smtClean="0">
                <a:ln w="0"/>
                <a:effectLst>
                  <a:outerShdw blurRad="38100" dist="19050" dir="2700000" algn="tl" rotWithShape="0">
                    <a:schemeClr val="dk1">
                      <a:alpha val="40000"/>
                    </a:schemeClr>
                  </a:outerShdw>
                </a:effectLst>
              </a:rPr>
              <a:t>2,000 – 3,000 kalori</a:t>
            </a:r>
            <a:endParaRPr lang="tr-TR" b="0" cap="none" spc="0" dirty="0">
              <a:ln w="0"/>
              <a:solidFill>
                <a:schemeClr val="tx1"/>
              </a:solidFill>
              <a:effectLst>
                <a:outerShdw blurRad="38100" dist="19050" dir="2700000" algn="tl" rotWithShape="0">
                  <a:schemeClr val="dk1">
                    <a:alpha val="40000"/>
                  </a:schemeClr>
                </a:outerShdw>
              </a:effectLst>
            </a:endParaRPr>
          </a:p>
        </p:txBody>
      </p:sp>
      <p:sp>
        <p:nvSpPr>
          <p:cNvPr id="7" name="Aşağı Ok 6"/>
          <p:cNvSpPr/>
          <p:nvPr/>
        </p:nvSpPr>
        <p:spPr>
          <a:xfrm rot="18751512">
            <a:off x="4303332" y="4354117"/>
            <a:ext cx="263909" cy="89397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Dikdörtgen 7"/>
          <p:cNvSpPr/>
          <p:nvPr/>
        </p:nvSpPr>
        <p:spPr>
          <a:xfrm>
            <a:off x="4730365" y="5005384"/>
            <a:ext cx="1124026" cy="523220"/>
          </a:xfrm>
          <a:prstGeom prst="rect">
            <a:avLst/>
          </a:prstGeom>
          <a:noFill/>
        </p:spPr>
        <p:txBody>
          <a:bodyPr wrap="none" lIns="91440" tIns="45720" rIns="91440" bIns="45720">
            <a:spAutoFit/>
          </a:bodyPr>
          <a:lstStyle/>
          <a:p>
            <a:r>
              <a:rPr lang="tr-TR" sz="1400" b="0" cap="none" spc="0" dirty="0" smtClean="0">
                <a:ln w="0"/>
                <a:solidFill>
                  <a:schemeClr val="accent1"/>
                </a:solidFill>
                <a:effectLst>
                  <a:outerShdw blurRad="38100" dist="25400" dir="5400000" algn="ctr" rotWithShape="0">
                    <a:srgbClr val="6E747A">
                      <a:alpha val="43000"/>
                    </a:srgbClr>
                  </a:outerShdw>
                </a:effectLst>
              </a:rPr>
              <a:t>Serbest </a:t>
            </a:r>
          </a:p>
          <a:p>
            <a:r>
              <a:rPr lang="tr-TR" sz="1400" dirty="0" smtClean="0">
                <a:ln w="0"/>
                <a:solidFill>
                  <a:schemeClr val="accent1"/>
                </a:solidFill>
                <a:effectLst>
                  <a:outerShdw blurRad="38100" dist="25400" dir="5400000" algn="ctr" rotWithShape="0">
                    <a:srgbClr val="6E747A">
                      <a:alpha val="43000"/>
                    </a:srgbClr>
                  </a:outerShdw>
                </a:effectLst>
              </a:rPr>
              <a:t>Yağ Asitleri</a:t>
            </a:r>
            <a:endParaRPr lang="tr-TR" sz="1400" b="0" cap="none" spc="0" dirty="0">
              <a:ln w="0"/>
              <a:solidFill>
                <a:schemeClr val="accent1"/>
              </a:solidFill>
              <a:effectLst>
                <a:outerShdw blurRad="38100" dist="25400" dir="5400000" algn="ctr" rotWithShape="0">
                  <a:srgbClr val="6E747A">
                    <a:alpha val="43000"/>
                  </a:srgbClr>
                </a:outerShdw>
              </a:effectLst>
            </a:endParaRPr>
          </a:p>
        </p:txBody>
      </p:sp>
      <p:sp>
        <p:nvSpPr>
          <p:cNvPr id="9" name="Sağ Ok 8"/>
          <p:cNvSpPr/>
          <p:nvPr/>
        </p:nvSpPr>
        <p:spPr>
          <a:xfrm>
            <a:off x="5934973" y="5289499"/>
            <a:ext cx="931653" cy="2391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Aşağı Ok 9"/>
          <p:cNvSpPr/>
          <p:nvPr/>
        </p:nvSpPr>
        <p:spPr>
          <a:xfrm>
            <a:off x="7539486" y="4401730"/>
            <a:ext cx="310551" cy="7987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Aşağı Ok 10"/>
          <p:cNvSpPr/>
          <p:nvPr/>
        </p:nvSpPr>
        <p:spPr>
          <a:xfrm>
            <a:off x="7539486" y="5617628"/>
            <a:ext cx="310551" cy="5284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7404457" y="5224385"/>
            <a:ext cx="580608" cy="369332"/>
          </a:xfrm>
          <a:prstGeom prst="rect">
            <a:avLst/>
          </a:prstGeom>
          <a:noFill/>
        </p:spPr>
        <p:txBody>
          <a:bodyPr wrap="none" lIns="91440" tIns="45720" rIns="91440" bIns="45720">
            <a:spAutoFit/>
          </a:bodyPr>
          <a:lstStyle/>
          <a:p>
            <a:pPr algn="ctr"/>
            <a:r>
              <a:rPr lang="tr-TR" b="0" cap="none" spc="0" dirty="0" smtClean="0">
                <a:ln w="0"/>
                <a:solidFill>
                  <a:schemeClr val="accent1"/>
                </a:solidFill>
                <a:effectLst>
                  <a:outerShdw blurRad="38100" dist="25400" dir="5400000" algn="ctr" rotWithShape="0">
                    <a:srgbClr val="6E747A">
                      <a:alpha val="43000"/>
                    </a:srgbClr>
                  </a:outerShdw>
                </a:effectLst>
              </a:rPr>
              <a:t>FFA</a:t>
            </a:r>
            <a:endParaRPr lang="tr-TR" b="0" cap="none" spc="0" dirty="0">
              <a:ln w="0"/>
              <a:solidFill>
                <a:schemeClr val="accent1"/>
              </a:solidFill>
              <a:effectLst>
                <a:outerShdw blurRad="38100" dist="25400" dir="5400000" algn="ctr" rotWithShape="0">
                  <a:srgbClr val="6E747A">
                    <a:alpha val="43000"/>
                  </a:srgbClr>
                </a:outerShdw>
              </a:effectLst>
            </a:endParaRPr>
          </a:p>
        </p:txBody>
      </p:sp>
      <p:sp>
        <p:nvSpPr>
          <p:cNvPr id="13" name="Dikdörtgen 12"/>
          <p:cNvSpPr/>
          <p:nvPr/>
        </p:nvSpPr>
        <p:spPr>
          <a:xfrm>
            <a:off x="9535131" y="4936166"/>
            <a:ext cx="1083951" cy="369332"/>
          </a:xfrm>
          <a:prstGeom prst="rect">
            <a:avLst/>
          </a:prstGeom>
        </p:spPr>
        <p:txBody>
          <a:bodyPr wrap="none">
            <a:spAutoFit/>
          </a:bodyPr>
          <a:lstStyle/>
          <a:p>
            <a:r>
              <a:rPr lang="tr-TR" dirty="0" smtClean="0">
                <a:ln w="0"/>
                <a:solidFill>
                  <a:schemeClr val="accent1"/>
                </a:solidFill>
                <a:effectLst>
                  <a:outerShdw blurRad="38100" dist="25400" dir="5400000" algn="ctr" rotWithShape="0">
                    <a:srgbClr val="6E747A">
                      <a:alpha val="43000"/>
                    </a:srgbClr>
                  </a:outerShdw>
                </a:effectLst>
              </a:rPr>
              <a:t>Glikojen</a:t>
            </a:r>
            <a:endParaRPr lang="tr-TR" dirty="0"/>
          </a:p>
        </p:txBody>
      </p:sp>
      <p:sp>
        <p:nvSpPr>
          <p:cNvPr id="15" name="Sağ Ok 14"/>
          <p:cNvSpPr/>
          <p:nvPr/>
        </p:nvSpPr>
        <p:spPr>
          <a:xfrm rot="8444478">
            <a:off x="9517586" y="5380477"/>
            <a:ext cx="511813" cy="2630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Dikdörtgen 15"/>
          <p:cNvSpPr/>
          <p:nvPr/>
        </p:nvSpPr>
        <p:spPr>
          <a:xfrm>
            <a:off x="8832061" y="5655266"/>
            <a:ext cx="843501" cy="369332"/>
          </a:xfrm>
          <a:prstGeom prst="rect">
            <a:avLst/>
          </a:prstGeom>
        </p:spPr>
        <p:txBody>
          <a:bodyPr wrap="none">
            <a:spAutoFit/>
          </a:bodyPr>
          <a:lstStyle/>
          <a:p>
            <a:r>
              <a:rPr lang="tr-TR" dirty="0" smtClean="0">
                <a:ln w="0"/>
                <a:solidFill>
                  <a:schemeClr val="accent1"/>
                </a:solidFill>
                <a:effectLst>
                  <a:outerShdw blurRad="38100" dist="25400" dir="5400000" algn="ctr" rotWithShape="0">
                    <a:srgbClr val="6E747A">
                      <a:alpha val="43000"/>
                    </a:srgbClr>
                  </a:outerShdw>
                </a:effectLst>
              </a:rPr>
              <a:t>Glikoz</a:t>
            </a:r>
            <a:endParaRPr lang="tr-TR" dirty="0"/>
          </a:p>
        </p:txBody>
      </p:sp>
      <p:sp>
        <p:nvSpPr>
          <p:cNvPr id="18" name="Sağ Ok 17"/>
          <p:cNvSpPr/>
          <p:nvPr/>
        </p:nvSpPr>
        <p:spPr>
          <a:xfrm rot="8444478">
            <a:off x="8415164" y="6041271"/>
            <a:ext cx="511813" cy="2630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32-Nokta Yıldız 18"/>
          <p:cNvSpPr/>
          <p:nvPr/>
        </p:nvSpPr>
        <p:spPr>
          <a:xfrm>
            <a:off x="7272068" y="6146100"/>
            <a:ext cx="1117612" cy="625636"/>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7339837" y="6292718"/>
            <a:ext cx="906018" cy="369332"/>
          </a:xfrm>
          <a:prstGeom prst="rect">
            <a:avLst/>
          </a:prstGeom>
          <a:noFill/>
        </p:spPr>
        <p:txBody>
          <a:bodyPr wrap="none" lIns="91440" tIns="45720" rIns="91440" bIns="45720">
            <a:spAutoFit/>
          </a:bodyPr>
          <a:lstStyle/>
          <a:p>
            <a:pPr algn="ctr"/>
            <a:r>
              <a:rPr lang="tr-TR" b="1" cap="none" spc="0"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ENERJİ</a:t>
            </a:r>
            <a:endParaRPr lang="tr-TR" b="1" cap="none" spc="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23" name="Dikdörtgen 22"/>
          <p:cNvSpPr/>
          <p:nvPr/>
        </p:nvSpPr>
        <p:spPr>
          <a:xfrm>
            <a:off x="6592962" y="6251941"/>
            <a:ext cx="603050" cy="369332"/>
          </a:xfrm>
          <a:prstGeom prst="rect">
            <a:avLst/>
          </a:prstGeom>
        </p:spPr>
        <p:txBody>
          <a:bodyPr wrap="none">
            <a:spAutoFit/>
          </a:bodyPr>
          <a:lstStyle/>
          <a:p>
            <a:r>
              <a:rPr lang="tr-TR" smtClean="0">
                <a:ln w="0"/>
                <a:solidFill>
                  <a:schemeClr val="accent1"/>
                </a:solidFill>
                <a:effectLst>
                  <a:outerShdw blurRad="38100" dist="25400" dir="5400000" algn="ctr" rotWithShape="0">
                    <a:srgbClr val="6E747A">
                      <a:alpha val="43000"/>
                    </a:srgbClr>
                  </a:outerShdw>
                </a:effectLst>
              </a:rPr>
              <a:t>+O</a:t>
            </a:r>
            <a:r>
              <a:rPr lang="tr-TR" sz="1100" smtClean="0">
                <a:ln w="0"/>
                <a:solidFill>
                  <a:schemeClr val="accent1"/>
                </a:solidFill>
                <a:effectLst>
                  <a:outerShdw blurRad="38100" dist="25400" dir="5400000" algn="ctr" rotWithShape="0">
                    <a:srgbClr val="6E747A">
                      <a:alpha val="43000"/>
                    </a:srgbClr>
                  </a:outerShdw>
                </a:effectLst>
              </a:rPr>
              <a:t>2</a:t>
            </a:r>
            <a:endParaRPr lang="tr-TR" sz="1100" dirty="0"/>
          </a:p>
        </p:txBody>
      </p:sp>
      <p:sp>
        <p:nvSpPr>
          <p:cNvPr id="24" name="Dikdörtgen 23"/>
          <p:cNvSpPr/>
          <p:nvPr/>
        </p:nvSpPr>
        <p:spPr>
          <a:xfrm>
            <a:off x="8468117" y="6443450"/>
            <a:ext cx="1343638" cy="369332"/>
          </a:xfrm>
          <a:prstGeom prst="rect">
            <a:avLst/>
          </a:prstGeom>
        </p:spPr>
        <p:txBody>
          <a:bodyPr wrap="none">
            <a:spAutoFit/>
          </a:bodyPr>
          <a:lstStyle/>
          <a:p>
            <a:r>
              <a:rPr lang="tr-TR" dirty="0" smtClean="0">
                <a:ln w="0"/>
                <a:solidFill>
                  <a:schemeClr val="accent1"/>
                </a:solidFill>
                <a:effectLst>
                  <a:outerShdw blurRad="38100" dist="25400" dir="5400000" algn="ctr" rotWithShape="0">
                    <a:srgbClr val="6E747A">
                      <a:alpha val="43000"/>
                    </a:srgbClr>
                  </a:outerShdw>
                </a:effectLst>
              </a:rPr>
              <a:t>CO</a:t>
            </a:r>
            <a:r>
              <a:rPr lang="tr-TR" sz="1200" dirty="0" smtClean="0">
                <a:ln w="0"/>
                <a:solidFill>
                  <a:schemeClr val="accent1"/>
                </a:solidFill>
                <a:effectLst>
                  <a:outerShdw blurRad="38100" dist="25400" dir="5400000" algn="ctr" rotWithShape="0">
                    <a:srgbClr val="6E747A">
                      <a:alpha val="43000"/>
                    </a:srgbClr>
                  </a:outerShdw>
                </a:effectLst>
              </a:rPr>
              <a:t>2</a:t>
            </a:r>
            <a:r>
              <a:rPr lang="tr-TR" dirty="0" smtClean="0">
                <a:ln w="0"/>
                <a:solidFill>
                  <a:schemeClr val="accent1"/>
                </a:solidFill>
                <a:effectLst>
                  <a:outerShdw blurRad="38100" dist="25400" dir="5400000" algn="ctr" rotWithShape="0">
                    <a:srgbClr val="6E747A">
                      <a:alpha val="43000"/>
                    </a:srgbClr>
                  </a:outerShdw>
                </a:effectLst>
              </a:rPr>
              <a:t> – H</a:t>
            </a:r>
            <a:r>
              <a:rPr lang="tr-TR" sz="1200" dirty="0" smtClean="0">
                <a:ln w="0"/>
                <a:solidFill>
                  <a:schemeClr val="accent1"/>
                </a:solidFill>
              </a:rPr>
              <a:t>2</a:t>
            </a:r>
            <a:r>
              <a:rPr lang="tr-TR" dirty="0" smtClean="0">
                <a:ln w="0"/>
                <a:solidFill>
                  <a:schemeClr val="accent1"/>
                </a:solidFill>
                <a:effectLst>
                  <a:outerShdw blurRad="38100" dist="25400" dir="5400000" algn="ctr" rotWithShape="0">
                    <a:srgbClr val="6E747A">
                      <a:alpha val="43000"/>
                    </a:srgbClr>
                  </a:outerShdw>
                </a:effectLst>
              </a:rPr>
              <a:t>O</a:t>
            </a:r>
            <a:endParaRPr lang="tr-TR" dirty="0"/>
          </a:p>
        </p:txBody>
      </p:sp>
      <p:sp>
        <p:nvSpPr>
          <p:cNvPr id="25" name="Dikdörtgen 24"/>
          <p:cNvSpPr/>
          <p:nvPr/>
        </p:nvSpPr>
        <p:spPr>
          <a:xfrm>
            <a:off x="2592925" y="6132850"/>
            <a:ext cx="851515" cy="369332"/>
          </a:xfrm>
          <a:prstGeom prst="rect">
            <a:avLst/>
          </a:prstGeom>
        </p:spPr>
        <p:txBody>
          <a:bodyPr wrap="none">
            <a:spAutoFit/>
          </a:bodyPr>
          <a:lstStyle/>
          <a:p>
            <a:r>
              <a:rPr lang="tr-TR" dirty="0" smtClean="0">
                <a:ln w="0"/>
                <a:solidFill>
                  <a:schemeClr val="accent1"/>
                </a:solidFill>
                <a:effectLst>
                  <a:outerShdw blurRad="38100" dist="25400" dir="5400000" algn="ctr" rotWithShape="0">
                    <a:srgbClr val="6E747A">
                      <a:alpha val="43000"/>
                    </a:srgbClr>
                  </a:outerShdw>
                </a:effectLst>
              </a:rPr>
              <a:t>Şekil 7</a:t>
            </a:r>
            <a:endParaRPr lang="tr-TR" dirty="0"/>
          </a:p>
        </p:txBody>
      </p:sp>
    </p:spTree>
    <p:extLst>
      <p:ext uri="{BB962C8B-B14F-4D97-AF65-F5344CB8AC3E}">
        <p14:creationId xmlns:p14="http://schemas.microsoft.com/office/powerpoint/2010/main" val="1810883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Yağ yıkımını sağlayan egzersizler</a:t>
            </a:r>
            <a:r>
              <a:rPr lang="tr-TR" dirty="0"/>
              <a:t/>
            </a:r>
            <a:br>
              <a:rPr lang="tr-TR" dirty="0"/>
            </a:br>
            <a:endParaRPr lang="tr-TR" dirty="0"/>
          </a:p>
        </p:txBody>
      </p:sp>
      <p:sp>
        <p:nvSpPr>
          <p:cNvPr id="3" name="İçerik Yer Tutucusu 2"/>
          <p:cNvSpPr>
            <a:spLocks noGrp="1"/>
          </p:cNvSpPr>
          <p:nvPr>
            <p:ph idx="1"/>
          </p:nvPr>
        </p:nvSpPr>
        <p:spPr/>
        <p:txBody>
          <a:bodyPr>
            <a:normAutofit/>
          </a:bodyPr>
          <a:lstStyle/>
          <a:p>
            <a:pPr marL="0" indent="0">
              <a:buNone/>
            </a:pPr>
            <a:r>
              <a:rPr lang="tr-TR" dirty="0" smtClean="0"/>
              <a:t>	Genelde </a:t>
            </a:r>
            <a:r>
              <a:rPr lang="tr-TR" dirty="0"/>
              <a:t>bazı egzersizlerin vücuttaki yağ </a:t>
            </a:r>
            <a:r>
              <a:rPr lang="tr-TR" dirty="0" err="1"/>
              <a:t>yakımını</a:t>
            </a:r>
            <a:r>
              <a:rPr lang="tr-TR" dirty="0"/>
              <a:t> hızlandırdığı ve kilo kaybına neden olduğu bildirilmektedir. Bu tür bilgilerin tümüne inanmamak gerekir. Burada önemli olan vücuda alınan enerji ile vücut tarafından harcanan enerji arasındaki dengeyi iyi bir şekilde kurabilmektir. Daha az kalori alarak ve daha fazla egzersiz yapılarak her zaman kilo kaybı sağlanabilir.          </a:t>
            </a:r>
          </a:p>
          <a:p>
            <a:pPr marL="0" indent="0">
              <a:buNone/>
            </a:pPr>
            <a:r>
              <a:rPr lang="tr-TR" dirty="0" smtClean="0"/>
              <a:t>	Eğer </a:t>
            </a:r>
            <a:r>
              <a:rPr lang="tr-TR" dirty="0"/>
              <a:t>amacınız sadece kilo vermek ise hangi egzersizi yapacağınız önemli değildir. Burada önemli olan vücudunuza uygun bir egzersizi tercih etmenizdir. Bunu yavaş yürü şeklinde, koşu şeklinde ve diğer aktif spor biçimleri ile yapabilirsiniz. Yürümek ya kullanımını hızlandırır. Buna karşın hızlı koşma da karbonhidrat tüketimi hızlandırmaktadır. Bütün bunlara karşın kaloriyi lehinize çevirmek için diyetinizde az enerji kullanmasına dikkat etmelisiniz.</a:t>
            </a:r>
          </a:p>
          <a:p>
            <a:endParaRPr lang="tr-TR" dirty="0"/>
          </a:p>
        </p:txBody>
      </p:sp>
    </p:spTree>
    <p:extLst>
      <p:ext uri="{BB962C8B-B14F-4D97-AF65-F5344CB8AC3E}">
        <p14:creationId xmlns:p14="http://schemas.microsoft.com/office/powerpoint/2010/main" val="30550453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SPORTİF AKTİVİTELERDE KARBONHİDRATLARIN ÖNEMİ</a:t>
            </a:r>
            <a:endParaRPr lang="tr-TR" dirty="0"/>
          </a:p>
        </p:txBody>
      </p:sp>
      <p:sp>
        <p:nvSpPr>
          <p:cNvPr id="3" name="İçerik Yer Tutucusu 2"/>
          <p:cNvSpPr>
            <a:spLocks noGrp="1"/>
          </p:cNvSpPr>
          <p:nvPr>
            <p:ph idx="1"/>
          </p:nvPr>
        </p:nvSpPr>
        <p:spPr/>
        <p:txBody>
          <a:bodyPr>
            <a:normAutofit/>
          </a:bodyPr>
          <a:lstStyle/>
          <a:p>
            <a:pPr marL="0" indent="0">
              <a:buNone/>
            </a:pPr>
            <a:r>
              <a:rPr lang="tr-TR" dirty="0" smtClean="0"/>
              <a:t>	Yağ </a:t>
            </a:r>
            <a:r>
              <a:rPr lang="tr-TR" dirty="0"/>
              <a:t>ve karbonhidratlar enerji kaynağı olarak kullanımında büyük önem sahiptirler. </a:t>
            </a:r>
            <a:r>
              <a:rPr lang="tr-TR" dirty="0" err="1"/>
              <a:t>Karbonhidratlıar</a:t>
            </a:r>
            <a:r>
              <a:rPr lang="tr-TR" dirty="0"/>
              <a:t> vücutta sınırlı miktarda depolanırlar. Bir sporcunun kasında ve karaciğerinde sadece 2000 kaloriyi sağlayacak miktarda glikojen depolanmıştır. Yağlarda bir kısıtlama söz konusu değildir. Yağ hücreleri vücudunun her yerinde serbest halde bulunmaktadır. Bilindiği gibi bütün spor türlerinde ister hızlı ister yavaş olsun depolanan glikojen harcanmaktadır. Özellikle kaslarda depolanan glikojen hızla kullanılmaktadır (Şekil </a:t>
            </a:r>
            <a:r>
              <a:rPr lang="tr-TR" dirty="0" smtClean="0"/>
              <a:t>8</a:t>
            </a:r>
            <a:r>
              <a:rPr lang="tr-TR" dirty="0"/>
              <a:t>).</a:t>
            </a:r>
          </a:p>
          <a:p>
            <a:pPr marL="0" indent="0">
              <a:buNone/>
            </a:pPr>
            <a:r>
              <a:rPr lang="tr-TR" dirty="0" smtClean="0"/>
              <a:t>	Araştırmalara </a:t>
            </a:r>
            <a:r>
              <a:rPr lang="tr-TR" dirty="0"/>
              <a:t>göre diyetteki karbonhidrat miktarının fazla olması glikojen miktarının sürekli sabit kalmasını sağlamaktadır. Bu nedenle diyetteki karbonhidrat miktarının fazlalığı kaslardaki aktivite süresini uzatacaktır. Şekil </a:t>
            </a:r>
            <a:r>
              <a:rPr lang="tr-TR" dirty="0" smtClean="0"/>
              <a:t>9’da </a:t>
            </a:r>
            <a:r>
              <a:rPr lang="tr-TR" dirty="0"/>
              <a:t>diyetteki karbonhidrat miktarıyla glikojen depolama arasındaki ilişki gösterilmiştir.          </a:t>
            </a:r>
          </a:p>
          <a:p>
            <a:pPr marL="0" indent="0">
              <a:buNone/>
            </a:pPr>
            <a:endParaRPr lang="tr-TR" dirty="0"/>
          </a:p>
        </p:txBody>
      </p:sp>
    </p:spTree>
    <p:extLst>
      <p:ext uri="{BB962C8B-B14F-4D97-AF65-F5344CB8AC3E}">
        <p14:creationId xmlns:p14="http://schemas.microsoft.com/office/powerpoint/2010/main" val="4463408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	Bu </a:t>
            </a:r>
            <a:r>
              <a:rPr lang="tr-TR" dirty="0"/>
              <a:t>ünitede beslenmenin fiziksel aktivite ve performans üzerindeki önemini inceleyeceğiz. Düzenli olarak fiziksel aktivitelere katılan kişi veya sporcunun beslenmeyle ilgili bazı endişeleri olabilir. İnternet ve medyada atletik performansınızı artıracağı iddia edilen özel sporcu içeceklerinin, tabletlerin ve tozların reklamlarını sıkça görürsünüz. Bu ilanlar herkesin ilgisini </a:t>
            </a:r>
            <a:r>
              <a:rPr lang="tr-TR" dirty="0" smtClean="0"/>
              <a:t>çekmekte </a:t>
            </a:r>
            <a:r>
              <a:rPr lang="tr-TR" dirty="0"/>
              <a:t>olup daha çok makro besin maddelerine yani protein, karbonhidrat ve yağ ihtiyaçlarını odaklıdırlar. Sporcu içeceklerinin ve enerji veren yiyeceklerin beslenmede önemli bir yeri bulunmaktadır. Ancak sporcular için özel bir diyet planın uygulanması gereklidir.   </a:t>
            </a:r>
          </a:p>
          <a:p>
            <a:endParaRPr lang="tr-TR" dirty="0"/>
          </a:p>
        </p:txBody>
      </p:sp>
    </p:spTree>
    <p:extLst>
      <p:ext uri="{BB962C8B-B14F-4D97-AF65-F5344CB8AC3E}">
        <p14:creationId xmlns:p14="http://schemas.microsoft.com/office/powerpoint/2010/main" val="39033855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pPr marL="0" indent="0">
              <a:buNone/>
            </a:pPr>
            <a:r>
              <a:rPr lang="tr-TR" dirty="0" smtClean="0"/>
              <a:t>	Bisikletçiler </a:t>
            </a:r>
            <a:r>
              <a:rPr lang="tr-TR" dirty="0"/>
              <a:t>üzerinde, diyette karbonhidrattan gelecek enerji miktarını değiştirecek üç basamaklı bir araştırma yapıldı. birinci basamakta diyetteki enerjinin %40’ı karbonhidratla karşılandı. Sporcular bu diyetle birkaç gün beslendikten sonra kas glikojen seviyeleri ölçüldü. Kendilerinden devam edebildikleri sürece pedal çevirmeleri istendi. Sporcular ancak 50 dakika pedal çevirebildiler. İkinci basamakta diyetteki enerjinin %55’i karbonhidrata karşılandı. Sporcular 150 dakika süresinde pedal çevirebildiler. Araştırma sonucunda, diyetteki karbonhidrat miktarı azaldıkça glikojen seviyesini düştüğü, sporcuların dayanıklılığının azaldığı ve daha az pedal çevire birlikleri gözlendi. Üçüncü aşamada diyetteki enerjinin %70’i karbonhidratla karşılandı. Yine pedal çevirmeleri istendi. Yapılan testlerde bu defa kaslarda çok yüksek glikojen depolanmadığı saplandı. Bu durum kasların glikojen depolanmasında bir üst limitinin olduğunu gösterdi. Buna karşın bu gruptaki </a:t>
            </a:r>
            <a:r>
              <a:rPr lang="tr-TR" dirty="0" smtClean="0"/>
              <a:t>bisikletçilerin </a:t>
            </a:r>
            <a:r>
              <a:rPr lang="tr-TR" dirty="0"/>
              <a:t>performansının diğer gruplara göre daha yüksek olduğu görüldü.</a:t>
            </a:r>
          </a:p>
          <a:p>
            <a:pPr marL="0" indent="0">
              <a:buNone/>
            </a:pPr>
            <a:endParaRPr lang="tr-TR" dirty="0"/>
          </a:p>
        </p:txBody>
      </p:sp>
    </p:spTree>
    <p:extLst>
      <p:ext uri="{BB962C8B-B14F-4D97-AF65-F5344CB8AC3E}">
        <p14:creationId xmlns:p14="http://schemas.microsoft.com/office/powerpoint/2010/main" val="2817181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graphicFrame>
        <p:nvGraphicFramePr>
          <p:cNvPr id="17" name="İçerik Yer Tutucusu 16"/>
          <p:cNvGraphicFramePr>
            <a:graphicFrameLocks noGrp="1"/>
          </p:cNvGraphicFramePr>
          <p:nvPr>
            <p:ph idx="1"/>
            <p:extLst>
              <p:ext uri="{D42A27DB-BD31-4B8C-83A1-F6EECF244321}">
                <p14:modId xmlns:p14="http://schemas.microsoft.com/office/powerpoint/2010/main" val="4186667689"/>
              </p:ext>
            </p:extLst>
          </p:nvPr>
        </p:nvGraphicFramePr>
        <p:xfrm>
          <a:off x="2589213" y="2133600"/>
          <a:ext cx="8915400" cy="3778250"/>
        </p:xfrm>
        <a:graphic>
          <a:graphicData uri="http://schemas.openxmlformats.org/drawingml/2006/chart">
            <c:chart xmlns:c="http://schemas.openxmlformats.org/drawingml/2006/chart" xmlns:r="http://schemas.openxmlformats.org/officeDocument/2006/relationships" r:id="rId2"/>
          </a:graphicData>
        </a:graphic>
      </p:graphicFrame>
      <p:sp>
        <p:nvSpPr>
          <p:cNvPr id="19" name="Dikdörtgen 18"/>
          <p:cNvSpPr/>
          <p:nvPr/>
        </p:nvSpPr>
        <p:spPr>
          <a:xfrm>
            <a:off x="2589213" y="5727184"/>
            <a:ext cx="851515" cy="369332"/>
          </a:xfrm>
          <a:prstGeom prst="rect">
            <a:avLst/>
          </a:prstGeom>
        </p:spPr>
        <p:txBody>
          <a:bodyPr wrap="none">
            <a:spAutoFit/>
          </a:bodyPr>
          <a:lstStyle/>
          <a:p>
            <a:pPr algn="ctr"/>
            <a:r>
              <a:rPr lang="tr-TR" dirty="0">
                <a:ln w="0"/>
                <a:solidFill>
                  <a:schemeClr val="accent1"/>
                </a:solidFill>
                <a:effectLst>
                  <a:outerShdw blurRad="38100" dist="25400" dir="5400000" algn="ctr" rotWithShape="0">
                    <a:srgbClr val="6E747A">
                      <a:alpha val="43000"/>
                    </a:srgbClr>
                  </a:outerShdw>
                </a:effectLst>
              </a:rPr>
              <a:t>Şekil </a:t>
            </a:r>
            <a:r>
              <a:rPr lang="tr-TR" dirty="0" smtClean="0">
                <a:ln w="0"/>
                <a:solidFill>
                  <a:schemeClr val="accent1"/>
                </a:solidFill>
                <a:effectLst>
                  <a:outerShdw blurRad="38100" dist="25400" dir="5400000" algn="ctr" rotWithShape="0">
                    <a:srgbClr val="6E747A">
                      <a:alpha val="43000"/>
                    </a:srgbClr>
                  </a:outerShdw>
                </a:effectLst>
              </a:rPr>
              <a:t>8</a:t>
            </a:r>
            <a:endParaRPr lang="tr-TR"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735631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İçerik Yer Tutucusu 17"/>
          <p:cNvGraphicFramePr>
            <a:graphicFrameLocks noGrp="1"/>
          </p:cNvGraphicFramePr>
          <p:nvPr>
            <p:ph idx="1"/>
            <p:extLst>
              <p:ext uri="{D42A27DB-BD31-4B8C-83A1-F6EECF244321}">
                <p14:modId xmlns:p14="http://schemas.microsoft.com/office/powerpoint/2010/main" val="1068594648"/>
              </p:ext>
            </p:extLst>
          </p:nvPr>
        </p:nvGraphicFramePr>
        <p:xfrm>
          <a:off x="2589213" y="2133600"/>
          <a:ext cx="8915400" cy="3778250"/>
        </p:xfrm>
        <a:graphic>
          <a:graphicData uri="http://schemas.openxmlformats.org/drawingml/2006/chart">
            <c:chart xmlns:c="http://schemas.openxmlformats.org/drawingml/2006/chart" xmlns:r="http://schemas.openxmlformats.org/officeDocument/2006/relationships" r:id="rId2"/>
          </a:graphicData>
        </a:graphic>
      </p:graphicFrame>
      <p:sp>
        <p:nvSpPr>
          <p:cNvPr id="20" name="Oval 19"/>
          <p:cNvSpPr/>
          <p:nvPr/>
        </p:nvSpPr>
        <p:spPr>
          <a:xfrm>
            <a:off x="7164475" y="4022725"/>
            <a:ext cx="180870" cy="18087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1" name="Dikdörtgen 20"/>
          <p:cNvSpPr/>
          <p:nvPr/>
        </p:nvSpPr>
        <p:spPr>
          <a:xfrm>
            <a:off x="6022946" y="3834263"/>
            <a:ext cx="1047082" cy="369332"/>
          </a:xfrm>
          <a:prstGeom prst="rect">
            <a:avLst/>
          </a:prstGeom>
          <a:noFill/>
        </p:spPr>
        <p:txBody>
          <a:bodyPr wrap="none" lIns="91440" tIns="45720" rIns="91440" bIns="45720">
            <a:spAutoFit/>
          </a:bodyPr>
          <a:lstStyle/>
          <a:p>
            <a:pPr algn="ctr"/>
            <a:r>
              <a:rPr lang="tr-TR" dirty="0">
                <a:ln w="0"/>
                <a:effectLst>
                  <a:outerShdw blurRad="38100" dist="19050" dir="2700000" algn="tl" rotWithShape="0">
                    <a:schemeClr val="dk1">
                      <a:alpha val="40000"/>
                    </a:schemeClr>
                  </a:outerShdw>
                </a:effectLst>
              </a:rPr>
              <a:t>Orta KH</a:t>
            </a:r>
          </a:p>
        </p:txBody>
      </p:sp>
      <p:sp>
        <p:nvSpPr>
          <p:cNvPr id="22" name="Dikdörtgen 21"/>
          <p:cNvSpPr/>
          <p:nvPr/>
        </p:nvSpPr>
        <p:spPr>
          <a:xfrm>
            <a:off x="5400768" y="4873056"/>
            <a:ext cx="1200971" cy="369332"/>
          </a:xfrm>
          <a:prstGeom prst="rect">
            <a:avLst/>
          </a:prstGeom>
        </p:spPr>
        <p:txBody>
          <a:bodyPr wrap="none">
            <a:spAutoFit/>
          </a:bodyPr>
          <a:lstStyle/>
          <a:p>
            <a:pPr algn="ctr"/>
            <a:r>
              <a:rPr lang="tr-TR" smtClean="0">
                <a:ln w="0"/>
                <a:effectLst>
                  <a:outerShdw blurRad="38100" dist="19050" dir="2700000" algn="tl" rotWithShape="0">
                    <a:schemeClr val="dk1">
                      <a:alpha val="40000"/>
                    </a:schemeClr>
                  </a:outerShdw>
                </a:effectLst>
              </a:rPr>
              <a:t>Düşük KH</a:t>
            </a:r>
            <a:endParaRPr lang="tr-TR" dirty="0">
              <a:ln w="0"/>
              <a:effectLst>
                <a:outerShdw blurRad="38100" dist="19050" dir="2700000" algn="tl" rotWithShape="0">
                  <a:schemeClr val="dk1">
                    <a:alpha val="40000"/>
                  </a:schemeClr>
                </a:outerShdw>
              </a:effectLst>
            </a:endParaRPr>
          </a:p>
        </p:txBody>
      </p:sp>
      <p:sp>
        <p:nvSpPr>
          <p:cNvPr id="23" name="Dikdörtgen 22"/>
          <p:cNvSpPr/>
          <p:nvPr/>
        </p:nvSpPr>
        <p:spPr>
          <a:xfrm>
            <a:off x="10113066" y="3649597"/>
            <a:ext cx="1290738" cy="369332"/>
          </a:xfrm>
          <a:prstGeom prst="rect">
            <a:avLst/>
          </a:prstGeom>
        </p:spPr>
        <p:txBody>
          <a:bodyPr wrap="none">
            <a:spAutoFit/>
          </a:bodyPr>
          <a:lstStyle/>
          <a:p>
            <a:pPr algn="ctr"/>
            <a:r>
              <a:rPr lang="tr-TR" dirty="0" smtClean="0">
                <a:ln w="0"/>
                <a:effectLst>
                  <a:outerShdw blurRad="38100" dist="19050" dir="2700000" algn="tl" rotWithShape="0">
                    <a:schemeClr val="dk1">
                      <a:alpha val="40000"/>
                    </a:schemeClr>
                  </a:outerShdw>
                </a:effectLst>
              </a:rPr>
              <a:t>Yüksek </a:t>
            </a:r>
            <a:r>
              <a:rPr lang="tr-TR" dirty="0">
                <a:ln w="0"/>
                <a:effectLst>
                  <a:outerShdw blurRad="38100" dist="19050" dir="2700000" algn="tl" rotWithShape="0">
                    <a:schemeClr val="dk1">
                      <a:alpha val="40000"/>
                    </a:schemeClr>
                  </a:outerShdw>
                </a:effectLst>
              </a:rPr>
              <a:t>KH</a:t>
            </a:r>
          </a:p>
        </p:txBody>
      </p:sp>
      <p:sp>
        <p:nvSpPr>
          <p:cNvPr id="24" name="Dikdörtgen 23"/>
          <p:cNvSpPr/>
          <p:nvPr/>
        </p:nvSpPr>
        <p:spPr>
          <a:xfrm>
            <a:off x="10123086" y="6001950"/>
            <a:ext cx="1491114" cy="276999"/>
          </a:xfrm>
          <a:prstGeom prst="rect">
            <a:avLst/>
          </a:prstGeom>
          <a:noFill/>
        </p:spPr>
        <p:txBody>
          <a:bodyPr wrap="none" lIns="91440" tIns="45720" rIns="91440" bIns="45720">
            <a:spAutoFit/>
          </a:bodyPr>
          <a:lstStyle/>
          <a:p>
            <a:pPr algn="ctr"/>
            <a:r>
              <a:rPr lang="tr-TR" sz="1200" dirty="0">
                <a:ln w="0"/>
                <a:effectLst>
                  <a:outerShdw blurRad="38100" dist="19050" dir="2700000" algn="tl" rotWithShape="0">
                    <a:schemeClr val="dk1">
                      <a:alpha val="40000"/>
                    </a:schemeClr>
                  </a:outerShdw>
                </a:effectLst>
              </a:rPr>
              <a:t>KH: Karbonhidrat </a:t>
            </a:r>
          </a:p>
        </p:txBody>
      </p:sp>
      <p:sp>
        <p:nvSpPr>
          <p:cNvPr id="25" name="Dikdörtgen 24"/>
          <p:cNvSpPr/>
          <p:nvPr/>
        </p:nvSpPr>
        <p:spPr>
          <a:xfrm>
            <a:off x="4689394" y="6369049"/>
            <a:ext cx="7013458" cy="246221"/>
          </a:xfrm>
          <a:prstGeom prst="rect">
            <a:avLst/>
          </a:prstGeom>
        </p:spPr>
        <p:txBody>
          <a:bodyPr wrap="none">
            <a:spAutoFit/>
          </a:bodyPr>
          <a:lstStyle/>
          <a:p>
            <a:pPr algn="ctr"/>
            <a:r>
              <a:rPr lang="tr-TR" sz="1000" dirty="0" smtClean="0">
                <a:ln w="0"/>
                <a:effectLst>
                  <a:outerShdw blurRad="38100" dist="19050" dir="2700000" algn="tl" rotWithShape="0">
                    <a:schemeClr val="dk1">
                      <a:alpha val="40000"/>
                    </a:schemeClr>
                  </a:outerShdw>
                </a:effectLst>
              </a:rPr>
              <a:t>Source: </a:t>
            </a:r>
            <a:r>
              <a:rPr lang="tr-TR" sz="1000" dirty="0" err="1" smtClean="0">
                <a:ln w="0"/>
                <a:effectLst>
                  <a:outerShdw blurRad="38100" dist="19050" dir="2700000" algn="tl" rotWithShape="0">
                    <a:schemeClr val="dk1">
                      <a:alpha val="40000"/>
                    </a:schemeClr>
                  </a:outerShdw>
                </a:effectLst>
              </a:rPr>
              <a:t>Bergstrom</a:t>
            </a:r>
            <a:r>
              <a:rPr lang="tr-TR" sz="1000" dirty="0" smtClean="0">
                <a:ln w="0"/>
                <a:effectLst>
                  <a:outerShdw blurRad="38100" dist="19050" dir="2700000" algn="tl" rotWithShape="0">
                    <a:schemeClr val="dk1">
                      <a:alpha val="40000"/>
                    </a:schemeClr>
                  </a:outerShdw>
                </a:effectLst>
              </a:rPr>
              <a:t>, J. </a:t>
            </a:r>
            <a:r>
              <a:rPr lang="tr-TR" sz="1000" dirty="0" err="1" smtClean="0">
                <a:ln w="0"/>
                <a:effectLst>
                  <a:outerShdw blurRad="38100" dist="19050" dir="2700000" algn="tl" rotWithShape="0">
                    <a:schemeClr val="dk1">
                      <a:alpha val="40000"/>
                    </a:schemeClr>
                  </a:outerShdw>
                </a:effectLst>
              </a:rPr>
              <a:t>And</a:t>
            </a:r>
            <a:r>
              <a:rPr lang="tr-TR" sz="1000" dirty="0" smtClean="0">
                <a:ln w="0"/>
                <a:effectLst>
                  <a:outerShdw blurRad="38100" dist="19050" dir="2700000" algn="tl" rotWithShape="0">
                    <a:schemeClr val="dk1">
                      <a:alpha val="40000"/>
                    </a:schemeClr>
                  </a:outerShdw>
                </a:effectLst>
              </a:rPr>
              <a:t> E. </a:t>
            </a:r>
            <a:r>
              <a:rPr lang="tr-TR" sz="1000" dirty="0" err="1" smtClean="0">
                <a:ln w="0"/>
                <a:effectLst>
                  <a:outerShdw blurRad="38100" dist="19050" dir="2700000" algn="tl" rotWithShape="0">
                    <a:schemeClr val="dk1">
                      <a:alpha val="40000"/>
                    </a:schemeClr>
                  </a:outerShdw>
                </a:effectLst>
              </a:rPr>
              <a:t>Holtman</a:t>
            </a:r>
            <a:r>
              <a:rPr lang="tr-TR" sz="1000" dirty="0" smtClean="0">
                <a:ln w="0"/>
                <a:effectLst>
                  <a:outerShdw blurRad="38100" dist="19050" dir="2700000" algn="tl" rotWithShape="0">
                    <a:schemeClr val="dk1">
                      <a:alpha val="40000"/>
                    </a:schemeClr>
                  </a:outerShdw>
                </a:effectLst>
              </a:rPr>
              <a:t>. </a:t>
            </a:r>
            <a:r>
              <a:rPr lang="tr-TR" sz="1000" dirty="0" err="1" smtClean="0">
                <a:ln w="0"/>
                <a:effectLst>
                  <a:outerShdw blurRad="38100" dist="19050" dir="2700000" algn="tl" rotWithShape="0">
                    <a:schemeClr val="dk1">
                      <a:alpha val="40000"/>
                    </a:schemeClr>
                  </a:outerShdw>
                </a:effectLst>
              </a:rPr>
              <a:t>Nutridion</a:t>
            </a:r>
            <a:r>
              <a:rPr lang="tr-TR" sz="1000" dirty="0" smtClean="0">
                <a:ln w="0"/>
                <a:effectLst>
                  <a:outerShdw blurRad="38100" dist="19050" dir="2700000" algn="tl" rotWithShape="0">
                    <a:schemeClr val="dk1">
                      <a:alpha val="40000"/>
                    </a:schemeClr>
                  </a:outerShdw>
                </a:effectLst>
              </a:rPr>
              <a:t> </a:t>
            </a:r>
            <a:r>
              <a:rPr lang="tr-TR" sz="1000" dirty="0" err="1" smtClean="0">
                <a:ln w="0"/>
                <a:effectLst>
                  <a:outerShdw blurRad="38100" dist="19050" dir="2700000" algn="tl" rotWithShape="0">
                    <a:schemeClr val="dk1">
                      <a:alpha val="40000"/>
                    </a:schemeClr>
                  </a:outerShdw>
                </a:effectLst>
              </a:rPr>
              <a:t>for</a:t>
            </a:r>
            <a:r>
              <a:rPr lang="tr-TR" sz="1000" dirty="0" smtClean="0">
                <a:ln w="0"/>
                <a:effectLst>
                  <a:outerShdw blurRad="38100" dist="19050" dir="2700000" algn="tl" rotWithShape="0">
                    <a:schemeClr val="dk1">
                      <a:alpha val="40000"/>
                    </a:schemeClr>
                  </a:outerShdw>
                </a:effectLst>
              </a:rPr>
              <a:t> </a:t>
            </a:r>
            <a:r>
              <a:rPr lang="tr-TR" sz="1000" dirty="0" err="1" smtClean="0">
                <a:ln w="0"/>
                <a:effectLst>
                  <a:outerShdw blurRad="38100" dist="19050" dir="2700000" algn="tl" rotWithShape="0">
                    <a:schemeClr val="dk1">
                      <a:alpha val="40000"/>
                    </a:schemeClr>
                  </a:outerShdw>
                </a:effectLst>
              </a:rPr>
              <a:t>Maximal</a:t>
            </a:r>
            <a:r>
              <a:rPr lang="tr-TR" sz="1000" dirty="0" smtClean="0">
                <a:ln w="0"/>
                <a:effectLst>
                  <a:outerShdw blurRad="38100" dist="19050" dir="2700000" algn="tl" rotWithShape="0">
                    <a:schemeClr val="dk1">
                      <a:alpha val="40000"/>
                    </a:schemeClr>
                  </a:outerShdw>
                </a:effectLst>
              </a:rPr>
              <a:t> Sports </a:t>
            </a:r>
            <a:r>
              <a:rPr lang="tr-TR" sz="1000" dirty="0" err="1" smtClean="0">
                <a:ln w="0"/>
                <a:effectLst>
                  <a:outerShdw blurRad="38100" dist="19050" dir="2700000" algn="tl" rotWithShape="0">
                    <a:schemeClr val="dk1">
                      <a:alpha val="40000"/>
                    </a:schemeClr>
                  </a:outerShdw>
                </a:effectLst>
              </a:rPr>
              <a:t>Performance</a:t>
            </a:r>
            <a:r>
              <a:rPr lang="tr-TR" sz="1000" dirty="0" smtClean="0">
                <a:ln w="0"/>
                <a:effectLst>
                  <a:outerShdw blurRad="38100" dist="19050" dir="2700000" algn="tl" rotWithShape="0">
                    <a:schemeClr val="dk1">
                      <a:alpha val="40000"/>
                    </a:schemeClr>
                  </a:outerShdw>
                </a:effectLst>
              </a:rPr>
              <a:t>. JAMA 221(9) 999 – 1006, 1972.</a:t>
            </a:r>
            <a:endParaRPr lang="tr-TR" sz="1000" dirty="0">
              <a:ln w="0"/>
              <a:effectLst>
                <a:outerShdw blurRad="38100" dist="19050" dir="2700000" algn="tl" rotWithShape="0">
                  <a:schemeClr val="dk1">
                    <a:alpha val="40000"/>
                  </a:schemeClr>
                </a:outerShdw>
              </a:effectLst>
            </a:endParaRPr>
          </a:p>
        </p:txBody>
      </p:sp>
      <p:sp>
        <p:nvSpPr>
          <p:cNvPr id="26" name="Dikdörtgen 25"/>
          <p:cNvSpPr/>
          <p:nvPr/>
        </p:nvSpPr>
        <p:spPr>
          <a:xfrm>
            <a:off x="2477003" y="6092050"/>
            <a:ext cx="851515" cy="369332"/>
          </a:xfrm>
          <a:prstGeom prst="rect">
            <a:avLst/>
          </a:prstGeom>
          <a:noFill/>
        </p:spPr>
        <p:txBody>
          <a:bodyPr wrap="none" lIns="91440" tIns="45720" rIns="91440" bIns="45720">
            <a:spAutoFit/>
          </a:bodyPr>
          <a:lstStyle/>
          <a:p>
            <a:pPr algn="ctr"/>
            <a:r>
              <a:rPr lang="tr-TR" b="0" cap="none" spc="0" dirty="0" smtClean="0">
                <a:ln w="0"/>
                <a:solidFill>
                  <a:schemeClr val="accent1"/>
                </a:solidFill>
                <a:effectLst>
                  <a:outerShdw blurRad="38100" dist="25400" dir="5400000" algn="ctr" rotWithShape="0">
                    <a:srgbClr val="6E747A">
                      <a:alpha val="43000"/>
                    </a:srgbClr>
                  </a:outerShdw>
                </a:effectLst>
              </a:rPr>
              <a:t>Şekil 9</a:t>
            </a:r>
            <a:endParaRPr lang="tr-TR"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7735124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buNone/>
            </a:pPr>
            <a:r>
              <a:rPr lang="tr-TR" dirty="0" smtClean="0"/>
              <a:t>	Bu </a:t>
            </a:r>
            <a:r>
              <a:rPr lang="tr-TR" dirty="0"/>
              <a:t>sonuçlar dikkate alındığında yüksek efor isteyen spor dallarında karbonhidrat ağırlıklı beslenmenin önemli olduğu gözlendi. Günde 2000 kalori enerjiye ihtiyacı olan normal bir kişinin günde 300 gram karbonhidrat alması önerilmektedir. Buna karşın bu miktar da sporcularda 450-600 gram olması yani toplam enerjinin %60-65 inin karbonhidratlarca karşılanması önerilmektedir. Sporcuların günlük karbonhidrat tüketimini vücut ağırlığına göre değişmektedir. Buna göre Sporcular 1 kg vücut ağırlığı için ortalama olarak 6 -10 gram karbonhidrat tüketebilirler. Bu miktar kaslardaki glikojen depolarının sürekliliğini sağlamakta ve sporcuların performansını arttırmaktadır.</a:t>
            </a:r>
          </a:p>
          <a:p>
            <a:pPr marL="0" indent="0">
              <a:buNone/>
            </a:pPr>
            <a:r>
              <a:rPr lang="tr-TR" dirty="0" smtClean="0"/>
              <a:t>	Şekil 10’da </a:t>
            </a:r>
            <a:r>
              <a:rPr lang="tr-TR" dirty="0"/>
              <a:t>diyetteki karbonhidrat artışının glikojen depolarına ve performansına etkisi gösterilmiştir. </a:t>
            </a:r>
          </a:p>
          <a:p>
            <a:pPr marL="0" indent="0">
              <a:buNone/>
            </a:pPr>
            <a:endParaRPr lang="tr-TR" dirty="0"/>
          </a:p>
        </p:txBody>
      </p:sp>
    </p:spTree>
    <p:extLst>
      <p:ext uri="{BB962C8B-B14F-4D97-AF65-F5344CB8AC3E}">
        <p14:creationId xmlns:p14="http://schemas.microsoft.com/office/powerpoint/2010/main" val="2975561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414578606"/>
              </p:ext>
            </p:extLst>
          </p:nvPr>
        </p:nvGraphicFramePr>
        <p:xfrm>
          <a:off x="2589213" y="2133600"/>
          <a:ext cx="8915400" cy="3779520"/>
        </p:xfrm>
        <a:graphic>
          <a:graphicData uri="http://schemas.openxmlformats.org/drawingml/2006/table">
            <a:tbl>
              <a:tblPr firstRow="1" bandRow="1">
                <a:tableStyleId>{5C22544A-7EE6-4342-B048-85BDC9FD1C3A}</a:tableStyleId>
              </a:tblPr>
              <a:tblGrid>
                <a:gridCol w="8915400"/>
              </a:tblGrid>
              <a:tr h="370840">
                <a:tc>
                  <a:txBody>
                    <a:bodyPr/>
                    <a:lstStyle/>
                    <a:p>
                      <a:r>
                        <a:rPr lang="tr-TR" sz="4400" dirty="0" smtClean="0"/>
                        <a:t>300             450</a:t>
                      </a:r>
                      <a:r>
                        <a:rPr lang="tr-TR" sz="4400" baseline="0" dirty="0" smtClean="0"/>
                        <a:t> – 600 gr/gün</a:t>
                      </a:r>
                      <a:endParaRPr lang="tr-TR" sz="4400" dirty="0" smtClean="0"/>
                    </a:p>
                    <a:p>
                      <a:endParaRPr lang="tr-TR" dirty="0"/>
                    </a:p>
                  </a:txBody>
                  <a:tcPr/>
                </a:tc>
              </a:tr>
              <a:tr h="370840">
                <a:tc>
                  <a:txBody>
                    <a:bodyPr/>
                    <a:lstStyle/>
                    <a:p>
                      <a:endParaRPr lang="tr-TR" dirty="0" smtClean="0"/>
                    </a:p>
                    <a:p>
                      <a:r>
                        <a:rPr lang="tr-TR" dirty="0" smtClean="0"/>
                        <a:t>- Glikojen</a:t>
                      </a:r>
                      <a:r>
                        <a:rPr lang="tr-TR" baseline="0" dirty="0" smtClean="0"/>
                        <a:t> depolaması artar</a:t>
                      </a:r>
                      <a:endParaRPr lang="tr-TR" dirty="0" smtClean="0"/>
                    </a:p>
                    <a:p>
                      <a:endParaRPr lang="tr-TR" dirty="0"/>
                    </a:p>
                  </a:txBody>
                  <a:tcPr/>
                </a:tc>
              </a:tr>
              <a:tr h="370840">
                <a:tc>
                  <a:txBody>
                    <a:bodyPr/>
                    <a:lstStyle/>
                    <a:p>
                      <a:endParaRPr lang="tr-TR" dirty="0" smtClean="0"/>
                    </a:p>
                    <a:p>
                      <a:r>
                        <a:rPr lang="tr-TR" dirty="0" smtClean="0"/>
                        <a:t>- Performans süresi uzar</a:t>
                      </a:r>
                    </a:p>
                    <a:p>
                      <a:endParaRPr lang="tr-TR" dirty="0"/>
                    </a:p>
                  </a:txBody>
                  <a:tcPr/>
                </a:tc>
              </a:tr>
              <a:tr h="370840">
                <a:tc>
                  <a:txBody>
                    <a:bodyPr/>
                    <a:lstStyle/>
                    <a:p>
                      <a:endParaRPr lang="tr-TR" dirty="0" smtClean="0"/>
                    </a:p>
                    <a:p>
                      <a:r>
                        <a:rPr lang="tr-TR" dirty="0" smtClean="0"/>
                        <a:t>- Sporcunun dayanıklılığı artar</a:t>
                      </a:r>
                    </a:p>
                    <a:p>
                      <a:endParaRPr lang="tr-TR" dirty="0"/>
                    </a:p>
                  </a:txBody>
                  <a:tcPr/>
                </a:tc>
              </a:tr>
            </a:tbl>
          </a:graphicData>
        </a:graphic>
      </p:graphicFrame>
      <p:sp>
        <p:nvSpPr>
          <p:cNvPr id="5" name="Sağ Ok 4"/>
          <p:cNvSpPr/>
          <p:nvPr/>
        </p:nvSpPr>
        <p:spPr>
          <a:xfrm>
            <a:off x="3828422" y="2401556"/>
            <a:ext cx="1467059" cy="351692"/>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2589213" y="6141720"/>
            <a:ext cx="979756" cy="369332"/>
          </a:xfrm>
          <a:prstGeom prst="rect">
            <a:avLst/>
          </a:prstGeom>
        </p:spPr>
        <p:txBody>
          <a:bodyPr wrap="none">
            <a:spAutoFit/>
          </a:bodyPr>
          <a:lstStyle/>
          <a:p>
            <a:pPr algn="ctr"/>
            <a:r>
              <a:rPr lang="tr-TR" dirty="0">
                <a:ln w="0"/>
                <a:solidFill>
                  <a:schemeClr val="accent1"/>
                </a:solidFill>
                <a:effectLst>
                  <a:outerShdw blurRad="38100" dist="25400" dir="5400000" algn="ctr" rotWithShape="0">
                    <a:srgbClr val="6E747A">
                      <a:alpha val="43000"/>
                    </a:srgbClr>
                  </a:outerShdw>
                </a:effectLst>
              </a:rPr>
              <a:t>Şekil </a:t>
            </a:r>
            <a:r>
              <a:rPr lang="tr-TR" dirty="0" smtClean="0">
                <a:ln w="0"/>
                <a:solidFill>
                  <a:schemeClr val="accent1"/>
                </a:solidFill>
                <a:effectLst>
                  <a:outerShdw blurRad="38100" dist="25400" dir="5400000" algn="ctr" rotWithShape="0">
                    <a:srgbClr val="6E747A">
                      <a:alpha val="43000"/>
                    </a:srgbClr>
                  </a:outerShdw>
                </a:effectLst>
              </a:rPr>
              <a:t>10</a:t>
            </a:r>
            <a:endParaRPr lang="tr-TR"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6466500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Diyetteki Protein ve Yağın Önemi</a:t>
            </a:r>
            <a:r>
              <a:rPr lang="tr-TR" dirty="0"/>
              <a:t/>
            </a:r>
            <a:br>
              <a:rPr lang="tr-TR" dirty="0"/>
            </a:br>
            <a:endParaRPr lang="tr-TR" dirty="0"/>
          </a:p>
        </p:txBody>
      </p:sp>
      <p:sp>
        <p:nvSpPr>
          <p:cNvPr id="3" name="İçerik Yer Tutucusu 2"/>
          <p:cNvSpPr>
            <a:spLocks noGrp="1"/>
          </p:cNvSpPr>
          <p:nvPr>
            <p:ph idx="1"/>
          </p:nvPr>
        </p:nvSpPr>
        <p:spPr>
          <a:xfrm>
            <a:off x="2589212" y="2133599"/>
            <a:ext cx="8915400" cy="4317443"/>
          </a:xfrm>
        </p:spPr>
        <p:txBody>
          <a:bodyPr>
            <a:normAutofit lnSpcReduction="10000"/>
          </a:bodyPr>
          <a:lstStyle/>
          <a:p>
            <a:pPr marL="0" indent="0">
              <a:buNone/>
            </a:pPr>
            <a:r>
              <a:rPr lang="tr-TR" dirty="0"/>
              <a:t>	</a:t>
            </a:r>
            <a:r>
              <a:rPr lang="tr-TR" dirty="0" smtClean="0"/>
              <a:t>İkinci </a:t>
            </a:r>
            <a:r>
              <a:rPr lang="tr-TR" dirty="0"/>
              <a:t>bölümde belirtildiği gibi protein gereksinimi egzersizin şiddetine göre değişmektedir. Protein gereksinimi öncelikli olarak egzersiz süresince hasar gören kas proteinlerinin onarımı için kullanılmaktadır. İkinci olarak da uzun süre ile yapılan egzersiz sonucunda ortaya çıkan enerji ihtiyacının küçük bir kısmı proteinlerce karşılanmaktadır. Protein gereksinimini karşılamak için günde 0.80 gram/ kilogram RDA üzerinden %50 </a:t>
            </a:r>
            <a:r>
              <a:rPr lang="tr-TR" dirty="0" err="1"/>
              <a:t>lik</a:t>
            </a:r>
            <a:r>
              <a:rPr lang="tr-TR" dirty="0"/>
              <a:t> bir artış yapılması (1,2 -1,6 gram/kilogram vücuda ağırlığı /gün) önerilmektedir. Artan protein gereksinimini karşılamak için; Soya, balık, et ve az yağlı </a:t>
            </a:r>
            <a:r>
              <a:rPr lang="tr-TR" dirty="0" smtClean="0"/>
              <a:t>tahıllardan </a:t>
            </a:r>
            <a:r>
              <a:rPr lang="tr-TR" dirty="0"/>
              <a:t>oluşan ve günlük enerji gereksinimini %15’i proteinlerden karşılanan bir diyet hazırlanmalıdır. </a:t>
            </a:r>
            <a:endParaRPr lang="tr-TR" dirty="0" smtClean="0"/>
          </a:p>
          <a:p>
            <a:pPr marL="0" indent="0">
              <a:buNone/>
            </a:pPr>
            <a:r>
              <a:rPr lang="tr-TR" dirty="0"/>
              <a:t>	</a:t>
            </a:r>
            <a:r>
              <a:rPr lang="tr-TR" dirty="0" smtClean="0"/>
              <a:t>Yağlar </a:t>
            </a:r>
            <a:r>
              <a:rPr lang="tr-TR" dirty="0"/>
              <a:t>sporcuların enerji gereksinimlerinin </a:t>
            </a:r>
            <a:r>
              <a:rPr lang="tr-TR" dirty="0" smtClean="0"/>
              <a:t>karşılanmasında </a:t>
            </a:r>
            <a:r>
              <a:rPr lang="tr-TR" dirty="0"/>
              <a:t>önemlidir. Günlük kalori gereksinimi 4000-5000 kalori olan sporcuların diyetlerinde yüksek miktarda yağın bulunması zorunludur. Burada önemli olan diyette kullanılacak yağların doğru seçimidir. Doymamış yağ asitlerinden oluşan </a:t>
            </a:r>
            <a:r>
              <a:rPr lang="tr-TR" dirty="0" err="1"/>
              <a:t>zeytinyağ</a:t>
            </a:r>
            <a:r>
              <a:rPr lang="tr-TR" dirty="0"/>
              <a:t>, </a:t>
            </a:r>
            <a:r>
              <a:rPr lang="tr-TR" dirty="0" err="1"/>
              <a:t>avakado</a:t>
            </a:r>
            <a:r>
              <a:rPr lang="tr-TR" dirty="0"/>
              <a:t>, fındık ve balık gibi ürünler tercih edilmelidir.                              </a:t>
            </a:r>
          </a:p>
          <a:p>
            <a:pPr marL="0" indent="0">
              <a:buNone/>
            </a:pPr>
            <a:r>
              <a:rPr lang="tr-TR" dirty="0" smtClean="0"/>
              <a:t>	Şekil 11’de </a:t>
            </a:r>
            <a:r>
              <a:rPr lang="tr-TR" dirty="0"/>
              <a:t>sporcuların diyetlerinde bulunması gerekli toplam kalorilerin dağılımı verilmiştir.          </a:t>
            </a:r>
          </a:p>
          <a:p>
            <a:pPr marL="0" indent="0">
              <a:buNone/>
            </a:pPr>
            <a:endParaRPr lang="tr-TR" dirty="0"/>
          </a:p>
        </p:txBody>
      </p:sp>
    </p:spTree>
    <p:extLst>
      <p:ext uri="{BB962C8B-B14F-4D97-AF65-F5344CB8AC3E}">
        <p14:creationId xmlns:p14="http://schemas.microsoft.com/office/powerpoint/2010/main" val="3333710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1113744961"/>
              </p:ext>
            </p:extLst>
          </p:nvPr>
        </p:nvGraphicFramePr>
        <p:xfrm>
          <a:off x="2589213" y="2133600"/>
          <a:ext cx="8915400" cy="2291080"/>
        </p:xfrm>
        <a:graphic>
          <a:graphicData uri="http://schemas.openxmlformats.org/drawingml/2006/table">
            <a:tbl>
              <a:tblPr firstRow="1" bandRow="1">
                <a:tableStyleId>{5C22544A-7EE6-4342-B048-85BDC9FD1C3A}</a:tableStyleId>
              </a:tblPr>
              <a:tblGrid>
                <a:gridCol w="2971800"/>
                <a:gridCol w="2971800"/>
                <a:gridCol w="2971800"/>
              </a:tblGrid>
              <a:tr h="370840">
                <a:tc>
                  <a:txBody>
                    <a:bodyPr/>
                    <a:lstStyle/>
                    <a:p>
                      <a:pPr algn="ctr"/>
                      <a:r>
                        <a:rPr lang="tr-TR" dirty="0" smtClean="0"/>
                        <a:t>Karbonhidrat</a:t>
                      </a:r>
                      <a:endParaRPr lang="tr-TR" dirty="0"/>
                    </a:p>
                  </a:txBody>
                  <a:tcPr/>
                </a:tc>
                <a:tc>
                  <a:txBody>
                    <a:bodyPr/>
                    <a:lstStyle/>
                    <a:p>
                      <a:pPr algn="ctr"/>
                      <a:r>
                        <a:rPr lang="tr-TR" dirty="0" smtClean="0"/>
                        <a:t>Protein</a:t>
                      </a:r>
                      <a:endParaRPr lang="tr-TR" dirty="0"/>
                    </a:p>
                  </a:txBody>
                  <a:tcPr/>
                </a:tc>
                <a:tc>
                  <a:txBody>
                    <a:bodyPr/>
                    <a:lstStyle/>
                    <a:p>
                      <a:pPr algn="ctr"/>
                      <a:r>
                        <a:rPr lang="tr-TR" dirty="0" smtClean="0"/>
                        <a:t>Yağ</a:t>
                      </a:r>
                      <a:endParaRPr lang="tr-TR" dirty="0"/>
                    </a:p>
                  </a:txBody>
                  <a:tcPr/>
                </a:tc>
              </a:tr>
              <a:tr h="370840">
                <a:tc>
                  <a:txBody>
                    <a:bodyPr/>
                    <a:lstStyle/>
                    <a:p>
                      <a:pPr algn="ctr"/>
                      <a:endParaRPr lang="tr-TR" dirty="0" smtClean="0"/>
                    </a:p>
                    <a:p>
                      <a:pPr algn="ctr"/>
                      <a:r>
                        <a:rPr lang="tr-TR" dirty="0" smtClean="0"/>
                        <a:t>60 -65 %</a:t>
                      </a:r>
                      <a:endParaRPr lang="tr-TR" dirty="0"/>
                    </a:p>
                  </a:txBody>
                  <a:tcPr/>
                </a:tc>
                <a:tc>
                  <a:txBody>
                    <a:bodyPr/>
                    <a:lstStyle/>
                    <a:p>
                      <a:pPr algn="ctr"/>
                      <a:endParaRPr lang="tr-TR" dirty="0" smtClean="0"/>
                    </a:p>
                    <a:p>
                      <a:pPr algn="ctr"/>
                      <a:r>
                        <a:rPr lang="tr-TR" dirty="0" smtClean="0"/>
                        <a:t>12 – 15 %</a:t>
                      </a:r>
                      <a:endParaRPr lang="tr-TR" dirty="0"/>
                    </a:p>
                  </a:txBody>
                  <a:tcPr/>
                </a:tc>
                <a:tc>
                  <a:txBody>
                    <a:bodyPr/>
                    <a:lstStyle/>
                    <a:p>
                      <a:pPr algn="ctr"/>
                      <a:endParaRPr lang="tr-TR" dirty="0" smtClean="0"/>
                    </a:p>
                    <a:p>
                      <a:pPr algn="ctr"/>
                      <a:r>
                        <a:rPr lang="tr-TR" dirty="0" smtClean="0"/>
                        <a:t>20 – 25 %</a:t>
                      </a:r>
                      <a:endParaRPr lang="tr-TR" dirty="0"/>
                    </a:p>
                  </a:txBody>
                  <a:tcPr/>
                </a:tc>
              </a:tr>
              <a:tr h="370840">
                <a:tc>
                  <a:txBody>
                    <a:bodyPr/>
                    <a:lstStyle/>
                    <a:p>
                      <a:pPr algn="ctr"/>
                      <a:endParaRPr lang="tr-TR" dirty="0" smtClean="0"/>
                    </a:p>
                    <a:p>
                      <a:pPr algn="ctr"/>
                      <a:endParaRPr lang="tr-TR" dirty="0"/>
                    </a:p>
                  </a:txBody>
                  <a:tcPr/>
                </a:tc>
                <a:tc>
                  <a:txBody>
                    <a:bodyPr/>
                    <a:lstStyle/>
                    <a:p>
                      <a:pPr algn="ctr"/>
                      <a:endParaRPr lang="tr-TR" dirty="0"/>
                    </a:p>
                  </a:txBody>
                  <a:tcPr/>
                </a:tc>
                <a:tc>
                  <a:txBody>
                    <a:bodyPr/>
                    <a:lstStyle/>
                    <a:p>
                      <a:pPr algn="ctr"/>
                      <a:endParaRPr lang="tr-TR"/>
                    </a:p>
                  </a:txBody>
                  <a:tcPr/>
                </a:tc>
              </a:tr>
              <a:tr h="370840">
                <a:tc>
                  <a:txBody>
                    <a:bodyPr/>
                    <a:lstStyle/>
                    <a:p>
                      <a:pPr algn="ctr"/>
                      <a:endParaRPr lang="tr-TR" dirty="0" smtClean="0"/>
                    </a:p>
                    <a:p>
                      <a:pPr algn="ctr"/>
                      <a:r>
                        <a:rPr lang="tr-TR" dirty="0" smtClean="0"/>
                        <a:t>50 – 55%</a:t>
                      </a:r>
                      <a:endParaRPr lang="tr-TR" dirty="0"/>
                    </a:p>
                  </a:txBody>
                  <a:tcPr/>
                </a:tc>
                <a:tc>
                  <a:txBody>
                    <a:bodyPr/>
                    <a:lstStyle/>
                    <a:p>
                      <a:pPr algn="ctr"/>
                      <a:endParaRPr lang="tr-TR" dirty="0" smtClean="0"/>
                    </a:p>
                    <a:p>
                      <a:pPr algn="ctr"/>
                      <a:r>
                        <a:rPr lang="tr-TR" dirty="0" smtClean="0"/>
                        <a:t>12 -15 %</a:t>
                      </a:r>
                      <a:endParaRPr lang="tr-TR" dirty="0"/>
                    </a:p>
                  </a:txBody>
                  <a:tcPr/>
                </a:tc>
                <a:tc>
                  <a:txBody>
                    <a:bodyPr/>
                    <a:lstStyle/>
                    <a:p>
                      <a:pPr algn="ctr"/>
                      <a:endParaRPr lang="tr-TR" dirty="0" smtClean="0"/>
                    </a:p>
                    <a:p>
                      <a:pPr algn="ctr"/>
                      <a:r>
                        <a:rPr lang="tr-TR" dirty="0" smtClean="0"/>
                        <a:t>25 – 35 %</a:t>
                      </a:r>
                      <a:endParaRPr lang="tr-TR" dirty="0"/>
                    </a:p>
                  </a:txBody>
                  <a:tcPr/>
                </a:tc>
              </a:tr>
            </a:tbl>
          </a:graphicData>
        </a:graphic>
      </p:graphicFrame>
      <p:sp>
        <p:nvSpPr>
          <p:cNvPr id="8" name="Dikdörtgen 7"/>
          <p:cNvSpPr/>
          <p:nvPr/>
        </p:nvSpPr>
        <p:spPr>
          <a:xfrm>
            <a:off x="5203792" y="1074003"/>
            <a:ext cx="3432350" cy="830997"/>
          </a:xfrm>
          <a:prstGeom prst="rect">
            <a:avLst/>
          </a:prstGeom>
          <a:noFill/>
        </p:spPr>
        <p:txBody>
          <a:bodyPr wrap="none" lIns="91440" tIns="45720" rIns="91440" bIns="45720">
            <a:spAutoFit/>
          </a:bodyPr>
          <a:lstStyle/>
          <a:p>
            <a:pPr algn="ctr"/>
            <a:r>
              <a:rPr lang="tr-TR" sz="2400" b="0" cap="none" spc="0" dirty="0" smtClean="0">
                <a:ln w="0"/>
                <a:solidFill>
                  <a:schemeClr val="accent1"/>
                </a:solidFill>
                <a:effectLst>
                  <a:outerShdw blurRad="38100" dist="25400" dir="5400000" algn="ctr" rotWithShape="0">
                    <a:srgbClr val="6E747A">
                      <a:alpha val="43000"/>
                    </a:srgbClr>
                  </a:outerShdw>
                </a:effectLst>
              </a:rPr>
              <a:t>Sporcular için toplam </a:t>
            </a:r>
          </a:p>
          <a:p>
            <a:pPr algn="ctr"/>
            <a:r>
              <a:rPr lang="tr-TR" sz="2400" dirty="0" smtClean="0">
                <a:ln w="0"/>
                <a:solidFill>
                  <a:schemeClr val="accent1"/>
                </a:solidFill>
                <a:effectLst>
                  <a:outerShdw blurRad="38100" dist="25400" dir="5400000" algn="ctr" rotWithShape="0">
                    <a:srgbClr val="6E747A">
                      <a:alpha val="43000"/>
                    </a:srgbClr>
                  </a:outerShdw>
                </a:effectLst>
              </a:rPr>
              <a:t>Kalori dağılımı</a:t>
            </a:r>
            <a:endParaRPr lang="tr-TR" sz="2400" b="0" cap="none" spc="0" dirty="0">
              <a:ln w="0"/>
              <a:solidFill>
                <a:schemeClr val="accent1"/>
              </a:solidFill>
              <a:effectLst>
                <a:outerShdw blurRad="38100" dist="25400" dir="5400000" algn="ctr" rotWithShape="0">
                  <a:srgbClr val="6E747A">
                    <a:alpha val="43000"/>
                  </a:srgbClr>
                </a:outerShdw>
              </a:effectLst>
            </a:endParaRPr>
          </a:p>
        </p:txBody>
      </p:sp>
      <p:sp>
        <p:nvSpPr>
          <p:cNvPr id="9" name="Dikdörtgen 8"/>
          <p:cNvSpPr/>
          <p:nvPr/>
        </p:nvSpPr>
        <p:spPr>
          <a:xfrm>
            <a:off x="3871967" y="3279140"/>
            <a:ext cx="6096000" cy="523220"/>
          </a:xfrm>
          <a:prstGeom prst="rect">
            <a:avLst/>
          </a:prstGeom>
        </p:spPr>
        <p:txBody>
          <a:bodyPr>
            <a:spAutoFit/>
          </a:bodyPr>
          <a:lstStyle/>
          <a:p>
            <a:pPr algn="ctr"/>
            <a:r>
              <a:rPr lang="tr-TR" sz="2800" dirty="0" smtClean="0">
                <a:ln w="0"/>
                <a:solidFill>
                  <a:schemeClr val="accent1"/>
                </a:solidFill>
                <a:effectLst>
                  <a:outerShdw blurRad="38100" dist="25400" dir="5400000" algn="ctr" rotWithShape="0">
                    <a:srgbClr val="6E747A">
                      <a:alpha val="43000"/>
                    </a:srgbClr>
                  </a:outerShdw>
                </a:effectLst>
              </a:rPr>
              <a:t>Sporcu olmayan</a:t>
            </a:r>
            <a:endParaRPr lang="tr-TR" sz="2800" dirty="0">
              <a:ln w="0"/>
              <a:solidFill>
                <a:schemeClr val="accent1"/>
              </a:solidFill>
              <a:effectLst>
                <a:outerShdw blurRad="38100" dist="25400" dir="5400000" algn="ctr" rotWithShape="0">
                  <a:srgbClr val="6E747A">
                    <a:alpha val="43000"/>
                  </a:srgbClr>
                </a:outerShdw>
              </a:effectLst>
            </a:endParaRPr>
          </a:p>
        </p:txBody>
      </p:sp>
      <p:sp>
        <p:nvSpPr>
          <p:cNvPr id="10" name="Dikdörtgen 9"/>
          <p:cNvSpPr/>
          <p:nvPr/>
        </p:nvSpPr>
        <p:spPr>
          <a:xfrm>
            <a:off x="2589213" y="4831974"/>
            <a:ext cx="979756" cy="369332"/>
          </a:xfrm>
          <a:prstGeom prst="rect">
            <a:avLst/>
          </a:prstGeom>
        </p:spPr>
        <p:txBody>
          <a:bodyPr wrap="none">
            <a:spAutoFit/>
          </a:bodyPr>
          <a:lstStyle/>
          <a:p>
            <a:pPr algn="ctr"/>
            <a:r>
              <a:rPr lang="tr-TR" dirty="0">
                <a:ln w="0"/>
                <a:solidFill>
                  <a:schemeClr val="accent1"/>
                </a:solidFill>
                <a:effectLst>
                  <a:outerShdw blurRad="38100" dist="25400" dir="5400000" algn="ctr" rotWithShape="0">
                    <a:srgbClr val="6E747A">
                      <a:alpha val="43000"/>
                    </a:srgbClr>
                  </a:outerShdw>
                </a:effectLst>
              </a:rPr>
              <a:t>Şekil </a:t>
            </a:r>
            <a:r>
              <a:rPr lang="tr-TR" dirty="0" smtClean="0">
                <a:ln w="0"/>
                <a:solidFill>
                  <a:schemeClr val="accent1"/>
                </a:solidFill>
                <a:effectLst>
                  <a:outerShdw blurRad="38100" dist="25400" dir="5400000" algn="ctr" rotWithShape="0">
                    <a:srgbClr val="6E747A">
                      <a:alpha val="43000"/>
                    </a:srgbClr>
                  </a:outerShdw>
                </a:effectLst>
              </a:rPr>
              <a:t>11</a:t>
            </a:r>
            <a:endParaRPr lang="tr-TR"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7014366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SPORCULARDA SU VE DİĞER İÇECEKLERİN ÖNEMİ</a:t>
            </a:r>
            <a:r>
              <a:rPr lang="tr-TR" dirty="0"/>
              <a:t/>
            </a:r>
            <a:br>
              <a:rPr lang="tr-TR" dirty="0"/>
            </a:br>
            <a:endParaRPr lang="tr-TR" dirty="0"/>
          </a:p>
        </p:txBody>
      </p:sp>
      <p:sp>
        <p:nvSpPr>
          <p:cNvPr id="3" name="İçerik Yer Tutucusu 2"/>
          <p:cNvSpPr>
            <a:spLocks noGrp="1"/>
          </p:cNvSpPr>
          <p:nvPr>
            <p:ph idx="1"/>
          </p:nvPr>
        </p:nvSpPr>
        <p:spPr>
          <a:xfrm>
            <a:off x="2589212" y="2133600"/>
            <a:ext cx="8915400" cy="4438022"/>
          </a:xfrm>
        </p:spPr>
        <p:txBody>
          <a:bodyPr>
            <a:normAutofit lnSpcReduction="10000"/>
          </a:bodyPr>
          <a:lstStyle/>
          <a:p>
            <a:pPr marL="0" indent="0">
              <a:buNone/>
            </a:pPr>
            <a:r>
              <a:rPr lang="tr-TR" dirty="0" smtClean="0"/>
              <a:t>	Spor </a:t>
            </a:r>
            <a:r>
              <a:rPr lang="tr-TR" dirty="0"/>
              <a:t>yapan kişiler gereksinimlerini karşılayacak şekilde sıvı tüketmelidir. Su tüm canlılarda olduğu gibi Sporcular için de hayati öneme sahip bir besin maddesidir.  </a:t>
            </a:r>
          </a:p>
          <a:p>
            <a:pPr lvl="0"/>
            <a:r>
              <a:rPr lang="tr-TR" dirty="0"/>
              <a:t>Egzersiz süresince kaslarda ısı açığa çıkmakta yani enerjisi salınımı görülmektedir. Örneğin; bir buçuk km Koşma karşılarında 100 kalorilik enerji ya kılmaktadır. Bu ısı salınımı vücudumuzun terlemesi ile terimizden dışarı atılmakta, yani enerji vücutta su ile dışarı çıkmaktadır.</a:t>
            </a:r>
          </a:p>
          <a:p>
            <a:pPr lvl="0"/>
            <a:r>
              <a:rPr lang="tr-TR" dirty="0"/>
              <a:t>Yaklaşık bir saatlik egzersiz sonucunda vücudumuz ortalama 1 litre su kaybetmektedir. Bu miktar su kaybı 600 kalorilik enerjinin kullanımına eşdeğerdir.</a:t>
            </a:r>
          </a:p>
          <a:p>
            <a:pPr lvl="0"/>
            <a:r>
              <a:rPr lang="tr-TR" dirty="0"/>
              <a:t>Su kasları oksijeni, karbonhidratları ve diğer besin maddelerini taşıyan kanın ana bileşenidir. </a:t>
            </a:r>
          </a:p>
          <a:p>
            <a:pPr lvl="0"/>
            <a:r>
              <a:rPr lang="tr-TR" dirty="0"/>
              <a:t>Egzersiz süresince vücutta oluşan attık ürünler akciğer veya idrar yoluyla vücuttan atılmaktadır. Böbrekler görevlerini yapabilmesi için bol miktarda suya ihtiyaç duyarlar. </a:t>
            </a:r>
          </a:p>
          <a:p>
            <a:endParaRPr lang="tr-TR" dirty="0"/>
          </a:p>
        </p:txBody>
      </p:sp>
    </p:spTree>
    <p:extLst>
      <p:ext uri="{BB962C8B-B14F-4D97-AF65-F5344CB8AC3E}">
        <p14:creationId xmlns:p14="http://schemas.microsoft.com/office/powerpoint/2010/main" val="163604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9812" y="2080009"/>
            <a:ext cx="9045937" cy="3899111"/>
          </a:xfrm>
        </p:spPr>
      </p:pic>
    </p:spTree>
    <p:extLst>
      <p:ext uri="{BB962C8B-B14F-4D97-AF65-F5344CB8AC3E}">
        <p14:creationId xmlns:p14="http://schemas.microsoft.com/office/powerpoint/2010/main" val="930153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	Vücut </a:t>
            </a:r>
            <a:r>
              <a:rPr lang="tr-TR" dirty="0"/>
              <a:t>ter nedeniyle su kaybedince aşağıdaki olaylar gözlemlenmektedir:   </a:t>
            </a:r>
            <a:endParaRPr lang="tr-TR" dirty="0" smtClean="0"/>
          </a:p>
          <a:p>
            <a:pPr marL="0" indent="0">
              <a:buNone/>
            </a:pPr>
            <a:r>
              <a:rPr lang="tr-TR" dirty="0" smtClean="0"/>
              <a:t>       </a:t>
            </a:r>
            <a:endParaRPr lang="tr-TR" dirty="0"/>
          </a:p>
          <a:p>
            <a:pPr lvl="0"/>
            <a:r>
              <a:rPr lang="tr-TR" dirty="0"/>
              <a:t>kalbim pompaladığı kan hacminde azalış </a:t>
            </a:r>
          </a:p>
          <a:p>
            <a:pPr lvl="0"/>
            <a:r>
              <a:rPr lang="tr-TR" dirty="0"/>
              <a:t>kaslara ve cilde giden kan akışını düşüş </a:t>
            </a:r>
          </a:p>
          <a:p>
            <a:pPr lvl="0"/>
            <a:r>
              <a:rPr lang="tr-TR" dirty="0"/>
              <a:t>terleme hızında düşüş </a:t>
            </a:r>
          </a:p>
          <a:p>
            <a:pPr marL="0" indent="0">
              <a:buNone/>
            </a:pPr>
            <a:endParaRPr lang="tr-TR" dirty="0"/>
          </a:p>
        </p:txBody>
      </p:sp>
    </p:spTree>
    <p:extLst>
      <p:ext uri="{BB962C8B-B14F-4D97-AF65-F5344CB8AC3E}">
        <p14:creationId xmlns:p14="http://schemas.microsoft.com/office/powerpoint/2010/main" val="333746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	Bu </a:t>
            </a:r>
            <a:r>
              <a:rPr lang="tr-TR" dirty="0"/>
              <a:t>ünitede daha önceki bölümlerde öğrendiğiniz bilgileri bir sporcunun beslenmesinde kullanacaksınız. Üzerinde duracağımız başlıca konular:          </a:t>
            </a:r>
          </a:p>
          <a:p>
            <a:pPr marL="0" indent="0">
              <a:buNone/>
            </a:pPr>
            <a:endParaRPr lang="tr-TR" dirty="0"/>
          </a:p>
          <a:p>
            <a:pPr lvl="0"/>
            <a:r>
              <a:rPr lang="tr-TR" dirty="0"/>
              <a:t>Egzersiz süresince enerji kullanımında karbonhidrat ve yağların rolü          </a:t>
            </a:r>
          </a:p>
          <a:p>
            <a:pPr lvl="0"/>
            <a:r>
              <a:rPr lang="tr-TR" dirty="0"/>
              <a:t>Sportif aktivitelerde karbonhidratların önemi</a:t>
            </a:r>
          </a:p>
          <a:p>
            <a:pPr lvl="0"/>
            <a:r>
              <a:rPr lang="tr-TR" dirty="0"/>
              <a:t>Sporcularda su ve diğer içeceklerin önemi</a:t>
            </a:r>
          </a:p>
          <a:p>
            <a:pPr lvl="0"/>
            <a:r>
              <a:rPr lang="tr-TR" dirty="0"/>
              <a:t>Performans arttırıcı destekler</a:t>
            </a:r>
          </a:p>
          <a:p>
            <a:endParaRPr lang="tr-TR" dirty="0"/>
          </a:p>
        </p:txBody>
      </p:sp>
    </p:spTree>
    <p:extLst>
      <p:ext uri="{BB962C8B-B14F-4D97-AF65-F5344CB8AC3E}">
        <p14:creationId xmlns:p14="http://schemas.microsoft.com/office/powerpoint/2010/main" val="377262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	Vücut</a:t>
            </a:r>
            <a:r>
              <a:rPr lang="tr-TR" dirty="0"/>
              <a:t>, aldığı sıvı miktarlarında daha fazlasını kaybederse, </a:t>
            </a:r>
            <a:r>
              <a:rPr lang="tr-TR" dirty="0" err="1"/>
              <a:t>dehidrasyon</a:t>
            </a:r>
            <a:r>
              <a:rPr lang="tr-TR" dirty="0"/>
              <a:t> ortaya çıkar. Terleme nedeniyle oluşan </a:t>
            </a:r>
            <a:r>
              <a:rPr lang="tr-TR" dirty="0" err="1"/>
              <a:t>dehidrasyon</a:t>
            </a:r>
            <a:r>
              <a:rPr lang="tr-TR" dirty="0"/>
              <a:t> sonucunda; vücutta ısı birikimi, yorgunluk, zayıflayan kalp performansı nedeniyle fiziki aktivitelerini sürdürülememesi, performansta düşüş, baş dönmesi kaplar vb. b</a:t>
            </a:r>
            <a:r>
              <a:rPr lang="tr-TR" dirty="0" smtClean="0"/>
              <a:t>elirtiler </a:t>
            </a:r>
            <a:r>
              <a:rPr lang="tr-TR" dirty="0"/>
              <a:t>görülür</a:t>
            </a:r>
            <a:r>
              <a:rPr lang="tr-TR" dirty="0" smtClean="0"/>
              <a:t>.</a:t>
            </a:r>
          </a:p>
          <a:p>
            <a:pPr marL="0" indent="0">
              <a:buNone/>
            </a:pPr>
            <a:r>
              <a:rPr lang="tr-TR" dirty="0" smtClean="0"/>
              <a:t>          </a:t>
            </a:r>
            <a:endParaRPr lang="tr-TR" dirty="0"/>
          </a:p>
          <a:p>
            <a:r>
              <a:rPr lang="tr-TR" dirty="0" err="1"/>
              <a:t>Dehidrasyondan</a:t>
            </a:r>
            <a:r>
              <a:rPr lang="tr-TR" dirty="0"/>
              <a:t> ve sonuçlarından korunmak için egzersiz öncesi ve sonrasında su kaybını gidermek gerekir. Tavsiyelerimiz; </a:t>
            </a:r>
          </a:p>
          <a:p>
            <a:pPr lvl="0"/>
            <a:r>
              <a:rPr lang="tr-TR" dirty="0"/>
              <a:t>egzersizden önce iki bardak su içiniz. </a:t>
            </a:r>
          </a:p>
          <a:p>
            <a:pPr lvl="0"/>
            <a:r>
              <a:rPr lang="tr-TR" dirty="0"/>
              <a:t>egzersiz süresince her 20 dakika da bir, yarım bardak su iç içiniz.</a:t>
            </a:r>
          </a:p>
          <a:p>
            <a:pPr marL="0" indent="0">
              <a:buNone/>
            </a:pPr>
            <a:endParaRPr lang="tr-TR" dirty="0"/>
          </a:p>
        </p:txBody>
      </p:sp>
    </p:spTree>
    <p:extLst>
      <p:ext uri="{BB962C8B-B14F-4D97-AF65-F5344CB8AC3E}">
        <p14:creationId xmlns:p14="http://schemas.microsoft.com/office/powerpoint/2010/main" val="28113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Hangi içecekler tercih edilmelidir?</a:t>
            </a:r>
            <a:r>
              <a:rPr lang="tr-TR" dirty="0"/>
              <a:t/>
            </a:r>
            <a:br>
              <a:rPr lang="tr-TR" dirty="0"/>
            </a:br>
            <a:endParaRPr lang="tr-TR" dirty="0"/>
          </a:p>
        </p:txBody>
      </p:sp>
      <p:sp>
        <p:nvSpPr>
          <p:cNvPr id="3" name="İçerik Yer Tutucusu 2"/>
          <p:cNvSpPr>
            <a:spLocks noGrp="1"/>
          </p:cNvSpPr>
          <p:nvPr>
            <p:ph idx="1"/>
          </p:nvPr>
        </p:nvSpPr>
        <p:spPr>
          <a:xfrm>
            <a:off x="2589212" y="2049863"/>
            <a:ext cx="8915400" cy="4672483"/>
          </a:xfrm>
        </p:spPr>
        <p:txBody>
          <a:bodyPr>
            <a:normAutofit lnSpcReduction="10000"/>
          </a:bodyPr>
          <a:lstStyle/>
          <a:p>
            <a:pPr marL="0" indent="0">
              <a:buNone/>
            </a:pPr>
            <a:r>
              <a:rPr lang="tr-TR" dirty="0" smtClean="0"/>
              <a:t>	Suyumu </a:t>
            </a:r>
            <a:r>
              <a:rPr lang="tr-TR" dirty="0"/>
              <a:t>yoksa diğer içecekleri mi tercih edelim? Sporcular çalışma yoğunluğu ve süresini dikkate alarak içerik tercihlerini yapmalıdırlar. Vücuttaki karbonhidrat depoları 90 dakikalık yoğun bir egzersiz sonucunda kullanılmaktadır. Karaciğerdeki bu glikojen deposunun bitmek üzere </a:t>
            </a:r>
            <a:r>
              <a:rPr lang="tr-TR" dirty="0" err="1"/>
              <a:t>olduğU</a:t>
            </a:r>
            <a:r>
              <a:rPr lang="tr-TR" dirty="0"/>
              <a:t> dönemde kandaki şeker seviyesi düşecektir bununla birlikte sporcuda performansı da azalacaktır. Bu nedenle 90 dakika veya daha uzun süreli egzersizlerde karbonhidrat ve suyu birlikte alınması önemlidir. Sporcular için özel hazırlanmış takviye içeceklerin performansı arttırdığı da bilinmektedir.</a:t>
            </a:r>
          </a:p>
          <a:p>
            <a:pPr marL="0" indent="0">
              <a:buNone/>
            </a:pPr>
            <a:r>
              <a:rPr lang="tr-TR" dirty="0" smtClean="0"/>
              <a:t>	Bu </a:t>
            </a:r>
            <a:r>
              <a:rPr lang="tr-TR" dirty="0"/>
              <a:t>tür sporcu içeceklerin de, su içerisinde %6 ila 9 oranında kolay çözülebilen karbonhidratlar bulunmaktadır. Bunlar </a:t>
            </a:r>
            <a:r>
              <a:rPr lang="tr-TR" dirty="0" err="1"/>
              <a:t>sukroz</a:t>
            </a:r>
            <a:r>
              <a:rPr lang="tr-TR" dirty="0"/>
              <a:t>, glikoz ve </a:t>
            </a:r>
            <a:r>
              <a:rPr lang="tr-TR" dirty="0" err="1"/>
              <a:t>maltodekstrindır</a:t>
            </a:r>
            <a:r>
              <a:rPr lang="tr-TR" dirty="0"/>
              <a:t>. Bu içecekler hem kasların enerji gereksinimlerini karşılar hem de sindirim sisteminde sıvıların emilimini kolaylaştırır. Sporcu içeceklerinde bu oranların üzerinde karbonhidratların bulunması zararlı olduğu; </a:t>
            </a:r>
            <a:r>
              <a:rPr lang="tr-TR" dirty="0" err="1"/>
              <a:t>bağırsakdan</a:t>
            </a:r>
            <a:r>
              <a:rPr lang="tr-TR" dirty="0"/>
              <a:t> sıvı emilimini azalttığı, mideye sıkıntı verdiği ve hatta egzersiz esnasında kusmaya neden olduğu bildirilmektedir. Bu tür sporcu içecekleri içerisinde aynı zamanda terlemeyle kaybedilen mineral maddeler yani elektrolitlerde bulunmaktadır. Şekil </a:t>
            </a:r>
            <a:r>
              <a:rPr lang="tr-TR" dirty="0" smtClean="0"/>
              <a:t>12’de </a:t>
            </a:r>
            <a:r>
              <a:rPr lang="tr-TR" dirty="0"/>
              <a:t>sporcular tarafından sıkça kullanılan içecekler gösterilmiştir.</a:t>
            </a:r>
          </a:p>
          <a:p>
            <a:pPr marL="0" indent="0">
              <a:buNone/>
            </a:pPr>
            <a:endParaRPr lang="tr-TR" dirty="0"/>
          </a:p>
        </p:txBody>
      </p:sp>
    </p:spTree>
    <p:extLst>
      <p:ext uri="{BB962C8B-B14F-4D97-AF65-F5344CB8AC3E}">
        <p14:creationId xmlns:p14="http://schemas.microsoft.com/office/powerpoint/2010/main" val="10473845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92925" y="1195754"/>
            <a:ext cx="8992824" cy="709246"/>
          </a:xfrm>
        </p:spPr>
        <p:txBody>
          <a:bodyPr/>
          <a:lstStyle/>
          <a:p>
            <a:pPr algn="ctr"/>
            <a:r>
              <a:rPr lang="tr-TR" sz="2000" dirty="0" smtClean="0"/>
              <a:t>Sporcu İçeceklerinin Karşılaştırma </a:t>
            </a:r>
            <a:r>
              <a:rPr lang="tr-TR" dirty="0" smtClean="0"/>
              <a:t/>
            </a:r>
            <a:br>
              <a:rPr lang="tr-TR" dirty="0" smtClean="0"/>
            </a:br>
            <a:r>
              <a:rPr lang="tr-TR" sz="1800" dirty="0" smtClean="0"/>
              <a:t>(100 g miktarı içinde olan)</a:t>
            </a:r>
            <a:endParaRPr lang="tr-TR" sz="1800" dirty="0"/>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232502222"/>
              </p:ext>
            </p:extLst>
          </p:nvPr>
        </p:nvGraphicFramePr>
        <p:xfrm>
          <a:off x="2589213" y="2133600"/>
          <a:ext cx="8915400" cy="2225040"/>
        </p:xfrm>
        <a:graphic>
          <a:graphicData uri="http://schemas.openxmlformats.org/drawingml/2006/table">
            <a:tbl>
              <a:tblPr firstRow="1" bandRow="1">
                <a:tableStyleId>{5C22544A-7EE6-4342-B048-85BDC9FD1C3A}</a:tableStyleId>
              </a:tblPr>
              <a:tblGrid>
                <a:gridCol w="1783080"/>
                <a:gridCol w="1783080"/>
                <a:gridCol w="1783080"/>
                <a:gridCol w="1783080"/>
                <a:gridCol w="1783080"/>
              </a:tblGrid>
              <a:tr h="370840">
                <a:tc>
                  <a:txBody>
                    <a:bodyPr/>
                    <a:lstStyle/>
                    <a:p>
                      <a:endParaRPr lang="tr-TR" dirty="0"/>
                    </a:p>
                  </a:txBody>
                  <a:tcPr/>
                </a:tc>
                <a:tc>
                  <a:txBody>
                    <a:bodyPr/>
                    <a:lstStyle/>
                    <a:p>
                      <a:r>
                        <a:rPr lang="tr-TR" sz="1600" dirty="0" smtClean="0"/>
                        <a:t>Kaloriler</a:t>
                      </a:r>
                      <a:endParaRPr lang="tr-TR" sz="1600" dirty="0"/>
                    </a:p>
                  </a:txBody>
                  <a:tcPr/>
                </a:tc>
                <a:tc>
                  <a:txBody>
                    <a:bodyPr/>
                    <a:lstStyle/>
                    <a:p>
                      <a:r>
                        <a:rPr lang="tr-TR" sz="1600" dirty="0" smtClean="0"/>
                        <a:t>Protein</a:t>
                      </a:r>
                      <a:r>
                        <a:rPr lang="tr-TR" sz="1600" baseline="0" dirty="0" smtClean="0"/>
                        <a:t> (g)</a:t>
                      </a:r>
                      <a:endParaRPr lang="tr-TR" sz="1600" dirty="0"/>
                    </a:p>
                  </a:txBody>
                  <a:tcPr/>
                </a:tc>
                <a:tc>
                  <a:txBody>
                    <a:bodyPr/>
                    <a:lstStyle/>
                    <a:p>
                      <a:r>
                        <a:rPr lang="tr-TR" sz="1600" dirty="0" smtClean="0"/>
                        <a:t>Karbonhidrat</a:t>
                      </a:r>
                      <a:r>
                        <a:rPr lang="tr-TR" sz="1600" baseline="0" dirty="0" smtClean="0"/>
                        <a:t>(g)</a:t>
                      </a:r>
                      <a:endParaRPr lang="tr-TR" sz="1600" dirty="0"/>
                    </a:p>
                  </a:txBody>
                  <a:tcPr/>
                </a:tc>
                <a:tc>
                  <a:txBody>
                    <a:bodyPr/>
                    <a:lstStyle/>
                    <a:p>
                      <a:r>
                        <a:rPr lang="tr-TR" dirty="0" smtClean="0"/>
                        <a:t>Yağ (g)</a:t>
                      </a:r>
                    </a:p>
                  </a:txBody>
                  <a:tcPr/>
                </a:tc>
              </a:tr>
              <a:tr h="370840">
                <a:tc>
                  <a:txBody>
                    <a:bodyPr/>
                    <a:lstStyle/>
                    <a:p>
                      <a:r>
                        <a:rPr lang="tr-TR" dirty="0" err="1" smtClean="0"/>
                        <a:t>Accelerade</a:t>
                      </a:r>
                      <a:endParaRPr lang="tr-TR" dirty="0"/>
                    </a:p>
                  </a:txBody>
                  <a:tcPr/>
                </a:tc>
                <a:tc>
                  <a:txBody>
                    <a:bodyPr/>
                    <a:lstStyle/>
                    <a:p>
                      <a:r>
                        <a:rPr lang="tr-TR" dirty="0" smtClean="0"/>
                        <a:t>94</a:t>
                      </a:r>
                      <a:endParaRPr lang="tr-TR" dirty="0"/>
                    </a:p>
                  </a:txBody>
                  <a:tcPr/>
                </a:tc>
                <a:tc>
                  <a:txBody>
                    <a:bodyPr/>
                    <a:lstStyle/>
                    <a:p>
                      <a:r>
                        <a:rPr lang="tr-TR" dirty="0" smtClean="0"/>
                        <a:t>6.5</a:t>
                      </a:r>
                      <a:endParaRPr lang="tr-TR" dirty="0"/>
                    </a:p>
                  </a:txBody>
                  <a:tcPr/>
                </a:tc>
                <a:tc>
                  <a:txBody>
                    <a:bodyPr/>
                    <a:lstStyle/>
                    <a:p>
                      <a:r>
                        <a:rPr lang="tr-TR" dirty="0" smtClean="0"/>
                        <a:t>17</a:t>
                      </a:r>
                      <a:endParaRPr lang="tr-TR" dirty="0"/>
                    </a:p>
                  </a:txBody>
                  <a:tcPr/>
                </a:tc>
                <a:tc>
                  <a:txBody>
                    <a:bodyPr/>
                    <a:lstStyle/>
                    <a:p>
                      <a:r>
                        <a:rPr lang="tr-TR" dirty="0" smtClean="0"/>
                        <a:t>0</a:t>
                      </a:r>
                    </a:p>
                  </a:txBody>
                  <a:tcPr/>
                </a:tc>
              </a:tr>
              <a:tr h="370840">
                <a:tc>
                  <a:txBody>
                    <a:bodyPr/>
                    <a:lstStyle/>
                    <a:p>
                      <a:r>
                        <a:rPr lang="tr-TR" dirty="0" err="1" smtClean="0"/>
                        <a:t>Cytomax</a:t>
                      </a:r>
                      <a:endParaRPr lang="tr-TR" dirty="0"/>
                    </a:p>
                  </a:txBody>
                  <a:tcPr/>
                </a:tc>
                <a:tc>
                  <a:txBody>
                    <a:bodyPr/>
                    <a:lstStyle/>
                    <a:p>
                      <a:r>
                        <a:rPr lang="tr-TR" dirty="0" smtClean="0"/>
                        <a:t>45</a:t>
                      </a:r>
                      <a:endParaRPr lang="tr-TR" dirty="0"/>
                    </a:p>
                  </a:txBody>
                  <a:tcPr/>
                </a:tc>
                <a:tc>
                  <a:txBody>
                    <a:bodyPr/>
                    <a:lstStyle/>
                    <a:p>
                      <a:r>
                        <a:rPr lang="tr-TR" dirty="0" smtClean="0"/>
                        <a:t>0</a:t>
                      </a:r>
                      <a:endParaRPr lang="tr-TR" dirty="0"/>
                    </a:p>
                  </a:txBody>
                  <a:tcPr/>
                </a:tc>
                <a:tc>
                  <a:txBody>
                    <a:bodyPr/>
                    <a:lstStyle/>
                    <a:p>
                      <a:r>
                        <a:rPr lang="tr-TR" dirty="0" smtClean="0"/>
                        <a:t>10</a:t>
                      </a:r>
                      <a:endParaRPr lang="tr-TR" dirty="0"/>
                    </a:p>
                  </a:txBody>
                  <a:tcPr/>
                </a:tc>
                <a:tc>
                  <a:txBody>
                    <a:bodyPr/>
                    <a:lstStyle/>
                    <a:p>
                      <a:r>
                        <a:rPr lang="tr-TR" dirty="0" smtClean="0"/>
                        <a:t>0</a:t>
                      </a:r>
                    </a:p>
                  </a:txBody>
                  <a:tcPr/>
                </a:tc>
              </a:tr>
              <a:tr h="370840">
                <a:tc>
                  <a:txBody>
                    <a:bodyPr/>
                    <a:lstStyle/>
                    <a:p>
                      <a:r>
                        <a:rPr lang="tr-TR" dirty="0" err="1" smtClean="0"/>
                        <a:t>Gatorade</a:t>
                      </a:r>
                      <a:endParaRPr lang="tr-TR" dirty="0"/>
                    </a:p>
                  </a:txBody>
                  <a:tcPr/>
                </a:tc>
                <a:tc>
                  <a:txBody>
                    <a:bodyPr/>
                    <a:lstStyle/>
                    <a:p>
                      <a:r>
                        <a:rPr lang="tr-TR" dirty="0" smtClean="0"/>
                        <a:t>50</a:t>
                      </a:r>
                      <a:endParaRPr lang="tr-TR" dirty="0"/>
                    </a:p>
                  </a:txBody>
                  <a:tcPr/>
                </a:tc>
                <a:tc>
                  <a:txBody>
                    <a:bodyPr/>
                    <a:lstStyle/>
                    <a:p>
                      <a:r>
                        <a:rPr lang="tr-TR" dirty="0" smtClean="0"/>
                        <a:t>0</a:t>
                      </a:r>
                      <a:endParaRPr lang="tr-TR" dirty="0"/>
                    </a:p>
                  </a:txBody>
                  <a:tcPr/>
                </a:tc>
                <a:tc>
                  <a:txBody>
                    <a:bodyPr/>
                    <a:lstStyle/>
                    <a:p>
                      <a:r>
                        <a:rPr lang="tr-TR" dirty="0" smtClean="0"/>
                        <a:t>14</a:t>
                      </a:r>
                      <a:endParaRPr lang="tr-TR" dirty="0"/>
                    </a:p>
                  </a:txBody>
                  <a:tcPr/>
                </a:tc>
                <a:tc>
                  <a:txBody>
                    <a:bodyPr/>
                    <a:lstStyle/>
                    <a:p>
                      <a:r>
                        <a:rPr lang="tr-TR" dirty="0" smtClean="0"/>
                        <a:t>0</a:t>
                      </a:r>
                      <a:endParaRPr lang="tr-TR" dirty="0"/>
                    </a:p>
                  </a:txBody>
                  <a:tcPr/>
                </a:tc>
              </a:tr>
              <a:tr h="370840">
                <a:tc>
                  <a:txBody>
                    <a:bodyPr/>
                    <a:lstStyle/>
                    <a:p>
                      <a:r>
                        <a:rPr lang="tr-TR" dirty="0" smtClean="0"/>
                        <a:t>GU</a:t>
                      </a:r>
                      <a:r>
                        <a:rPr lang="tr-TR" sz="1000" dirty="0" smtClean="0"/>
                        <a:t>2</a:t>
                      </a:r>
                      <a:r>
                        <a:rPr lang="tr-TR" dirty="0" smtClean="0"/>
                        <a:t>O</a:t>
                      </a:r>
                      <a:endParaRPr lang="tr-TR" dirty="0"/>
                    </a:p>
                  </a:txBody>
                  <a:tcPr/>
                </a:tc>
                <a:tc>
                  <a:txBody>
                    <a:bodyPr/>
                    <a:lstStyle/>
                    <a:p>
                      <a:r>
                        <a:rPr lang="tr-TR" dirty="0" smtClean="0"/>
                        <a:t>50</a:t>
                      </a:r>
                      <a:endParaRPr lang="tr-TR" dirty="0"/>
                    </a:p>
                  </a:txBody>
                  <a:tcPr/>
                </a:tc>
                <a:tc>
                  <a:txBody>
                    <a:bodyPr/>
                    <a:lstStyle/>
                    <a:p>
                      <a:r>
                        <a:rPr lang="tr-TR" dirty="0" smtClean="0"/>
                        <a:t>0</a:t>
                      </a:r>
                      <a:endParaRPr lang="tr-TR" dirty="0"/>
                    </a:p>
                  </a:txBody>
                  <a:tcPr/>
                </a:tc>
                <a:tc>
                  <a:txBody>
                    <a:bodyPr/>
                    <a:lstStyle/>
                    <a:p>
                      <a:r>
                        <a:rPr lang="tr-TR" dirty="0" smtClean="0"/>
                        <a:t>14</a:t>
                      </a:r>
                      <a:endParaRPr lang="tr-TR" dirty="0"/>
                    </a:p>
                  </a:txBody>
                  <a:tcPr/>
                </a:tc>
                <a:tc>
                  <a:txBody>
                    <a:bodyPr/>
                    <a:lstStyle/>
                    <a:p>
                      <a:r>
                        <a:rPr lang="tr-TR" dirty="0" smtClean="0"/>
                        <a:t>0</a:t>
                      </a:r>
                      <a:endParaRPr lang="tr-TR" dirty="0"/>
                    </a:p>
                  </a:txBody>
                  <a:tcPr/>
                </a:tc>
              </a:tr>
              <a:tr h="370840">
                <a:tc>
                  <a:txBody>
                    <a:bodyPr/>
                    <a:lstStyle/>
                    <a:p>
                      <a:r>
                        <a:rPr lang="tr-TR" dirty="0" err="1" smtClean="0"/>
                        <a:t>Poweade</a:t>
                      </a:r>
                      <a:endParaRPr lang="tr-TR" dirty="0"/>
                    </a:p>
                  </a:txBody>
                  <a:tcPr/>
                </a:tc>
                <a:tc>
                  <a:txBody>
                    <a:bodyPr/>
                    <a:lstStyle/>
                    <a:p>
                      <a:r>
                        <a:rPr lang="tr-TR" dirty="0" smtClean="0"/>
                        <a:t>65</a:t>
                      </a:r>
                      <a:endParaRPr lang="tr-TR" dirty="0"/>
                    </a:p>
                  </a:txBody>
                  <a:tcPr/>
                </a:tc>
                <a:tc>
                  <a:txBody>
                    <a:bodyPr/>
                    <a:lstStyle/>
                    <a:p>
                      <a:r>
                        <a:rPr lang="tr-TR" dirty="0" smtClean="0"/>
                        <a:t>0</a:t>
                      </a:r>
                      <a:endParaRPr lang="tr-TR" dirty="0"/>
                    </a:p>
                  </a:txBody>
                  <a:tcPr/>
                </a:tc>
                <a:tc>
                  <a:txBody>
                    <a:bodyPr/>
                    <a:lstStyle/>
                    <a:p>
                      <a:r>
                        <a:rPr lang="tr-TR" dirty="0" smtClean="0"/>
                        <a:t>17</a:t>
                      </a:r>
                      <a:endParaRPr lang="tr-TR" dirty="0"/>
                    </a:p>
                  </a:txBody>
                  <a:tcPr/>
                </a:tc>
                <a:tc>
                  <a:txBody>
                    <a:bodyPr/>
                    <a:lstStyle/>
                    <a:p>
                      <a:r>
                        <a:rPr lang="tr-TR" dirty="0" smtClean="0"/>
                        <a:t>0</a:t>
                      </a:r>
                      <a:endParaRPr lang="tr-TR" dirty="0"/>
                    </a:p>
                  </a:txBody>
                  <a:tcPr/>
                </a:tc>
              </a:tr>
            </a:tbl>
          </a:graphicData>
        </a:graphic>
      </p:graphicFrame>
      <p:sp>
        <p:nvSpPr>
          <p:cNvPr id="6" name="Dikdörtgen 5"/>
          <p:cNvSpPr/>
          <p:nvPr/>
        </p:nvSpPr>
        <p:spPr>
          <a:xfrm>
            <a:off x="2589213" y="4587240"/>
            <a:ext cx="6096000" cy="646331"/>
          </a:xfrm>
          <a:prstGeom prst="rect">
            <a:avLst/>
          </a:prstGeom>
        </p:spPr>
        <p:txBody>
          <a:bodyPr>
            <a:spAutoFit/>
          </a:bodyPr>
          <a:lstStyle/>
          <a:p>
            <a:r>
              <a:rPr lang="tr-TR" dirty="0" smtClean="0"/>
              <a:t>Sporcu içecekleri % 6 – 9 oranında </a:t>
            </a:r>
            <a:r>
              <a:rPr lang="tr-TR" dirty="0" err="1" smtClean="0"/>
              <a:t>karbonhidrarttan</a:t>
            </a:r>
            <a:r>
              <a:rPr lang="tr-TR" dirty="0" smtClean="0"/>
              <a:t> oluşmuştur (</a:t>
            </a:r>
            <a:r>
              <a:rPr lang="tr-TR" dirty="0" err="1" smtClean="0"/>
              <a:t>Sakkaroz</a:t>
            </a:r>
            <a:r>
              <a:rPr lang="tr-TR" dirty="0" smtClean="0"/>
              <a:t> ve </a:t>
            </a:r>
            <a:r>
              <a:rPr lang="tr-TR" dirty="0" err="1" smtClean="0"/>
              <a:t>maltodekstrin</a:t>
            </a:r>
            <a:r>
              <a:rPr lang="tr-TR" dirty="0" smtClean="0"/>
              <a:t>)</a:t>
            </a:r>
            <a:endParaRPr lang="tr-TR" dirty="0"/>
          </a:p>
        </p:txBody>
      </p:sp>
      <p:sp>
        <p:nvSpPr>
          <p:cNvPr id="7" name="Dikdörtgen 6"/>
          <p:cNvSpPr/>
          <p:nvPr/>
        </p:nvSpPr>
        <p:spPr>
          <a:xfrm>
            <a:off x="2589213" y="5462171"/>
            <a:ext cx="979756" cy="369332"/>
          </a:xfrm>
          <a:prstGeom prst="rect">
            <a:avLst/>
          </a:prstGeom>
        </p:spPr>
        <p:txBody>
          <a:bodyPr wrap="none">
            <a:spAutoFit/>
          </a:bodyPr>
          <a:lstStyle/>
          <a:p>
            <a:pPr algn="ctr"/>
            <a:r>
              <a:rPr lang="tr-TR" dirty="0">
                <a:ln w="0"/>
                <a:solidFill>
                  <a:schemeClr val="accent1"/>
                </a:solidFill>
                <a:effectLst>
                  <a:outerShdw blurRad="38100" dist="25400" dir="5400000" algn="ctr" rotWithShape="0">
                    <a:srgbClr val="6E747A">
                      <a:alpha val="43000"/>
                    </a:srgbClr>
                  </a:outerShdw>
                </a:effectLst>
              </a:rPr>
              <a:t>Şekil </a:t>
            </a:r>
            <a:r>
              <a:rPr lang="tr-TR" dirty="0" smtClean="0">
                <a:ln w="0"/>
                <a:solidFill>
                  <a:schemeClr val="accent1"/>
                </a:solidFill>
                <a:effectLst>
                  <a:outerShdw blurRad="38100" dist="25400" dir="5400000" algn="ctr" rotWithShape="0">
                    <a:srgbClr val="6E747A">
                      <a:alpha val="43000"/>
                    </a:srgbClr>
                  </a:outerShdw>
                </a:effectLst>
              </a:rPr>
              <a:t>12</a:t>
            </a:r>
            <a:endParaRPr lang="tr-TR"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15055054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	Egzersiz </a:t>
            </a:r>
            <a:r>
              <a:rPr lang="tr-TR" dirty="0"/>
              <a:t>süresince sıvı ve karbonhidrat kaybını telafi etmek için</a:t>
            </a:r>
            <a:r>
              <a:rPr lang="tr-TR" dirty="0" smtClean="0"/>
              <a:t>;</a:t>
            </a:r>
          </a:p>
          <a:p>
            <a:pPr marL="0" indent="0">
              <a:buNone/>
            </a:pPr>
            <a:endParaRPr lang="tr-TR" dirty="0"/>
          </a:p>
          <a:p>
            <a:pPr lvl="0"/>
            <a:r>
              <a:rPr lang="tr-TR" dirty="0"/>
              <a:t>15 – 20 dakikada bir çeyrek veya yarım bardak sıvı alınız.</a:t>
            </a:r>
          </a:p>
          <a:p>
            <a:pPr lvl="0"/>
            <a:r>
              <a:rPr lang="tr-TR" dirty="0"/>
              <a:t>30-60 gram /saat kadar karbonhidrat alınız. </a:t>
            </a:r>
          </a:p>
          <a:p>
            <a:pPr lvl="0"/>
            <a:r>
              <a:rPr lang="tr-TR" dirty="0" err="1"/>
              <a:t>Soorcu</a:t>
            </a:r>
            <a:r>
              <a:rPr lang="tr-TR" dirty="0"/>
              <a:t> içeceklerinin yanında taze ve kurutulmuş meyve, karbonhidrat jöleler gibi küçük arz atıştırmalar yapınız. </a:t>
            </a:r>
          </a:p>
          <a:p>
            <a:pPr lvl="0"/>
            <a:r>
              <a:rPr lang="tr-TR" dirty="0"/>
              <a:t>Y</a:t>
            </a:r>
            <a:r>
              <a:rPr lang="tr-TR" dirty="0" smtClean="0"/>
              <a:t>ağlı </a:t>
            </a:r>
            <a:r>
              <a:rPr lang="tr-TR" dirty="0"/>
              <a:t>ve proteini gıdalardan uzak durunuz. Sindirimleri zor ve uzun zaman aldığı için mideyi rahatsız eder.          </a:t>
            </a:r>
          </a:p>
          <a:p>
            <a:endParaRPr lang="tr-TR" dirty="0"/>
          </a:p>
        </p:txBody>
      </p:sp>
    </p:spTree>
    <p:extLst>
      <p:ext uri="{BB962C8B-B14F-4D97-AF65-F5344CB8AC3E}">
        <p14:creationId xmlns:p14="http://schemas.microsoft.com/office/powerpoint/2010/main" val="348078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Egzersiz öncesi tüketilmesi tavsiye edilen gıdalar</a:t>
            </a:r>
            <a:r>
              <a:rPr lang="tr-TR" dirty="0"/>
              <a:t/>
            </a:r>
            <a:br>
              <a:rPr lang="tr-TR" dirty="0"/>
            </a:br>
            <a:endParaRPr lang="tr-TR" dirty="0"/>
          </a:p>
        </p:txBody>
      </p:sp>
      <p:sp>
        <p:nvSpPr>
          <p:cNvPr id="3" name="İçerik Yer Tutucusu 2"/>
          <p:cNvSpPr>
            <a:spLocks noGrp="1"/>
          </p:cNvSpPr>
          <p:nvPr>
            <p:ph idx="1"/>
          </p:nvPr>
        </p:nvSpPr>
        <p:spPr/>
        <p:txBody>
          <a:bodyPr/>
          <a:lstStyle/>
          <a:p>
            <a:pPr marL="0" lvl="0" indent="0">
              <a:buNone/>
            </a:pPr>
            <a:r>
              <a:rPr lang="tr-TR" dirty="0" smtClean="0"/>
              <a:t>	Vücudun </a:t>
            </a:r>
            <a:r>
              <a:rPr lang="tr-TR" dirty="0" err="1"/>
              <a:t>dehidrasyona</a:t>
            </a:r>
            <a:r>
              <a:rPr lang="tr-TR" dirty="0"/>
              <a:t> uğramaması için sıvı takviyesi üzerinde yoğunlaştık. Ancak neler yenmesi gerektiğine değinmedik. Sporcular genel olarak egzersiz esnasında bir şeyler yemeyi ihmal ederler. Fakat bu doğru değildir. Kasların enerjiye, beynin ise glikoza ihtiyacı vardır. Spordan birkaç saat önce bir şeyler yemek performansınızı artırır. Bunun içinin: </a:t>
            </a:r>
          </a:p>
          <a:p>
            <a:pPr marL="0" indent="0">
              <a:buNone/>
            </a:pPr>
            <a:endParaRPr lang="tr-TR" dirty="0"/>
          </a:p>
          <a:p>
            <a:pPr marL="0" indent="0">
              <a:buNone/>
            </a:pPr>
            <a:r>
              <a:rPr lang="tr-TR" dirty="0" smtClean="0"/>
              <a:t>	* </a:t>
            </a:r>
            <a:r>
              <a:rPr lang="tr-TR" dirty="0"/>
              <a:t>spordan iki veya 4 saat önce yemeğinizi yiyebilirsiniz </a:t>
            </a:r>
          </a:p>
          <a:p>
            <a:pPr marL="0" indent="0">
              <a:buNone/>
            </a:pPr>
            <a:r>
              <a:rPr lang="tr-TR" dirty="0" smtClean="0"/>
              <a:t>	*</a:t>
            </a:r>
            <a:r>
              <a:rPr lang="tr-TR" dirty="0"/>
              <a:t>Vücut ağırlığınıza ve egzersizin yoğunluğuna göre yaklaşık 100-200 gr arasında karbonhidrat içeren bir öğün uygulayabilirsiniz. </a:t>
            </a:r>
          </a:p>
          <a:p>
            <a:pPr marL="0" indent="0">
              <a:buNone/>
            </a:pPr>
            <a:r>
              <a:rPr lang="tr-TR" dirty="0" smtClean="0"/>
              <a:t>	*</a:t>
            </a:r>
            <a:r>
              <a:rPr lang="tr-TR" dirty="0"/>
              <a:t>Öğündeki protein miktarını orta seviyeli, yağı ise düşük tutunuz.</a:t>
            </a:r>
          </a:p>
          <a:p>
            <a:endParaRPr lang="tr-TR" dirty="0"/>
          </a:p>
        </p:txBody>
      </p:sp>
    </p:spTree>
    <p:extLst>
      <p:ext uri="{BB962C8B-B14F-4D97-AF65-F5344CB8AC3E}">
        <p14:creationId xmlns:p14="http://schemas.microsoft.com/office/powerpoint/2010/main" val="39992617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2400" b="1" i="1" u="sng" dirty="0"/>
              <a:t>Örnek öğün: </a:t>
            </a:r>
            <a:r>
              <a:rPr lang="tr-TR" dirty="0"/>
              <a:t>Reçel ve yer fıstığı ezmesi sürülmüş 2 dilim tam tahıl ekmeği, bir muz ve fincan az yağlı süt. </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9288" y="3048000"/>
            <a:ext cx="7620000" cy="3810000"/>
          </a:xfrm>
          <a:prstGeom prst="rect">
            <a:avLst/>
          </a:prstGeom>
        </p:spPr>
      </p:pic>
    </p:spTree>
    <p:extLst>
      <p:ext uri="{BB962C8B-B14F-4D97-AF65-F5344CB8AC3E}">
        <p14:creationId xmlns:p14="http://schemas.microsoft.com/office/powerpoint/2010/main" val="5813212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PERFORMANS ARTTIRICI DESTEKLER</a:t>
            </a:r>
            <a:endParaRPr lang="tr-TR" dirty="0"/>
          </a:p>
        </p:txBody>
      </p:sp>
      <p:sp>
        <p:nvSpPr>
          <p:cNvPr id="3" name="İçerik Yer Tutucusu 2"/>
          <p:cNvSpPr>
            <a:spLocks noGrp="1"/>
          </p:cNvSpPr>
          <p:nvPr>
            <p:ph idx="1"/>
          </p:nvPr>
        </p:nvSpPr>
        <p:spPr/>
        <p:txBody>
          <a:bodyPr>
            <a:normAutofit lnSpcReduction="10000"/>
          </a:bodyPr>
          <a:lstStyle/>
          <a:p>
            <a:pPr marL="0" indent="0">
              <a:buNone/>
            </a:pPr>
            <a:r>
              <a:rPr lang="tr-TR" dirty="0" smtClean="0"/>
              <a:t>	Sporcular</a:t>
            </a:r>
            <a:r>
              <a:rPr lang="tr-TR" dirty="0"/>
              <a:t>, daha hızlı koşmak, rekor kırmak ve başarı elde etmek için mücadele ederler. Özellikle vücutlarındaki su dengesini kurmak sporcular için birinci derecede önemlidir. Aynı zamanda performansı uygun bir diyet hazırlanması ve bu diyette başta karbonhidratlar olmak üzere besin maddelerinin uygun oranda bulunarak enerjinin en iyi bir şekilde karşılanması önemlidir. Bunların dışında performans arttırıcı ek besin maddelerinde de günümüzde çok cenabet edilmektedir. Bu desteklere </a:t>
            </a:r>
            <a:r>
              <a:rPr lang="tr-TR" dirty="0" err="1"/>
              <a:t>ergojenikte</a:t>
            </a:r>
            <a:r>
              <a:rPr lang="tr-TR" dirty="0"/>
              <a:t> denmektedir. Dokuzuncu bölümde de göreceğiniz gibi bu ürünler üzerinde ciddi bir kontrol ve denetleme maalesef yoktur. Bu gruba giren bazılarını aşağıda gösterilmektedir:          </a:t>
            </a:r>
          </a:p>
          <a:p>
            <a:pPr marL="0" indent="0">
              <a:buNone/>
            </a:pPr>
            <a:endParaRPr lang="tr-TR" dirty="0"/>
          </a:p>
          <a:p>
            <a:pPr marL="0" lvl="0" indent="0">
              <a:buNone/>
            </a:pPr>
            <a:r>
              <a:rPr lang="tr-TR" dirty="0" smtClean="0"/>
              <a:t>	Aminoasitler </a:t>
            </a:r>
            <a:r>
              <a:rPr lang="tr-TR" dirty="0"/>
              <a:t>– </a:t>
            </a:r>
            <a:r>
              <a:rPr lang="tr-TR" b="1" dirty="0" err="1"/>
              <a:t>Karnitin</a:t>
            </a:r>
            <a:r>
              <a:rPr lang="tr-TR" b="1" dirty="0"/>
              <a:t> </a:t>
            </a:r>
            <a:r>
              <a:rPr lang="tr-TR" dirty="0"/>
              <a:t>– Fosfat – </a:t>
            </a:r>
            <a:r>
              <a:rPr lang="tr-TR" b="1" dirty="0"/>
              <a:t>kabartma tozu </a:t>
            </a:r>
            <a:r>
              <a:rPr lang="tr-TR" dirty="0"/>
              <a:t>– </a:t>
            </a:r>
            <a:r>
              <a:rPr lang="tr-TR" dirty="0" err="1"/>
              <a:t>Kreatin</a:t>
            </a:r>
            <a:r>
              <a:rPr lang="tr-TR" dirty="0"/>
              <a:t> – </a:t>
            </a:r>
            <a:r>
              <a:rPr lang="tr-TR" b="1" dirty="0"/>
              <a:t>RNA/DNA </a:t>
            </a:r>
            <a:r>
              <a:rPr lang="tr-TR" dirty="0"/>
              <a:t>– Arı poleni – </a:t>
            </a:r>
            <a:r>
              <a:rPr lang="tr-TR" b="1" dirty="0" err="1"/>
              <a:t>Gineeng</a:t>
            </a:r>
            <a:r>
              <a:rPr lang="tr-TR" b="1" dirty="0"/>
              <a:t> </a:t>
            </a:r>
            <a:r>
              <a:rPr lang="tr-TR" dirty="0"/>
              <a:t>– </a:t>
            </a:r>
            <a:r>
              <a:rPr lang="tr-TR" dirty="0" err="1"/>
              <a:t>Spirulin</a:t>
            </a:r>
            <a:r>
              <a:rPr lang="tr-TR" dirty="0"/>
              <a:t> – </a:t>
            </a:r>
            <a:r>
              <a:rPr lang="tr-TR" b="1" dirty="0"/>
              <a:t>Kafein </a:t>
            </a:r>
            <a:r>
              <a:rPr lang="tr-TR" dirty="0"/>
              <a:t>– </a:t>
            </a:r>
            <a:r>
              <a:rPr lang="tr-TR" dirty="0" err="1"/>
              <a:t>inoein</a:t>
            </a:r>
            <a:endParaRPr lang="tr-TR" dirty="0"/>
          </a:p>
          <a:p>
            <a:pPr marL="0" indent="0">
              <a:buNone/>
            </a:pPr>
            <a:endParaRPr lang="tr-TR" dirty="0"/>
          </a:p>
        </p:txBody>
      </p:sp>
    </p:spTree>
    <p:extLst>
      <p:ext uri="{BB962C8B-B14F-4D97-AF65-F5344CB8AC3E}">
        <p14:creationId xmlns:p14="http://schemas.microsoft.com/office/powerpoint/2010/main" val="35845241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2589212" y="1808703"/>
            <a:ext cx="8915400" cy="4622241"/>
          </a:xfrm>
        </p:spPr>
        <p:txBody>
          <a:bodyPr>
            <a:normAutofit/>
          </a:bodyPr>
          <a:lstStyle/>
          <a:p>
            <a:pPr marL="0" indent="0">
              <a:buNone/>
            </a:pPr>
            <a:r>
              <a:rPr lang="tr-TR" dirty="0" smtClean="0"/>
              <a:t>	Bir </a:t>
            </a:r>
            <a:r>
              <a:rPr lang="tr-TR" dirty="0"/>
              <a:t>destek ürününün satılıyor olması iddia ettiği faydaları sağladığı anlamına  gelmemektedir. Bu iddiaların ancak bir kısmı bilimsel olarak araştırılabilirmiştir. Günümüzde her gün farklı bir ürün ortaya çıkmakta ve performansı olumlu etkisinde bahsedilmektedir. Bunların hepsi doğru bir gibi değildir ve bu ürünlerin dikkatli incelenerek kullanılması gereklidir. Bu ürünleri kullanılmadan önce </a:t>
            </a:r>
            <a:r>
              <a:rPr lang="tr-TR" dirty="0" smtClean="0"/>
              <a:t>aşağıdaki </a:t>
            </a:r>
            <a:r>
              <a:rPr lang="tr-TR" dirty="0"/>
              <a:t>tavsiyelere uyumanızı öneririz;</a:t>
            </a:r>
          </a:p>
          <a:p>
            <a:pPr lvl="0"/>
            <a:r>
              <a:rPr lang="tr-TR" b="1" dirty="0" smtClean="0"/>
              <a:t>Performans </a:t>
            </a:r>
            <a:r>
              <a:rPr lang="tr-TR" b="1" dirty="0"/>
              <a:t>iddiası gerçekçi midir? </a:t>
            </a:r>
            <a:r>
              <a:rPr lang="tr-TR" dirty="0"/>
              <a:t>Yani performansınızın bu karışım veya takviye ile artması sizce gerekli ve önemli midir? Bunun cevabı önemlidir.</a:t>
            </a:r>
          </a:p>
          <a:p>
            <a:pPr lvl="0"/>
            <a:r>
              <a:rPr lang="tr-TR" b="1" dirty="0"/>
              <a:t>Performans iddiasını destekleyici bilimsel bir kanıt var mıdır?</a:t>
            </a:r>
            <a:endParaRPr lang="tr-TR" dirty="0"/>
          </a:p>
          <a:p>
            <a:pPr lvl="0"/>
            <a:r>
              <a:rPr lang="tr-TR" b="1" dirty="0"/>
              <a:t>Varsa sonuçları nelerdir? </a:t>
            </a:r>
            <a:r>
              <a:rPr lang="tr-TR" dirty="0"/>
              <a:t>Bu konuda ürünün içeriği hakkında gıda güvenliği endişeleri veya uygulanan bir test veya araştırma var mıdır?</a:t>
            </a:r>
          </a:p>
          <a:p>
            <a:pPr marL="0" indent="0">
              <a:buNone/>
            </a:pPr>
            <a:r>
              <a:rPr lang="tr-TR" dirty="0" smtClean="0"/>
              <a:t>	Literatür </a:t>
            </a:r>
            <a:r>
              <a:rPr lang="tr-TR" dirty="0"/>
              <a:t>ve internette araştırma yaptığımız kayla güvenirliğini incelemeyi de ihmal etmeyiniz. Bazen üreticiler ürünlerini bilimselden uzak, abartılı bir şekilde reklam edebilmekte ve piyasa denetimsiz olarak sunabilmektedirler.                    </a:t>
            </a:r>
          </a:p>
        </p:txBody>
      </p:sp>
    </p:spTree>
    <p:extLst>
      <p:ext uri="{BB962C8B-B14F-4D97-AF65-F5344CB8AC3E}">
        <p14:creationId xmlns:p14="http://schemas.microsoft.com/office/powerpoint/2010/main" val="8330526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b="1" dirty="0"/>
              <a:t>BESLENME KILAVUZU VE BESİN ÖĞELERİ</a:t>
            </a:r>
            <a:endParaRPr lang="tr-TR" dirty="0"/>
          </a:p>
        </p:txBody>
      </p:sp>
    </p:spTree>
    <p:extLst>
      <p:ext uri="{BB962C8B-B14F-4D97-AF65-F5344CB8AC3E}">
        <p14:creationId xmlns:p14="http://schemas.microsoft.com/office/powerpoint/2010/main" val="29358344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	Bu </a:t>
            </a:r>
            <a:r>
              <a:rPr lang="tr-TR" dirty="0"/>
              <a:t>bölümde “Nasıl daha sağlıklı olabilirsiniz” konusunu tartışacağız. Beslenme rehberi, sağlıklı bir yaşam için fiziksel aktivitelerden beslenme planına kadar tüm bilgileri bir arada sunan önemli çalışmalardır.  </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116" y="2993367"/>
            <a:ext cx="4037876" cy="2855343"/>
          </a:xfrm>
          <a:prstGeom prst="rect">
            <a:avLst/>
          </a:prstGeom>
        </p:spPr>
      </p:pic>
    </p:spTree>
    <p:extLst>
      <p:ext uri="{BB962C8B-B14F-4D97-AF65-F5344CB8AC3E}">
        <p14:creationId xmlns:p14="http://schemas.microsoft.com/office/powerpoint/2010/main" val="895830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	Sporcular </a:t>
            </a:r>
            <a:r>
              <a:rPr lang="tr-TR" dirty="0"/>
              <a:t>için başta enerji, karbonhidrat ve protein gereksinimlerinden, vitaminler ve minerallere kadar pratik tavsiyelerde bulunacağız. Buna ek olarak yarışmalardan önce neler yenmelidir ve nasıl enerjik ve zinde kalınır gibi konulara değineceğiz. Bu bölümde ve eklerde verilecek sporcu beslenmesi hakkındaki bilgilere özel yaşamınızda da sağlıklı ve zinde kalmak, kendinizi iyi hissettirecek yeterli bilgileri ulaşmış olacağız.          </a:t>
            </a:r>
          </a:p>
        </p:txBody>
      </p:sp>
    </p:spTree>
    <p:extLst>
      <p:ext uri="{BB962C8B-B14F-4D97-AF65-F5344CB8AC3E}">
        <p14:creationId xmlns:p14="http://schemas.microsoft.com/office/powerpoint/2010/main" val="30412370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i="1" dirty="0"/>
              <a:t>1)Fazla kalori mi yoksa dengeli beslenme mi?</a:t>
            </a:r>
            <a:r>
              <a:rPr lang="tr-TR" dirty="0"/>
              <a:t/>
            </a:r>
            <a:br>
              <a:rPr lang="tr-TR" dirty="0"/>
            </a:br>
            <a:endParaRPr lang="tr-TR" dirty="0"/>
          </a:p>
        </p:txBody>
      </p:sp>
      <p:sp>
        <p:nvSpPr>
          <p:cNvPr id="3" name="İçerik Yer Tutucusu 2"/>
          <p:cNvSpPr>
            <a:spLocks noGrp="1"/>
          </p:cNvSpPr>
          <p:nvPr>
            <p:ph idx="1"/>
          </p:nvPr>
        </p:nvSpPr>
        <p:spPr/>
        <p:txBody>
          <a:bodyPr/>
          <a:lstStyle/>
          <a:p>
            <a:pPr marL="0" indent="0">
              <a:buNone/>
            </a:pPr>
            <a:r>
              <a:rPr lang="tr-TR" dirty="0" smtClean="0"/>
              <a:t>	Araştırmalar </a:t>
            </a:r>
            <a:r>
              <a:rPr lang="tr-TR" dirty="0"/>
              <a:t>insanların gereksinimlerinin üzerinde kalori aldıklarını göstermiştir. Bunun nedeni sorulduğunda ileride yeterli beslenemeyecekleri korkusunun ağır bastığını, yeteri kadar lif, A vitamini, kalsiyum ve potasyum gibi besleyici öğeleri alamayacakları için daha fazla gıda tükettiklerini belirtmiştir. Daha önce de 10. Bölümde belirtildiği üzere fazla kalori veren değil yeteri kadar besin öğesi içeren gıdalar tercih edilmeli ve tüketilmelidir. Bu hususta birkaç tavsiyemiz olacak;</a:t>
            </a:r>
          </a:p>
          <a:p>
            <a:pPr lvl="0"/>
            <a:r>
              <a:rPr lang="tr-TR" dirty="0"/>
              <a:t>Temel gıda grupları içinde besin değeri yüksek yiyecek ve içecek çeşitleri belirtilmiştir. Özellikle doymuş ve trans yağlar, kolesterol, ilave şeker, tuz ve alkol alımı sınırlandırılmıştır.</a:t>
            </a:r>
          </a:p>
          <a:p>
            <a:pPr lvl="0"/>
            <a:r>
              <a:rPr lang="tr-TR" dirty="0"/>
              <a:t>Enerji gereksiniminiz için de dengeli beslenme modelleri içeren gıda kılavuzlarındaki tavsiyelere uymanızı öneririz.</a:t>
            </a:r>
          </a:p>
          <a:p>
            <a:endParaRPr lang="tr-TR" dirty="0"/>
          </a:p>
        </p:txBody>
      </p:sp>
    </p:spTree>
    <p:extLst>
      <p:ext uri="{BB962C8B-B14F-4D97-AF65-F5344CB8AC3E}">
        <p14:creationId xmlns:p14="http://schemas.microsoft.com/office/powerpoint/2010/main" val="879761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smtClean="0"/>
              <a:t>	Daha </a:t>
            </a:r>
            <a:r>
              <a:rPr lang="tr-TR" b="1" dirty="0"/>
              <a:t>sağlıklı olmak için: </a:t>
            </a:r>
            <a:r>
              <a:rPr lang="tr-TR" dirty="0"/>
              <a:t>Besince zengin gıdalarla yoğunlaştırılmış bir diyetle beslenmek; çocukların büyümesi, yaşlı ve genç herkesin bağışıklık sisteminin güçlenmesi ve temel gerekli besinleri sağlayacaktır.</a:t>
            </a:r>
          </a:p>
          <a:p>
            <a:pPr marL="0" indent="0">
              <a:buNone/>
            </a:pPr>
            <a:r>
              <a:rPr lang="tr-TR" dirty="0"/>
              <a:t>	</a:t>
            </a:r>
            <a:endParaRPr lang="tr-TR" dirty="0" smtClean="0"/>
          </a:p>
          <a:p>
            <a:pPr marL="0" indent="0">
              <a:buNone/>
            </a:pPr>
            <a:r>
              <a:rPr lang="tr-TR" b="1" dirty="0"/>
              <a:t>	</a:t>
            </a:r>
            <a:r>
              <a:rPr lang="tr-TR" b="1" dirty="0" smtClean="0"/>
              <a:t>Kronik </a:t>
            </a:r>
            <a:r>
              <a:rPr lang="tr-TR" b="1" dirty="0"/>
              <a:t>hastalıkların önlenmesi: </a:t>
            </a:r>
            <a:r>
              <a:rPr lang="tr-TR" dirty="0"/>
              <a:t>tüketiminin sınırlandırılmasını istediğimiz doymuş ve trans yağlar kalp hastalıklarına yakalanma riskini arttırmaktadır. Alkol ise felç ve ani ölümlere neden olmaktadır.</a:t>
            </a:r>
          </a:p>
        </p:txBody>
      </p:sp>
    </p:spTree>
    <p:extLst>
      <p:ext uri="{BB962C8B-B14F-4D97-AF65-F5344CB8AC3E}">
        <p14:creationId xmlns:p14="http://schemas.microsoft.com/office/powerpoint/2010/main" val="36916380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a:t>2)Kilo kontrolü</a:t>
            </a:r>
            <a:endParaRPr lang="tr-TR" dirty="0"/>
          </a:p>
        </p:txBody>
      </p:sp>
      <p:sp>
        <p:nvSpPr>
          <p:cNvPr id="3" name="İçerik Yer Tutucusu 2"/>
          <p:cNvSpPr>
            <a:spLocks noGrp="1"/>
          </p:cNvSpPr>
          <p:nvPr>
            <p:ph idx="1"/>
          </p:nvPr>
        </p:nvSpPr>
        <p:spPr/>
        <p:txBody>
          <a:bodyPr/>
          <a:lstStyle/>
          <a:p>
            <a:pPr marL="0" indent="0">
              <a:buNone/>
            </a:pPr>
            <a:r>
              <a:rPr lang="tr-TR" dirty="0" smtClean="0"/>
              <a:t>	Son </a:t>
            </a:r>
            <a:r>
              <a:rPr lang="tr-TR" dirty="0"/>
              <a:t>20 yıl içinde ABD’de </a:t>
            </a:r>
            <a:r>
              <a:rPr lang="tr-TR" dirty="0" err="1"/>
              <a:t>obez</a:t>
            </a:r>
            <a:r>
              <a:rPr lang="tr-TR" dirty="0"/>
              <a:t> insan sayısı %20 artış göstermiştir. Başka bir deyişle 25-30 yaş arası genç nüfusun %65’i ideal kilolarından daha fazla vücut ağırlığına sahiptir. Toplumda genel olarak nüfusun %30’u </a:t>
            </a:r>
            <a:r>
              <a:rPr lang="tr-TR" dirty="0" err="1"/>
              <a:t>obezdir</a:t>
            </a:r>
            <a:r>
              <a:rPr lang="tr-TR" dirty="0"/>
              <a:t>. Çocuklar ve buluğ çağında olan gençlerin arasında </a:t>
            </a:r>
            <a:r>
              <a:rPr lang="tr-TR" dirty="0" err="1"/>
              <a:t>obez</a:t>
            </a:r>
            <a:r>
              <a:rPr lang="tr-TR" dirty="0"/>
              <a:t> olanların sayısı yine son 20 sene zarfında ikiye katlanmıştır. Aşırı kilo özellikle gençler için tip-2 diyabet (insülin direnci), yüksek kolesterol, yüksek tansiyon ve kalp rahatsızlıklarının artışına sebep olmaktadır. Sağlıklı beslenme, özellikle geleceğin yetişkinleri olacak çocuklarımız açısından </a:t>
            </a:r>
            <a:r>
              <a:rPr lang="tr-TR" dirty="0" err="1"/>
              <a:t>obezitenin</a:t>
            </a:r>
            <a:r>
              <a:rPr lang="tr-TR" dirty="0"/>
              <a:t> getireceği sağlık risklerini engellemek için fevkalade önem taşımaktadır.</a:t>
            </a:r>
          </a:p>
          <a:p>
            <a:endParaRPr lang="tr-TR" dirty="0"/>
          </a:p>
        </p:txBody>
      </p:sp>
    </p:spTree>
    <p:extLst>
      <p:ext uri="{BB962C8B-B14F-4D97-AF65-F5344CB8AC3E}">
        <p14:creationId xmlns:p14="http://schemas.microsoft.com/office/powerpoint/2010/main" val="27552593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smtClean="0"/>
              <a:t>	Daha </a:t>
            </a:r>
            <a:r>
              <a:rPr lang="tr-TR" b="1" dirty="0"/>
              <a:t>sağlıklı olmak için: </a:t>
            </a:r>
            <a:r>
              <a:rPr lang="tr-TR" dirty="0"/>
              <a:t>Kilo kontrolü sizin yaşam kalitenizi yükseltecektir. Sizi başta diyabet olmak üzere birçok </a:t>
            </a:r>
            <a:r>
              <a:rPr lang="tr-TR" dirty="0" err="1"/>
              <a:t>metabolik</a:t>
            </a:r>
            <a:r>
              <a:rPr lang="tr-TR" dirty="0"/>
              <a:t> hastalıklardan koruyacaktır. </a:t>
            </a:r>
          </a:p>
          <a:p>
            <a:pPr marL="0" indent="0">
              <a:buNone/>
            </a:pPr>
            <a:r>
              <a:rPr lang="tr-TR" dirty="0"/>
              <a:t>	</a:t>
            </a:r>
            <a:r>
              <a:rPr lang="tr-TR" b="1" dirty="0" smtClean="0"/>
              <a:t>Birim </a:t>
            </a:r>
            <a:r>
              <a:rPr lang="tr-TR" b="1" dirty="0"/>
              <a:t>çevrimi: </a:t>
            </a:r>
            <a:r>
              <a:rPr lang="tr-TR" dirty="0"/>
              <a:t>Kilonuzu (kg) 0,454’e ve boyunuzu (cm) 0.305’e bölün. Sonuç olarak boyunuzun </a:t>
            </a:r>
            <a:r>
              <a:rPr lang="tr-TR" dirty="0" err="1"/>
              <a:t>feet</a:t>
            </a:r>
            <a:r>
              <a:rPr lang="tr-TR" dirty="0"/>
              <a:t> ve </a:t>
            </a:r>
            <a:r>
              <a:rPr lang="tr-TR" dirty="0" err="1"/>
              <a:t>kilobuzu</a:t>
            </a:r>
            <a:r>
              <a:rPr lang="tr-TR" dirty="0"/>
              <a:t> da pound cinsinden bulacaksınız. Örnek olarak; 60 kg bir kadının kilosu yaklaşık 134 Pound; boyu 160 cm ise bu da 160/0.305=5,3 </a:t>
            </a:r>
            <a:r>
              <a:rPr lang="tr-TR" dirty="0" err="1"/>
              <a:t>feet’dir</a:t>
            </a:r>
            <a:r>
              <a:rPr lang="tr-TR" dirty="0"/>
              <a:t>. Bu iki değer bayanın VKE ( Vücut Kitle Endeksi) değeri 23-24 aralığında olur. bu bayan ideal kiloya sahiptir denebilir. Ancak sınırda olduğu için kalori alımına dikkat etmesi gerekmektedir.</a:t>
            </a:r>
          </a:p>
          <a:p>
            <a:pPr marL="0" indent="0">
              <a:buNone/>
            </a:pPr>
            <a:r>
              <a:rPr lang="tr-TR" dirty="0"/>
              <a:t>	</a:t>
            </a:r>
            <a:r>
              <a:rPr lang="tr-TR" b="1" dirty="0" smtClean="0"/>
              <a:t>Kronik </a:t>
            </a:r>
            <a:r>
              <a:rPr lang="tr-TR" b="1" dirty="0"/>
              <a:t>hastalıkların önlenmesi:</a:t>
            </a:r>
            <a:r>
              <a:rPr lang="tr-TR" dirty="0"/>
              <a:t> Kilo kontrolü; aynı zamanda vücutta yağ birikiminin kontrolü demektir. Aşırı kilo ve yağ fazlalığıyla ilişkili çok sayıda hastalık mevcuttur. Özellikle kalp damar hastalıkları, kanser, diyabet ve hipertansiyon vücuttaki aşırı kilolardan oluşmaktadır.</a:t>
            </a:r>
          </a:p>
        </p:txBody>
      </p:sp>
    </p:spTree>
    <p:extLst>
      <p:ext uri="{BB962C8B-B14F-4D97-AF65-F5344CB8AC3E}">
        <p14:creationId xmlns:p14="http://schemas.microsoft.com/office/powerpoint/2010/main" val="29420965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smtClean="0"/>
              <a:t>3) Fiziksel </a:t>
            </a:r>
            <a:r>
              <a:rPr lang="tr-TR" b="1" i="1" dirty="0"/>
              <a:t>aktivite</a:t>
            </a:r>
            <a:r>
              <a:rPr lang="tr-TR" dirty="0"/>
              <a:t/>
            </a:r>
            <a:br>
              <a:rPr lang="tr-TR" dirty="0"/>
            </a:br>
            <a:endParaRPr lang="tr-TR" dirty="0"/>
          </a:p>
        </p:txBody>
      </p:sp>
      <p:sp>
        <p:nvSpPr>
          <p:cNvPr id="3" name="İçerik Yer Tutucusu 2"/>
          <p:cNvSpPr>
            <a:spLocks noGrp="1"/>
          </p:cNvSpPr>
          <p:nvPr>
            <p:ph idx="1"/>
          </p:nvPr>
        </p:nvSpPr>
        <p:spPr/>
        <p:txBody>
          <a:bodyPr/>
          <a:lstStyle/>
          <a:p>
            <a:pPr marL="0" indent="0">
              <a:buNone/>
            </a:pPr>
            <a:r>
              <a:rPr lang="tr-TR" dirty="0" smtClean="0"/>
              <a:t>	İnsanların </a:t>
            </a:r>
            <a:r>
              <a:rPr lang="tr-TR" dirty="0"/>
              <a:t>büyük bir kısmı maalesef spor veya basit fiziksel aktiviteler yapmak yerine ( yürüyüş, basit işler ve eğlenceli aktiviteler </a:t>
            </a:r>
            <a:r>
              <a:rPr lang="tr-TR" dirty="0" err="1"/>
              <a:t>vb</a:t>
            </a:r>
            <a:r>
              <a:rPr lang="tr-TR" dirty="0"/>
              <a:t>) zamanlarının büyük bir çoğunluğunu hareketsiz bir şekilde TV veya bilgisayar karşısında geçirmektedir. Hareketsizlik sonucunda bazı ciddi hastalıklar oluşabilmekte ve alınan fazla kalori harcanamadığı için vücut yağına dönüşmektedir. Kalp rahatsızlıkları; kanser, diyabet, hipertansiyon, osteoporoz (kemik erimesi), aşırı kilo ve vücut yağ oranı ile yakından ilişkilidir. Hareketlilik ve fiziksel aktiviteler aynı zamanda kaygı ve endişelerinizi gidermenize yardımcı olur ve kendinizi daha iyi hissetmenizi sağlar. Kısacası spor sağlıklı yaşamın ilacıdır. </a:t>
            </a:r>
          </a:p>
          <a:p>
            <a:pPr marL="0" indent="0">
              <a:buNone/>
            </a:pPr>
            <a:endParaRPr lang="tr-TR" dirty="0"/>
          </a:p>
        </p:txBody>
      </p:sp>
    </p:spTree>
    <p:extLst>
      <p:ext uri="{BB962C8B-B14F-4D97-AF65-F5344CB8AC3E}">
        <p14:creationId xmlns:p14="http://schemas.microsoft.com/office/powerpoint/2010/main" val="29960078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smtClean="0"/>
              <a:t>	Daha </a:t>
            </a:r>
            <a:r>
              <a:rPr lang="tr-TR" b="1" dirty="0"/>
              <a:t>sağlıklı olmak için: </a:t>
            </a:r>
            <a:r>
              <a:rPr lang="tr-TR" dirty="0"/>
              <a:t>Gün içindeki hareketlilik sizin moralinizi ve gücünüzü arttıracak, gününüzü psikolojik olarak daha rahat geçirmenizi sağlayacaktır. Buda sizin günlük rutin işlerinizde daha başarılı ve verimli olmanızı sağlayacaktır.</a:t>
            </a:r>
          </a:p>
          <a:p>
            <a:pPr marL="0" indent="0">
              <a:buNone/>
            </a:pPr>
            <a:r>
              <a:rPr lang="tr-TR" dirty="0"/>
              <a:t>	</a:t>
            </a:r>
            <a:endParaRPr lang="tr-TR" dirty="0" smtClean="0"/>
          </a:p>
          <a:p>
            <a:pPr marL="0" indent="0">
              <a:buNone/>
            </a:pPr>
            <a:r>
              <a:rPr lang="tr-TR" b="1" dirty="0"/>
              <a:t>	</a:t>
            </a:r>
            <a:r>
              <a:rPr lang="tr-TR" b="1" dirty="0" smtClean="0"/>
              <a:t>Kronik </a:t>
            </a:r>
            <a:r>
              <a:rPr lang="tr-TR" b="1" dirty="0"/>
              <a:t>hastalıkların önlenmesi: </a:t>
            </a:r>
            <a:r>
              <a:rPr lang="tr-TR" dirty="0"/>
              <a:t>Düzenli fiziksel hareketlilik, çoğunuzun şikayet ettikleri kalp rahatsızlıkları, kanser, diyabet, hipertansiyon, osteoporoz (kemik erimesi) </a:t>
            </a:r>
            <a:r>
              <a:rPr lang="tr-TR" dirty="0" smtClean="0"/>
              <a:t>vb. </a:t>
            </a:r>
            <a:r>
              <a:rPr lang="tr-TR" dirty="0"/>
              <a:t>rahatsızlıkların önlenmesinde yardımcı olacaktır.</a:t>
            </a:r>
          </a:p>
        </p:txBody>
      </p:sp>
    </p:spTree>
    <p:extLst>
      <p:ext uri="{BB962C8B-B14F-4D97-AF65-F5344CB8AC3E}">
        <p14:creationId xmlns:p14="http://schemas.microsoft.com/office/powerpoint/2010/main" val="38938505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a:t>4)Vücudu destekleyen gıdalar</a:t>
            </a:r>
            <a:endParaRPr lang="tr-TR" dirty="0"/>
          </a:p>
        </p:txBody>
      </p:sp>
      <p:sp>
        <p:nvSpPr>
          <p:cNvPr id="3" name="İçerik Yer Tutucusu 2"/>
          <p:cNvSpPr>
            <a:spLocks noGrp="1"/>
          </p:cNvSpPr>
          <p:nvPr>
            <p:ph idx="1"/>
          </p:nvPr>
        </p:nvSpPr>
        <p:spPr/>
        <p:txBody>
          <a:bodyPr/>
          <a:lstStyle/>
          <a:p>
            <a:pPr marL="0" indent="0">
              <a:buNone/>
            </a:pPr>
            <a:r>
              <a:rPr lang="tr-TR" dirty="0" smtClean="0"/>
              <a:t>	Sağlıklı </a:t>
            </a:r>
            <a:r>
              <a:rPr lang="tr-TR" dirty="0"/>
              <a:t>yaşamak için diyetimizde bulunması zorunlu olan bazı gıdalar vardır. Bilindiği gibi sağlık için önemi olan protein, lif, </a:t>
            </a:r>
            <a:r>
              <a:rPr lang="tr-TR" dirty="0" err="1"/>
              <a:t>esansiyel</a:t>
            </a:r>
            <a:r>
              <a:rPr lang="tr-TR" dirty="0"/>
              <a:t> yağlar, vitaminler, mineraller sadece bir gıda ürününde bulunmazlar. Bu nedenle diyetinizde çok farklı gıdaların bulunması önemlidir. Meyvelerden sebzelere, tahıllardan az yağlı veya yağsız süt ürünlerine kadar çok geniş bir yelpaze içerisinde beslenmeniz gerekmektedir. Bu konuda sebzeler, meyveler, tahıllar ve kalsiyumca zengin yiyecek ve içeceklerin alımları hakkında bazı tavsiyeler;</a:t>
            </a:r>
          </a:p>
          <a:p>
            <a:endParaRPr lang="tr-TR" dirty="0"/>
          </a:p>
        </p:txBody>
      </p:sp>
    </p:spTree>
    <p:extLst>
      <p:ext uri="{BB962C8B-B14F-4D97-AF65-F5344CB8AC3E}">
        <p14:creationId xmlns:p14="http://schemas.microsoft.com/office/powerpoint/2010/main" val="22316491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dirty="0"/>
              <a:t>Günlük ortalama 2000 kalori civarında enerji ihtiyacı olan bir kişinin 2 porsiyon meyve ve 2.5 porsiyon sebze tüketmesi gerekmektedir</a:t>
            </a:r>
            <a:r>
              <a:rPr lang="tr-TR" dirty="0" smtClean="0"/>
              <a:t>.</a:t>
            </a:r>
          </a:p>
          <a:p>
            <a:pPr lvl="0"/>
            <a:endParaRPr lang="tr-TR" dirty="0"/>
          </a:p>
          <a:p>
            <a:pPr lvl="0"/>
            <a:r>
              <a:rPr lang="tr-TR" dirty="0"/>
              <a:t>Tüm sebze ve meyvelerle birlikte tercihen günlük gereksiniminiz olan porsiyonları haftada birkaç defa olacak şekilde belirleyebilirsiniz. Bunlar; koyu yeşil renkteki sebzeler, turuncu sebzeler, nişastalı sebzelere, baklagiller ve diğer sebze gruplarıdır</a:t>
            </a:r>
            <a:r>
              <a:rPr lang="tr-TR" dirty="0" smtClean="0"/>
              <a:t>.</a:t>
            </a:r>
          </a:p>
          <a:p>
            <a:pPr lvl="0"/>
            <a:endParaRPr lang="tr-TR" dirty="0"/>
          </a:p>
          <a:p>
            <a:pPr lvl="0"/>
            <a:r>
              <a:rPr lang="tr-TR" dirty="0"/>
              <a:t>Günde 3 bardak yağsız veya az yağlı süt veya buna eşdeğer süt ürünlerinin tüketilmesi gerekmektedir.</a:t>
            </a:r>
          </a:p>
          <a:p>
            <a:endParaRPr lang="tr-TR" dirty="0"/>
          </a:p>
        </p:txBody>
      </p:sp>
    </p:spTree>
    <p:extLst>
      <p:ext uri="{BB962C8B-B14F-4D97-AF65-F5344CB8AC3E}">
        <p14:creationId xmlns:p14="http://schemas.microsoft.com/office/powerpoint/2010/main" val="172622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smtClean="0"/>
              <a:t>	Daha </a:t>
            </a:r>
            <a:r>
              <a:rPr lang="tr-TR" b="1" dirty="0"/>
              <a:t>sağlıklı olmak için: </a:t>
            </a:r>
            <a:r>
              <a:rPr lang="tr-TR" dirty="0"/>
              <a:t>Sağlığınız için temel besinleri geniş bir yelpaze içinde karşılamaya özen gösterin. Gelecek bölümde Besin Piramidimizde gerekli olan gıdaları ve kalori ihtiyaçlarını göreceğiz</a:t>
            </a:r>
            <a:r>
              <a:rPr lang="tr-TR" dirty="0" smtClean="0"/>
              <a:t>.</a:t>
            </a:r>
          </a:p>
          <a:p>
            <a:pPr marL="0" indent="0">
              <a:buNone/>
            </a:pPr>
            <a:r>
              <a:rPr lang="tr-TR" dirty="0"/>
              <a:t>	</a:t>
            </a:r>
            <a:endParaRPr lang="tr-TR" dirty="0" smtClean="0"/>
          </a:p>
          <a:p>
            <a:pPr marL="0" indent="0">
              <a:buNone/>
            </a:pPr>
            <a:r>
              <a:rPr lang="tr-TR" b="1" dirty="0"/>
              <a:t>	</a:t>
            </a:r>
            <a:r>
              <a:rPr lang="tr-TR" b="1" dirty="0" smtClean="0"/>
              <a:t>Kronik </a:t>
            </a:r>
            <a:r>
              <a:rPr lang="tr-TR" b="1" dirty="0"/>
              <a:t>hastalıkların önlenmesi:</a:t>
            </a:r>
            <a:r>
              <a:rPr lang="tr-TR" dirty="0"/>
              <a:t> Çeşitli sebze ve meyvelerden tahıllara kadar günlük kalsiyum, vitamin ve mineral gereksiniminin karşılandığı bir diyet sayesinde kronik hastalıkları (kanser, diyabet, hipertansiyon, osteoporoz, </a:t>
            </a:r>
            <a:r>
              <a:rPr lang="tr-TR" dirty="0" err="1"/>
              <a:t>vb</a:t>
            </a:r>
            <a:r>
              <a:rPr lang="tr-TR" dirty="0"/>
              <a:t>) riski azalmaktadır.</a:t>
            </a:r>
          </a:p>
          <a:p>
            <a:endParaRPr lang="tr-TR" dirty="0"/>
          </a:p>
        </p:txBody>
      </p:sp>
    </p:spTree>
    <p:extLst>
      <p:ext uri="{BB962C8B-B14F-4D97-AF65-F5344CB8AC3E}">
        <p14:creationId xmlns:p14="http://schemas.microsoft.com/office/powerpoint/2010/main" val="141945374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a:t>5) Yağlar </a:t>
            </a:r>
            <a:endParaRPr lang="tr-TR" dirty="0"/>
          </a:p>
        </p:txBody>
      </p:sp>
      <p:sp>
        <p:nvSpPr>
          <p:cNvPr id="3" name="İçerik Yer Tutucusu 2"/>
          <p:cNvSpPr>
            <a:spLocks noGrp="1"/>
          </p:cNvSpPr>
          <p:nvPr>
            <p:ph idx="1"/>
          </p:nvPr>
        </p:nvSpPr>
        <p:spPr/>
        <p:txBody>
          <a:bodyPr/>
          <a:lstStyle/>
          <a:p>
            <a:pPr marL="0" indent="0">
              <a:buNone/>
            </a:pPr>
            <a:r>
              <a:rPr lang="tr-TR" dirty="0" smtClean="0"/>
              <a:t>	5</a:t>
            </a:r>
            <a:r>
              <a:rPr lang="tr-TR" dirty="0"/>
              <a:t>. ve 6. Bölümlerde yağların yaşam için önemli olduklarını ancak doymuş ve trans yağların kalp ve damar rahatsızlıkları için ciddi bir risk teşkil ettiklerini görmüştük. Yağlar enerji veren temel öğelerden olmakla birlikte, yağda çözünür A,D,E ve K vitaminleri de besin maddelerinin emilimi için de gereklidir. Yağlar için önemli tavsiyelerimiz şunlardır;</a:t>
            </a:r>
          </a:p>
          <a:p>
            <a:endParaRPr lang="tr-TR" dirty="0"/>
          </a:p>
        </p:txBody>
      </p:sp>
    </p:spTree>
    <p:extLst>
      <p:ext uri="{BB962C8B-B14F-4D97-AF65-F5344CB8AC3E}">
        <p14:creationId xmlns:p14="http://schemas.microsoft.com/office/powerpoint/2010/main" val="922954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EGZERSİZ SÜRESİNCE ENERJİ KULLANIMINDA KARBONHİDRAT ve YAĞLARIN ROLÜ</a:t>
            </a:r>
            <a:endParaRPr lang="tr-TR" dirty="0"/>
          </a:p>
        </p:txBody>
      </p:sp>
      <p:sp>
        <p:nvSpPr>
          <p:cNvPr id="3" name="İçerik Yer Tutucusu 2"/>
          <p:cNvSpPr>
            <a:spLocks noGrp="1"/>
          </p:cNvSpPr>
          <p:nvPr>
            <p:ph idx="1"/>
          </p:nvPr>
        </p:nvSpPr>
        <p:spPr/>
        <p:txBody>
          <a:bodyPr>
            <a:normAutofit fontScale="85000" lnSpcReduction="20000"/>
          </a:bodyPr>
          <a:lstStyle/>
          <a:p>
            <a:pPr marL="0" indent="0">
              <a:buNone/>
            </a:pPr>
            <a:r>
              <a:rPr lang="tr-TR" dirty="0" smtClean="0"/>
              <a:t>	Biz </a:t>
            </a:r>
            <a:r>
              <a:rPr lang="tr-TR" dirty="0"/>
              <a:t>sporcunun enerji gereksinimini anlayabilmek için beslenme hakkındaki bilgilerimizi gözden geçirmemiz gerekmektedir. Beşinci bölümde karbonhidrat, protein ve yağların enerji metabolizmalarındaki rollerini incelemiştir. Bu bölümde enerji metabolizmasına sporcu açısından yaklaşıp, bu metabolizmanın egzersiz ile olan ilişkilerini inceleyeceğiz. Yapmış olduğumuz bir dizi fiziksel aktiviteyi; ağırlık kaldırma, yürüyüş, bisiklet, </a:t>
            </a:r>
            <a:r>
              <a:rPr lang="tr-TR" dirty="0" err="1"/>
              <a:t>kickboks</a:t>
            </a:r>
            <a:r>
              <a:rPr lang="tr-TR" dirty="0"/>
              <a:t> </a:t>
            </a:r>
            <a:r>
              <a:rPr lang="tr-TR" dirty="0" err="1"/>
              <a:t>vb.egzersizler</a:t>
            </a:r>
            <a:r>
              <a:rPr lang="tr-TR" dirty="0"/>
              <a:t> olarak sıralayabiliriz. Bu sporda onlar için farklı performans gerektiğinden enerji ihtiyacı da farklı oranlarda karbonhidrat ve yağ kullanılarak karşılanmaktadır. Farklı egzersiz türleri için gerekli enerji tüketimini ve kullanılan enerji kaynaklarını gözden geçirelim</a:t>
            </a:r>
            <a:r>
              <a:rPr lang="tr-TR" dirty="0" smtClean="0"/>
              <a:t>.</a:t>
            </a:r>
          </a:p>
          <a:p>
            <a:pPr marL="0" indent="0">
              <a:buNone/>
            </a:pPr>
            <a:endParaRPr lang="tr-TR" dirty="0"/>
          </a:p>
          <a:p>
            <a:pPr marL="0" indent="0">
              <a:buNone/>
            </a:pPr>
            <a:r>
              <a:rPr lang="tr-TR" dirty="0" smtClean="0"/>
              <a:t>	Şekil 1’de </a:t>
            </a:r>
            <a:r>
              <a:rPr lang="tr-TR" dirty="0"/>
              <a:t>görüldüğü gibi bir sporcunun, gününü oturarak geçiren bir kişiden daha fazla kaloriye ihtiyacı vardır. Hareketsiz bir insan günde 1800-2200 kaloriye ihtiyaç duyarken atletler 3000 ila 5000 kalori ihtiyaç duyarlar. Koşu yapmak gibi vücut ağırlığını taşımayı fiziksel kondisyon gerektiren bir sporla uğraşan kişi, vücut ağılığını taşımaya gerektirmeyen bir sporla uğraşan kişiden daha fazla kalori harcar. Yerçekimine karşı vücudu hareket ettirmek daha fazla enerji harcanmasını gerektirir. Ayrıca erkek daha kaslı bir vücuda sahip olmaları nedeniyle aynı aktivite için kadınlarda daha fazla enerjiye ihtiyaç duyarlar. Bilindiği gibi kadınlarda ise yağ oranı daha yüksektir.          </a:t>
            </a:r>
          </a:p>
          <a:p>
            <a:endParaRPr lang="tr-TR" dirty="0"/>
          </a:p>
        </p:txBody>
      </p:sp>
    </p:spTree>
    <p:extLst>
      <p:ext uri="{BB962C8B-B14F-4D97-AF65-F5344CB8AC3E}">
        <p14:creationId xmlns:p14="http://schemas.microsoft.com/office/powerpoint/2010/main" val="7759222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dirty="0"/>
              <a:t>Günlük kalori gereksiniminizin en az %10’unu doymuş yağ asitlerinden karşılayınız ve yağ tüketimini mümkün olduğu kadar azaltınız. Günde 300 mg’ dan daha az kolesterol içeren bir diyetle besleniniz.</a:t>
            </a:r>
          </a:p>
          <a:p>
            <a:pPr lvl="0"/>
            <a:r>
              <a:rPr lang="tr-TR" dirty="0"/>
              <a:t>Günlük enerji gereksiniminizin yaklaşık %20 – 35’ ini yağlarla karşılayınız. Bunlar için tekli veya çoklu doymamış yağ asitleri içeren balık, fındık, ceviz ve bitkisel yağları tercih ediniz.</a:t>
            </a:r>
          </a:p>
          <a:p>
            <a:pPr lvl="0"/>
            <a:r>
              <a:rPr lang="tr-TR" dirty="0"/>
              <a:t>Et, kanatlı hayvanlar, bakliyat ve süt ürünlerini seçerken yağsız veya çok az yağlı olanları tercih ediniz. </a:t>
            </a:r>
          </a:p>
          <a:p>
            <a:pPr lvl="0"/>
            <a:r>
              <a:rPr lang="tr-TR" dirty="0"/>
              <a:t>Doymuş ve </a:t>
            </a:r>
            <a:r>
              <a:rPr lang="tr-TR" dirty="0" err="1"/>
              <a:t>transyağ</a:t>
            </a:r>
            <a:r>
              <a:rPr lang="tr-TR" dirty="0"/>
              <a:t> tüketimini en az miktara indiriniz.</a:t>
            </a:r>
          </a:p>
          <a:p>
            <a:endParaRPr lang="tr-TR" dirty="0"/>
          </a:p>
        </p:txBody>
      </p:sp>
    </p:spTree>
    <p:extLst>
      <p:ext uri="{BB962C8B-B14F-4D97-AF65-F5344CB8AC3E}">
        <p14:creationId xmlns:p14="http://schemas.microsoft.com/office/powerpoint/2010/main" val="107191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smtClean="0"/>
              <a:t>	Daha </a:t>
            </a:r>
            <a:r>
              <a:rPr lang="tr-TR" b="1" dirty="0"/>
              <a:t>sağlıklı yaşam için: </a:t>
            </a:r>
            <a:r>
              <a:rPr lang="tr-TR" dirty="0"/>
              <a:t>Doymuş ve </a:t>
            </a:r>
            <a:r>
              <a:rPr lang="tr-TR" dirty="0" err="1"/>
              <a:t>transyağ</a:t>
            </a:r>
            <a:r>
              <a:rPr lang="tr-TR" dirty="0"/>
              <a:t> alımını azaltmanız kan kolesterol seviyesini düşürecektir. Bu da besin zincirinizde daha fazla sebze, meyve ve diğer sağlıklı besinlerin yer almasını sağlar</a:t>
            </a:r>
            <a:r>
              <a:rPr lang="tr-TR" dirty="0" smtClean="0"/>
              <a:t>.</a:t>
            </a:r>
          </a:p>
          <a:p>
            <a:pPr marL="0" indent="0">
              <a:buNone/>
            </a:pPr>
            <a:endParaRPr lang="tr-TR" b="1" dirty="0"/>
          </a:p>
          <a:p>
            <a:pPr marL="0" indent="0">
              <a:buNone/>
            </a:pPr>
            <a:r>
              <a:rPr lang="tr-TR" b="1" dirty="0"/>
              <a:t>	</a:t>
            </a:r>
            <a:r>
              <a:rPr lang="tr-TR" b="1" dirty="0" smtClean="0"/>
              <a:t>Kronik </a:t>
            </a:r>
            <a:r>
              <a:rPr lang="tr-TR" b="1" dirty="0"/>
              <a:t>hastalıkların önlenmesi: </a:t>
            </a:r>
            <a:r>
              <a:rPr lang="tr-TR" dirty="0"/>
              <a:t>6. ve 10. Bölümlerde tanımlandığı üzere yüksek yağlı diyetler kalp ve damar hastalıkları ve kanser için risk teşkil ederler. Doymuş ve </a:t>
            </a:r>
            <a:r>
              <a:rPr lang="tr-TR" dirty="0" err="1"/>
              <a:t>transyağların</a:t>
            </a:r>
            <a:r>
              <a:rPr lang="tr-TR" dirty="0"/>
              <a:t> alımlarının azaltılması kolesterolün de düşmesine yardımcı olur. Özellikle LDL-Kolesterol seviyesini düşürünüz.</a:t>
            </a:r>
          </a:p>
          <a:p>
            <a:endParaRPr lang="tr-TR" dirty="0"/>
          </a:p>
        </p:txBody>
      </p:sp>
    </p:spTree>
    <p:extLst>
      <p:ext uri="{BB962C8B-B14F-4D97-AF65-F5344CB8AC3E}">
        <p14:creationId xmlns:p14="http://schemas.microsoft.com/office/powerpoint/2010/main" val="22692037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a:t>6) Karbonhidratlar</a:t>
            </a:r>
            <a:endParaRPr lang="tr-TR" dirty="0"/>
          </a:p>
        </p:txBody>
      </p:sp>
      <p:sp>
        <p:nvSpPr>
          <p:cNvPr id="3" name="İçerik Yer Tutucusu 2"/>
          <p:cNvSpPr>
            <a:spLocks noGrp="1"/>
          </p:cNvSpPr>
          <p:nvPr>
            <p:ph idx="1"/>
          </p:nvPr>
        </p:nvSpPr>
        <p:spPr/>
        <p:txBody>
          <a:bodyPr/>
          <a:lstStyle/>
          <a:p>
            <a:pPr marL="0" indent="0">
              <a:buNone/>
            </a:pPr>
            <a:r>
              <a:rPr lang="tr-TR" dirty="0" smtClean="0"/>
              <a:t>	4</a:t>
            </a:r>
            <a:r>
              <a:rPr lang="tr-TR" dirty="0"/>
              <a:t>. bölümde karbonhidratların özellikle egzersiz yapanlar için önemli bir enerji kaynağı olduğunu öğrendik. Meyveler ve tahıllar gibi zengin karbonhidrat içeren besinler; sindirim sistemi için gerekli olan vitaminleri, lif ve mineralleri içermektedir. Sonradan şeker eklenen gıdalar (sakaroz ve mısır şurubu gibi), şekerlemeler, asitli içecekler, kurabiyeler  ve pastalar temel besinlerce fakir olup yetişkin bir kişinin besin maddeleri gereksinimini karşılamaz. Ayrıca, fazla şeker ve nişasta içeren gıdalar ağız ve diş hastalıklarına neden olur.</a:t>
            </a:r>
          </a:p>
          <a:p>
            <a:pPr marL="0" indent="0">
              <a:buNone/>
            </a:pPr>
            <a:r>
              <a:rPr lang="tr-TR" dirty="0"/>
              <a:t>	</a:t>
            </a:r>
            <a:r>
              <a:rPr lang="tr-TR" dirty="0" smtClean="0"/>
              <a:t>Karbonhidrat </a:t>
            </a:r>
            <a:r>
              <a:rPr lang="tr-TR" dirty="0"/>
              <a:t>açısından zengin ve sağlığınız için </a:t>
            </a:r>
            <a:r>
              <a:rPr lang="tr-TR" dirty="0" err="1"/>
              <a:t>esansiyel</a:t>
            </a:r>
            <a:r>
              <a:rPr lang="tr-TR" dirty="0"/>
              <a:t> olan gıdaları tercih ediniz. Karbonhidratlarla ilgili olarak önerebileceğimiz temel konular şunlardır;</a:t>
            </a:r>
          </a:p>
          <a:p>
            <a:endParaRPr lang="tr-TR" dirty="0"/>
          </a:p>
        </p:txBody>
      </p:sp>
    </p:spTree>
    <p:extLst>
      <p:ext uri="{BB962C8B-B14F-4D97-AF65-F5344CB8AC3E}">
        <p14:creationId xmlns:p14="http://schemas.microsoft.com/office/powerpoint/2010/main" val="19162664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dirty="0"/>
              <a:t>Lifçe zengin olan sebzeler, meyveler ve tahılları tüketin</a:t>
            </a:r>
            <a:r>
              <a:rPr lang="tr-TR" dirty="0" smtClean="0"/>
              <a:t>.</a:t>
            </a:r>
          </a:p>
          <a:p>
            <a:pPr lvl="0"/>
            <a:endParaRPr lang="tr-TR" dirty="0"/>
          </a:p>
          <a:p>
            <a:pPr lvl="0"/>
            <a:r>
              <a:rPr lang="tr-TR" dirty="0"/>
              <a:t>Daha az şeker ve tatlandırıcı içeren yiyecek ve içecekleri tüketin</a:t>
            </a:r>
            <a:r>
              <a:rPr lang="tr-TR" dirty="0" smtClean="0"/>
              <a:t>.</a:t>
            </a:r>
          </a:p>
          <a:p>
            <a:pPr lvl="0"/>
            <a:endParaRPr lang="tr-TR" dirty="0"/>
          </a:p>
          <a:p>
            <a:pPr lvl="0"/>
            <a:r>
              <a:rPr lang="tr-TR" dirty="0"/>
              <a:t>Ağzı ve diş sağlığınız için daha az şekerli gıdalar tüketin.</a:t>
            </a:r>
          </a:p>
          <a:p>
            <a:endParaRPr lang="tr-TR" dirty="0"/>
          </a:p>
        </p:txBody>
      </p:sp>
    </p:spTree>
    <p:extLst>
      <p:ext uri="{BB962C8B-B14F-4D97-AF65-F5344CB8AC3E}">
        <p14:creationId xmlns:p14="http://schemas.microsoft.com/office/powerpoint/2010/main" val="367165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smtClean="0"/>
              <a:t>	Daha </a:t>
            </a:r>
            <a:r>
              <a:rPr lang="tr-TR" b="1" dirty="0"/>
              <a:t>sağlıklı yaşam için:</a:t>
            </a:r>
            <a:r>
              <a:rPr lang="tr-TR" dirty="0"/>
              <a:t> Fazla şeker içeren gıdaların tüketimini azaltın, bunun yerine sağlığınız için önemli olan sebze ve meyveleri tüketin. Bir kişinin diyetindeki karbonhidratlardan gelecek kalori miktarı kişinin yaşı, cinsiyeti ve fiziksel hareketliliğine göre değişmektedir. </a:t>
            </a:r>
          </a:p>
          <a:p>
            <a:pPr marL="0" indent="0">
              <a:buNone/>
            </a:pPr>
            <a:r>
              <a:rPr lang="tr-TR" dirty="0"/>
              <a:t>	</a:t>
            </a:r>
            <a:endParaRPr lang="tr-TR" dirty="0" smtClean="0"/>
          </a:p>
          <a:p>
            <a:pPr marL="0" indent="0">
              <a:buNone/>
            </a:pPr>
            <a:r>
              <a:rPr lang="tr-TR" b="1" dirty="0"/>
              <a:t>	</a:t>
            </a:r>
            <a:r>
              <a:rPr lang="tr-TR" b="1" dirty="0" smtClean="0"/>
              <a:t>Kronik </a:t>
            </a:r>
            <a:r>
              <a:rPr lang="tr-TR" b="1" dirty="0"/>
              <a:t>hastalıkların önlenmesi: </a:t>
            </a:r>
            <a:r>
              <a:rPr lang="tr-TR" dirty="0"/>
              <a:t>Günlük enerji alım dengenizi koruyabilmek ve kilo artışını engellemek için besin değeri açısından zengin olan ve daha az şeker içeren meyve ve sebzeler gibi gıdaların tüketilmesi tercih edilmelidir. Şeker içeriği az olan yiyeceklerin tüketimi sayesinde ileride oluşabilecek kalp ve damar rahatsızlıklarından korunabilirsiniz.</a:t>
            </a:r>
          </a:p>
          <a:p>
            <a:endParaRPr lang="tr-TR" dirty="0"/>
          </a:p>
        </p:txBody>
      </p:sp>
    </p:spTree>
    <p:extLst>
      <p:ext uri="{BB962C8B-B14F-4D97-AF65-F5344CB8AC3E}">
        <p14:creationId xmlns:p14="http://schemas.microsoft.com/office/powerpoint/2010/main" val="40857090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a:t>7) Sodyum ve Potasyum</a:t>
            </a:r>
            <a:r>
              <a:rPr lang="tr-TR" dirty="0"/>
              <a:t/>
            </a:r>
            <a:br>
              <a:rPr lang="tr-TR" dirty="0"/>
            </a:br>
            <a:endParaRPr lang="tr-TR" dirty="0"/>
          </a:p>
        </p:txBody>
      </p:sp>
      <p:sp>
        <p:nvSpPr>
          <p:cNvPr id="3" name="İçerik Yer Tutucusu 2"/>
          <p:cNvSpPr>
            <a:spLocks noGrp="1"/>
          </p:cNvSpPr>
          <p:nvPr>
            <p:ph idx="1"/>
          </p:nvPr>
        </p:nvSpPr>
        <p:spPr/>
        <p:txBody>
          <a:bodyPr/>
          <a:lstStyle/>
          <a:p>
            <a:pPr marL="0" indent="0">
              <a:buNone/>
            </a:pPr>
            <a:r>
              <a:rPr lang="tr-TR" dirty="0" smtClean="0"/>
              <a:t>	8</a:t>
            </a:r>
            <a:r>
              <a:rPr lang="tr-TR" dirty="0"/>
              <a:t>. Bölümdeki mineraller konusunu öğrenirken sodyum ve potasyumun </a:t>
            </a:r>
            <a:r>
              <a:rPr lang="tr-TR" dirty="0" err="1"/>
              <a:t>ozmotik</a:t>
            </a:r>
            <a:r>
              <a:rPr lang="tr-TR" dirty="0"/>
              <a:t> basıncın ayarlanmasında önemli olduğunu öğrenmiştik. Sofra tuzunda ve işlenmiş hazır gıdalarda bulunan sodyum fazla kullanıldığında tansiyonun yükselmesine neden  olmaktadır. Buna karşın meyve ve sebzelerde doğal olarak bulunan potasyum normal tansiyonun korunmasında katkıda bulunmaktadır. Yüksek tansiyon kalp ve damar rahatsızlıklarına, böbrek hastalıklarına, felç gibi ani ve ciddi rahatsızlıklara sebep olmaktadır. Sağlığınız için gerekli ola sodyum ve potasyumu karşılarken özen gösterilmesi gereken hususlar şunlardır;  </a:t>
            </a:r>
          </a:p>
          <a:p>
            <a:endParaRPr lang="tr-TR" dirty="0"/>
          </a:p>
        </p:txBody>
      </p:sp>
    </p:spTree>
    <p:extLst>
      <p:ext uri="{BB962C8B-B14F-4D97-AF65-F5344CB8AC3E}">
        <p14:creationId xmlns:p14="http://schemas.microsoft.com/office/powerpoint/2010/main" val="24605222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dirty="0"/>
              <a:t>Günlük bir çay kaşığı tuzdan başkasını tüketmeyiniz</a:t>
            </a:r>
            <a:r>
              <a:rPr lang="tr-TR" dirty="0" smtClean="0"/>
              <a:t>.</a:t>
            </a:r>
          </a:p>
          <a:p>
            <a:pPr lvl="0"/>
            <a:endParaRPr lang="tr-TR" dirty="0"/>
          </a:p>
          <a:p>
            <a:pPr lvl="0"/>
            <a:r>
              <a:rPr lang="tr-TR" dirty="0"/>
              <a:t>Özellikle başta hazır işlenmiş gıdalar olmak üzere tuz bakımından zengin gıdalardan uzak durunuz. Bunların yerine doğal potasyumca zengin meyve ve sebzeleri tercih ediniz.</a:t>
            </a:r>
          </a:p>
        </p:txBody>
      </p:sp>
    </p:spTree>
    <p:extLst>
      <p:ext uri="{BB962C8B-B14F-4D97-AF65-F5344CB8AC3E}">
        <p14:creationId xmlns:p14="http://schemas.microsoft.com/office/powerpoint/2010/main" val="379318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smtClean="0"/>
              <a:t>	Daha </a:t>
            </a:r>
            <a:r>
              <a:rPr lang="tr-TR" b="1" dirty="0"/>
              <a:t>sağlıklı yaşam için: </a:t>
            </a:r>
            <a:r>
              <a:rPr lang="tr-TR" dirty="0"/>
              <a:t>Tuzlu ve işlenmiş tüm gıdalardan uzak durmak yerine besin zincirinde tavsiye edilen başta meyve ve sebze olmak üzere faydalı gıdalara yer vermek gerekir. Kalp ve damar rahatsızlıkları, yüksek tansiyon ve felç gibi ciddi sorunlardan uzak kalabilmek için diyetteki sodyum miktarına dikkat etmek </a:t>
            </a:r>
            <a:r>
              <a:rPr lang="tr-TR" dirty="0" smtClean="0"/>
              <a:t>gerekir (Şekil 13).</a:t>
            </a:r>
          </a:p>
          <a:p>
            <a:pPr marL="0" indent="0">
              <a:buNone/>
            </a:pPr>
            <a:r>
              <a:rPr lang="tr-TR" b="1" dirty="0"/>
              <a:t>	</a:t>
            </a:r>
            <a:r>
              <a:rPr lang="tr-TR" b="1" dirty="0" smtClean="0"/>
              <a:t>Kronik </a:t>
            </a:r>
            <a:r>
              <a:rPr lang="tr-TR" b="1" dirty="0"/>
              <a:t>hastalıkların önlenmesi: </a:t>
            </a:r>
            <a:r>
              <a:rPr lang="tr-TR" dirty="0"/>
              <a:t>Daha az tuz tüketmek ve potasyumca zengin meyve ve sebzeleri tüketmeyi tercih etmekle daha sağlıklı ve tansiyon problemi olmadan yaşayabileceksiniz. Özellikle tam tahıllar, meyve ve sebzelerle beslenerek bunların yapısından bulunan </a:t>
            </a:r>
            <a:r>
              <a:rPr lang="tr-TR" dirty="0" err="1"/>
              <a:t>fitokimyasalları</a:t>
            </a:r>
            <a:r>
              <a:rPr lang="tr-TR" dirty="0"/>
              <a:t> da vücudunuza alırsınız. Bilindiği gibi </a:t>
            </a:r>
            <a:r>
              <a:rPr lang="tr-TR" dirty="0" err="1"/>
              <a:t>fitokimysallar</a:t>
            </a:r>
            <a:r>
              <a:rPr lang="tr-TR" dirty="0"/>
              <a:t> kanser, kalp, damar gibi çağımızın hastalıklarını önlemede koruyucu bir etkiye sahiptirler.</a:t>
            </a:r>
          </a:p>
        </p:txBody>
      </p:sp>
    </p:spTree>
    <p:extLst>
      <p:ext uri="{BB962C8B-B14F-4D97-AF65-F5344CB8AC3E}">
        <p14:creationId xmlns:p14="http://schemas.microsoft.com/office/powerpoint/2010/main" val="31124021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İçerik Yer Tutucusu 6"/>
          <p:cNvGraphicFramePr>
            <a:graphicFrameLocks noGrp="1"/>
          </p:cNvGraphicFramePr>
          <p:nvPr>
            <p:ph idx="1"/>
            <p:extLst>
              <p:ext uri="{D42A27DB-BD31-4B8C-83A1-F6EECF244321}">
                <p14:modId xmlns:p14="http://schemas.microsoft.com/office/powerpoint/2010/main" val="3987872721"/>
              </p:ext>
            </p:extLst>
          </p:nvPr>
        </p:nvGraphicFramePr>
        <p:xfrm>
          <a:off x="2589213" y="2133600"/>
          <a:ext cx="8915400" cy="3778250"/>
        </p:xfrm>
        <a:graphic>
          <a:graphicData uri="http://schemas.openxmlformats.org/drawingml/2006/chart">
            <c:chart xmlns:c="http://schemas.openxmlformats.org/drawingml/2006/chart" xmlns:r="http://schemas.openxmlformats.org/officeDocument/2006/relationships" r:id="rId2"/>
          </a:graphicData>
        </a:graphic>
      </p:graphicFrame>
      <p:sp>
        <p:nvSpPr>
          <p:cNvPr id="8" name="Dikdörtgen 7"/>
          <p:cNvSpPr/>
          <p:nvPr/>
        </p:nvSpPr>
        <p:spPr>
          <a:xfrm>
            <a:off x="2589213" y="5955784"/>
            <a:ext cx="979756" cy="369332"/>
          </a:xfrm>
          <a:prstGeom prst="rect">
            <a:avLst/>
          </a:prstGeom>
        </p:spPr>
        <p:txBody>
          <a:bodyPr wrap="none">
            <a:spAutoFit/>
          </a:bodyPr>
          <a:lstStyle/>
          <a:p>
            <a:pPr algn="ctr"/>
            <a:r>
              <a:rPr lang="tr-TR" dirty="0">
                <a:ln w="0"/>
                <a:solidFill>
                  <a:schemeClr val="accent1"/>
                </a:solidFill>
                <a:effectLst>
                  <a:outerShdw blurRad="38100" dist="25400" dir="5400000" algn="ctr" rotWithShape="0">
                    <a:srgbClr val="6E747A">
                      <a:alpha val="43000"/>
                    </a:srgbClr>
                  </a:outerShdw>
                </a:effectLst>
              </a:rPr>
              <a:t>Şekil </a:t>
            </a:r>
            <a:r>
              <a:rPr lang="tr-TR" dirty="0" smtClean="0">
                <a:ln w="0"/>
                <a:solidFill>
                  <a:schemeClr val="accent1"/>
                </a:solidFill>
                <a:effectLst>
                  <a:outerShdw blurRad="38100" dist="25400" dir="5400000" algn="ctr" rotWithShape="0">
                    <a:srgbClr val="6E747A">
                      <a:alpha val="43000"/>
                    </a:srgbClr>
                  </a:outerShdw>
                </a:effectLst>
              </a:rPr>
              <a:t>13</a:t>
            </a:r>
            <a:endParaRPr lang="tr-TR"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423787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a:t>8) Alkollü içecekler</a:t>
            </a:r>
            <a:endParaRPr lang="tr-TR" dirty="0"/>
          </a:p>
        </p:txBody>
      </p:sp>
      <p:sp>
        <p:nvSpPr>
          <p:cNvPr id="3" name="İçerik Yer Tutucusu 2"/>
          <p:cNvSpPr>
            <a:spLocks noGrp="1"/>
          </p:cNvSpPr>
          <p:nvPr>
            <p:ph idx="1"/>
          </p:nvPr>
        </p:nvSpPr>
        <p:spPr/>
        <p:txBody>
          <a:bodyPr/>
          <a:lstStyle/>
          <a:p>
            <a:pPr marL="0" indent="0">
              <a:buNone/>
            </a:pPr>
            <a:r>
              <a:rPr lang="tr-TR" dirty="0" smtClean="0"/>
              <a:t>	10</a:t>
            </a:r>
            <a:r>
              <a:rPr lang="tr-TR" dirty="0"/>
              <a:t>. bölümde alkolün baş kalori sayıldığını ve aşırı miktarlarda tüketiminin beslenme mekanizması üzerinde olumsuz etkiler yarattığını görmüştük. Alkol tüketimi karaciğer hastalıkları, felç, kanser ve yüksek tansiyon gibi hayati hastalıklara neden olur. Fakat düşük miktarda alınan alkolün vücut metabolizmasına olumlu etkileri de görülmektedir. Özellikle düşük ve kontrollü alkol alımının orta ve ileri yaşlarda kalp rahatsızlıklarına yakalanma riskini azalttığı da bildirilmektedir. Ancak bu kural gençler için geçerli değildir. Alkol kullanımı ve sağlığınız için önemli tavsiyelerimiz şunlardır;</a:t>
            </a:r>
          </a:p>
          <a:p>
            <a:endParaRPr lang="tr-TR" dirty="0"/>
          </a:p>
        </p:txBody>
      </p:sp>
    </p:spTree>
    <p:extLst>
      <p:ext uri="{BB962C8B-B14F-4D97-AF65-F5344CB8AC3E}">
        <p14:creationId xmlns:p14="http://schemas.microsoft.com/office/powerpoint/2010/main" val="11289668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Egzersiz Süresince Enerji Tüketimi </a:t>
            </a:r>
            <a:r>
              <a:rPr lang="tr-TR" sz="2800" dirty="0" smtClean="0"/>
              <a:t>(Kalori/Saat)</a:t>
            </a:r>
            <a:endParaRPr lang="tr-TR" sz="2800" dirty="0"/>
          </a:p>
        </p:txBody>
      </p:sp>
      <p:graphicFrame>
        <p:nvGraphicFramePr>
          <p:cNvPr id="22" name="İçerik Yer Tutucusu 21"/>
          <p:cNvGraphicFramePr>
            <a:graphicFrameLocks noGrp="1"/>
          </p:cNvGraphicFramePr>
          <p:nvPr>
            <p:ph idx="1"/>
            <p:extLst>
              <p:ext uri="{D42A27DB-BD31-4B8C-83A1-F6EECF244321}">
                <p14:modId xmlns:p14="http://schemas.microsoft.com/office/powerpoint/2010/main" val="2146171416"/>
              </p:ext>
            </p:extLst>
          </p:nvPr>
        </p:nvGraphicFramePr>
        <p:xfrm>
          <a:off x="2589213" y="2133600"/>
          <a:ext cx="8915400" cy="2758440"/>
        </p:xfrm>
        <a:graphic>
          <a:graphicData uri="http://schemas.openxmlformats.org/drawingml/2006/table">
            <a:tbl>
              <a:tblPr firstRow="1" bandRow="1">
                <a:tableStyleId>{5C22544A-7EE6-4342-B048-85BDC9FD1C3A}</a:tableStyleId>
              </a:tblPr>
              <a:tblGrid>
                <a:gridCol w="2971800"/>
                <a:gridCol w="2971800"/>
                <a:gridCol w="2971800"/>
              </a:tblGrid>
              <a:tr h="370840">
                <a:tc>
                  <a:txBody>
                    <a:bodyPr/>
                    <a:lstStyle/>
                    <a:p>
                      <a:endParaRPr lang="tr-TR" dirty="0"/>
                    </a:p>
                  </a:txBody>
                  <a:tcPr/>
                </a:tc>
                <a:tc>
                  <a:txBody>
                    <a:bodyPr/>
                    <a:lstStyle/>
                    <a:p>
                      <a:pPr algn="ctr"/>
                      <a:r>
                        <a:rPr lang="tr-TR" dirty="0" smtClean="0"/>
                        <a:t>Erkek 77 kg</a:t>
                      </a:r>
                      <a:endParaRPr lang="tr-TR" dirty="0"/>
                    </a:p>
                  </a:txBody>
                  <a:tcPr/>
                </a:tc>
                <a:tc>
                  <a:txBody>
                    <a:bodyPr/>
                    <a:lstStyle/>
                    <a:p>
                      <a:pPr algn="ctr"/>
                      <a:r>
                        <a:rPr lang="tr-TR" dirty="0" smtClean="0"/>
                        <a:t>Kadın 59 km</a:t>
                      </a:r>
                      <a:endParaRPr lang="tr-TR" dirty="0"/>
                    </a:p>
                  </a:txBody>
                  <a:tcPr/>
                </a:tc>
              </a:tr>
              <a:tr h="370840">
                <a:tc>
                  <a:txBody>
                    <a:bodyPr/>
                    <a:lstStyle/>
                    <a:p>
                      <a:r>
                        <a:rPr lang="tr-TR" dirty="0" smtClean="0"/>
                        <a:t>Bisiklete</a:t>
                      </a:r>
                      <a:r>
                        <a:rPr lang="tr-TR" baseline="0" dirty="0" smtClean="0"/>
                        <a:t> binmek</a:t>
                      </a:r>
                    </a:p>
                    <a:p>
                      <a:r>
                        <a:rPr lang="tr-TR" sz="1200" i="1" baseline="0" dirty="0" smtClean="0"/>
                        <a:t>(18 km/saat hızla)</a:t>
                      </a:r>
                      <a:endParaRPr lang="tr-TR" sz="1200" i="1" dirty="0"/>
                    </a:p>
                  </a:txBody>
                  <a:tcPr/>
                </a:tc>
                <a:tc>
                  <a:txBody>
                    <a:bodyPr/>
                    <a:lstStyle/>
                    <a:p>
                      <a:pPr algn="ctr"/>
                      <a:r>
                        <a:rPr lang="tr-TR" dirty="0" smtClean="0"/>
                        <a:t>800</a:t>
                      </a:r>
                      <a:endParaRPr lang="tr-TR" dirty="0"/>
                    </a:p>
                  </a:txBody>
                  <a:tcPr/>
                </a:tc>
                <a:tc>
                  <a:txBody>
                    <a:bodyPr/>
                    <a:lstStyle/>
                    <a:p>
                      <a:pPr algn="ctr"/>
                      <a:r>
                        <a:rPr lang="tr-TR" dirty="0" smtClean="0"/>
                        <a:t>600</a:t>
                      </a:r>
                      <a:endParaRPr lang="tr-TR" dirty="0"/>
                    </a:p>
                  </a:txBody>
                  <a:tcPr/>
                </a:tc>
              </a:tr>
              <a:tr h="370840">
                <a:tc>
                  <a:txBody>
                    <a:bodyPr/>
                    <a:lstStyle/>
                    <a:p>
                      <a:r>
                        <a:rPr lang="tr-TR" dirty="0" smtClean="0"/>
                        <a:t>Koşma</a:t>
                      </a:r>
                    </a:p>
                    <a:p>
                      <a:r>
                        <a:rPr lang="tr-TR" sz="1200" i="1" dirty="0" smtClean="0"/>
                        <a:t>(10 </a:t>
                      </a:r>
                      <a:r>
                        <a:rPr lang="tr-TR" sz="1200" i="1" dirty="0" err="1" smtClean="0"/>
                        <a:t>dk</a:t>
                      </a:r>
                      <a:r>
                        <a:rPr lang="tr-TR" sz="1200" i="1" dirty="0" smtClean="0"/>
                        <a:t>/km)</a:t>
                      </a:r>
                    </a:p>
                  </a:txBody>
                  <a:tcPr/>
                </a:tc>
                <a:tc>
                  <a:txBody>
                    <a:bodyPr/>
                    <a:lstStyle/>
                    <a:p>
                      <a:pPr algn="ctr"/>
                      <a:r>
                        <a:rPr lang="tr-TR" dirty="0" smtClean="0"/>
                        <a:t>925</a:t>
                      </a:r>
                      <a:endParaRPr lang="tr-TR" dirty="0"/>
                    </a:p>
                  </a:txBody>
                  <a:tcPr/>
                </a:tc>
                <a:tc>
                  <a:txBody>
                    <a:bodyPr/>
                    <a:lstStyle/>
                    <a:p>
                      <a:pPr algn="ctr"/>
                      <a:r>
                        <a:rPr lang="tr-TR" dirty="0" smtClean="0"/>
                        <a:t>700</a:t>
                      </a:r>
                      <a:endParaRPr lang="tr-TR" dirty="0"/>
                    </a:p>
                  </a:txBody>
                  <a:tcPr/>
                </a:tc>
              </a:tr>
              <a:tr h="370840">
                <a:tc>
                  <a:txBody>
                    <a:bodyPr/>
                    <a:lstStyle/>
                    <a:p>
                      <a:r>
                        <a:rPr lang="tr-TR" dirty="0" smtClean="0"/>
                        <a:t>Merdivenleri çıkma</a:t>
                      </a:r>
                      <a:endParaRPr lang="tr-TR" dirty="0"/>
                    </a:p>
                  </a:txBody>
                  <a:tcPr/>
                </a:tc>
                <a:tc>
                  <a:txBody>
                    <a:bodyPr/>
                    <a:lstStyle/>
                    <a:p>
                      <a:pPr algn="ctr"/>
                      <a:r>
                        <a:rPr lang="tr-TR" dirty="0" smtClean="0"/>
                        <a:t>485</a:t>
                      </a:r>
                      <a:endParaRPr lang="tr-TR" dirty="0"/>
                    </a:p>
                  </a:txBody>
                  <a:tcPr/>
                </a:tc>
                <a:tc>
                  <a:txBody>
                    <a:bodyPr/>
                    <a:lstStyle/>
                    <a:p>
                      <a:pPr algn="ctr"/>
                      <a:r>
                        <a:rPr lang="tr-TR" dirty="0" smtClean="0"/>
                        <a:t>370</a:t>
                      </a:r>
                      <a:endParaRPr lang="tr-TR" dirty="0"/>
                    </a:p>
                  </a:txBody>
                  <a:tcPr/>
                </a:tc>
              </a:tr>
              <a:tr h="370840">
                <a:tc>
                  <a:txBody>
                    <a:bodyPr/>
                    <a:lstStyle/>
                    <a:p>
                      <a:r>
                        <a:rPr lang="tr-TR" dirty="0" smtClean="0"/>
                        <a:t>Yüzme</a:t>
                      </a:r>
                      <a:endParaRPr lang="tr-TR" dirty="0"/>
                    </a:p>
                  </a:txBody>
                  <a:tcPr/>
                </a:tc>
                <a:tc>
                  <a:txBody>
                    <a:bodyPr/>
                    <a:lstStyle/>
                    <a:p>
                      <a:pPr algn="ctr"/>
                      <a:r>
                        <a:rPr lang="tr-TR" dirty="0" smtClean="0"/>
                        <a:t>645</a:t>
                      </a:r>
                      <a:endParaRPr lang="tr-TR" dirty="0"/>
                    </a:p>
                  </a:txBody>
                  <a:tcPr/>
                </a:tc>
                <a:tc>
                  <a:txBody>
                    <a:bodyPr/>
                    <a:lstStyle/>
                    <a:p>
                      <a:pPr algn="ctr"/>
                      <a:r>
                        <a:rPr lang="tr-TR" dirty="0" smtClean="0"/>
                        <a:t>490</a:t>
                      </a:r>
                      <a:endParaRPr lang="tr-TR" dirty="0"/>
                    </a:p>
                  </a:txBody>
                  <a:tcPr/>
                </a:tc>
              </a:tr>
              <a:tr h="370840">
                <a:tc>
                  <a:txBody>
                    <a:bodyPr/>
                    <a:lstStyle/>
                    <a:p>
                      <a:r>
                        <a:rPr lang="tr-TR" dirty="0" smtClean="0"/>
                        <a:t>Yürüyüş</a:t>
                      </a:r>
                    </a:p>
                    <a:p>
                      <a:r>
                        <a:rPr lang="tr-TR" sz="1200" i="1" dirty="0" smtClean="0"/>
                        <a:t>(5</a:t>
                      </a:r>
                      <a:r>
                        <a:rPr lang="tr-TR" sz="1200" i="1" baseline="0" dirty="0" smtClean="0"/>
                        <a:t> km/saat hızla)</a:t>
                      </a:r>
                      <a:endParaRPr lang="tr-TR" sz="1200" i="1" dirty="0"/>
                    </a:p>
                  </a:txBody>
                  <a:tcPr/>
                </a:tc>
                <a:tc>
                  <a:txBody>
                    <a:bodyPr/>
                    <a:lstStyle/>
                    <a:p>
                      <a:pPr algn="ctr"/>
                      <a:r>
                        <a:rPr lang="tr-TR" dirty="0" smtClean="0"/>
                        <a:t>320</a:t>
                      </a:r>
                      <a:endParaRPr lang="tr-TR" dirty="0"/>
                    </a:p>
                  </a:txBody>
                  <a:tcPr/>
                </a:tc>
                <a:tc>
                  <a:txBody>
                    <a:bodyPr/>
                    <a:lstStyle/>
                    <a:p>
                      <a:pPr algn="ctr"/>
                      <a:r>
                        <a:rPr lang="tr-TR" dirty="0" smtClean="0"/>
                        <a:t>245</a:t>
                      </a:r>
                      <a:endParaRPr lang="tr-TR" dirty="0"/>
                    </a:p>
                  </a:txBody>
                  <a:tcPr/>
                </a:tc>
              </a:tr>
            </a:tbl>
          </a:graphicData>
        </a:graphic>
      </p:graphicFrame>
      <p:sp>
        <p:nvSpPr>
          <p:cNvPr id="23" name="Dikdörtgen 22"/>
          <p:cNvSpPr/>
          <p:nvPr/>
        </p:nvSpPr>
        <p:spPr>
          <a:xfrm>
            <a:off x="2589213" y="5120640"/>
            <a:ext cx="851515" cy="369332"/>
          </a:xfrm>
          <a:prstGeom prst="rect">
            <a:avLst/>
          </a:prstGeom>
          <a:noFill/>
        </p:spPr>
        <p:txBody>
          <a:bodyPr wrap="none" lIns="91440" tIns="45720" rIns="91440" bIns="45720">
            <a:spAutoFit/>
          </a:bodyPr>
          <a:lstStyle/>
          <a:p>
            <a:pPr algn="ctr"/>
            <a:r>
              <a:rPr lang="tr-TR" b="0" cap="none" spc="0" dirty="0" smtClean="0">
                <a:ln w="0"/>
                <a:solidFill>
                  <a:schemeClr val="accent1"/>
                </a:solidFill>
                <a:effectLst>
                  <a:outerShdw blurRad="38100" dist="25400" dir="5400000" algn="ctr" rotWithShape="0">
                    <a:srgbClr val="6E747A">
                      <a:alpha val="43000"/>
                    </a:srgbClr>
                  </a:outerShdw>
                </a:effectLst>
              </a:rPr>
              <a:t>Şekil 1</a:t>
            </a:r>
            <a:endParaRPr lang="tr-TR"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1165048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dirty="0"/>
              <a:t>Kadınlar için günde  kadeh erkekler için günde 2 kadehi geçmeyecek şekilde alkol tüketilebilir</a:t>
            </a:r>
            <a:r>
              <a:rPr lang="tr-TR" dirty="0" smtClean="0"/>
              <a:t>.</a:t>
            </a:r>
          </a:p>
          <a:p>
            <a:pPr lvl="0"/>
            <a:endParaRPr lang="tr-TR" dirty="0"/>
          </a:p>
          <a:p>
            <a:pPr lvl="0"/>
            <a:r>
              <a:rPr lang="tr-TR" dirty="0"/>
              <a:t>Bazı bireyler, alkolikler, gebe ve emziren anneler alkollü içecek tüketiminden kaçınmalıdır.</a:t>
            </a:r>
          </a:p>
          <a:p>
            <a:endParaRPr lang="tr-TR" dirty="0"/>
          </a:p>
        </p:txBody>
      </p:sp>
    </p:spTree>
    <p:extLst>
      <p:ext uri="{BB962C8B-B14F-4D97-AF65-F5344CB8AC3E}">
        <p14:creationId xmlns:p14="http://schemas.microsoft.com/office/powerpoint/2010/main" val="183330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smtClean="0"/>
              <a:t>	Daha </a:t>
            </a:r>
            <a:r>
              <a:rPr lang="tr-TR" b="1" dirty="0"/>
              <a:t>sağlıklı yaşam için: </a:t>
            </a:r>
            <a:r>
              <a:rPr lang="tr-TR" dirty="0"/>
              <a:t>Özellikle orta ve ileri yaşlarda olan kişiler için ölçülü miktarda alkol tüketiminin kalp rahatsızlıkları riskini azalttığı bilinmektedir. Kalp rahatsızlıklarına yakalanma riskinin azalması, insan yaşamında en önemli faktördür. Bunun bazen direksiyon başında olması kazalara da neden olmaktadır. Enerjimizi alkol gibi boş gıdalarla değil sebze, meyve ve tam tahıllarla karşılamamız gerekir. Bu durum enerji dengemizin sağlıklı bir şekilde korunmasını sağlayacaktır. Bu durum kilo kontrolü içinde önemlidir.</a:t>
            </a:r>
          </a:p>
          <a:p>
            <a:pPr marL="0" indent="0">
              <a:buNone/>
            </a:pPr>
            <a:r>
              <a:rPr lang="tr-TR" dirty="0"/>
              <a:t>	</a:t>
            </a:r>
            <a:r>
              <a:rPr lang="tr-TR" b="1" dirty="0" smtClean="0"/>
              <a:t>Kronik </a:t>
            </a:r>
            <a:r>
              <a:rPr lang="tr-TR" b="1" dirty="0"/>
              <a:t>hastalıkların önlenmesi: </a:t>
            </a:r>
            <a:r>
              <a:rPr lang="tr-TR" dirty="0"/>
              <a:t>Az alkol tüketiminin sağlık yönünden kalp ve damar hastalıklarına karşı risk azaltan olumlu etkileri olabileceği gibi; fazla alkol tüketiminin ise felç, kanser vb. çok ciddi sorunlara ortam hazırlayacağı bilinmektedir.</a:t>
            </a:r>
          </a:p>
        </p:txBody>
      </p:sp>
    </p:spTree>
    <p:extLst>
      <p:ext uri="{BB962C8B-B14F-4D97-AF65-F5344CB8AC3E}">
        <p14:creationId xmlns:p14="http://schemas.microsoft.com/office/powerpoint/2010/main" val="292678871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a:t>9) Gıda güvenliği</a:t>
            </a:r>
            <a:r>
              <a:rPr lang="tr-TR" dirty="0"/>
              <a:t/>
            </a:r>
            <a:br>
              <a:rPr lang="tr-TR" dirty="0"/>
            </a:br>
            <a:endParaRPr lang="tr-TR" dirty="0"/>
          </a:p>
        </p:txBody>
      </p:sp>
      <p:sp>
        <p:nvSpPr>
          <p:cNvPr id="3" name="İçerik Yer Tutucusu 2"/>
          <p:cNvSpPr>
            <a:spLocks noGrp="1"/>
          </p:cNvSpPr>
          <p:nvPr>
            <p:ph idx="1"/>
          </p:nvPr>
        </p:nvSpPr>
        <p:spPr/>
        <p:txBody>
          <a:bodyPr/>
          <a:lstStyle/>
          <a:p>
            <a:pPr marL="0" indent="0">
              <a:buNone/>
            </a:pPr>
            <a:r>
              <a:rPr lang="tr-TR" dirty="0" smtClean="0"/>
              <a:t>	Zararlı </a:t>
            </a:r>
            <a:r>
              <a:rPr lang="tr-TR" dirty="0"/>
              <a:t>bakteriler; parazitler ve kimyevi maddeler içermeyen gıdaların insan yaşamında büyük bir önemi vardır. Her sene binlerce insan, bebek, çocuk ve yetişkinler gıda kaynaklı hastalıklar nedeniyle ölmektedir. Gıda kaynaklı hastalıkları en aza indirmek için, gıdaların üretiminden tüketimine kadar geçen dönemde hijyenik tedbirlerini almamız gerekmektedir. Özellikle gıdaları hazırlanması ve pişirilmesi esnasında oluşabilecek zararlı etkilerden korumak gerekir. Konuyla ilgili olarak önemli tavsiyelerimiz aşağıdadır;</a:t>
            </a:r>
          </a:p>
          <a:p>
            <a:endParaRPr lang="tr-TR" dirty="0"/>
          </a:p>
        </p:txBody>
      </p:sp>
    </p:spTree>
    <p:extLst>
      <p:ext uri="{BB962C8B-B14F-4D97-AF65-F5344CB8AC3E}">
        <p14:creationId xmlns:p14="http://schemas.microsoft.com/office/powerpoint/2010/main" val="360275096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dirty="0"/>
              <a:t>Ellerinizi gıdaya temas edilen tüm yüzeyleri, meyve ve sebzeleri bol suyla veya sirkeli suyla iyice yıkayınız.</a:t>
            </a:r>
          </a:p>
          <a:p>
            <a:pPr lvl="0"/>
            <a:r>
              <a:rPr lang="tr-TR" dirty="0"/>
              <a:t>Gıdaları hazırlarken ve sakalarken taze, pişmiş ve pişmeye hazır olacak şekilde birbirlerinden özenle ayırınız.</a:t>
            </a:r>
          </a:p>
          <a:p>
            <a:pPr lvl="0"/>
            <a:r>
              <a:rPr lang="tr-TR" dirty="0"/>
              <a:t>Gıdaları mikroorganizmaların yok edilebileceği bir sıcaklıkta pişiriniz</a:t>
            </a:r>
            <a:r>
              <a:rPr lang="tr-TR" dirty="0" smtClean="0"/>
              <a:t>. Şekil 14’te gıdalar ve ideal pişirme sıcaklıkları verilmiştir.</a:t>
            </a:r>
            <a:endParaRPr lang="tr-TR" dirty="0"/>
          </a:p>
          <a:p>
            <a:pPr lvl="0"/>
            <a:r>
              <a:rPr lang="tr-TR" dirty="0"/>
              <a:t>Bozulabilir gıdaları dondurucuda saklayınız ve kullanmadan önce uygun bir şekilde çözünüz.</a:t>
            </a:r>
          </a:p>
          <a:p>
            <a:pPr lvl="0"/>
            <a:r>
              <a:rPr lang="tr-TR" dirty="0"/>
              <a:t>Pastörize edilmemiş süt ve süt ürünlerinden uzak durunuz. Çiğ veya az pişmiş yumurta ve et tüketmemeye çalışınız.</a:t>
            </a:r>
          </a:p>
          <a:p>
            <a:endParaRPr lang="tr-TR" dirty="0"/>
          </a:p>
        </p:txBody>
      </p:sp>
    </p:spTree>
    <p:extLst>
      <p:ext uri="{BB962C8B-B14F-4D97-AF65-F5344CB8AC3E}">
        <p14:creationId xmlns:p14="http://schemas.microsoft.com/office/powerpoint/2010/main" val="322398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21649" y="327950"/>
            <a:ext cx="5654238" cy="5654238"/>
          </a:xfrm>
        </p:spPr>
      </p:pic>
      <p:sp>
        <p:nvSpPr>
          <p:cNvPr id="5" name="Dikdörtgen 4"/>
          <p:cNvSpPr/>
          <p:nvPr/>
        </p:nvSpPr>
        <p:spPr>
          <a:xfrm>
            <a:off x="2842825" y="5982188"/>
            <a:ext cx="979756" cy="369332"/>
          </a:xfrm>
          <a:prstGeom prst="rect">
            <a:avLst/>
          </a:prstGeom>
        </p:spPr>
        <p:txBody>
          <a:bodyPr wrap="none">
            <a:spAutoFit/>
          </a:bodyPr>
          <a:lstStyle/>
          <a:p>
            <a:pPr algn="ctr"/>
            <a:r>
              <a:rPr lang="tr-TR" dirty="0">
                <a:ln w="0"/>
                <a:solidFill>
                  <a:schemeClr val="accent1"/>
                </a:solidFill>
                <a:effectLst>
                  <a:outerShdw blurRad="38100" dist="25400" dir="5400000" algn="ctr" rotWithShape="0">
                    <a:srgbClr val="6E747A">
                      <a:alpha val="43000"/>
                    </a:srgbClr>
                  </a:outerShdw>
                </a:effectLst>
              </a:rPr>
              <a:t>Şekil </a:t>
            </a:r>
            <a:r>
              <a:rPr lang="tr-TR" dirty="0" smtClean="0">
                <a:ln w="0"/>
                <a:solidFill>
                  <a:schemeClr val="accent1"/>
                </a:solidFill>
                <a:effectLst>
                  <a:outerShdw blurRad="38100" dist="25400" dir="5400000" algn="ctr" rotWithShape="0">
                    <a:srgbClr val="6E747A">
                      <a:alpha val="43000"/>
                    </a:srgbClr>
                  </a:outerShdw>
                </a:effectLst>
              </a:rPr>
              <a:t>14</a:t>
            </a:r>
            <a:endParaRPr lang="tr-TR"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53247900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smtClean="0"/>
              <a:t>	Daha </a:t>
            </a:r>
            <a:r>
              <a:rPr lang="tr-TR" b="1" dirty="0"/>
              <a:t>sağlıklı yaşam için: </a:t>
            </a:r>
            <a:r>
              <a:rPr lang="tr-TR" dirty="0"/>
              <a:t>Sağlığımız için tüketeceğimiz gıdaların güvenilir olması yani mikroorganizmalarla </a:t>
            </a:r>
            <a:r>
              <a:rPr lang="tr-TR" dirty="0" err="1"/>
              <a:t>kontamine</a:t>
            </a:r>
            <a:r>
              <a:rPr lang="tr-TR" dirty="0"/>
              <a:t> olmaması gerekmektedir. Bu nedenle gıda güvenliği konusu günümüzde büyük bir öneme sahiptir.</a:t>
            </a:r>
          </a:p>
          <a:p>
            <a:pPr marL="0" indent="0">
              <a:buNone/>
            </a:pPr>
            <a:endParaRPr lang="tr-TR" dirty="0"/>
          </a:p>
          <a:p>
            <a:pPr marL="0" indent="0">
              <a:buNone/>
            </a:pPr>
            <a:r>
              <a:rPr lang="tr-TR" b="1" dirty="0"/>
              <a:t>	</a:t>
            </a:r>
            <a:r>
              <a:rPr lang="tr-TR" b="1" dirty="0" smtClean="0"/>
              <a:t>Kronik </a:t>
            </a:r>
            <a:r>
              <a:rPr lang="tr-TR" b="1" dirty="0"/>
              <a:t>hastalıkların önlenmesi: </a:t>
            </a:r>
            <a:r>
              <a:rPr lang="tr-TR" dirty="0"/>
              <a:t>Sağlıklı yaşamamız ve kronik hastalıklardan korunmamız için gıdaların mikroorganizmalarla bulaşmaması ve </a:t>
            </a:r>
            <a:r>
              <a:rPr lang="tr-TR" dirty="0" err="1"/>
              <a:t>toksik</a:t>
            </a:r>
            <a:r>
              <a:rPr lang="tr-TR" dirty="0"/>
              <a:t> madde içermemesi gereklidir. Bu tür gıdalarla beslendiğimizde yaşam süremiz uzayacak ve yaşam şeklimizde iyileşecektir.</a:t>
            </a:r>
          </a:p>
          <a:p>
            <a:endParaRPr lang="tr-TR" dirty="0"/>
          </a:p>
        </p:txBody>
      </p:sp>
    </p:spTree>
    <p:extLst>
      <p:ext uri="{BB962C8B-B14F-4D97-AF65-F5344CB8AC3E}">
        <p14:creationId xmlns:p14="http://schemas.microsoft.com/office/powerpoint/2010/main" val="380320746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i="1" dirty="0" err="1"/>
              <a:t>MyPyramid</a:t>
            </a:r>
            <a:endParaRPr lang="tr-TR" dirty="0"/>
          </a:p>
        </p:txBody>
      </p:sp>
      <p:sp>
        <p:nvSpPr>
          <p:cNvPr id="3" name="İçerik Yer Tutucusu 2"/>
          <p:cNvSpPr>
            <a:spLocks noGrp="1"/>
          </p:cNvSpPr>
          <p:nvPr>
            <p:ph idx="1"/>
          </p:nvPr>
        </p:nvSpPr>
        <p:spPr/>
        <p:txBody>
          <a:bodyPr/>
          <a:lstStyle/>
          <a:p>
            <a:pPr marL="0" indent="0">
              <a:buNone/>
            </a:pPr>
            <a:r>
              <a:rPr lang="tr-TR" dirty="0" smtClean="0"/>
              <a:t>	2005 </a:t>
            </a:r>
            <a:r>
              <a:rPr lang="tr-TR" dirty="0"/>
              <a:t>yılında yayınlanmış Beslenme Rehberi ile Amerikan Tarım Bakanlığı, internet ortamında insanların beslenme rejimlerini ve fiziksel aktivitelerini planlayabilecekleri bir program geliştirdi.  Besin zinciri piramidi, beslenme rehberlerinden birkaç önemli mesajı vermektedir.</a:t>
            </a:r>
          </a:p>
          <a:p>
            <a:pPr marL="0" indent="0">
              <a:buNone/>
            </a:pPr>
            <a:endParaRPr lang="tr-TR"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9582" y="3396837"/>
            <a:ext cx="4481565" cy="3386637"/>
          </a:xfrm>
          <a:prstGeom prst="rect">
            <a:avLst/>
          </a:prstGeom>
        </p:spPr>
      </p:pic>
    </p:spTree>
    <p:extLst>
      <p:ext uri="{BB962C8B-B14F-4D97-AF65-F5344CB8AC3E}">
        <p14:creationId xmlns:p14="http://schemas.microsoft.com/office/powerpoint/2010/main" val="306397949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b="1" dirty="0" smtClean="0"/>
              <a:t>Tahıllar: </a:t>
            </a:r>
            <a:r>
              <a:rPr lang="tr-TR" dirty="0" smtClean="0"/>
              <a:t>Almış </a:t>
            </a:r>
            <a:r>
              <a:rPr lang="tr-TR" dirty="0"/>
              <a:t>olduğunuz gıdaların yarısını tam tahıllı gıdalara çevirin. Bunlar B grubu vitaminler, demir, çinko, magnezyum, protein ve lif bakımından zengindir. Günlük olarak en az 85 g bu gıdalardan alınması önerilmektedir.</a:t>
            </a:r>
          </a:p>
          <a:p>
            <a:r>
              <a:rPr lang="tr-TR" b="1" dirty="0" smtClean="0"/>
              <a:t>Sebzeler: </a:t>
            </a:r>
            <a:r>
              <a:rPr lang="tr-TR" dirty="0" smtClean="0"/>
              <a:t>Her </a:t>
            </a:r>
            <a:r>
              <a:rPr lang="tr-TR" dirty="0"/>
              <a:t>gün farklı sebze tüketin ve çeşitlendirin. Yeşil kuşsak ile tarif edilen sebzelerden her gün tüketmelisiniz.</a:t>
            </a:r>
          </a:p>
          <a:p>
            <a:r>
              <a:rPr lang="tr-TR" b="1" dirty="0" smtClean="0"/>
              <a:t>Meyveler: </a:t>
            </a:r>
            <a:r>
              <a:rPr lang="tr-TR" dirty="0" smtClean="0"/>
              <a:t>Meyve </a:t>
            </a:r>
            <a:r>
              <a:rPr lang="tr-TR" dirty="0"/>
              <a:t>tüketimine önem verin. Sebzeler için de aynı durum geçerlidir. Ancak meyveleri meyve suyu şeklinde değil de doğal halinde tüketmek gerekir. Bazı meyveler sıkıldıklarında içerdikleri besin maddelerini kaybederler. Piramit modeli, sebze ve meyveleri içerdikleri besin maddeleri bakımından benzer olmalarına rağmen bir arada değerlendirilmez.</a:t>
            </a:r>
          </a:p>
          <a:p>
            <a:endParaRPr lang="tr-TR" dirty="0"/>
          </a:p>
        </p:txBody>
      </p:sp>
    </p:spTree>
    <p:extLst>
      <p:ext uri="{BB962C8B-B14F-4D97-AF65-F5344CB8AC3E}">
        <p14:creationId xmlns:p14="http://schemas.microsoft.com/office/powerpoint/2010/main" val="319908051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20000"/>
          </a:bodyPr>
          <a:lstStyle/>
          <a:p>
            <a:r>
              <a:rPr lang="tr-TR" b="1" dirty="0" smtClean="0"/>
              <a:t>Yağlar: </a:t>
            </a:r>
            <a:r>
              <a:rPr lang="tr-TR" dirty="0" smtClean="0"/>
              <a:t>Tüketiminde </a:t>
            </a:r>
            <a:r>
              <a:rPr lang="tr-TR" dirty="0"/>
              <a:t>sınırınızı bilin. Sarı kuşak ile temsil edilen yağlar, sağlık için yararlı olanlarla kronik hastalık risklerini artıranları ayırmaktadır. Balıktan fındıktan ve bitkilerden elde edilen yağlar ile hayvansal yağlar ayrı değerlendirilir.</a:t>
            </a:r>
          </a:p>
          <a:p>
            <a:r>
              <a:rPr lang="tr-TR" b="1" dirty="0" smtClean="0"/>
              <a:t>Süt: </a:t>
            </a:r>
            <a:r>
              <a:rPr lang="tr-TR" dirty="0" smtClean="0"/>
              <a:t>Kalsiyumca </a:t>
            </a:r>
            <a:r>
              <a:rPr lang="tr-TR" dirty="0"/>
              <a:t>zengin gıdalar tüketin. Mavi kuşak ile temsil edilen süt ve süt ürünlerinde az yağlı veya yağsız olanları tüketin. Beslenme piramidinde laktoz nedeniyle süt ve süt ürünleri tüketemeyen kişiler içinde soya sütü ve kalsiyum destekli içeceklerde sunulmuştur.</a:t>
            </a:r>
          </a:p>
          <a:p>
            <a:r>
              <a:rPr lang="tr-TR" b="1" dirty="0"/>
              <a:t>Et ve </a:t>
            </a:r>
            <a:r>
              <a:rPr lang="tr-TR" b="1" dirty="0" smtClean="0"/>
              <a:t>baklagiller: </a:t>
            </a:r>
            <a:r>
              <a:rPr lang="tr-TR" dirty="0" smtClean="0"/>
              <a:t>Yağsız </a:t>
            </a:r>
            <a:r>
              <a:rPr lang="tr-TR" dirty="0"/>
              <a:t>protein tüketmeye devam edin. Yumurta, baklagiller ve sert kabuklu yemişlerden, yağsız etler, kanatlı hayvanlar ve balığa kadarki ürünler mor kuşak ile gösterilmektedir. Yağsız tüketim önemlidir. Izgara veya haşlama yöntemiyle bu gıdaları pişiriniz.</a:t>
            </a:r>
          </a:p>
          <a:p>
            <a:r>
              <a:rPr lang="tr-TR" b="1" dirty="0"/>
              <a:t>İsteğe bağlı </a:t>
            </a:r>
            <a:r>
              <a:rPr lang="tr-TR" b="1" dirty="0" smtClean="0"/>
              <a:t>kaloriler: </a:t>
            </a:r>
            <a:r>
              <a:rPr lang="tr-TR" dirty="0" smtClean="0"/>
              <a:t>Besin </a:t>
            </a:r>
            <a:r>
              <a:rPr lang="tr-TR" dirty="0"/>
              <a:t>zincirinin temel gıdaları dışında isteğe bağlı olarak tükettiğimiz küçük ara öğünlerde mevcuttur. Bunlar; tereyağlı ekmek, gazlı içecekler veya birkaç kurabiye gibi yiyeceklerdir. Bu yiyeceklerle günde 100-400 kalori alabilirsiniz. Bu değerler sizin aktivitenize bağlı olarak değişmektedir.</a:t>
            </a:r>
          </a:p>
          <a:p>
            <a:endParaRPr lang="tr-TR" dirty="0"/>
          </a:p>
        </p:txBody>
      </p:sp>
    </p:spTree>
    <p:extLst>
      <p:ext uri="{BB962C8B-B14F-4D97-AF65-F5344CB8AC3E}">
        <p14:creationId xmlns:p14="http://schemas.microsoft.com/office/powerpoint/2010/main" val="214123933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9228" y="24422"/>
            <a:ext cx="4532161" cy="6798242"/>
          </a:xfrm>
        </p:spPr>
      </p:pic>
    </p:spTree>
    <p:extLst>
      <p:ext uri="{BB962C8B-B14F-4D97-AF65-F5344CB8AC3E}">
        <p14:creationId xmlns:p14="http://schemas.microsoft.com/office/powerpoint/2010/main" val="6636611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Enerji Kaynakları</a:t>
            </a:r>
            <a:endParaRPr lang="tr-TR" dirty="0"/>
          </a:p>
        </p:txBody>
      </p:sp>
      <p:sp>
        <p:nvSpPr>
          <p:cNvPr id="3" name="İçerik Yer Tutucusu 2"/>
          <p:cNvSpPr>
            <a:spLocks noGrp="1"/>
          </p:cNvSpPr>
          <p:nvPr>
            <p:ph idx="1"/>
          </p:nvPr>
        </p:nvSpPr>
        <p:spPr/>
        <p:txBody>
          <a:bodyPr>
            <a:normAutofit/>
          </a:bodyPr>
          <a:lstStyle/>
          <a:p>
            <a:pPr marL="0" indent="0">
              <a:buNone/>
            </a:pPr>
            <a:r>
              <a:rPr lang="tr-TR" dirty="0" smtClean="0"/>
              <a:t>	Vücudumuzda </a:t>
            </a:r>
            <a:r>
              <a:rPr lang="tr-TR" dirty="0"/>
              <a:t>spor için gerekli enerji kaynakları nelerdir? Önceki bölümlerde hatırlayacağınız üzere enerji veren besinler protein, karbonhidrat ve yağlardır. Vücudumuza karbonhidrat ve yağ depolanabilir ancak protein depolanamaz. Vücut proteini özel amaçlara hizmet eden işlevsel bir dokudur. Bu bilgileri tekrar gözden geçirelim;          </a:t>
            </a:r>
            <a:endParaRPr lang="tr-TR" dirty="0" smtClean="0"/>
          </a:p>
          <a:p>
            <a:pPr lvl="0"/>
            <a:r>
              <a:rPr lang="tr-TR" b="1" dirty="0"/>
              <a:t>Karbonhidratlar: </a:t>
            </a:r>
            <a:r>
              <a:rPr lang="tr-TR" dirty="0"/>
              <a:t>Kaslarda ve sınırlı miktarda karaciğerde glikojen şeklinde depolanır.          </a:t>
            </a:r>
          </a:p>
          <a:p>
            <a:pPr lvl="0"/>
            <a:r>
              <a:rPr lang="tr-TR" b="1" dirty="0"/>
              <a:t>Yağ: </a:t>
            </a:r>
            <a:r>
              <a:rPr lang="tr-TR" dirty="0"/>
              <a:t>vücutta tüm organlarda ve serbest olarak bulunur.</a:t>
            </a:r>
          </a:p>
          <a:p>
            <a:pPr lvl="0"/>
            <a:r>
              <a:rPr lang="tr-TR" b="1" dirty="0"/>
              <a:t>Protein: </a:t>
            </a:r>
            <a:r>
              <a:rPr lang="tr-TR" dirty="0"/>
              <a:t>vücutta depolanmaz. Ancak kastlar, organlar veya enzimler gibi işlevsel rolleri olan dokulara oluşturur. Enerjimizin yalnızca %5-10’u proteinlerden karşılanır</a:t>
            </a:r>
            <a:r>
              <a:rPr lang="tr-TR" dirty="0" smtClean="0"/>
              <a:t>.</a:t>
            </a:r>
            <a:r>
              <a:rPr lang="tr-TR" dirty="0"/>
              <a:t> </a:t>
            </a:r>
          </a:p>
          <a:p>
            <a:pPr marL="0" indent="0">
              <a:buNone/>
            </a:pPr>
            <a:endParaRPr lang="tr-TR" dirty="0"/>
          </a:p>
          <a:p>
            <a:endParaRPr lang="tr-TR" dirty="0"/>
          </a:p>
        </p:txBody>
      </p:sp>
    </p:spTree>
    <p:extLst>
      <p:ext uri="{BB962C8B-B14F-4D97-AF65-F5344CB8AC3E}">
        <p14:creationId xmlns:p14="http://schemas.microsoft.com/office/powerpoint/2010/main" val="3706910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GIDA ETİKETLERİNİN KULLANILMASI</a:t>
            </a:r>
            <a:r>
              <a:rPr lang="tr-TR" dirty="0"/>
              <a:t/>
            </a:r>
            <a:br>
              <a:rPr lang="tr-TR" dirty="0"/>
            </a:br>
            <a:endParaRPr lang="tr-TR" dirty="0"/>
          </a:p>
        </p:txBody>
      </p:sp>
      <p:sp>
        <p:nvSpPr>
          <p:cNvPr id="3" name="İçerik Yer Tutucusu 2"/>
          <p:cNvSpPr>
            <a:spLocks noGrp="1"/>
          </p:cNvSpPr>
          <p:nvPr>
            <p:ph idx="1"/>
          </p:nvPr>
        </p:nvSpPr>
        <p:spPr/>
        <p:txBody>
          <a:bodyPr/>
          <a:lstStyle/>
          <a:p>
            <a:pPr marL="0" indent="0">
              <a:buNone/>
            </a:pPr>
            <a:r>
              <a:rPr lang="tr-TR" dirty="0" smtClean="0"/>
              <a:t>	Gıdalarda </a:t>
            </a:r>
            <a:r>
              <a:rPr lang="tr-TR" dirty="0"/>
              <a:t>beslenme değerlerinin etiketlerle belirtilmesindeki amaç, dengeli beslenmede gerekli olan miktarların uygun bir şekilde karşılanmasını sağlayabilmektir. Gıda ambalajları üzerindeki besin maddeleri değerleri: bir porsiyon üzerinden alabileceğiniz besin öğelerinin günlük almamız gerekli değerlere göre karşılaştırmamızı sağlar. Günlük değerler ortalama 2000 kalori ihtiyacı olan tipik bir tüketici için tavsiye edilen değerlerdir. </a:t>
            </a:r>
            <a:r>
              <a:rPr lang="tr-TR" dirty="0" smtClean="0"/>
              <a:t>Şekil 15’te gıdaların etiketlerindeki besin maddeler, değerleri ve günlük değerlerine karşılaştırılması yapılmıştır.</a:t>
            </a:r>
            <a:endParaRPr lang="tr-TR" dirty="0"/>
          </a:p>
        </p:txBody>
      </p:sp>
    </p:spTree>
    <p:extLst>
      <p:ext uri="{BB962C8B-B14F-4D97-AF65-F5344CB8AC3E}">
        <p14:creationId xmlns:p14="http://schemas.microsoft.com/office/powerpoint/2010/main" val="36631887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1963889645"/>
              </p:ext>
            </p:extLst>
          </p:nvPr>
        </p:nvGraphicFramePr>
        <p:xfrm>
          <a:off x="2589213" y="2133600"/>
          <a:ext cx="8915400" cy="2595880"/>
        </p:xfrm>
        <a:graphic>
          <a:graphicData uri="http://schemas.openxmlformats.org/drawingml/2006/table">
            <a:tbl>
              <a:tblPr firstRow="1" bandRow="1">
                <a:tableStyleId>{5C22544A-7EE6-4342-B048-85BDC9FD1C3A}</a:tableStyleId>
              </a:tblPr>
              <a:tblGrid>
                <a:gridCol w="4457700"/>
                <a:gridCol w="4457700"/>
              </a:tblGrid>
              <a:tr h="370840">
                <a:tc>
                  <a:txBody>
                    <a:bodyPr/>
                    <a:lstStyle/>
                    <a:p>
                      <a:r>
                        <a:rPr lang="tr-TR" dirty="0" smtClean="0"/>
                        <a:t>Yağ</a:t>
                      </a:r>
                      <a:endParaRPr lang="tr-TR" dirty="0"/>
                    </a:p>
                  </a:txBody>
                  <a:tcPr/>
                </a:tc>
                <a:tc>
                  <a:txBody>
                    <a:bodyPr/>
                    <a:lstStyle/>
                    <a:p>
                      <a:r>
                        <a:rPr lang="tr-TR" dirty="0" smtClean="0"/>
                        <a:t>65 g</a:t>
                      </a:r>
                    </a:p>
                  </a:txBody>
                  <a:tcPr/>
                </a:tc>
              </a:tr>
              <a:tr h="370840">
                <a:tc>
                  <a:txBody>
                    <a:bodyPr/>
                    <a:lstStyle/>
                    <a:p>
                      <a:r>
                        <a:rPr lang="tr-TR" dirty="0" smtClean="0"/>
                        <a:t>Doymuş yağ</a:t>
                      </a:r>
                      <a:endParaRPr lang="tr-TR" dirty="0"/>
                    </a:p>
                  </a:txBody>
                  <a:tcPr/>
                </a:tc>
                <a:tc>
                  <a:txBody>
                    <a:bodyPr/>
                    <a:lstStyle/>
                    <a:p>
                      <a:r>
                        <a:rPr lang="tr-TR" dirty="0" smtClean="0"/>
                        <a:t>20 g</a:t>
                      </a:r>
                      <a:endParaRPr lang="tr-TR" dirty="0"/>
                    </a:p>
                  </a:txBody>
                  <a:tcPr/>
                </a:tc>
              </a:tr>
              <a:tr h="370840">
                <a:tc>
                  <a:txBody>
                    <a:bodyPr/>
                    <a:lstStyle/>
                    <a:p>
                      <a:r>
                        <a:rPr lang="tr-TR" dirty="0" err="1" smtClean="0"/>
                        <a:t>Kolestrol</a:t>
                      </a:r>
                      <a:endParaRPr lang="tr-TR" dirty="0"/>
                    </a:p>
                  </a:txBody>
                  <a:tcPr/>
                </a:tc>
                <a:tc>
                  <a:txBody>
                    <a:bodyPr/>
                    <a:lstStyle/>
                    <a:p>
                      <a:r>
                        <a:rPr lang="tr-TR" dirty="0" smtClean="0"/>
                        <a:t>300 mg</a:t>
                      </a:r>
                    </a:p>
                  </a:txBody>
                  <a:tcPr/>
                </a:tc>
              </a:tr>
              <a:tr h="370840">
                <a:tc>
                  <a:txBody>
                    <a:bodyPr/>
                    <a:lstStyle/>
                    <a:p>
                      <a:r>
                        <a:rPr lang="tr-TR" dirty="0" smtClean="0"/>
                        <a:t>Toplam karbonhidrat</a:t>
                      </a:r>
                      <a:endParaRPr lang="tr-TR" dirty="0"/>
                    </a:p>
                  </a:txBody>
                  <a:tcPr/>
                </a:tc>
                <a:tc>
                  <a:txBody>
                    <a:bodyPr/>
                    <a:lstStyle/>
                    <a:p>
                      <a:r>
                        <a:rPr lang="tr-TR" dirty="0" smtClean="0"/>
                        <a:t>300 g</a:t>
                      </a:r>
                    </a:p>
                  </a:txBody>
                  <a:tcPr/>
                </a:tc>
              </a:tr>
              <a:tr h="370840">
                <a:tc>
                  <a:txBody>
                    <a:bodyPr/>
                    <a:lstStyle/>
                    <a:p>
                      <a:r>
                        <a:rPr lang="tr-TR" dirty="0" smtClean="0"/>
                        <a:t>Lif, Kepek</a:t>
                      </a:r>
                      <a:endParaRPr lang="tr-TR" dirty="0"/>
                    </a:p>
                  </a:txBody>
                  <a:tcPr/>
                </a:tc>
                <a:tc>
                  <a:txBody>
                    <a:bodyPr/>
                    <a:lstStyle/>
                    <a:p>
                      <a:r>
                        <a:rPr lang="tr-TR" dirty="0" smtClean="0"/>
                        <a:t>25 g</a:t>
                      </a:r>
                    </a:p>
                  </a:txBody>
                  <a:tcPr/>
                </a:tc>
              </a:tr>
              <a:tr h="370840">
                <a:tc>
                  <a:txBody>
                    <a:bodyPr/>
                    <a:lstStyle/>
                    <a:p>
                      <a:r>
                        <a:rPr lang="tr-TR" dirty="0" smtClean="0"/>
                        <a:t>Sodyum</a:t>
                      </a:r>
                      <a:endParaRPr lang="tr-TR" dirty="0"/>
                    </a:p>
                  </a:txBody>
                  <a:tcPr/>
                </a:tc>
                <a:tc>
                  <a:txBody>
                    <a:bodyPr/>
                    <a:lstStyle/>
                    <a:p>
                      <a:r>
                        <a:rPr lang="tr-TR" dirty="0" smtClean="0"/>
                        <a:t>2,400 mg</a:t>
                      </a:r>
                      <a:endParaRPr lang="tr-TR" dirty="0"/>
                    </a:p>
                  </a:txBody>
                  <a:tcPr/>
                </a:tc>
              </a:tr>
              <a:tr h="370840">
                <a:tc>
                  <a:txBody>
                    <a:bodyPr/>
                    <a:lstStyle/>
                    <a:p>
                      <a:r>
                        <a:rPr lang="tr-TR" dirty="0" smtClean="0"/>
                        <a:t>Protein</a:t>
                      </a:r>
                      <a:endParaRPr lang="tr-TR" dirty="0"/>
                    </a:p>
                  </a:txBody>
                  <a:tcPr/>
                </a:tc>
                <a:tc>
                  <a:txBody>
                    <a:bodyPr/>
                    <a:lstStyle/>
                    <a:p>
                      <a:r>
                        <a:rPr lang="tr-TR" dirty="0" smtClean="0"/>
                        <a:t>50 g</a:t>
                      </a:r>
                      <a:endParaRPr lang="tr-TR" dirty="0"/>
                    </a:p>
                  </a:txBody>
                  <a:tcPr/>
                </a:tc>
              </a:tr>
            </a:tbl>
          </a:graphicData>
        </a:graphic>
      </p:graphicFrame>
      <p:sp>
        <p:nvSpPr>
          <p:cNvPr id="5" name="Dikdörtgen 4"/>
          <p:cNvSpPr/>
          <p:nvPr/>
        </p:nvSpPr>
        <p:spPr>
          <a:xfrm>
            <a:off x="2589213" y="5123376"/>
            <a:ext cx="979756" cy="369332"/>
          </a:xfrm>
          <a:prstGeom prst="rect">
            <a:avLst/>
          </a:prstGeom>
        </p:spPr>
        <p:txBody>
          <a:bodyPr wrap="none">
            <a:spAutoFit/>
          </a:bodyPr>
          <a:lstStyle/>
          <a:p>
            <a:pPr algn="ctr"/>
            <a:r>
              <a:rPr lang="tr-TR" dirty="0">
                <a:ln w="0"/>
                <a:solidFill>
                  <a:schemeClr val="accent1"/>
                </a:solidFill>
                <a:effectLst>
                  <a:outerShdw blurRad="38100" dist="25400" dir="5400000" algn="ctr" rotWithShape="0">
                    <a:srgbClr val="6E747A">
                      <a:alpha val="43000"/>
                    </a:srgbClr>
                  </a:outerShdw>
                </a:effectLst>
              </a:rPr>
              <a:t>Şekil </a:t>
            </a:r>
            <a:r>
              <a:rPr lang="tr-TR" dirty="0" smtClean="0">
                <a:ln w="0"/>
                <a:solidFill>
                  <a:schemeClr val="accent1"/>
                </a:solidFill>
                <a:effectLst>
                  <a:outerShdw blurRad="38100" dist="25400" dir="5400000" algn="ctr" rotWithShape="0">
                    <a:srgbClr val="6E747A">
                      <a:alpha val="43000"/>
                    </a:srgbClr>
                  </a:outerShdw>
                </a:effectLst>
              </a:rPr>
              <a:t>15</a:t>
            </a:r>
            <a:endParaRPr lang="tr-TR"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6135707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a:t>Bir gıda ürününün etiketi nasıl okumalıdır? </a:t>
            </a:r>
            <a:r>
              <a:rPr lang="tr-TR" dirty="0"/>
              <a:t/>
            </a:r>
            <a:br>
              <a:rPr lang="tr-TR" dirty="0"/>
            </a:br>
            <a:endParaRPr lang="tr-TR" dirty="0"/>
          </a:p>
        </p:txBody>
      </p:sp>
      <p:sp>
        <p:nvSpPr>
          <p:cNvPr id="3" name="İçerik Yer Tutucusu 2"/>
          <p:cNvSpPr>
            <a:spLocks noGrp="1"/>
          </p:cNvSpPr>
          <p:nvPr>
            <p:ph idx="1"/>
          </p:nvPr>
        </p:nvSpPr>
        <p:spPr/>
        <p:txBody>
          <a:bodyPr/>
          <a:lstStyle/>
          <a:p>
            <a:pPr marL="0" indent="0">
              <a:buNone/>
            </a:pPr>
            <a:r>
              <a:rPr lang="tr-TR" dirty="0" smtClean="0"/>
              <a:t>	Etiketin </a:t>
            </a:r>
            <a:r>
              <a:rPr lang="tr-TR" dirty="0"/>
              <a:t>üst kısmında porsiyon büyüklüğüyle ilgili bilgi vardır. Buna dikkat edilmelidir çünkü kendinize hazırlamış olduğunuz öğün belki 2 veya 3 kişi için geçerli olabilir. Bu da gerekenden daha fazla kalori alımını sağlar.</a:t>
            </a:r>
          </a:p>
          <a:p>
            <a:pPr lvl="0"/>
            <a:r>
              <a:rPr lang="tr-TR" dirty="0"/>
              <a:t>Etiketin orta kısmında bulunan değerler bir porsiyondaki kalori miktarını ve bunun yağlardan gelecek olan miktarlarını gösterir.</a:t>
            </a:r>
          </a:p>
          <a:p>
            <a:pPr lvl="0"/>
            <a:r>
              <a:rPr lang="tr-TR" dirty="0"/>
              <a:t>Etikette 1 porsiyondaki doymuş ve doymamış yağ oranları, trans yağ, kolesterol ve sodyum gibi değerlerle birlikte, günlük alınması gereken besin maddeleri miktarları da verilmektedir. Beslenme rehberlerinden hatırlayacağınız gibi diyetlerde bazı besinlerin alım miktarları sınırlandırılmıştır. </a:t>
            </a:r>
          </a:p>
          <a:p>
            <a:endParaRPr lang="tr-TR" dirty="0"/>
          </a:p>
        </p:txBody>
      </p:sp>
    </p:spTree>
    <p:extLst>
      <p:ext uri="{BB962C8B-B14F-4D97-AF65-F5344CB8AC3E}">
        <p14:creationId xmlns:p14="http://schemas.microsoft.com/office/powerpoint/2010/main" val="41375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r>
              <a:rPr lang="tr-TR" dirty="0"/>
              <a:t>Etikette karbonhidrat, şeker, lif ve protein değerleri de sunulmaktadır. Bu değerler günlük karbonhidrat ve lif ihtiyaçları bakımından karşılaştırılmıştır.</a:t>
            </a:r>
          </a:p>
          <a:p>
            <a:pPr lvl="0"/>
            <a:r>
              <a:rPr lang="tr-TR" dirty="0"/>
              <a:t>Tarım ve Sağlık Bakanlığı bir şikayet yok ise ambalaj üzerinde protein içeriğiyle ilgili bir açıklamayı ve karşılaştırılmalı değerlendirmeyi yapmamaktadır. Günlük şeker değeri hakkında bir mukayesede bulunmamaktadır. Eğer gıdada başka besleyici öğeler var ise, listelenmesi oldukça uzun tutacaktır. Sadece önemli olan günlük besin miktarları belirtilir.</a:t>
            </a:r>
          </a:p>
          <a:p>
            <a:pPr lvl="0"/>
            <a:r>
              <a:rPr lang="tr-TR" dirty="0"/>
              <a:t>Etiketin altında ise 2500 kalorilik diyete göre isteğe bağlı olarak gıdaların alımından sağlanacak olan kaloriler hakkında bilgi vardır. </a:t>
            </a:r>
          </a:p>
          <a:p>
            <a:pPr lvl="0"/>
            <a:r>
              <a:rPr lang="tr-TR" dirty="0"/>
              <a:t>Beslenme rehberleri, Besin Zinciri Piramidi ve besin değerleri hakkında tüm öğrendiklerimizi daha sağlıklı bir yaşam için uygulamamıza yardımcı olur.</a:t>
            </a:r>
          </a:p>
        </p:txBody>
      </p:sp>
    </p:spTree>
    <p:extLst>
      <p:ext uri="{BB962C8B-B14F-4D97-AF65-F5344CB8AC3E}">
        <p14:creationId xmlns:p14="http://schemas.microsoft.com/office/powerpoint/2010/main" val="272168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a:t>
            </a:r>
            <a:endParaRPr lang="tr-TR" dirty="0"/>
          </a:p>
        </p:txBody>
      </p:sp>
      <p:sp>
        <p:nvSpPr>
          <p:cNvPr id="3" name="İçerik Yer Tutucusu 2"/>
          <p:cNvSpPr>
            <a:spLocks noGrp="1"/>
          </p:cNvSpPr>
          <p:nvPr>
            <p:ph idx="1"/>
          </p:nvPr>
        </p:nvSpPr>
        <p:spPr>
          <a:xfrm>
            <a:off x="2589212" y="718867"/>
            <a:ext cx="8915400" cy="3777622"/>
          </a:xfrm>
        </p:spPr>
        <p:txBody>
          <a:bodyPr/>
          <a:lstStyle/>
          <a:p>
            <a:pPr marL="0" indent="0">
              <a:buNone/>
            </a:pPr>
            <a:r>
              <a:rPr lang="tr-TR" dirty="0" smtClean="0"/>
              <a:t>	Bir </a:t>
            </a:r>
            <a:r>
              <a:rPr lang="tr-TR" dirty="0"/>
              <a:t>sporcunun vücudunda besin maddelerinin kalori yönünden nasıl değerlendirildiğini inceleyelim. Enerjinin çok az bir kısmı proteinden gelmekte olup çoğunluğu karbonhidrat ve yağdan karşılanmaktadır. Şekil </a:t>
            </a:r>
            <a:r>
              <a:rPr lang="tr-TR" dirty="0" smtClean="0"/>
              <a:t>2’de </a:t>
            </a:r>
            <a:r>
              <a:rPr lang="tr-TR" dirty="0"/>
              <a:t>70 kilogram vücut ağırlığında, %10 yağ oranına sahip formda bir sporcunun vücudundaki enerji depolarının dağılımı gösterilmiştir. Yetişkin bir erkekte vücudun yağ oranı ortalama %15 civarındadır ve bu da normal bir değerdir.</a:t>
            </a:r>
          </a:p>
          <a:p>
            <a:pPr marL="0" indent="0">
              <a:buNone/>
            </a:pPr>
            <a:endParaRPr lang="tr-TR" dirty="0"/>
          </a:p>
        </p:txBody>
      </p:sp>
      <p:graphicFrame>
        <p:nvGraphicFramePr>
          <p:cNvPr id="7" name="Tablo 6"/>
          <p:cNvGraphicFramePr>
            <a:graphicFrameLocks noGrp="1"/>
          </p:cNvGraphicFramePr>
          <p:nvPr>
            <p:extLst>
              <p:ext uri="{D42A27DB-BD31-4B8C-83A1-F6EECF244321}">
                <p14:modId xmlns:p14="http://schemas.microsoft.com/office/powerpoint/2010/main" val="4045636638"/>
              </p:ext>
            </p:extLst>
          </p:nvPr>
        </p:nvGraphicFramePr>
        <p:xfrm>
          <a:off x="2589212" y="3481266"/>
          <a:ext cx="8127999" cy="2219960"/>
        </p:xfrm>
        <a:graphic>
          <a:graphicData uri="http://schemas.openxmlformats.org/drawingml/2006/table">
            <a:tbl>
              <a:tblPr firstRow="1" bandRow="1">
                <a:tableStyleId>{5C22544A-7EE6-4342-B048-85BDC9FD1C3A}</a:tableStyleId>
              </a:tblPr>
              <a:tblGrid>
                <a:gridCol w="2709333"/>
                <a:gridCol w="2709333"/>
                <a:gridCol w="2709333"/>
              </a:tblGrid>
              <a:tr h="370840">
                <a:tc>
                  <a:txBody>
                    <a:bodyPr/>
                    <a:lstStyle/>
                    <a:p>
                      <a:r>
                        <a:rPr lang="tr-TR" dirty="0" smtClean="0"/>
                        <a:t>Enerji Deposu</a:t>
                      </a:r>
                      <a:endParaRPr lang="tr-TR" dirty="0"/>
                    </a:p>
                  </a:txBody>
                  <a:tcPr/>
                </a:tc>
                <a:tc>
                  <a:txBody>
                    <a:bodyPr/>
                    <a:lstStyle/>
                    <a:p>
                      <a:r>
                        <a:rPr lang="tr-TR" dirty="0" smtClean="0"/>
                        <a:t>Ağırlık (kg)</a:t>
                      </a:r>
                      <a:endParaRPr lang="tr-TR" dirty="0"/>
                    </a:p>
                  </a:txBody>
                  <a:tcPr/>
                </a:tc>
                <a:tc>
                  <a:txBody>
                    <a:bodyPr/>
                    <a:lstStyle/>
                    <a:p>
                      <a:r>
                        <a:rPr lang="tr-TR" dirty="0" smtClean="0"/>
                        <a:t>Kalori</a:t>
                      </a:r>
                      <a:endParaRPr lang="tr-TR" dirty="0"/>
                    </a:p>
                  </a:txBody>
                  <a:tcPr/>
                </a:tc>
              </a:tr>
              <a:tr h="370840">
                <a:tc>
                  <a:txBody>
                    <a:bodyPr/>
                    <a:lstStyle/>
                    <a:p>
                      <a:r>
                        <a:rPr lang="tr-TR" dirty="0" smtClean="0"/>
                        <a:t>Yağ</a:t>
                      </a:r>
                      <a:endParaRPr lang="tr-TR" dirty="0"/>
                    </a:p>
                  </a:txBody>
                  <a:tcPr/>
                </a:tc>
                <a:tc>
                  <a:txBody>
                    <a:bodyPr/>
                    <a:lstStyle/>
                    <a:p>
                      <a:pPr algn="ctr"/>
                      <a:r>
                        <a:rPr lang="tr-TR" dirty="0" smtClean="0"/>
                        <a:t>7</a:t>
                      </a:r>
                      <a:endParaRPr lang="tr-TR" dirty="0"/>
                    </a:p>
                  </a:txBody>
                  <a:tcPr/>
                </a:tc>
                <a:tc>
                  <a:txBody>
                    <a:bodyPr/>
                    <a:lstStyle/>
                    <a:p>
                      <a:pPr algn="ctr"/>
                      <a:r>
                        <a:rPr lang="tr-TR" dirty="0" smtClean="0"/>
                        <a:t>63,000</a:t>
                      </a:r>
                      <a:endParaRPr lang="tr-TR" dirty="0"/>
                    </a:p>
                  </a:txBody>
                  <a:tcPr/>
                </a:tc>
              </a:tr>
              <a:tr h="370840">
                <a:tc>
                  <a:txBody>
                    <a:bodyPr/>
                    <a:lstStyle/>
                    <a:p>
                      <a:r>
                        <a:rPr lang="tr-TR" dirty="0" smtClean="0"/>
                        <a:t>Glikojen</a:t>
                      </a:r>
                      <a:endParaRPr lang="tr-TR" dirty="0"/>
                    </a:p>
                  </a:txBody>
                  <a:tcPr/>
                </a:tc>
                <a:tc>
                  <a:txBody>
                    <a:bodyPr/>
                    <a:lstStyle/>
                    <a:p>
                      <a:pPr algn="ctr"/>
                      <a:endParaRPr lang="tr-TR" dirty="0"/>
                    </a:p>
                  </a:txBody>
                  <a:tcPr/>
                </a:tc>
                <a:tc>
                  <a:txBody>
                    <a:bodyPr/>
                    <a:lstStyle/>
                    <a:p>
                      <a:pPr algn="ctr"/>
                      <a:endParaRPr lang="tr-TR" dirty="0"/>
                    </a:p>
                  </a:txBody>
                  <a:tcPr/>
                </a:tc>
              </a:tr>
              <a:tr h="370840">
                <a:tc>
                  <a:txBody>
                    <a:bodyPr/>
                    <a:lstStyle/>
                    <a:p>
                      <a:r>
                        <a:rPr lang="tr-TR" dirty="0" smtClean="0"/>
                        <a:t>               Karaciğer</a:t>
                      </a:r>
                      <a:endParaRPr lang="tr-TR" dirty="0"/>
                    </a:p>
                  </a:txBody>
                  <a:tcPr/>
                </a:tc>
                <a:tc>
                  <a:txBody>
                    <a:bodyPr/>
                    <a:lstStyle/>
                    <a:p>
                      <a:pPr algn="ctr"/>
                      <a:r>
                        <a:rPr lang="tr-TR" dirty="0" smtClean="0"/>
                        <a:t>0.08</a:t>
                      </a:r>
                      <a:r>
                        <a:rPr lang="tr-TR" baseline="0" dirty="0" smtClean="0"/>
                        <a:t> – 0.1</a:t>
                      </a:r>
                      <a:endParaRPr lang="tr-TR" dirty="0"/>
                    </a:p>
                  </a:txBody>
                  <a:tcPr/>
                </a:tc>
                <a:tc>
                  <a:txBody>
                    <a:bodyPr/>
                    <a:lstStyle/>
                    <a:p>
                      <a:pPr algn="ctr"/>
                      <a:r>
                        <a:rPr lang="tr-TR" dirty="0" smtClean="0"/>
                        <a:t>300 – 400</a:t>
                      </a:r>
                      <a:endParaRPr lang="tr-TR" dirty="0"/>
                    </a:p>
                  </a:txBody>
                  <a:tcPr/>
                </a:tc>
              </a:tr>
              <a:tr h="370840">
                <a:tc>
                  <a:txBody>
                    <a:bodyPr/>
                    <a:lstStyle/>
                    <a:p>
                      <a:r>
                        <a:rPr lang="tr-TR" dirty="0" smtClean="0"/>
                        <a:t>               Kaslar</a:t>
                      </a:r>
                      <a:endParaRPr lang="tr-TR" dirty="0"/>
                    </a:p>
                  </a:txBody>
                  <a:tcPr/>
                </a:tc>
                <a:tc>
                  <a:txBody>
                    <a:bodyPr/>
                    <a:lstStyle/>
                    <a:p>
                      <a:pPr algn="ctr"/>
                      <a:r>
                        <a:rPr lang="tr-TR" dirty="0" smtClean="0"/>
                        <a:t>0.3 – 0.4</a:t>
                      </a:r>
                      <a:endParaRPr lang="tr-TR" dirty="0"/>
                    </a:p>
                  </a:txBody>
                  <a:tcPr/>
                </a:tc>
                <a:tc>
                  <a:txBody>
                    <a:bodyPr/>
                    <a:lstStyle/>
                    <a:p>
                      <a:pPr algn="ctr"/>
                      <a:r>
                        <a:rPr lang="tr-TR" dirty="0" smtClean="0"/>
                        <a:t>1,200 – 1,600</a:t>
                      </a:r>
                      <a:endParaRPr lang="tr-TR" dirty="0"/>
                    </a:p>
                  </a:txBody>
                  <a:tcPr/>
                </a:tc>
              </a:tr>
              <a:tr h="334629">
                <a:tc>
                  <a:txBody>
                    <a:bodyPr/>
                    <a:lstStyle/>
                    <a:p>
                      <a:r>
                        <a:rPr lang="tr-TR" dirty="0" smtClean="0"/>
                        <a:t>Kan Şekeri</a:t>
                      </a:r>
                      <a:endParaRPr lang="tr-TR" dirty="0"/>
                    </a:p>
                  </a:txBody>
                  <a:tcPr/>
                </a:tc>
                <a:tc>
                  <a:txBody>
                    <a:bodyPr/>
                    <a:lstStyle/>
                    <a:p>
                      <a:pPr algn="ctr"/>
                      <a:r>
                        <a:rPr lang="tr-TR" dirty="0" smtClean="0"/>
                        <a:t>0.03</a:t>
                      </a:r>
                      <a:endParaRPr lang="tr-TR" dirty="0"/>
                    </a:p>
                  </a:txBody>
                  <a:tcPr/>
                </a:tc>
                <a:tc>
                  <a:txBody>
                    <a:bodyPr/>
                    <a:lstStyle/>
                    <a:p>
                      <a:pPr algn="ctr"/>
                      <a:r>
                        <a:rPr lang="tr-TR" dirty="0" smtClean="0"/>
                        <a:t>100</a:t>
                      </a:r>
                      <a:endParaRPr lang="tr-TR" dirty="0"/>
                    </a:p>
                  </a:txBody>
                  <a:tcPr/>
                </a:tc>
              </a:tr>
            </a:tbl>
          </a:graphicData>
        </a:graphic>
      </p:graphicFrame>
      <p:sp>
        <p:nvSpPr>
          <p:cNvPr id="8" name="Dikdörtgen 7"/>
          <p:cNvSpPr/>
          <p:nvPr/>
        </p:nvSpPr>
        <p:spPr>
          <a:xfrm>
            <a:off x="3826244" y="2787556"/>
            <a:ext cx="4953599" cy="646331"/>
          </a:xfrm>
          <a:prstGeom prst="rect">
            <a:avLst/>
          </a:prstGeom>
          <a:noFill/>
        </p:spPr>
        <p:txBody>
          <a:bodyPr wrap="none" lIns="91440" tIns="45720" rIns="91440" bIns="45720">
            <a:spAutoFit/>
          </a:bodyPr>
          <a:lstStyle/>
          <a:p>
            <a:pPr algn="ctr"/>
            <a:r>
              <a:rPr lang="tr-TR" b="0" cap="none" spc="0" dirty="0" smtClean="0">
                <a:ln w="0"/>
                <a:solidFill>
                  <a:schemeClr val="accent1"/>
                </a:solidFill>
                <a:effectLst>
                  <a:outerShdw blurRad="38100" dist="25400" dir="5400000" algn="ctr" rotWithShape="0">
                    <a:srgbClr val="6E747A">
                      <a:alpha val="43000"/>
                    </a:srgbClr>
                  </a:outerShdw>
                </a:effectLst>
              </a:rPr>
              <a:t>70 kg ağırlığındaki bir erkeğin vücudundaki</a:t>
            </a:r>
          </a:p>
          <a:p>
            <a:pPr algn="ctr"/>
            <a:r>
              <a:rPr lang="tr-TR" dirty="0" smtClean="0">
                <a:ln w="0"/>
                <a:solidFill>
                  <a:schemeClr val="accent1"/>
                </a:solidFill>
                <a:effectLst>
                  <a:outerShdw blurRad="38100" dist="25400" dir="5400000" algn="ctr" rotWithShape="0">
                    <a:srgbClr val="6E747A">
                      <a:alpha val="43000"/>
                    </a:srgbClr>
                  </a:outerShdw>
                </a:effectLst>
              </a:rPr>
              <a:t>Enerji depoları (%10 vücut yağı)</a:t>
            </a:r>
            <a:endParaRPr lang="tr-TR" b="0" cap="none" spc="0" dirty="0">
              <a:ln w="0"/>
              <a:solidFill>
                <a:schemeClr val="accent1"/>
              </a:solidFill>
              <a:effectLst>
                <a:outerShdw blurRad="38100" dist="25400" dir="5400000" algn="ctr" rotWithShape="0">
                  <a:srgbClr val="6E747A">
                    <a:alpha val="43000"/>
                  </a:srgbClr>
                </a:outerShdw>
              </a:effectLst>
            </a:endParaRPr>
          </a:p>
        </p:txBody>
      </p:sp>
      <p:sp>
        <p:nvSpPr>
          <p:cNvPr id="9" name="Dikdörtgen 8"/>
          <p:cNvSpPr/>
          <p:nvPr/>
        </p:nvSpPr>
        <p:spPr>
          <a:xfrm>
            <a:off x="2513871" y="5918866"/>
            <a:ext cx="851516" cy="369332"/>
          </a:xfrm>
          <a:prstGeom prst="rect">
            <a:avLst/>
          </a:prstGeom>
          <a:noFill/>
        </p:spPr>
        <p:txBody>
          <a:bodyPr wrap="none" lIns="91440" tIns="45720" rIns="91440" bIns="45720">
            <a:spAutoFit/>
          </a:bodyPr>
          <a:lstStyle/>
          <a:p>
            <a:pPr algn="ctr"/>
            <a:r>
              <a:rPr lang="tr-TR" b="0" cap="none" spc="0" dirty="0" smtClean="0">
                <a:ln w="0"/>
                <a:solidFill>
                  <a:schemeClr val="accent1"/>
                </a:solidFill>
                <a:effectLst>
                  <a:outerShdw blurRad="38100" dist="25400" dir="5400000" algn="ctr" rotWithShape="0">
                    <a:srgbClr val="6E747A">
                      <a:alpha val="43000"/>
                    </a:srgbClr>
                  </a:outerShdw>
                </a:effectLst>
              </a:rPr>
              <a:t>Şekil 2</a:t>
            </a:r>
            <a:endParaRPr lang="tr-TR"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089498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Egzersiz süresince enerji kullanımı</a:t>
            </a:r>
            <a:endParaRPr lang="tr-TR" dirty="0"/>
          </a:p>
        </p:txBody>
      </p:sp>
      <p:sp>
        <p:nvSpPr>
          <p:cNvPr id="3" name="İçerik Yer Tutucusu 2"/>
          <p:cNvSpPr>
            <a:spLocks noGrp="1"/>
          </p:cNvSpPr>
          <p:nvPr>
            <p:ph idx="1"/>
          </p:nvPr>
        </p:nvSpPr>
        <p:spPr/>
        <p:txBody>
          <a:bodyPr/>
          <a:lstStyle/>
          <a:p>
            <a:pPr marL="0" indent="0">
              <a:buNone/>
            </a:pPr>
            <a:r>
              <a:rPr lang="tr-TR" dirty="0" smtClean="0"/>
              <a:t>	Enerji </a:t>
            </a:r>
            <a:r>
              <a:rPr lang="tr-TR" dirty="0"/>
              <a:t>kaynaklarını ve bunların egzersiz süresince nasıl kullanıldıklarını anlamak için daha önceki bölümlerde gördün mü karbonhidrat, yağ ve protein mekanizmasının bir aradı nasıl işlediğini tekrarlayalım. Şekil </a:t>
            </a:r>
            <a:r>
              <a:rPr lang="tr-TR" dirty="0" smtClean="0"/>
              <a:t>3 </a:t>
            </a:r>
            <a:r>
              <a:rPr lang="tr-TR" dirty="0"/>
              <a:t>bu üçlünün metabolizmasını özetlemektedir. Proteinlerin enerji amacıyla kullanımı nispeten az olduğu için onu şimdilik değerlendirme almayacağız</a:t>
            </a:r>
            <a:r>
              <a:rPr lang="tr-TR" b="1" dirty="0"/>
              <a:t>. </a:t>
            </a:r>
            <a:r>
              <a:rPr lang="tr-TR" dirty="0"/>
              <a:t>Ancak glikojen depolarının tükendiği, ek karbonhidrat alınmadığı durumlarda protein enerji kaynağı olarak devreye girmektedir. Bu dönemde beynin ihtiyacı olan enerji proteinlerin glikoza dönüşümü ile (</a:t>
            </a:r>
            <a:r>
              <a:rPr lang="tr-TR" dirty="0" err="1"/>
              <a:t>glikoneogeneziz</a:t>
            </a:r>
            <a:r>
              <a:rPr lang="tr-TR" dirty="0"/>
              <a:t>) karşılanır. Bu durum birkaç saati aşan ağır egzersizlerde gerçekleşir.          </a:t>
            </a:r>
          </a:p>
          <a:p>
            <a:pPr marL="0" indent="0">
              <a:buNone/>
            </a:pPr>
            <a:r>
              <a:rPr lang="tr-TR" dirty="0" smtClean="0"/>
              <a:t>	Egzersiz </a:t>
            </a:r>
            <a:r>
              <a:rPr lang="tr-TR" dirty="0"/>
              <a:t>süresince kullanılması gerekli enerji kaynaklarının neler olduklarını ve hangi şartlarda kasları tarafından tercih edilebileceklerini inceleyelim.          </a:t>
            </a:r>
          </a:p>
          <a:p>
            <a:pPr marL="0" indent="0">
              <a:buNone/>
            </a:pPr>
            <a:endParaRPr lang="tr-TR" dirty="0"/>
          </a:p>
        </p:txBody>
      </p:sp>
    </p:spTree>
    <p:extLst>
      <p:ext uri="{BB962C8B-B14F-4D97-AF65-F5344CB8AC3E}">
        <p14:creationId xmlns:p14="http://schemas.microsoft.com/office/powerpoint/2010/main" val="360622819"/>
      </p:ext>
    </p:extLst>
  </p:cSld>
  <p:clrMapOvr>
    <a:masterClrMapping/>
  </p:clrMapOvr>
  <p:timing>
    <p:tnLst>
      <p:par>
        <p:cTn id="1" dur="indefinite" restart="never" nodeType="tmRoot"/>
      </p:par>
    </p:tnLst>
  </p:timing>
</p:sld>
</file>

<file path=ppt/theme/theme1.xml><?xml version="1.0" encoding="utf-8"?>
<a:theme xmlns:a="http://schemas.openxmlformats.org/drawingml/2006/main" name="Duma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327</TotalTime>
  <Words>1248</Words>
  <Application>Microsoft Office PowerPoint</Application>
  <PresentationFormat>Geniş ekran</PresentationFormat>
  <Paragraphs>344</Paragraphs>
  <Slides>73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73</vt:i4>
      </vt:variant>
    </vt:vector>
  </HeadingPairs>
  <TitlesOfParts>
    <vt:vector size="77" baseType="lpstr">
      <vt:lpstr>Arial</vt:lpstr>
      <vt:lpstr>Century Gothic</vt:lpstr>
      <vt:lpstr>Wingdings 3</vt:lpstr>
      <vt:lpstr>Duman</vt:lpstr>
      <vt:lpstr>Ünite 11 ve 12 : BESLENME ve ATLETİK PERFORMANS / BESLENME KILAVUZU ve BESİN ÖĞELERİ</vt:lpstr>
      <vt:lpstr>PowerPoint Sunusu</vt:lpstr>
      <vt:lpstr>PowerPoint Sunusu</vt:lpstr>
      <vt:lpstr>PowerPoint Sunusu</vt:lpstr>
      <vt:lpstr>EGZERSİZ SÜRESİNCE ENERJİ KULLANIMINDA KARBONHİDRAT ve YAĞLARIN ROLÜ</vt:lpstr>
      <vt:lpstr>Egzersiz Süresince Enerji Tüketimi (Kalori/Saat)</vt:lpstr>
      <vt:lpstr>Enerji Kaynakları</vt:lpstr>
      <vt:lpstr>  </vt:lpstr>
      <vt:lpstr>Egzersiz süresince enerji kullanımı</vt:lpstr>
      <vt:lpstr>Karbonhidrat, yağ ve protein metabolizmasının bir arada gösterimi</vt:lpstr>
      <vt:lpstr>Yüksek efor gerektiren sporlar </vt:lpstr>
      <vt:lpstr>PowerPoint Sunusu</vt:lpstr>
      <vt:lpstr>PowerPoint Sunusu</vt:lpstr>
      <vt:lpstr>Dayanıklılık Gerektiren Sürekli Aktiviteler </vt:lpstr>
      <vt:lpstr>PowerPoint Sunusu</vt:lpstr>
      <vt:lpstr>  </vt:lpstr>
      <vt:lpstr>   </vt:lpstr>
      <vt:lpstr>Yağ yıkımını sağlayan egzersizler </vt:lpstr>
      <vt:lpstr>SPORTİF AKTİVİTELERDE KARBONHİDRATLARIN ÖNEMİ</vt:lpstr>
      <vt:lpstr>PowerPoint Sunusu</vt:lpstr>
      <vt:lpstr>   </vt:lpstr>
      <vt:lpstr>PowerPoint Sunusu</vt:lpstr>
      <vt:lpstr>PowerPoint Sunusu</vt:lpstr>
      <vt:lpstr>PowerPoint Sunusu</vt:lpstr>
      <vt:lpstr>Diyetteki Protein ve Yağın Önemi </vt:lpstr>
      <vt:lpstr>   </vt:lpstr>
      <vt:lpstr>SPORCULARDA SU VE DİĞER İÇECEKLERİN ÖNEMİ </vt:lpstr>
      <vt:lpstr>PowerPoint Sunusu</vt:lpstr>
      <vt:lpstr>PowerPoint Sunusu</vt:lpstr>
      <vt:lpstr>PowerPoint Sunusu</vt:lpstr>
      <vt:lpstr>Hangi içecekler tercih edilmelidir? </vt:lpstr>
      <vt:lpstr>Sporcu İçeceklerinin Karşılaştırma  (100 g miktarı içinde olan)</vt:lpstr>
      <vt:lpstr>PowerPoint Sunusu</vt:lpstr>
      <vt:lpstr>Egzersiz öncesi tüketilmesi tavsiye edilen gıdalar </vt:lpstr>
      <vt:lpstr>PowerPoint Sunusu</vt:lpstr>
      <vt:lpstr>PERFORMANS ARTTIRICI DESTEKLER</vt:lpstr>
      <vt:lpstr>   </vt:lpstr>
      <vt:lpstr>BESLENME KILAVUZU VE BESİN ÖĞELERİ</vt:lpstr>
      <vt:lpstr>PowerPoint Sunusu</vt:lpstr>
      <vt:lpstr>1)Fazla kalori mi yoksa dengeli beslenme mi? </vt:lpstr>
      <vt:lpstr>PowerPoint Sunusu</vt:lpstr>
      <vt:lpstr>2)Kilo kontrolü</vt:lpstr>
      <vt:lpstr>PowerPoint Sunusu</vt:lpstr>
      <vt:lpstr>3) Fiziksel aktivite </vt:lpstr>
      <vt:lpstr>PowerPoint Sunusu</vt:lpstr>
      <vt:lpstr>4)Vücudu destekleyen gıdalar</vt:lpstr>
      <vt:lpstr>PowerPoint Sunusu</vt:lpstr>
      <vt:lpstr>PowerPoint Sunusu</vt:lpstr>
      <vt:lpstr>5) Yağlar </vt:lpstr>
      <vt:lpstr>PowerPoint Sunusu</vt:lpstr>
      <vt:lpstr>PowerPoint Sunusu</vt:lpstr>
      <vt:lpstr>6) Karbonhidratlar</vt:lpstr>
      <vt:lpstr>PowerPoint Sunusu</vt:lpstr>
      <vt:lpstr>PowerPoint Sunusu</vt:lpstr>
      <vt:lpstr>7) Sodyum ve Potasyum </vt:lpstr>
      <vt:lpstr>PowerPoint Sunusu</vt:lpstr>
      <vt:lpstr>PowerPoint Sunusu</vt:lpstr>
      <vt:lpstr>PowerPoint Sunusu</vt:lpstr>
      <vt:lpstr>8) Alkollü içecekler</vt:lpstr>
      <vt:lpstr>PowerPoint Sunusu</vt:lpstr>
      <vt:lpstr>PowerPoint Sunusu</vt:lpstr>
      <vt:lpstr>9) Gıda güvenliği </vt:lpstr>
      <vt:lpstr>PowerPoint Sunusu</vt:lpstr>
      <vt:lpstr>PowerPoint Sunusu</vt:lpstr>
      <vt:lpstr>PowerPoint Sunusu</vt:lpstr>
      <vt:lpstr>MyPyramid</vt:lpstr>
      <vt:lpstr>PowerPoint Sunusu</vt:lpstr>
      <vt:lpstr>PowerPoint Sunusu</vt:lpstr>
      <vt:lpstr>PowerPoint Sunusu</vt:lpstr>
      <vt:lpstr>GIDA ETİKETLERİNİN KULLANILMASI </vt:lpstr>
      <vt:lpstr>PowerPoint Sunusu</vt:lpstr>
      <vt:lpstr>Bir gıda ürününün etiketi nasıl okumalıdır?  </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BESLENME ve ATLETİK PERFORMANS</dc:title>
  <dc:creator>user</dc:creator>
  <cp:lastModifiedBy>Birce Taban</cp:lastModifiedBy>
  <cp:revision>32</cp:revision>
  <dcterms:created xsi:type="dcterms:W3CDTF">2017-12-09T03:56:08Z</dcterms:created>
  <dcterms:modified xsi:type="dcterms:W3CDTF">2017-12-11T07:19:41Z</dcterms:modified>
</cp:coreProperties>
</file>