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18"/>
  </p:notesMasterIdLst>
  <p:sldIdLst>
    <p:sldId id="256" r:id="rId2"/>
    <p:sldId id="266" r:id="rId3"/>
    <p:sldId id="267" r:id="rId4"/>
    <p:sldId id="268" r:id="rId5"/>
    <p:sldId id="269" r:id="rId6"/>
    <p:sldId id="270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65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C77D"/>
    <a:srgbClr val="204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6433" autoAdjust="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08CFC-4A2A-47E8-BC3E-ED0B7C7E7493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E8213-E6FB-4089-BA6A-B62E5B4E95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0253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3200" b="0" spc="-50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1800" cap="all" spc="20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dirty="0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D21F69-E93F-40C2-85AE-E33A1B82552E}" type="datetimeFigureOut">
              <a:rPr lang="tr-TR" smtClean="0"/>
              <a:pPr/>
              <a:t>12.12.2017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F3592AE-DCF9-45D3-B358-91B0C2FA4252}" type="slidenum">
              <a:rPr lang="tr-TR" smtClean="0"/>
              <a:pPr/>
              <a:t>‹#›</a:t>
            </a:fld>
            <a:endParaRPr lang="tr-T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1391" y="826686"/>
            <a:ext cx="1527835" cy="1527835"/>
          </a:xfrm>
          <a:prstGeom prst="rect">
            <a:avLst/>
          </a:prstGeom>
        </p:spPr>
      </p:pic>
      <p:sp>
        <p:nvSpPr>
          <p:cNvPr id="12" name="Metin kutusu 11"/>
          <p:cNvSpPr txBox="1"/>
          <p:nvPr userDrawn="1"/>
        </p:nvSpPr>
        <p:spPr>
          <a:xfrm>
            <a:off x="3929604" y="1051995"/>
            <a:ext cx="51884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0" dirty="0" smtClean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Ankara Üniversitesi</a:t>
            </a:r>
          </a:p>
          <a:p>
            <a:pPr algn="ctr"/>
            <a:r>
              <a:rPr lang="tr-TR" sz="3200" b="0" dirty="0" smtClean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Nallıhan</a:t>
            </a:r>
            <a:r>
              <a:rPr lang="tr-TR" sz="3200" b="0" baseline="0" dirty="0" smtClean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Meslek Yüksekokulu</a:t>
            </a:r>
            <a:endParaRPr lang="tr-TR" sz="3200" b="0" dirty="0">
              <a:solidFill>
                <a:srgbClr val="2047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31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6873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613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5541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225296"/>
            <a:ext cx="10058400" cy="4643798"/>
          </a:xfrm>
        </p:spPr>
        <p:txBody>
          <a:bodyPr/>
          <a:lstStyle>
            <a:lvl1pPr>
              <a:defRPr sz="28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D21F69-E93F-40C2-85AE-E33A1B82552E}" type="datetimeFigureOut">
              <a:rPr lang="tr-TR" smtClean="0"/>
              <a:pPr/>
              <a:t>12.12.2017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F3592AE-DCF9-45D3-B358-91B0C2FA42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575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3600" b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200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D21F69-E93F-40C2-85AE-E33A1B82552E}" type="datetimeFigureOut">
              <a:rPr lang="tr-TR" smtClean="0"/>
              <a:pPr/>
              <a:t>12.12.2017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F3592AE-DCF9-45D3-B358-91B0C2FA425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62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98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914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962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928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D21F69-E93F-40C2-85AE-E33A1B82552E}" type="datetimeFigureOut">
              <a:rPr lang="tr-TR" smtClean="0"/>
              <a:pPr/>
              <a:t>12.12.2017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F3592AE-DCF9-45D3-B358-91B0C2FA42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192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502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520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97633"/>
            <a:ext cx="10058400" cy="467146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D21F69-E93F-40C2-85AE-E33A1B82552E}" type="datetimeFigureOut">
              <a:rPr lang="tr-TR" smtClean="0"/>
              <a:pPr/>
              <a:t>12.12.2017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F3592AE-DCF9-45D3-B358-91B0C2FA425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097280" y="1138648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78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rgbClr val="204788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Sosyal Ağlar ve Sosyal Medya 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BİT101 BİLGİ VE İLETİŞİM TEKNOLOJİLERİ</a:t>
            </a:r>
          </a:p>
          <a:p>
            <a:r>
              <a:rPr lang="tr-TR" dirty="0" smtClean="0"/>
              <a:t>ÖĞR.GÖR.DR. UFUK TANYERİ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01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Sosyal Ağlar [1]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2037969"/>
            <a:ext cx="6903720" cy="339242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dirty="0" smtClean="0"/>
              <a:t>2009</a:t>
            </a:r>
            <a:endParaRPr lang="tr-TR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dirty="0" err="1" smtClean="0"/>
              <a:t>Dennis</a:t>
            </a:r>
            <a:r>
              <a:rPr lang="tr-TR" dirty="0" smtClean="0"/>
              <a:t> </a:t>
            </a:r>
            <a:r>
              <a:rPr lang="tr-TR" dirty="0" err="1"/>
              <a:t>Crowley</a:t>
            </a:r>
            <a:r>
              <a:rPr lang="tr-TR" dirty="0"/>
              <a:t>, </a:t>
            </a:r>
            <a:r>
              <a:rPr lang="tr-TR" dirty="0" err="1"/>
              <a:t>Naveen</a:t>
            </a:r>
            <a:r>
              <a:rPr lang="tr-TR" dirty="0"/>
              <a:t> </a:t>
            </a:r>
            <a:r>
              <a:rPr lang="tr-TR" dirty="0" err="1"/>
              <a:t>Selvadurai</a:t>
            </a:r>
            <a:endParaRPr lang="tr-TR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dirty="0" smtClean="0"/>
              <a:t>Mobil </a:t>
            </a:r>
            <a:r>
              <a:rPr lang="tr-TR" dirty="0"/>
              <a:t>cihazlar </a:t>
            </a:r>
            <a:r>
              <a:rPr lang="tr-TR" dirty="0" smtClean="0"/>
              <a:t>üzerindeki GPS teknolojisinden </a:t>
            </a:r>
            <a:r>
              <a:rPr lang="tr-TR" dirty="0"/>
              <a:t>faydalanarak, cihaz kullanıcılarının bulundukları </a:t>
            </a:r>
            <a:r>
              <a:rPr lang="tr-TR" dirty="0" smtClean="0"/>
              <a:t>ortamda </a:t>
            </a:r>
            <a:r>
              <a:rPr lang="tr-TR" dirty="0" err="1" smtClean="0"/>
              <a:t>check</a:t>
            </a:r>
            <a:r>
              <a:rPr lang="tr-TR" dirty="0" smtClean="0"/>
              <a:t>-in yapmasına </a:t>
            </a:r>
            <a:r>
              <a:rPr lang="tr-TR" dirty="0"/>
              <a:t>olanak tanıyan ve bununla birlikte çeşitli ödül sistemleriyle birlikte katılımı artırmayı hedeflemekte olan mobil sosyal ağ hizmeti.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dirty="0" smtClean="0"/>
              <a:t>Gez-Gör-Paylaş</a:t>
            </a:r>
            <a:endParaRPr lang="tr-TR" dirty="0"/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040" y="1444998"/>
            <a:ext cx="2772000" cy="394971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152144"/>
            <a:ext cx="33623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9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Sosyal Ağlar [1]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2183590"/>
            <a:ext cx="5193792" cy="3413081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000" dirty="0" smtClean="0"/>
              <a:t>2007</a:t>
            </a:r>
            <a:r>
              <a:rPr lang="tr-TR" sz="2000" dirty="0"/>
              <a:t>, David </a:t>
            </a:r>
            <a:r>
              <a:rPr lang="tr-TR" sz="2000" dirty="0" err="1"/>
              <a:t>Carp</a:t>
            </a:r>
            <a:endParaRPr lang="tr-TR" sz="20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000" dirty="0" smtClean="0"/>
              <a:t>tumblr.com adresinden </a:t>
            </a:r>
            <a:r>
              <a:rPr lang="tr-TR" sz="2000" dirty="0"/>
              <a:t>ulaşacağınız </a:t>
            </a:r>
            <a:r>
              <a:rPr lang="tr-TR" sz="2000" dirty="0" err="1" smtClean="0"/>
              <a:t>blog</a:t>
            </a:r>
            <a:r>
              <a:rPr lang="tr-TR" sz="2000" dirty="0" smtClean="0"/>
              <a:t> servisi</a:t>
            </a:r>
            <a:r>
              <a:rPr lang="tr-TR" sz="2000" dirty="0"/>
              <a:t>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000" dirty="0" smtClean="0"/>
              <a:t>İlgi </a:t>
            </a:r>
            <a:r>
              <a:rPr lang="tr-TR" sz="2000" dirty="0"/>
              <a:t>alanlarınız ile ilgili resim, video, yazı, bağlantı paylaşabildiğiniz gibi, ses videoları da yükleyebilir, arkadaşlarınızla sohbet edebilirsiniz.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000" dirty="0" smtClean="0"/>
              <a:t>2013</a:t>
            </a:r>
            <a:r>
              <a:rPr lang="tr-TR" sz="2000" dirty="0"/>
              <a:t>, 1.1 milyar $ (</a:t>
            </a:r>
            <a:r>
              <a:rPr lang="tr-TR" sz="2000" dirty="0" err="1"/>
              <a:t>Yahoo</a:t>
            </a:r>
            <a:r>
              <a:rPr lang="tr-TR" sz="2000" dirty="0"/>
              <a:t>)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" y="1253271"/>
            <a:ext cx="2494979" cy="82919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085" y="1389416"/>
            <a:ext cx="3108000" cy="329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7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Sosyal Ağlardaki Saldırı </a:t>
            </a:r>
            <a:r>
              <a:rPr lang="tr-TR" dirty="0" smtClean="0"/>
              <a:t>Türleri [1]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4713" y="1251199"/>
            <a:ext cx="9783533" cy="484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1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Sosyal Medyanın </a:t>
            </a:r>
            <a:r>
              <a:rPr lang="tr-TR" dirty="0" smtClean="0"/>
              <a:t>Yararları [1]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329944"/>
            <a:ext cx="10058400" cy="464379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Eski </a:t>
            </a:r>
            <a:r>
              <a:rPr lang="tr-TR" sz="2400" dirty="0"/>
              <a:t>arkadaşlarınıza ulaşabilir, yeni arkadaşlar edinebilirsiniz.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İletişimde zaman ve mekân engellerini ortadan kaldırabilirsiniz.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Yaşam tarzınıza ve düşüncelerinize göre gruplar kurabilir ve sayfalar açabilirsiniz.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Yalnızlık duygusunun neden olacağı depresif düşüncelerden uzak kalabilirsiniz</a:t>
            </a:r>
            <a:r>
              <a:rPr lang="tr-TR" sz="2400" dirty="0" smtClean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59060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Sosyal Medyanın </a:t>
            </a:r>
            <a:r>
              <a:rPr lang="tr-TR" dirty="0" smtClean="0"/>
              <a:t>Zararları [1]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301496"/>
            <a:ext cx="10058400" cy="464379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Sosyal Medyadan uzaklaştığında oluşan agresiflik ve depresiflik hali.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Kişisel, ailevi ve iş hayatınızdaki mahremiyetiniz deşifre olabilir.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Sosyal medya sizi asosyal bir insan haline getirebilir.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Sosyal medya dedikodu kültürünü arttırdı.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Narsisizme yol açabilir</a:t>
            </a:r>
            <a:r>
              <a:rPr lang="tr-TR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Sosyal Medyada üzerinden gerçekleşen boşanma, intihar, dolandırıcılık her geçen gün artıyor.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Birçok zararlı yazılım sosyal medya kanalıyla bulaşabilir.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Yorumlarla firmaların marka değeri zarar görebilir.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Zararlı sosyal örgütlenmeler olabilir.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Sosyal medya dili yozlaştırıyor.</a:t>
            </a:r>
          </a:p>
        </p:txBody>
      </p:sp>
    </p:spTree>
    <p:extLst>
      <p:ext uri="{BB962C8B-B14F-4D97-AF65-F5344CB8AC3E}">
        <p14:creationId xmlns:p14="http://schemas.microsoft.com/office/powerpoint/2010/main" val="3474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Sosyal Medya </a:t>
            </a:r>
            <a:r>
              <a:rPr lang="tr-TR" dirty="0" smtClean="0"/>
              <a:t>Bağımlılığı [1]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318429"/>
            <a:ext cx="9628632" cy="45405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400" dirty="0" smtClean="0"/>
              <a:t>Sosyal </a:t>
            </a:r>
            <a:r>
              <a:rPr lang="tr-TR" sz="2400" dirty="0"/>
              <a:t>medya ile ilgili bağımlılık türüdür.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400" dirty="0" smtClean="0"/>
              <a:t>İşini</a:t>
            </a:r>
            <a:r>
              <a:rPr lang="tr-TR" sz="2400" dirty="0"/>
              <a:t>, gücünü, ailesini ve hatta yeme içmesini bile ihmal edecek düzeyde sosyal medya kullanan insanlar bağımlı kabul edilebilir. Ancak bu bağımlılık halen dünya genelinde tıbbi açıdan bir hastalık olarak değerlendirilmemektedir.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400" dirty="0" smtClean="0"/>
              <a:t>Bakırköy </a:t>
            </a:r>
            <a:r>
              <a:rPr lang="tr-TR" sz="2400" dirty="0"/>
              <a:t>Prof. Dr. Mazhar Osman Ruh Sağlığı ve Sinir Hastalıkları E. A. Hastanesi (BRSHH) bünyesinde açılan </a:t>
            </a:r>
            <a:r>
              <a:rPr lang="tr-TR" sz="2400" b="1" dirty="0"/>
              <a:t>İnternet Bağımlılığı Polikliniği</a:t>
            </a:r>
            <a:r>
              <a:rPr lang="tr-TR" sz="2400" dirty="0"/>
              <a:t>’nde, internet bağımlısı kullanıcılar tedavi görüyor.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16017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225296"/>
            <a:ext cx="10479024" cy="4643798"/>
          </a:xfrm>
        </p:spPr>
        <p:txBody>
          <a:bodyPr/>
          <a:lstStyle/>
          <a:p>
            <a:r>
              <a:rPr lang="tr-TR" dirty="0" smtClean="0"/>
              <a:t>1. </a:t>
            </a:r>
            <a:r>
              <a:rPr lang="tr-TR" dirty="0"/>
              <a:t>http://</a:t>
            </a:r>
            <a:r>
              <a:rPr lang="tr-TR" dirty="0" smtClean="0"/>
              <a:t>muratyazici.com/wp-content/dersler/bilg/12-SosyalMedya.pdf Erişim Tarihi : 08.12.2017</a:t>
            </a:r>
          </a:p>
        </p:txBody>
      </p:sp>
    </p:spTree>
    <p:extLst>
      <p:ext uri="{BB962C8B-B14F-4D97-AF65-F5344CB8AC3E}">
        <p14:creationId xmlns:p14="http://schemas.microsoft.com/office/powerpoint/2010/main" val="181677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Sosyal Medya Nedir</a:t>
            </a:r>
            <a:r>
              <a:rPr lang="tr-TR" dirty="0" smtClean="0"/>
              <a:t>? [1]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225296"/>
            <a:ext cx="10058400" cy="1325880"/>
          </a:xfrm>
        </p:spPr>
        <p:txBody>
          <a:bodyPr/>
          <a:lstStyle/>
          <a:p>
            <a:r>
              <a:rPr lang="tr-TR" dirty="0"/>
              <a:t>İnternet kullanıcılarının birbirleriyle bilgi, görüş, ilgi alanlarını, yazılı görsel ya da işitsel bir şekilde paylaşarak iletişim kurmaları için olanak sağlayan araçlar ve web sitelerini içermektedir.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281" y="2624328"/>
            <a:ext cx="5025073" cy="348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9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Web </a:t>
            </a:r>
            <a:r>
              <a:rPr lang="tr-TR" dirty="0" smtClean="0"/>
              <a:t>2.0</a:t>
            </a:r>
            <a:r>
              <a:rPr lang="tr-TR" dirty="0"/>
              <a:t> </a:t>
            </a:r>
            <a:r>
              <a:rPr lang="tr-TR" dirty="0" smtClean="0"/>
              <a:t>[1]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426464"/>
            <a:ext cx="10058400" cy="163677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/>
              <a:t>Web 2.0'ın kullanıcı hizmetine sunulmasıyla birlikte, tek yönlü bilgi paylaşımından, çift taraflı ve eş zamanlı bilgi paylaşımına ulaşılmasını sağlayan </a:t>
            </a:r>
            <a:r>
              <a:rPr lang="tr-TR" dirty="0" smtClean="0"/>
              <a:t>medya sistemidir</a:t>
            </a:r>
            <a:r>
              <a:rPr lang="tr-TR" dirty="0"/>
              <a:t>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097280" y="3596932"/>
            <a:ext cx="9893808" cy="13849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2.0,O'ReillyMedia tarafından 2004'de 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kullanılmaya başlayan bir sözcüktür ve toplumsal iletişim sitelerini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vikileri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yani internet kullanıcılarının ortaklaşa ve paylaşarak yarattığı sistemi tanımlar.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09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Sosyal Medyanın </a:t>
            </a:r>
            <a:r>
              <a:rPr lang="tr-TR" dirty="0" smtClean="0"/>
              <a:t>Gelişimi [1]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6544" y="1225550"/>
            <a:ext cx="7431429" cy="511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0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Sosyal Ağlar [1]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2560320"/>
            <a:ext cx="6355080" cy="26403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2004</a:t>
            </a:r>
            <a:endParaRPr lang="tr-T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Harvard </a:t>
            </a:r>
            <a:r>
              <a:rPr lang="tr-TR" sz="2400" dirty="0"/>
              <a:t>Üniversitesi öğrencisi, Mark </a:t>
            </a:r>
            <a:r>
              <a:rPr lang="tr-TR" sz="2400" dirty="0" err="1"/>
              <a:t>Zuckerberg</a:t>
            </a:r>
            <a:endParaRPr lang="tr-T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Türkiye</a:t>
            </a:r>
            <a:r>
              <a:rPr lang="tr-TR" sz="2400" dirty="0"/>
              <a:t>’ de en çok kullanılan sosyal ağ sitesi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facebook.com </a:t>
            </a:r>
            <a:r>
              <a:rPr lang="tr-TR" sz="2400" dirty="0"/>
              <a:t>(200 bin $, 2005)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fb.com </a:t>
            </a:r>
            <a:r>
              <a:rPr lang="tr-TR" sz="2400" dirty="0"/>
              <a:t>(8.5 milyon $, 2010)</a:t>
            </a:r>
          </a:p>
          <a:p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248" y="1380949"/>
            <a:ext cx="3150000" cy="3291429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097280" y="5291251"/>
            <a:ext cx="753882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 oluşturma, arkadaş ekleme, duvar, zaman tüneli, takip etme, etiketleme, grup ve sayfalar, etkinlik düzenleme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vb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590" y="1201398"/>
            <a:ext cx="38481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8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Sosyal Ağlar [1]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02418" y="2340864"/>
            <a:ext cx="5116915" cy="196020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2006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Jack</a:t>
            </a:r>
            <a:r>
              <a:rPr lang="tr-TR" dirty="0" smtClean="0"/>
              <a:t> </a:t>
            </a:r>
            <a:r>
              <a:rPr lang="tr-TR" dirty="0" err="1" smtClean="0"/>
              <a:t>Dorsey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Maksimum </a:t>
            </a:r>
            <a:r>
              <a:rPr lang="tr-TR" dirty="0"/>
              <a:t>140 karakterlik metin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twitter.com</a:t>
            </a:r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568" y="1378267"/>
            <a:ext cx="3419475" cy="80962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9333" y="1649201"/>
            <a:ext cx="4224601" cy="4414277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402418" y="4454039"/>
            <a:ext cx="4632960" cy="17543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dirty="0" err="1">
                <a:solidFill>
                  <a:srgbClr val="000000"/>
                </a:solidFill>
                <a:latin typeface="Cambria Math" panose="02040503050406030204" pitchFamily="18" charset="0"/>
              </a:rPr>
              <a:t>Tweet</a:t>
            </a:r>
            <a:r>
              <a:rPr lang="tr-TR" dirty="0">
                <a:solidFill>
                  <a:srgbClr val="000000"/>
                </a:solidFill>
                <a:latin typeface="Cambria Math" panose="02040503050406030204" pitchFamily="18" charset="0"/>
              </a:rPr>
              <a:t>,</a:t>
            </a:r>
          </a:p>
          <a:p>
            <a:r>
              <a:rPr lang="tr-TR" dirty="0" err="1" smtClean="0">
                <a:solidFill>
                  <a:srgbClr val="000000"/>
                </a:solidFill>
                <a:latin typeface="Cambria Math" panose="02040503050406030204" pitchFamily="18" charset="0"/>
              </a:rPr>
              <a:t>Retweet</a:t>
            </a:r>
            <a:r>
              <a:rPr lang="tr-TR" dirty="0" smtClean="0">
                <a:solidFill>
                  <a:srgbClr val="000000"/>
                </a:solidFill>
                <a:latin typeface="Cambria Math" panose="02040503050406030204" pitchFamily="18" charset="0"/>
              </a:rPr>
              <a:t> (</a:t>
            </a:r>
            <a:r>
              <a:rPr lang="tr-TR" dirty="0">
                <a:solidFill>
                  <a:srgbClr val="000000"/>
                </a:solidFill>
                <a:latin typeface="Cambria Math" panose="02040503050406030204" pitchFamily="18" charset="0"/>
              </a:rPr>
              <a:t>RT),</a:t>
            </a:r>
          </a:p>
          <a:p>
            <a:r>
              <a:rPr lang="tr-TR" dirty="0" err="1" smtClean="0">
                <a:solidFill>
                  <a:srgbClr val="000000"/>
                </a:solidFill>
                <a:latin typeface="Cambria Math" panose="02040503050406030204" pitchFamily="18" charset="0"/>
              </a:rPr>
              <a:t>Trending</a:t>
            </a:r>
            <a:r>
              <a:rPr lang="tr-TR" dirty="0" smtClean="0">
                <a:solidFill>
                  <a:srgbClr val="000000"/>
                </a:solidFill>
                <a:latin typeface="Cambria Math" panose="020405030504060302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Cambria Math" panose="02040503050406030204" pitchFamily="18" charset="0"/>
              </a:rPr>
              <a:t>Toping</a:t>
            </a:r>
            <a:r>
              <a:rPr lang="tr-TR" dirty="0" smtClean="0">
                <a:solidFill>
                  <a:srgbClr val="000000"/>
                </a:solidFill>
                <a:latin typeface="Cambria Math" panose="02040503050406030204" pitchFamily="18" charset="0"/>
              </a:rPr>
              <a:t>(TT</a:t>
            </a:r>
            <a:r>
              <a:rPr lang="tr-TR" dirty="0">
                <a:solidFill>
                  <a:srgbClr val="000000"/>
                </a:solidFill>
                <a:latin typeface="Cambria Math" panose="02040503050406030204" pitchFamily="18" charset="0"/>
              </a:rPr>
              <a:t>),</a:t>
            </a:r>
          </a:p>
          <a:p>
            <a:r>
              <a:rPr lang="tr-TR" dirty="0">
                <a:solidFill>
                  <a:srgbClr val="000000"/>
                </a:solidFill>
                <a:latin typeface="Cambria Math" panose="02040503050406030204" pitchFamily="18" charset="0"/>
              </a:rPr>
              <a:t>Direct Message (DM),</a:t>
            </a:r>
          </a:p>
          <a:p>
            <a:r>
              <a:rPr lang="tr-TR" dirty="0" err="1" smtClean="0">
                <a:solidFill>
                  <a:srgbClr val="000000"/>
                </a:solidFill>
                <a:latin typeface="Cambria Math" panose="02040503050406030204" pitchFamily="18" charset="0"/>
              </a:rPr>
              <a:t>Mention</a:t>
            </a:r>
            <a:r>
              <a:rPr lang="tr-TR" dirty="0" smtClean="0">
                <a:solidFill>
                  <a:srgbClr val="000000"/>
                </a:solidFill>
                <a:latin typeface="Cambria Math" panose="02040503050406030204" pitchFamily="18" charset="0"/>
              </a:rPr>
              <a:t> (@),</a:t>
            </a:r>
            <a:endParaRPr lang="tr-TR" dirty="0">
              <a:solidFill>
                <a:srgbClr val="000000"/>
              </a:solidFill>
              <a:latin typeface="Cambria Math" panose="02040503050406030204" pitchFamily="18" charset="0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Cambria Math" panose="02040503050406030204" pitchFamily="18" charset="0"/>
              </a:rPr>
              <a:t>Hashtag</a:t>
            </a:r>
            <a:r>
              <a:rPr lang="tr-TR" dirty="0" smtClean="0">
                <a:solidFill>
                  <a:srgbClr val="000000"/>
                </a:solidFill>
                <a:latin typeface="Cambria Math" panose="02040503050406030204" pitchFamily="18" charset="0"/>
              </a:rPr>
              <a:t> (</a:t>
            </a:r>
            <a:r>
              <a:rPr lang="tr-TR" dirty="0">
                <a:solidFill>
                  <a:srgbClr val="000000"/>
                </a:solidFill>
                <a:latin typeface="Cambria Math" panose="02040503050406030204" pitchFamily="18" charset="0"/>
              </a:rPr>
              <a:t>Etiket)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358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Sosyal Ağlar [1]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2167128"/>
            <a:ext cx="6062472" cy="33375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000" dirty="0" smtClean="0"/>
              <a:t>2010</a:t>
            </a:r>
            <a:endParaRPr lang="tr-TR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 err="1" smtClean="0"/>
              <a:t>KevinSystrom</a:t>
            </a:r>
            <a:r>
              <a:rPr lang="tr-TR" sz="2000" dirty="0"/>
              <a:t>, Mike </a:t>
            </a:r>
            <a:r>
              <a:rPr lang="tr-TR" sz="2000" dirty="0" err="1"/>
              <a:t>Krieger</a:t>
            </a:r>
            <a:endParaRPr lang="tr-TR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 smtClean="0"/>
              <a:t>Öncelikle </a:t>
            </a:r>
            <a:r>
              <a:rPr lang="tr-TR" sz="2000" dirty="0"/>
              <a:t>IOS için geliştirildi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 smtClean="0"/>
              <a:t>Mobil </a:t>
            </a:r>
            <a:r>
              <a:rPr lang="tr-TR" sz="2000" dirty="0"/>
              <a:t>cihazlar için fotoğraf, video paylaşma ve filtreleme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 smtClean="0"/>
              <a:t>2012</a:t>
            </a:r>
            <a:r>
              <a:rPr lang="tr-TR" sz="2000" dirty="0"/>
              <a:t>, 1 milyar $ (Facebook)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 smtClean="0"/>
              <a:t>instagram.com</a:t>
            </a:r>
            <a:endParaRPr lang="tr-TR" sz="2000" dirty="0"/>
          </a:p>
          <a:p>
            <a:pPr>
              <a:buFont typeface="Wingdings" panose="05000000000000000000" pitchFamily="2" charset="2"/>
              <a:buChar char="Ø"/>
            </a:pPr>
            <a:endParaRPr lang="tr-TR" sz="2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" y="1235783"/>
            <a:ext cx="3757041" cy="95458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9752" y="1355398"/>
            <a:ext cx="3915948" cy="2827749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097280" y="5320022"/>
            <a:ext cx="429768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Cambria Math" panose="02040503050406030204" pitchFamily="18" charset="0"/>
              </a:rPr>
              <a:t>Bağlantı kurma, etiketleme …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002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Sosyal Ağlar [1]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24467" y="2228088"/>
            <a:ext cx="6144428" cy="31577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1800" dirty="0" smtClean="0"/>
              <a:t>2003</a:t>
            </a:r>
            <a:endParaRPr lang="tr-TR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 err="1" smtClean="0"/>
              <a:t>ReidHoffman</a:t>
            </a:r>
            <a:endParaRPr lang="tr-TR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 smtClean="0"/>
              <a:t>Dünyanın </a:t>
            </a:r>
            <a:r>
              <a:rPr lang="tr-TR" sz="1800" dirty="0"/>
              <a:t>en büyük profesyonel sosyal iletişim ağı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 smtClean="0"/>
              <a:t>Ücretli </a:t>
            </a:r>
            <a:r>
              <a:rPr lang="tr-TR" sz="1800" dirty="0"/>
              <a:t>ve ücretsiz üyelik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 smtClean="0"/>
              <a:t>Amaç</a:t>
            </a:r>
            <a:r>
              <a:rPr lang="tr-TR" sz="1800" dirty="0"/>
              <a:t>, profesyonellerin birbirleriyle iletişim kurmalarını sağlayarak daha verimli ve başarılı olmak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 smtClean="0"/>
              <a:t>Sanal </a:t>
            </a:r>
            <a:r>
              <a:rPr lang="tr-TR" sz="1800" dirty="0"/>
              <a:t>CV platformu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l</a:t>
            </a:r>
            <a:r>
              <a:rPr lang="tr-TR" sz="1800" dirty="0" smtClean="0"/>
              <a:t>inkedin.com</a:t>
            </a:r>
            <a:endParaRPr lang="tr-TR" sz="1800" dirty="0"/>
          </a:p>
          <a:p>
            <a:pPr>
              <a:buFont typeface="Wingdings" panose="05000000000000000000" pitchFamily="2" charset="2"/>
              <a:buChar char="Ø"/>
            </a:pPr>
            <a:endParaRPr lang="tr-TR" sz="1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11" y="1271016"/>
            <a:ext cx="3435205" cy="95707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671" y="1271016"/>
            <a:ext cx="3486001" cy="399360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024467" y="5512062"/>
            <a:ext cx="60960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Cambria Math" panose="02040503050406030204" pitchFamily="18" charset="0"/>
              </a:rPr>
              <a:t>Profil, Bağlantı Ekleme, Onaylama Sistemi, Tavsiye Etme, İşler, İş İlanları …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5611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Sosyal Ağlar [1]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225296"/>
            <a:ext cx="10058400" cy="277977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2005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Chad</a:t>
            </a:r>
            <a:r>
              <a:rPr lang="tr-TR" dirty="0" smtClean="0"/>
              <a:t> </a:t>
            </a:r>
            <a:r>
              <a:rPr lang="tr-TR" dirty="0" err="1" smtClean="0"/>
              <a:t>Hurley</a:t>
            </a:r>
            <a:r>
              <a:rPr lang="tr-TR" dirty="0"/>
              <a:t>, Steve </a:t>
            </a:r>
            <a:r>
              <a:rPr lang="tr-TR" dirty="0" err="1"/>
              <a:t>Chen</a:t>
            </a:r>
            <a:r>
              <a:rPr lang="tr-TR" dirty="0"/>
              <a:t>, </a:t>
            </a:r>
            <a:r>
              <a:rPr lang="tr-TR" dirty="0" err="1" smtClean="0"/>
              <a:t>Jawed</a:t>
            </a:r>
            <a:r>
              <a:rPr lang="tr-TR" dirty="0" smtClean="0"/>
              <a:t> Karim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Dünyanın </a:t>
            </a:r>
            <a:r>
              <a:rPr lang="tr-TR" dirty="0"/>
              <a:t>en çok video barındıran sitesi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2006</a:t>
            </a:r>
            <a:r>
              <a:rPr lang="tr-TR" dirty="0"/>
              <a:t>, 1.65 milyar $ (Google)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youtube.com</a:t>
            </a:r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8936" y="1225296"/>
            <a:ext cx="3984408" cy="2664511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237998" y="4250174"/>
            <a:ext cx="578408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Cambria Math" panose="02040503050406030204" pitchFamily="18" charset="0"/>
              </a:rPr>
              <a:t>Video izleme, yükleme, yorum yapma, kanal oluşturma …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82" y="4706789"/>
            <a:ext cx="3211633" cy="132079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1711" y="4864608"/>
            <a:ext cx="4200001" cy="116297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7976" y="4864608"/>
            <a:ext cx="3024000" cy="106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eçmişe bakış">
  <a:themeElements>
    <a:clrScheme name="Sıcak Mav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1383</TotalTime>
  <Words>639</Words>
  <Application>Microsoft Office PowerPoint</Application>
  <PresentationFormat>Geniş ekran</PresentationFormat>
  <Paragraphs>84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1" baseType="lpstr">
      <vt:lpstr>Calibri</vt:lpstr>
      <vt:lpstr>Cambria Math</vt:lpstr>
      <vt:lpstr>Times New Roman</vt:lpstr>
      <vt:lpstr>Wingdings</vt:lpstr>
      <vt:lpstr>Geçmişe bakış</vt:lpstr>
      <vt:lpstr>Sosyal Ağlar ve Sosyal Medya </vt:lpstr>
      <vt:lpstr>Sosyal Medya Nedir? [1]</vt:lpstr>
      <vt:lpstr>Web 2.0 [1]</vt:lpstr>
      <vt:lpstr>Sosyal Medyanın Gelişimi [1]</vt:lpstr>
      <vt:lpstr>Sosyal Ağlar [1]</vt:lpstr>
      <vt:lpstr>Sosyal Ağlar [1]</vt:lpstr>
      <vt:lpstr>Sosyal Ağlar [1]</vt:lpstr>
      <vt:lpstr>Sosyal Ağlar [1]</vt:lpstr>
      <vt:lpstr>Sosyal Ağlar [1]</vt:lpstr>
      <vt:lpstr>Sosyal Ağlar [1]</vt:lpstr>
      <vt:lpstr>Sosyal Ağlar [1]</vt:lpstr>
      <vt:lpstr>Sosyal Ağlardaki Saldırı Türleri [1]</vt:lpstr>
      <vt:lpstr>Sosyal Medyanın Yararları [1]</vt:lpstr>
      <vt:lpstr>Sosyal Medyanın Zararları [1]</vt:lpstr>
      <vt:lpstr>Sosyal Medya Bağımlılığı [1]</vt:lpstr>
      <vt:lpstr>Kaynaklar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HAFTA KONU</dc:title>
  <dc:creator>ufuk</dc:creator>
  <cp:lastModifiedBy>Ufuk.Tanyeri</cp:lastModifiedBy>
  <cp:revision>118</cp:revision>
  <dcterms:created xsi:type="dcterms:W3CDTF">2017-11-14T11:12:27Z</dcterms:created>
  <dcterms:modified xsi:type="dcterms:W3CDTF">2017-12-12T00:00:41Z</dcterms:modified>
</cp:coreProperties>
</file>