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9" r:id="rId6"/>
    <p:sldId id="268" r:id="rId7"/>
    <p:sldId id="259" r:id="rId8"/>
    <p:sldId id="271" r:id="rId9"/>
    <p:sldId id="270" r:id="rId10"/>
    <p:sldId id="264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984" y="-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atin typeface="Arial Black" pitchFamily="34" charset="0"/>
              </a:rPr>
              <a:t>DRAMA SÜRECİNDEKİ ÖĞELER</a:t>
            </a:r>
            <a:endParaRPr lang="tr-TR" dirty="0" smtClean="0">
              <a:latin typeface="Arial Black" pitchFamily="34" charset="0"/>
            </a:endParaRPr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714348" y="164305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kutusu"/>
          <p:cNvSpPr txBox="1"/>
          <p:nvPr/>
        </p:nvSpPr>
        <p:spPr>
          <a:xfrm>
            <a:off x="357158" y="1000108"/>
            <a:ext cx="850109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Arial Black" pitchFamily="34" charset="0"/>
              </a:rPr>
              <a:t>YARARKANILAN KAYNAKLAR</a:t>
            </a:r>
          </a:p>
          <a:p>
            <a:endParaRPr lang="tr-TR" sz="2000" dirty="0" smtClean="0">
              <a:latin typeface="Arial Black" pitchFamily="34" charset="0"/>
            </a:endParaRPr>
          </a:p>
          <a:p>
            <a:r>
              <a:rPr lang="tr-TR" sz="2000" dirty="0" smtClean="0">
                <a:latin typeface="Arial Black" pitchFamily="34" charset="0"/>
              </a:rPr>
              <a:t>Can Yaşar, M. (2011). Drama Uygulama Aşamaları. İlköğretimde Drama. </a:t>
            </a:r>
            <a:r>
              <a:rPr lang="tr-TR" sz="2000" dirty="0" err="1" smtClean="0">
                <a:latin typeface="Arial Black" pitchFamily="34" charset="0"/>
              </a:rPr>
              <a:t>Edt</a:t>
            </a:r>
            <a:r>
              <a:rPr lang="tr-TR" sz="2000" dirty="0" smtClean="0">
                <a:latin typeface="Arial Black" pitchFamily="34" charset="0"/>
              </a:rPr>
              <a:t>.:Aysel KÖKSAL AKYOL.S: 75-86. İstanbul: Kriter Yayınları</a:t>
            </a:r>
            <a:endParaRPr lang="tr-TR" sz="2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atin typeface="Arial Black" pitchFamily="34" charset="0"/>
              </a:rPr>
              <a:t>Drama sürecinde grubun yapısı ve katılımcıların özellikleri dikkate alınarak bir esneklik içerisinde izlenmesi gereken bir sıralama bulunmaktadır. </a:t>
            </a:r>
            <a:endParaRPr lang="tr-TR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r-TR" sz="3600" dirty="0" smtClean="0">
              <a:latin typeface="Arial Black" pitchFamily="34" charset="0"/>
            </a:endParaRPr>
          </a:p>
          <a:p>
            <a:r>
              <a:rPr lang="tr-TR" sz="3600" dirty="0" smtClean="0">
                <a:latin typeface="Arial Black" pitchFamily="34" charset="0"/>
              </a:rPr>
              <a:t>Drama sürecinde olması gereken uygulama aşamaları şunlardır:</a:t>
            </a:r>
          </a:p>
          <a:p>
            <a:endParaRPr lang="tr-TR" sz="3600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tr-TR" sz="3600" dirty="0" smtClean="0">
                <a:latin typeface="Arial Black" pitchFamily="34" charset="0"/>
              </a:rPr>
              <a:t>Isınma Çalışmaları</a:t>
            </a:r>
          </a:p>
          <a:p>
            <a:pPr>
              <a:buFont typeface="Arial" pitchFamily="34" charset="0"/>
              <a:buChar char="•"/>
            </a:pPr>
            <a:r>
              <a:rPr lang="tr-TR" sz="3600" dirty="0" smtClean="0">
                <a:latin typeface="Arial Black" pitchFamily="34" charset="0"/>
              </a:rPr>
              <a:t>Esas Çalışma</a:t>
            </a:r>
          </a:p>
          <a:p>
            <a:pPr>
              <a:buFont typeface="Arial" pitchFamily="34" charset="0"/>
              <a:buChar char="•"/>
            </a:pPr>
            <a:r>
              <a:rPr lang="tr-TR" sz="3600" dirty="0" smtClean="0">
                <a:latin typeface="Arial Black" pitchFamily="34" charset="0"/>
              </a:rPr>
              <a:t>Değerlendirme Çalışmaları</a:t>
            </a:r>
          </a:p>
          <a:p>
            <a:endParaRPr lang="tr-TR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000" dirty="0" smtClean="0">
                <a:latin typeface="Arial Black" pitchFamily="34" charset="0"/>
              </a:rPr>
              <a:t>Isınma Çalışmaları</a:t>
            </a:r>
          </a:p>
          <a:p>
            <a:endParaRPr lang="tr-TR" sz="4000" dirty="0" smtClean="0">
              <a:latin typeface="Arial Black" pitchFamily="34" charset="0"/>
            </a:endParaRPr>
          </a:p>
          <a:p>
            <a:r>
              <a:rPr lang="tr-TR" sz="3600" dirty="0" smtClean="0">
                <a:latin typeface="Arial Black" pitchFamily="34" charset="0"/>
              </a:rPr>
              <a:t>Isınma çalışmaları, bedensel ve düşünse hazırlanmaya yönelik etkinliklerden oluşmaktadır. </a:t>
            </a:r>
          </a:p>
          <a:p>
            <a:pPr algn="ctr"/>
            <a:endParaRPr lang="tr-TR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3600" dirty="0" smtClean="0">
                <a:latin typeface="Arial Black" pitchFamily="34" charset="0"/>
              </a:rPr>
              <a:t>Temelde eğlendirici olması gereken bu oyunlar, liderin ve katılımcıların hem birbirlerine ısınmalarını hem de çalışılacak konuya hazırlanmalarını kolaylaştırabilir. </a:t>
            </a:r>
            <a:endParaRPr lang="tr-TR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000" dirty="0" smtClean="0">
                <a:latin typeface="Arial Black" pitchFamily="34" charset="0"/>
              </a:rPr>
              <a:t>Esas Çalışma</a:t>
            </a:r>
          </a:p>
          <a:p>
            <a:r>
              <a:rPr lang="tr-TR" sz="3600" dirty="0" err="1" smtClean="0">
                <a:latin typeface="Arial Black" pitchFamily="34" charset="0"/>
              </a:rPr>
              <a:t>Dramanın</a:t>
            </a:r>
            <a:r>
              <a:rPr lang="tr-TR" sz="3600" dirty="0" smtClean="0">
                <a:latin typeface="Arial Black" pitchFamily="34" charset="0"/>
              </a:rPr>
              <a:t> en önemli bölümünü oluşturan bu aşama, </a:t>
            </a:r>
            <a:r>
              <a:rPr lang="tr-TR" sz="3600" dirty="0" smtClean="0">
                <a:latin typeface="Arial Black" pitchFamily="34" charset="0"/>
              </a:rPr>
              <a:t>oluşum</a:t>
            </a:r>
            <a:r>
              <a:rPr lang="tr-TR" sz="3600" dirty="0" smtClean="0">
                <a:latin typeface="Arial Black" pitchFamily="34" charset="0"/>
              </a:rPr>
              <a:t>, oyun, doğaçlama, ana çalışma, esas çalışma gibi farklı şekillerde adlandırılmaktadır. </a:t>
            </a:r>
            <a:endParaRPr lang="tr-TR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atin typeface="Arial Black" pitchFamily="34" charset="0"/>
              </a:rPr>
              <a:t>Esas çalışmada </a:t>
            </a:r>
            <a:r>
              <a:rPr lang="tr-TR" sz="3600" dirty="0" smtClean="0">
                <a:latin typeface="Arial Black" pitchFamily="34" charset="0"/>
              </a:rPr>
              <a:t>farklı </a:t>
            </a:r>
            <a:r>
              <a:rPr lang="tr-TR" sz="3600" dirty="0" smtClean="0">
                <a:latin typeface="Arial Black" pitchFamily="34" charset="0"/>
              </a:rPr>
              <a:t>araç, gereç ve malzemeler kullanılabilir. </a:t>
            </a:r>
            <a:endParaRPr lang="tr-TR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atin typeface="Arial Black" pitchFamily="34" charset="0"/>
              </a:rPr>
              <a:t>Değerlendirme Çalışmaları</a:t>
            </a:r>
          </a:p>
          <a:p>
            <a:pPr algn="ctr"/>
            <a:endParaRPr lang="tr-TR" sz="3600" dirty="0" smtClean="0">
              <a:latin typeface="Arial Black" pitchFamily="34" charset="0"/>
            </a:endParaRPr>
          </a:p>
          <a:p>
            <a:r>
              <a:rPr lang="tr-TR" sz="3600" dirty="0" smtClean="0">
                <a:latin typeface="Arial Black" pitchFamily="34" charset="0"/>
              </a:rPr>
              <a:t>Drama sürecinde değerlendirme çok önemlidir ve mutlaka yapılmalıdır.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sz="3600" dirty="0" smtClean="0">
                <a:latin typeface="Arial Black" pitchFamily="34" charset="0"/>
              </a:rPr>
              <a:t>Yapılan değerlendirme çalışmaları daha sonra yapılacak olan drama etkinliklerinin planlanmasında ve uygulanmasında yardımcı olacaktır.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159</Words>
  <Application>Microsoft Office PowerPoint</Application>
  <PresentationFormat>Ekran Gösterisi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Toshiba</dc:creator>
  <cp:lastModifiedBy>acer</cp:lastModifiedBy>
  <cp:revision>31</cp:revision>
  <dcterms:created xsi:type="dcterms:W3CDTF">2017-01-03T18:35:00Z</dcterms:created>
  <dcterms:modified xsi:type="dcterms:W3CDTF">2017-01-27T10:35:11Z</dcterms:modified>
</cp:coreProperties>
</file>