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6327ED2-5B43-438E-AC42-F0D8BA1D80B7}" type="datetimeFigureOut">
              <a:rPr lang="tr-TR" smtClean="0"/>
              <a:t>13.12.2017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243957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327ED2-5B43-438E-AC42-F0D8BA1D80B7}" type="datetimeFigureOut">
              <a:rPr lang="tr-TR" smtClean="0"/>
              <a:t>13.12.2017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112072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327ED2-5B43-438E-AC42-F0D8BA1D80B7}" type="datetimeFigureOut">
              <a:rPr lang="tr-TR" smtClean="0"/>
              <a:t>13.12.2017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211110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327ED2-5B43-438E-AC42-F0D8BA1D80B7}" type="datetimeFigureOut">
              <a:rPr lang="tr-TR" smtClean="0"/>
              <a:t>13.12.2017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22953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6327ED2-5B43-438E-AC42-F0D8BA1D80B7}" type="datetimeFigureOut">
              <a:rPr lang="tr-TR" smtClean="0"/>
              <a:t>13.12.2017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87867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6327ED2-5B43-438E-AC42-F0D8BA1D80B7}" type="datetimeFigureOut">
              <a:rPr lang="tr-TR" smtClean="0"/>
              <a:t>13.12.2017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378803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6327ED2-5B43-438E-AC42-F0D8BA1D80B7}" type="datetimeFigureOut">
              <a:rPr lang="tr-TR" smtClean="0"/>
              <a:t>13.12.2017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269360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6327ED2-5B43-438E-AC42-F0D8BA1D80B7}" type="datetimeFigureOut">
              <a:rPr lang="tr-TR" smtClean="0"/>
              <a:t>13.12.2017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9269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6327ED2-5B43-438E-AC42-F0D8BA1D80B7}" type="datetimeFigureOut">
              <a:rPr lang="tr-TR" smtClean="0"/>
              <a:t>13.12.2017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5118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327ED2-5B43-438E-AC42-F0D8BA1D80B7}" type="datetimeFigureOut">
              <a:rPr lang="tr-TR" smtClean="0"/>
              <a:t>13.12.2017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70982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327ED2-5B43-438E-AC42-F0D8BA1D80B7}" type="datetimeFigureOut">
              <a:rPr lang="tr-TR" smtClean="0"/>
              <a:t>13.12.2017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BAFA92-721A-466D-85F4-4C24ACFCCDDA}" type="slidenum">
              <a:rPr lang="tr-TR" smtClean="0"/>
              <a:t>‹#›</a:t>
            </a:fld>
            <a:endParaRPr lang="tr-TR"/>
          </a:p>
        </p:txBody>
      </p:sp>
    </p:spTree>
    <p:extLst>
      <p:ext uri="{BB962C8B-B14F-4D97-AF65-F5344CB8AC3E}">
        <p14:creationId xmlns:p14="http://schemas.microsoft.com/office/powerpoint/2010/main" val="88273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27ED2-5B43-438E-AC42-F0D8BA1D80B7}" type="datetimeFigureOut">
              <a:rPr lang="tr-TR" smtClean="0"/>
              <a:t>13.12.2017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AFA92-721A-466D-85F4-4C24ACFCCDDA}" type="slidenum">
              <a:rPr lang="tr-TR" smtClean="0"/>
              <a:t>‹#›</a:t>
            </a:fld>
            <a:endParaRPr lang="tr-TR"/>
          </a:p>
        </p:txBody>
      </p:sp>
    </p:spTree>
    <p:extLst>
      <p:ext uri="{BB962C8B-B14F-4D97-AF65-F5344CB8AC3E}">
        <p14:creationId xmlns:p14="http://schemas.microsoft.com/office/powerpoint/2010/main" val="2970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852" y="18519"/>
            <a:ext cx="4499992" cy="6858000"/>
          </a:xfrm>
          <a:prstGeom prst="rect">
            <a:avLst/>
          </a:prstGeom>
        </p:spPr>
      </p:pic>
      <p:sp>
        <p:nvSpPr>
          <p:cNvPr id="6" name="Metin kutusu 5"/>
          <p:cNvSpPr txBox="1"/>
          <p:nvPr/>
        </p:nvSpPr>
        <p:spPr>
          <a:xfrm>
            <a:off x="3523" y="18519"/>
            <a:ext cx="4644008" cy="6740307"/>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Organik Süt Nedir?</a:t>
            </a:r>
          </a:p>
          <a:p>
            <a:r>
              <a:rPr lang="tr-TR" sz="2400" dirty="0" smtClean="0">
                <a:latin typeface="Times New Roman" pitchFamily="18" charset="0"/>
                <a:cs typeface="Times New Roman" pitchFamily="18" charset="0"/>
              </a:rPr>
              <a:t>   Organik süt, sentetik kimyasal tarım ilaçları kullanılmadan yetiştirilen yem bitkileriyle beslenen ve sentetik kimyasallar, hormonlar, </a:t>
            </a:r>
            <a:r>
              <a:rPr lang="tr-TR" sz="2400" dirty="0" err="1" smtClean="0">
                <a:latin typeface="Times New Roman" pitchFamily="18" charset="0"/>
                <a:cs typeface="Times New Roman" pitchFamily="18" charset="0"/>
              </a:rPr>
              <a:t>GDO'lu</a:t>
            </a:r>
            <a:r>
              <a:rPr lang="tr-TR" sz="2400" dirty="0" smtClean="0">
                <a:latin typeface="Times New Roman" pitchFamily="18" charset="0"/>
                <a:cs typeface="Times New Roman" pitchFamily="18" charset="0"/>
              </a:rPr>
              <a:t> ürünler kullanılmadan hayvan refahı göz önünde bulundurularak yetiştirilen hayvanlardan üretilen süttür.</a:t>
            </a:r>
          </a:p>
          <a:p>
            <a:r>
              <a:rPr lang="tr-TR" sz="2400" dirty="0" smtClean="0">
                <a:latin typeface="Times New Roman" pitchFamily="18" charset="0"/>
                <a:cs typeface="Times New Roman" pitchFamily="18" charset="0"/>
              </a:rPr>
              <a:t>   Organik süt, Gıda Tarım ve Hayvancılık Bakanlığı tarafından yayınlanan 5262 sayılı Organik Tarım Kanunu ve bağlı “Organik Tarımın Esasları ve Uygulamasına İlişkin Yönetmelik” gereklerine göre yapılan, izlenen, denetlenen ve sertifikalandırılan organik hayvansal üretimin sonucudur.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409355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375" y="0"/>
            <a:ext cx="5604900" cy="6858000"/>
          </a:xfrm>
          <a:prstGeom prst="rect">
            <a:avLst/>
          </a:prstGeom>
        </p:spPr>
      </p:pic>
      <p:sp>
        <p:nvSpPr>
          <p:cNvPr id="4" name="Metin kutusu 3"/>
          <p:cNvSpPr txBox="1"/>
          <p:nvPr/>
        </p:nvSpPr>
        <p:spPr>
          <a:xfrm>
            <a:off x="-3" y="428178"/>
            <a:ext cx="3555375" cy="6001643"/>
          </a:xfrm>
          <a:prstGeom prst="rect">
            <a:avLst/>
          </a:prstGeom>
          <a:noFill/>
        </p:spPr>
        <p:txBody>
          <a:bodyPr wrap="square" rtlCol="0">
            <a:spAutoFit/>
          </a:bodyPr>
          <a:lstStyle/>
          <a:p>
            <a:pPr algn="ctr"/>
            <a:r>
              <a:rPr lang="tr-TR" sz="3200" b="1" dirty="0" smtClean="0">
                <a:solidFill>
                  <a:schemeClr val="accent6">
                    <a:lumMod val="75000"/>
                  </a:schemeClr>
                </a:solidFill>
                <a:effectLst>
                  <a:outerShdw blurRad="38100" dist="38100" dir="2700000" algn="tl">
                    <a:srgbClr val="000000">
                      <a:alpha val="43137"/>
                    </a:srgbClr>
                  </a:outerShdw>
                </a:effectLst>
                <a:latin typeface="Segoe Print" pitchFamily="2" charset="0"/>
              </a:rPr>
              <a:t>Ayrıca bebek beslenmesinde ek gıda olarak verilen bebek sütü ve bebek maması gibi </a:t>
            </a:r>
            <a:r>
              <a:rPr lang="tr-TR" sz="3200" b="1" dirty="0" err="1" smtClean="0">
                <a:solidFill>
                  <a:schemeClr val="accent6">
                    <a:lumMod val="75000"/>
                  </a:schemeClr>
                </a:solidFill>
                <a:effectLst>
                  <a:outerShdw blurRad="38100" dist="38100" dir="2700000" algn="tl">
                    <a:srgbClr val="000000">
                      <a:alpha val="43137"/>
                    </a:srgbClr>
                  </a:outerShdw>
                </a:effectLst>
                <a:latin typeface="Segoe Print" pitchFamily="2" charset="0"/>
              </a:rPr>
              <a:t>formülasyonlu</a:t>
            </a:r>
            <a:r>
              <a:rPr lang="tr-TR" sz="3200" b="1" dirty="0" smtClean="0">
                <a:solidFill>
                  <a:schemeClr val="accent6">
                    <a:lumMod val="75000"/>
                  </a:schemeClr>
                </a:solidFill>
                <a:effectLst>
                  <a:outerShdw blurRad="38100" dist="38100" dir="2700000" algn="tl">
                    <a:srgbClr val="000000">
                      <a:alpha val="43137"/>
                    </a:srgbClr>
                  </a:outerShdw>
                </a:effectLst>
                <a:latin typeface="Segoe Print" pitchFamily="2" charset="0"/>
              </a:rPr>
              <a:t> süt ürünlerinin de organik olanları ülkemizde bulunmaktadır.</a:t>
            </a:r>
            <a:endParaRPr lang="tr-TR" sz="3200" b="1" dirty="0">
              <a:solidFill>
                <a:schemeClr val="accent6">
                  <a:lumMod val="75000"/>
                </a:schemeClr>
              </a:solidFill>
              <a:effectLst>
                <a:outerShdw blurRad="38100" dist="38100" dir="2700000" algn="tl">
                  <a:srgbClr val="000000">
                    <a:alpha val="43137"/>
                  </a:srgbClr>
                </a:outerShdw>
              </a:effectLst>
              <a:latin typeface="Segoe Print" pitchFamily="2" charset="0"/>
            </a:endParaRPr>
          </a:p>
        </p:txBody>
      </p:sp>
    </p:spTree>
    <p:extLst>
      <p:ext uri="{BB962C8B-B14F-4D97-AF65-F5344CB8AC3E}">
        <p14:creationId xmlns:p14="http://schemas.microsoft.com/office/powerpoint/2010/main" val="211807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Metin kutusu 1"/>
          <p:cNvSpPr txBox="1"/>
          <p:nvPr/>
        </p:nvSpPr>
        <p:spPr>
          <a:xfrm>
            <a:off x="4067944" y="332656"/>
            <a:ext cx="5076056" cy="6093976"/>
          </a:xfrm>
          <a:prstGeom prst="rect">
            <a:avLst/>
          </a:prstGeom>
          <a:noFill/>
        </p:spPr>
        <p:txBody>
          <a:bodyPr wrap="square" rtlCol="0">
            <a:spAutoFit/>
          </a:bodyPr>
          <a:lstStyle/>
          <a:p>
            <a:pPr algn="ctr"/>
            <a:r>
              <a:rPr lang="tr-TR" sz="3200" b="1" dirty="0" smtClean="0">
                <a:latin typeface="Times New Roman" pitchFamily="18" charset="0"/>
                <a:cs typeface="Times New Roman" pitchFamily="18" charset="0"/>
              </a:rPr>
              <a:t>ORGANİK TARIMIN TÜRKİYEDE GELİŞİMİ</a:t>
            </a:r>
          </a:p>
          <a:p>
            <a:endParaRPr lang="tr-TR"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   Türkiye’de </a:t>
            </a:r>
            <a:r>
              <a:rPr lang="tr-TR" sz="2800" dirty="0">
                <a:latin typeface="Times New Roman" pitchFamily="18" charset="0"/>
                <a:cs typeface="Times New Roman" pitchFamily="18" charset="0"/>
              </a:rPr>
              <a:t>organik tarım 1984 yılında yabancı alıcıların talepleri ile başlamıştır. Üretilen ilk organik ürünler kuru üzüm, kuru incir olmuş daha sonra kuru kayısı ve fındık üretimine geçilmiştir. </a:t>
            </a:r>
            <a:r>
              <a:rPr lang="tr-TR" sz="2800" dirty="0" smtClean="0">
                <a:latin typeface="Times New Roman" pitchFamily="18" charset="0"/>
                <a:cs typeface="Times New Roman" pitchFamily="18" charset="0"/>
              </a:rPr>
              <a:t>1990’lı </a:t>
            </a:r>
            <a:r>
              <a:rPr lang="tr-TR" sz="2800" dirty="0">
                <a:latin typeface="Times New Roman" pitchFamily="18" charset="0"/>
                <a:cs typeface="Times New Roman" pitchFamily="18" charset="0"/>
              </a:rPr>
              <a:t>yıllara kadar organik ürün çeşidi 8 adet olmuş, daha sonraki yıllarda yurt dışı taleplerine bağlı olarak ürün çeşitliliği gelişmiştir.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6"/>
            <a:ext cx="4067944" cy="337432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7493"/>
            <a:ext cx="4067944" cy="3470507"/>
          </a:xfrm>
          <a:prstGeom prst="rect">
            <a:avLst/>
          </a:prstGeom>
        </p:spPr>
      </p:pic>
    </p:spTree>
    <p:extLst>
      <p:ext uri="{BB962C8B-B14F-4D97-AF65-F5344CB8AC3E}">
        <p14:creationId xmlns:p14="http://schemas.microsoft.com/office/powerpoint/2010/main" val="297759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482" y="0"/>
            <a:ext cx="9162481" cy="2677656"/>
          </a:xfrm>
          <a:prstGeom prst="rect">
            <a:avLst/>
          </a:prstGeom>
          <a:noFill/>
        </p:spPr>
        <p:txBody>
          <a:bodyPr wrap="square" rtlCol="0">
            <a:spAutoFit/>
          </a:bodyPr>
          <a:lstStyle/>
          <a:p>
            <a:r>
              <a:rPr lang="tr-TR" sz="2400" dirty="0" smtClean="0">
                <a:solidFill>
                  <a:schemeClr val="accent3">
                    <a:lumMod val="75000"/>
                  </a:schemeClr>
                </a:solidFill>
                <a:latin typeface="Times New Roman" pitchFamily="18" charset="0"/>
                <a:cs typeface="Times New Roman" pitchFamily="18" charset="0"/>
              </a:rPr>
              <a:t>    Bir </a:t>
            </a:r>
            <a:r>
              <a:rPr lang="tr-TR" sz="2400" dirty="0">
                <a:solidFill>
                  <a:schemeClr val="accent3">
                    <a:lumMod val="75000"/>
                  </a:schemeClr>
                </a:solidFill>
                <a:latin typeface="Times New Roman" pitchFamily="18" charset="0"/>
                <a:cs typeface="Times New Roman" pitchFamily="18" charset="0"/>
              </a:rPr>
              <a:t>diğer önemli gelişme ise 1992 yılında ülkemizde organik tarım konusunda faaliyet gösteren tüm kuruluşların katılımı ile ülkemizde organik tarımın daha sağlıklı gelişmesini amaç edinen Ekolojik Tarım Organizasyonu derneği (ETO) kurulmuştur. Dernek organik tarım konusunda üreticiden işleyiciye, araştırıcı, üniversitelerden tüketicilere kadar çok geniş yelpazede üyeleriyle çatı kurum, şemsiye organizasyon görevini sürdürmektedir.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 y="1477328"/>
            <a:ext cx="9162482" cy="5363770"/>
          </a:xfrm>
          <a:prstGeom prst="rect">
            <a:avLst/>
          </a:prstGeom>
        </p:spPr>
      </p:pic>
    </p:spTree>
    <p:extLst>
      <p:ext uri="{BB962C8B-B14F-4D97-AF65-F5344CB8AC3E}">
        <p14:creationId xmlns:p14="http://schemas.microsoft.com/office/powerpoint/2010/main" val="80825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4572000" cy="3429000"/>
          </a:xfrm>
          <a:prstGeom prst="rect">
            <a:avLst/>
          </a:prstGeom>
        </p:spPr>
      </p:pic>
      <p:sp>
        <p:nvSpPr>
          <p:cNvPr id="4" name="Metin kutusu 3"/>
          <p:cNvSpPr txBox="1"/>
          <p:nvPr/>
        </p:nvSpPr>
        <p:spPr>
          <a:xfrm>
            <a:off x="0" y="107156"/>
            <a:ext cx="4572000" cy="3477875"/>
          </a:xfrm>
          <a:prstGeom prst="rect">
            <a:avLst/>
          </a:prstGeom>
          <a:noFill/>
        </p:spPr>
        <p:txBody>
          <a:bodyPr wrap="square" rtlCol="0">
            <a:spAutoFit/>
          </a:bodyPr>
          <a:lstStyle/>
          <a:p>
            <a:r>
              <a:rPr lang="tr-TR" sz="2000" dirty="0" smtClean="0">
                <a:latin typeface="Times New Roman" pitchFamily="18" charset="0"/>
                <a:cs typeface="Times New Roman" pitchFamily="18" charset="0"/>
              </a:rPr>
              <a:t>   Organik süt ve süt ürünlerinin asıl gelişimi ise 2002 </a:t>
            </a:r>
            <a:r>
              <a:rPr lang="tr-TR" sz="2000" dirty="0">
                <a:latin typeface="Times New Roman" pitchFamily="18" charset="0"/>
                <a:cs typeface="Times New Roman" pitchFamily="18" charset="0"/>
              </a:rPr>
              <a:t>yılında Kelkit'te kurulan Doğan Organik Ürünler Sanayi ve Ticaret A.Ş., Gıda Tarım ve </a:t>
            </a:r>
            <a:r>
              <a:rPr lang="tr-TR" sz="2000" dirty="0" smtClean="0">
                <a:latin typeface="Times New Roman" pitchFamily="18" charset="0"/>
                <a:cs typeface="Times New Roman" pitchFamily="18" charset="0"/>
              </a:rPr>
              <a:t>Hayvancılık Bakanlığı </a:t>
            </a:r>
            <a:r>
              <a:rPr lang="tr-TR" sz="2000" dirty="0">
                <a:latin typeface="Times New Roman" pitchFamily="18" charset="0"/>
                <a:cs typeface="Times New Roman" pitchFamily="18" charset="0"/>
              </a:rPr>
              <a:t>tarafından elverişli toprakları ile organik tarım için pilot bölge seçilen bu yörede Organik Süt Sığırcılığı İşletmesi'nin kurulmasıyla başlamıştır. Bu alanda Türkiye'de lider olmayı hedefleyen şirket: </a:t>
            </a:r>
          </a:p>
          <a:p>
            <a:endParaRPr lang="tr-TR" sz="2000" dirty="0">
              <a:latin typeface="Times New Roman" pitchFamily="18" charset="0"/>
              <a:cs typeface="Times New Roman" pitchFamily="18" charset="0"/>
            </a:endParaRPr>
          </a:p>
        </p:txBody>
      </p:sp>
      <p:sp>
        <p:nvSpPr>
          <p:cNvPr id="6" name="Metin kutusu 5"/>
          <p:cNvSpPr txBox="1"/>
          <p:nvPr/>
        </p:nvSpPr>
        <p:spPr>
          <a:xfrm>
            <a:off x="4586808" y="3558450"/>
            <a:ext cx="4572000" cy="3170099"/>
          </a:xfrm>
          <a:prstGeom prst="rect">
            <a:avLst/>
          </a:prstGeom>
          <a:noFill/>
        </p:spPr>
        <p:txBody>
          <a:bodyPr wrap="square" rtlCol="0">
            <a:spAutoFit/>
          </a:bodyPr>
          <a:lstStyle/>
          <a:p>
            <a:pPr marL="342900" indent="-342900">
              <a:buFont typeface="Arial" pitchFamily="34" charset="0"/>
              <a:buChar char="•"/>
            </a:pPr>
            <a:r>
              <a:rPr lang="tr-TR" sz="2000" dirty="0" smtClean="0">
                <a:latin typeface="Times New Roman" pitchFamily="18" charset="0"/>
                <a:cs typeface="Times New Roman" pitchFamily="18" charset="0"/>
              </a:rPr>
              <a:t>Türkiye'nin </a:t>
            </a:r>
            <a:r>
              <a:rPr lang="tr-TR" sz="2000" dirty="0">
                <a:latin typeface="Times New Roman" pitchFamily="18" charset="0"/>
                <a:cs typeface="Times New Roman" pitchFamily="18" charset="0"/>
              </a:rPr>
              <a:t>en büyük organik tarım tesisi,</a:t>
            </a:r>
          </a:p>
          <a:p>
            <a:pPr marL="342900" indent="-342900">
              <a:buFont typeface="Arial" pitchFamily="34" charset="0"/>
              <a:buChar char="•"/>
            </a:pPr>
            <a:r>
              <a:rPr lang="tr-TR" sz="2000" dirty="0">
                <a:latin typeface="Times New Roman" pitchFamily="18" charset="0"/>
                <a:cs typeface="Times New Roman" pitchFamily="18" charset="0"/>
              </a:rPr>
              <a:t>Türkiye'nin en büyük organik çiğ süt üreticisi,</a:t>
            </a:r>
          </a:p>
          <a:p>
            <a:pPr marL="342900" indent="-342900">
              <a:buFont typeface="Arial" pitchFamily="34" charset="0"/>
              <a:buChar char="•"/>
            </a:pPr>
            <a:r>
              <a:rPr lang="tr-TR" sz="2000" dirty="0" smtClean="0">
                <a:latin typeface="Times New Roman" pitchFamily="18" charset="0"/>
                <a:cs typeface="Times New Roman" pitchFamily="18" charset="0"/>
              </a:rPr>
              <a:t>İç </a:t>
            </a:r>
            <a:r>
              <a:rPr lang="tr-TR" sz="2000" dirty="0">
                <a:latin typeface="Times New Roman" pitchFamily="18" charset="0"/>
                <a:cs typeface="Times New Roman" pitchFamily="18" charset="0"/>
              </a:rPr>
              <a:t>pazarda satılan organik içme sütünün en büyük hammadde tedarikçisi,</a:t>
            </a:r>
          </a:p>
          <a:p>
            <a:pPr marL="342900" indent="-342900">
              <a:buFont typeface="Arial" pitchFamily="34" charset="0"/>
              <a:buChar char="•"/>
            </a:pPr>
            <a:r>
              <a:rPr lang="tr-TR" sz="2000" dirty="0" smtClean="0">
                <a:latin typeface="Times New Roman" pitchFamily="18" charset="0"/>
                <a:cs typeface="Times New Roman" pitchFamily="18" charset="0"/>
              </a:rPr>
              <a:t>Yıllık </a:t>
            </a:r>
            <a:r>
              <a:rPr lang="tr-TR" sz="2000" dirty="0">
                <a:latin typeface="Times New Roman" pitchFamily="18" charset="0"/>
                <a:cs typeface="Times New Roman" pitchFamily="18" charset="0"/>
              </a:rPr>
              <a:t>10.000 tona yakın üzerinde üretim kapasitesi ile Avrupa'nın en büyük organik hayvancılık işletmelerinden biridir.</a:t>
            </a:r>
          </a:p>
        </p:txBody>
      </p:sp>
    </p:spTree>
    <p:extLst>
      <p:ext uri="{BB962C8B-B14F-4D97-AF65-F5344CB8AC3E}">
        <p14:creationId xmlns:p14="http://schemas.microsoft.com/office/powerpoint/2010/main" val="305435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Metin kutusu 1"/>
          <p:cNvSpPr txBox="1"/>
          <p:nvPr/>
        </p:nvSpPr>
        <p:spPr>
          <a:xfrm>
            <a:off x="224976" y="908720"/>
            <a:ext cx="8568952" cy="5016758"/>
          </a:xfrm>
          <a:prstGeom prst="rect">
            <a:avLst/>
          </a:prstGeom>
          <a:noFill/>
        </p:spPr>
        <p:txBody>
          <a:bodyPr wrap="square" rtlCol="0">
            <a:spAutoFit/>
          </a:bodyPr>
          <a:lstStyle/>
          <a:p>
            <a:r>
              <a:rPr lang="tr-TR" sz="3200" dirty="0" smtClean="0">
                <a:latin typeface="Times New Roman" pitchFamily="18" charset="0"/>
                <a:cs typeface="Times New Roman" pitchFamily="18" charset="0"/>
              </a:rPr>
              <a:t>      Organik hayvancılık bir hayvandan maksimum verim almak yerine, hem o hayvanın sağlık ve refahını, hem de o hayvanın ürettiği sütü tüketecek insanın sağlığını göz önüne alır. Bu sebeple hayvanlara doğal şartlarına uygun besleme ve bakımın gerçekleştirilmesi kanunen zorunludur.</a:t>
            </a:r>
          </a:p>
          <a:p>
            <a:r>
              <a:rPr lang="tr-TR" sz="3200" dirty="0">
                <a:latin typeface="Times New Roman" pitchFamily="18" charset="0"/>
                <a:cs typeface="Times New Roman" pitchFamily="18" charset="0"/>
              </a:rPr>
              <a:t> </a:t>
            </a:r>
            <a:r>
              <a:rPr lang="tr-TR" sz="3200" dirty="0" smtClean="0">
                <a:latin typeface="Times New Roman" pitchFamily="18" charset="0"/>
                <a:cs typeface="Times New Roman" pitchFamily="18" charset="0"/>
              </a:rPr>
              <a:t>     Aynı zamanda hayvanın hastalandıktan sonra tedavi edilmesi yerine hayvanın hastalanmaması için gereken koruyucu hekimlik uygulamalarını kullanmak kanunen zorunludur.</a:t>
            </a:r>
            <a:endParaRPr lang="tr-TR" sz="3200" dirty="0">
              <a:latin typeface="Times New Roman" pitchFamily="18" charset="0"/>
              <a:cs typeface="Times New Roman" pitchFamily="18" charset="0"/>
            </a:endParaRPr>
          </a:p>
        </p:txBody>
      </p:sp>
    </p:spTree>
    <p:extLst>
      <p:ext uri="{BB962C8B-B14F-4D97-AF65-F5344CB8AC3E}">
        <p14:creationId xmlns:p14="http://schemas.microsoft.com/office/powerpoint/2010/main" val="368237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Metin kutusu 2"/>
          <p:cNvSpPr txBox="1"/>
          <p:nvPr/>
        </p:nvSpPr>
        <p:spPr>
          <a:xfrm>
            <a:off x="3469148" y="21265"/>
            <a:ext cx="5652120" cy="6555641"/>
          </a:xfrm>
          <a:prstGeom prst="rect">
            <a:avLst/>
          </a:prstGeom>
          <a:noFill/>
        </p:spPr>
        <p:txBody>
          <a:bodyPr wrap="square" rtlCol="0">
            <a:spAutoFit/>
          </a:bodyPr>
          <a:lstStyle/>
          <a:p>
            <a:r>
              <a:rPr lang="tr-TR" sz="2400" dirty="0" smtClean="0">
                <a:latin typeface="Times New Roman" pitchFamily="18" charset="0"/>
                <a:cs typeface="Times New Roman" pitchFamily="18" charset="0"/>
              </a:rPr>
              <a:t>H</a:t>
            </a:r>
            <a:r>
              <a:rPr lang="tr-TR" sz="2800" dirty="0" smtClean="0">
                <a:latin typeface="Times New Roman" pitchFamily="18" charset="0"/>
                <a:cs typeface="Times New Roman" pitchFamily="18" charset="0"/>
              </a:rPr>
              <a:t>ayvanın doğal yapısına uygun bu uygulamalar neticesinde üretilen organik süt;</a:t>
            </a:r>
          </a:p>
          <a:p>
            <a:pPr marL="342900" indent="-342900">
              <a:buFont typeface="Arial" pitchFamily="34" charset="0"/>
              <a:buChar char="•"/>
            </a:pPr>
            <a:r>
              <a:rPr lang="tr-TR" sz="2800" dirty="0" smtClean="0">
                <a:latin typeface="Times New Roman" pitchFamily="18" charset="0"/>
                <a:cs typeface="Times New Roman" pitchFamily="18" charset="0"/>
              </a:rPr>
              <a:t>pestisit kalıntısı taşımayan,</a:t>
            </a:r>
          </a:p>
          <a:p>
            <a:pPr marL="342900" indent="-342900">
              <a:buFont typeface="Arial" pitchFamily="34" charset="0"/>
              <a:buChar char="•"/>
            </a:pPr>
            <a:r>
              <a:rPr lang="tr-TR" sz="2800" dirty="0" smtClean="0">
                <a:latin typeface="Times New Roman" pitchFamily="18" charset="0"/>
                <a:cs typeface="Times New Roman" pitchFamily="18" charset="0"/>
              </a:rPr>
              <a:t>küf bulundurmayan (</a:t>
            </a:r>
            <a:r>
              <a:rPr lang="tr-TR" sz="2800" dirty="0" err="1" smtClean="0">
                <a:latin typeface="Times New Roman" pitchFamily="18" charset="0"/>
                <a:cs typeface="Times New Roman" pitchFamily="18" charset="0"/>
              </a:rPr>
              <a:t>aflatoksin</a:t>
            </a:r>
            <a:r>
              <a:rPr lang="tr-TR" sz="2800" dirty="0" smtClean="0">
                <a:latin typeface="Times New Roman" pitchFamily="18" charset="0"/>
                <a:cs typeface="Times New Roman" pitchFamily="18" charset="0"/>
              </a:rPr>
              <a:t>),</a:t>
            </a:r>
          </a:p>
          <a:p>
            <a:pPr marL="342900" indent="-342900">
              <a:buFont typeface="Arial" pitchFamily="34" charset="0"/>
              <a:buChar char="•"/>
            </a:pPr>
            <a:r>
              <a:rPr lang="tr-TR" sz="2800" dirty="0" smtClean="0">
                <a:latin typeface="Times New Roman" pitchFamily="18" charset="0"/>
                <a:cs typeface="Times New Roman" pitchFamily="18" charset="0"/>
              </a:rPr>
              <a:t>üretiminin hiçbir aşamasında GDO içermeyen,</a:t>
            </a:r>
          </a:p>
          <a:p>
            <a:pPr marL="342900" indent="-342900">
              <a:buFont typeface="Arial" pitchFamily="34" charset="0"/>
              <a:buChar char="•"/>
            </a:pPr>
            <a:r>
              <a:rPr lang="tr-TR" sz="2800" dirty="0" smtClean="0">
                <a:latin typeface="Times New Roman" pitchFamily="18" charset="0"/>
                <a:cs typeface="Times New Roman" pitchFamily="18" charset="0"/>
              </a:rPr>
              <a:t>besleme değerleri konvansiyonel sütlere göre daha yüksek,</a:t>
            </a:r>
          </a:p>
          <a:p>
            <a:pPr marL="342900" indent="-342900">
              <a:buFont typeface="Arial" pitchFamily="34" charset="0"/>
              <a:buChar char="•"/>
            </a:pPr>
            <a:r>
              <a:rPr lang="tr-TR" sz="2800" dirty="0" smtClean="0">
                <a:latin typeface="Times New Roman" pitchFamily="18" charset="0"/>
                <a:cs typeface="Times New Roman" pitchFamily="18" charset="0"/>
              </a:rPr>
              <a:t>toplam bakteri sayısı kanunla belirlenen sınırların bile çok altında</a:t>
            </a:r>
          </a:p>
          <a:p>
            <a:pPr marL="342900" indent="-342900">
              <a:buFont typeface="Arial" pitchFamily="34" charset="0"/>
              <a:buChar char="•"/>
            </a:pPr>
            <a:r>
              <a:rPr lang="tr-TR" sz="2800" dirty="0" smtClean="0">
                <a:latin typeface="Times New Roman" pitchFamily="18" charset="0"/>
                <a:cs typeface="Times New Roman" pitchFamily="18" charset="0"/>
              </a:rPr>
              <a:t>hayvan refahının ve koruyucu hekimliğin dikkate alındığı</a:t>
            </a:r>
          </a:p>
          <a:p>
            <a:pPr marL="342900" indent="-342900">
              <a:buFont typeface="Arial" pitchFamily="34" charset="0"/>
              <a:buChar char="•"/>
            </a:pPr>
            <a:r>
              <a:rPr lang="tr-TR" sz="2800" dirty="0" smtClean="0">
                <a:latin typeface="Times New Roman" pitchFamily="18" charset="0"/>
                <a:cs typeface="Times New Roman" pitchFamily="18" charset="0"/>
              </a:rPr>
              <a:t>antibiyotik ve hormon içermeyen sağlıklı ve güvenilir bir üründür.</a:t>
            </a:r>
            <a:endParaRPr lang="tr-TR" sz="2800" dirty="0">
              <a:latin typeface="Times New Roman" pitchFamily="18" charset="0"/>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69148" cy="6858000"/>
          </a:xfrm>
          <a:prstGeom prst="rect">
            <a:avLst/>
          </a:prstGeom>
        </p:spPr>
      </p:pic>
    </p:spTree>
    <p:extLst>
      <p:ext uri="{BB962C8B-B14F-4D97-AF65-F5344CB8AC3E}">
        <p14:creationId xmlns:p14="http://schemas.microsoft.com/office/powerpoint/2010/main" val="45675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0" y="58847"/>
            <a:ext cx="9144000" cy="6740307"/>
          </a:xfrm>
          <a:prstGeom prst="rect">
            <a:avLst/>
          </a:prstGeom>
        </p:spPr>
        <p:txBody>
          <a:bodyPr wrap="square">
            <a:spAutoFit/>
          </a:bodyPr>
          <a:lstStyle/>
          <a:p>
            <a:r>
              <a:rPr lang="tr-TR" sz="2400" b="1" dirty="0">
                <a:solidFill>
                  <a:schemeClr val="bg1"/>
                </a:solidFill>
                <a:latin typeface="Times New Roman" pitchFamily="18" charset="0"/>
                <a:cs typeface="Times New Roman" pitchFamily="18" charset="0"/>
              </a:rPr>
              <a:t>ORGANİK SÜTÜN </a:t>
            </a:r>
            <a:r>
              <a:rPr lang="tr-TR" sz="2400" b="1" dirty="0" smtClean="0">
                <a:solidFill>
                  <a:schemeClr val="bg1"/>
                </a:solidFill>
                <a:latin typeface="Times New Roman" pitchFamily="18" charset="0"/>
                <a:cs typeface="Times New Roman" pitchFamily="18" charset="0"/>
              </a:rPr>
              <a:t>FAYDALARI</a:t>
            </a:r>
          </a:p>
          <a:p>
            <a:r>
              <a:rPr lang="tr-TR" sz="2400" b="1" dirty="0">
                <a:solidFill>
                  <a:schemeClr val="bg1"/>
                </a:solidFill>
                <a:latin typeface="Times New Roman" pitchFamily="18" charset="0"/>
                <a:cs typeface="Times New Roman" pitchFamily="18" charset="0"/>
              </a:rPr>
              <a:t> </a:t>
            </a:r>
            <a:r>
              <a:rPr lang="tr-TR" sz="2400" b="1" dirty="0" smtClean="0">
                <a:solidFill>
                  <a:schemeClr val="bg1"/>
                </a:solidFill>
                <a:latin typeface="Times New Roman" pitchFamily="18" charset="0"/>
                <a:cs typeface="Times New Roman" pitchFamily="18" charset="0"/>
              </a:rPr>
              <a:t>   Yoğun </a:t>
            </a:r>
            <a:r>
              <a:rPr lang="tr-TR" sz="2400" b="1" dirty="0">
                <a:solidFill>
                  <a:schemeClr val="bg1"/>
                </a:solidFill>
                <a:latin typeface="Times New Roman" pitchFamily="18" charset="0"/>
                <a:cs typeface="Times New Roman" pitchFamily="18" charset="0"/>
              </a:rPr>
              <a:t>posalı gıdalar, dane yemler, süt artırıcı katkılar yerine doğal yaşamlarına uygun organik yemleri otlayan ineklerin sütlerinde E vitamini, </a:t>
            </a:r>
            <a:r>
              <a:rPr lang="tr-TR" sz="2400" b="1" dirty="0" smtClean="0">
                <a:solidFill>
                  <a:schemeClr val="bg1"/>
                </a:solidFill>
                <a:latin typeface="Times New Roman" pitchFamily="18" charset="0"/>
                <a:cs typeface="Times New Roman" pitchFamily="18" charset="0"/>
              </a:rPr>
              <a:t>alfa </a:t>
            </a:r>
            <a:r>
              <a:rPr lang="tr-TR" sz="2400" b="1" dirty="0">
                <a:solidFill>
                  <a:schemeClr val="bg1"/>
                </a:solidFill>
                <a:latin typeface="Times New Roman" pitchFamily="18" charset="0"/>
                <a:cs typeface="Times New Roman" pitchFamily="18" charset="0"/>
              </a:rPr>
              <a:t>(Omega-3 esaslı yağ asitleri), beta </a:t>
            </a:r>
            <a:r>
              <a:rPr lang="tr-TR" sz="2400" b="1" dirty="0" err="1">
                <a:solidFill>
                  <a:schemeClr val="bg1"/>
                </a:solidFill>
                <a:latin typeface="Times New Roman" pitchFamily="18" charset="0"/>
                <a:cs typeface="Times New Roman" pitchFamily="18" charset="0"/>
              </a:rPr>
              <a:t>karoteni</a:t>
            </a:r>
            <a:r>
              <a:rPr lang="tr-TR" sz="2400" b="1" dirty="0">
                <a:solidFill>
                  <a:schemeClr val="bg1"/>
                </a:solidFill>
                <a:latin typeface="Times New Roman" pitchFamily="18" charset="0"/>
                <a:cs typeface="Times New Roman" pitchFamily="18" charset="0"/>
              </a:rPr>
              <a:t> ve diğer antioksidan seviyeleri konvansiyonel sütlere göre daha yüksektir.</a:t>
            </a:r>
          </a:p>
          <a:p>
            <a:r>
              <a:rPr lang="tr-TR" sz="2400" b="1" dirty="0" smtClean="0">
                <a:solidFill>
                  <a:schemeClr val="bg1"/>
                </a:solidFill>
                <a:latin typeface="Times New Roman" pitchFamily="18" charset="0"/>
                <a:cs typeface="Times New Roman" pitchFamily="18" charset="0"/>
              </a:rPr>
              <a:t>    Omega-3</a:t>
            </a:r>
            <a:r>
              <a:rPr lang="tr-TR" sz="2400" b="1" dirty="0">
                <a:solidFill>
                  <a:schemeClr val="bg1"/>
                </a:solidFill>
                <a:latin typeface="Times New Roman" pitchFamily="18" charset="0"/>
                <a:cs typeface="Times New Roman" pitchFamily="18" charset="0"/>
              </a:rPr>
              <a:t>, sağlıklı yağ asitleri kategorisine giren bir yağ asidi türüdür. Beyin ve retinadaki en önemli yapısal yağ asitlerinden biridir. Bilim adamları yaptıkları araştırmalar neticesinde, Omega-3 içeren beslenme şeklinin bu alanları desteklediğini </a:t>
            </a:r>
            <a:r>
              <a:rPr lang="tr-TR" sz="2400" b="1" dirty="0" smtClean="0">
                <a:solidFill>
                  <a:schemeClr val="bg1"/>
                </a:solidFill>
                <a:latin typeface="Times New Roman" pitchFamily="18" charset="0"/>
                <a:cs typeface="Times New Roman" pitchFamily="18" charset="0"/>
              </a:rPr>
              <a:t>kanıtlamışlardır.</a:t>
            </a:r>
          </a:p>
          <a:p>
            <a:r>
              <a:rPr lang="tr-TR" sz="2400" b="1" dirty="0">
                <a:solidFill>
                  <a:schemeClr val="bg1"/>
                </a:solidFill>
                <a:latin typeface="Times New Roman" pitchFamily="18" charset="0"/>
                <a:cs typeface="Times New Roman" pitchFamily="18" charset="0"/>
              </a:rPr>
              <a:t> </a:t>
            </a:r>
            <a:r>
              <a:rPr lang="tr-TR" sz="2400" b="1" dirty="0" smtClean="0">
                <a:solidFill>
                  <a:schemeClr val="bg1"/>
                </a:solidFill>
                <a:latin typeface="Times New Roman" pitchFamily="18" charset="0"/>
                <a:cs typeface="Times New Roman" pitchFamily="18" charset="0"/>
              </a:rPr>
              <a:t>  Omega-3 </a:t>
            </a:r>
            <a:r>
              <a:rPr lang="tr-TR" sz="2400" b="1" dirty="0">
                <a:solidFill>
                  <a:schemeClr val="bg1"/>
                </a:solidFill>
                <a:latin typeface="Times New Roman" pitchFamily="18" charset="0"/>
                <a:cs typeface="Times New Roman" pitchFamily="18" charset="0"/>
              </a:rPr>
              <a:t>'ün ayrıca kalp sağlığına katkıları da gözlenmiştir. Omega-3, her yaştaki insanın sağlığına doğrudan etkisi olan çok önemli bir yağ asididir. Hamilelik sırasında annelerin, bebek ve çocukların, yetişkinlerin ve yaşlıların Omega-3 içeren beslenme şeklini tercih etmeleri gereklidir. Özellikle bebek ve çocukların Omega-3 içeren gıdalarla beslenmesi beyin ve gözlerin gelişimine katkıda bulunur. Yaşlılarda ise, yine göz sağlığı ve zihinsel faaliyetlere olumlu etkileri vardır.</a:t>
            </a:r>
          </a:p>
        </p:txBody>
      </p:sp>
    </p:spTree>
    <p:extLst>
      <p:ext uri="{BB962C8B-B14F-4D97-AF65-F5344CB8AC3E}">
        <p14:creationId xmlns:p14="http://schemas.microsoft.com/office/powerpoint/2010/main" val="301258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p:cNvSpPr txBox="1"/>
          <p:nvPr/>
        </p:nvSpPr>
        <p:spPr>
          <a:xfrm>
            <a:off x="0" y="0"/>
            <a:ext cx="9144000" cy="6986528"/>
          </a:xfrm>
          <a:prstGeom prst="rect">
            <a:avLst/>
          </a:prstGeom>
          <a:noFill/>
        </p:spPr>
        <p:txBody>
          <a:bodyPr wrap="square" rtlCol="0">
            <a:spAutoFit/>
          </a:bodyPr>
          <a:lstStyle/>
          <a:p>
            <a:r>
              <a:rPr lang="tr-TR" sz="2800" dirty="0">
                <a:solidFill>
                  <a:schemeClr val="bg1"/>
                </a:solidFill>
                <a:latin typeface="Times New Roman" pitchFamily="18" charset="0"/>
                <a:cs typeface="Times New Roman" pitchFamily="18" charset="0"/>
              </a:rPr>
              <a:t> </a:t>
            </a:r>
            <a:r>
              <a:rPr lang="tr-TR" sz="2800" dirty="0" smtClean="0">
                <a:solidFill>
                  <a:schemeClr val="bg1"/>
                </a:solidFill>
                <a:latin typeface="Times New Roman" pitchFamily="18" charset="0"/>
                <a:cs typeface="Times New Roman" pitchFamily="18" charset="0"/>
              </a:rPr>
              <a:t>   DHA </a:t>
            </a:r>
            <a:r>
              <a:rPr lang="tr-TR" sz="2800" dirty="0">
                <a:solidFill>
                  <a:schemeClr val="bg1"/>
                </a:solidFill>
                <a:latin typeface="Times New Roman" pitchFamily="18" charset="0"/>
                <a:cs typeface="Times New Roman" pitchFamily="18" charset="0"/>
              </a:rPr>
              <a:t>(</a:t>
            </a:r>
            <a:r>
              <a:rPr lang="tr-TR" sz="2800" dirty="0" err="1">
                <a:solidFill>
                  <a:schemeClr val="bg1"/>
                </a:solidFill>
                <a:latin typeface="Times New Roman" pitchFamily="18" charset="0"/>
                <a:cs typeface="Times New Roman" pitchFamily="18" charset="0"/>
              </a:rPr>
              <a:t>docosahexaeonic</a:t>
            </a:r>
            <a:r>
              <a:rPr lang="tr-TR" sz="2800" dirty="0">
                <a:solidFill>
                  <a:schemeClr val="bg1"/>
                </a:solidFill>
                <a:latin typeface="Times New Roman" pitchFamily="18" charset="0"/>
                <a:cs typeface="Times New Roman" pitchFamily="18" charset="0"/>
              </a:rPr>
              <a:t> </a:t>
            </a:r>
            <a:r>
              <a:rPr lang="tr-TR" sz="2800" dirty="0" err="1">
                <a:solidFill>
                  <a:schemeClr val="bg1"/>
                </a:solidFill>
                <a:latin typeface="Times New Roman" pitchFamily="18" charset="0"/>
                <a:cs typeface="Times New Roman" pitchFamily="18" charset="0"/>
              </a:rPr>
              <a:t>acid</a:t>
            </a:r>
            <a:r>
              <a:rPr lang="tr-TR" sz="2800" dirty="0">
                <a:solidFill>
                  <a:schemeClr val="bg1"/>
                </a:solidFill>
                <a:latin typeface="Times New Roman" pitchFamily="18" charset="0"/>
                <a:cs typeface="Times New Roman" pitchFamily="18" charset="0"/>
              </a:rPr>
              <a:t>), yani bilinen adıyla Omega-3, sağlıklı yağ asitleri kategorisine giren bir yağ asidi türüdür. DHA, beyin ve retinadaki en önemli yapısal yağ asitlerinden biridir. Beyindeki </a:t>
            </a:r>
            <a:r>
              <a:rPr lang="tr-TR" sz="2800" dirty="0" smtClean="0">
                <a:solidFill>
                  <a:schemeClr val="bg1"/>
                </a:solidFill>
                <a:latin typeface="Times New Roman" pitchFamily="18" charset="0"/>
                <a:cs typeface="Times New Roman" pitchFamily="18" charset="0"/>
              </a:rPr>
              <a:t>Omega-3 </a:t>
            </a:r>
            <a:r>
              <a:rPr lang="tr-TR" sz="2800" dirty="0">
                <a:solidFill>
                  <a:schemeClr val="bg1"/>
                </a:solidFill>
                <a:latin typeface="Times New Roman" pitchFamily="18" charset="0"/>
                <a:cs typeface="Times New Roman" pitchFamily="18" charset="0"/>
              </a:rPr>
              <a:t>yağlarının %97'si, retinadaki </a:t>
            </a:r>
            <a:r>
              <a:rPr lang="tr-TR" sz="2800" dirty="0" smtClean="0">
                <a:solidFill>
                  <a:schemeClr val="bg1"/>
                </a:solidFill>
                <a:latin typeface="Times New Roman" pitchFamily="18" charset="0"/>
                <a:cs typeface="Times New Roman" pitchFamily="18" charset="0"/>
              </a:rPr>
              <a:t>Omega-3 </a:t>
            </a:r>
            <a:r>
              <a:rPr lang="tr-TR" sz="2800" dirty="0">
                <a:solidFill>
                  <a:schemeClr val="bg1"/>
                </a:solidFill>
                <a:latin typeface="Times New Roman" pitchFamily="18" charset="0"/>
                <a:cs typeface="Times New Roman" pitchFamily="18" charset="0"/>
              </a:rPr>
              <a:t>yağlarının %93'ü </a:t>
            </a:r>
            <a:r>
              <a:rPr lang="tr-TR" sz="2800" dirty="0" err="1">
                <a:solidFill>
                  <a:schemeClr val="bg1"/>
                </a:solidFill>
                <a:latin typeface="Times New Roman" pitchFamily="18" charset="0"/>
                <a:cs typeface="Times New Roman" pitchFamily="18" charset="0"/>
              </a:rPr>
              <a:t>DHA'dan</a:t>
            </a:r>
            <a:r>
              <a:rPr lang="tr-TR" sz="2800" dirty="0">
                <a:solidFill>
                  <a:schemeClr val="bg1"/>
                </a:solidFill>
                <a:latin typeface="Times New Roman" pitchFamily="18" charset="0"/>
                <a:cs typeface="Times New Roman" pitchFamily="18" charset="0"/>
              </a:rPr>
              <a:t> oluşur. Bilim adamları yaptıkları araştırmalar neticesinde, DHA içeren beslenme şeklinin bu alanları desteklediğini kanıtlamışlardır. </a:t>
            </a:r>
            <a:r>
              <a:rPr lang="tr-TR" sz="2800" dirty="0" err="1">
                <a:solidFill>
                  <a:schemeClr val="bg1"/>
                </a:solidFill>
                <a:latin typeface="Times New Roman" pitchFamily="18" charset="0"/>
                <a:cs typeface="Times New Roman" pitchFamily="18" charset="0"/>
              </a:rPr>
              <a:t>DHA'nın</a:t>
            </a:r>
            <a:r>
              <a:rPr lang="tr-TR" sz="2800" dirty="0">
                <a:solidFill>
                  <a:schemeClr val="bg1"/>
                </a:solidFill>
                <a:latin typeface="Times New Roman" pitchFamily="18" charset="0"/>
                <a:cs typeface="Times New Roman" pitchFamily="18" charset="0"/>
              </a:rPr>
              <a:t> ayrıca kalp sağlığına katkıları da gözlenmiştir. DHA, her yaştaki insanın sağlığına doğrudan etkisi olan çok önemli bir yağ </a:t>
            </a:r>
            <a:r>
              <a:rPr lang="tr-TR" sz="2800" dirty="0" smtClean="0">
                <a:solidFill>
                  <a:schemeClr val="bg1"/>
                </a:solidFill>
                <a:latin typeface="Times New Roman" pitchFamily="18" charset="0"/>
                <a:cs typeface="Times New Roman" pitchFamily="18" charset="0"/>
              </a:rPr>
              <a:t>asididir.</a:t>
            </a:r>
          </a:p>
          <a:p>
            <a:r>
              <a:rPr lang="tr-TR" sz="2800" dirty="0">
                <a:solidFill>
                  <a:schemeClr val="bg1"/>
                </a:solidFill>
                <a:latin typeface="Times New Roman" pitchFamily="18" charset="0"/>
                <a:cs typeface="Times New Roman" pitchFamily="18" charset="0"/>
              </a:rPr>
              <a:t> </a:t>
            </a:r>
            <a:r>
              <a:rPr lang="tr-TR" sz="2800" dirty="0" smtClean="0">
                <a:solidFill>
                  <a:schemeClr val="bg1"/>
                </a:solidFill>
                <a:latin typeface="Times New Roman" pitchFamily="18" charset="0"/>
                <a:cs typeface="Times New Roman" pitchFamily="18" charset="0"/>
              </a:rPr>
              <a:t>   Hamilelik </a:t>
            </a:r>
            <a:r>
              <a:rPr lang="tr-TR" sz="2800" dirty="0">
                <a:solidFill>
                  <a:schemeClr val="bg1"/>
                </a:solidFill>
                <a:latin typeface="Times New Roman" pitchFamily="18" charset="0"/>
                <a:cs typeface="Times New Roman" pitchFamily="18" charset="0"/>
              </a:rPr>
              <a:t>sırasında annelerin, bebek ve çocukların, yetişkinlerin ve yaşlıların DHA içeren beslenme şeklini tercih etmeleri gereklidir. Özellikle bebek ve çocukların DHA içeren gıdalarla beslenmesi beyin ve gözlerin gelişimine katkıda bulunur. Yaşlılarda ise, yine göz sağlığı ve zihinsel faaliyetlere olumlu etkileri vardır.</a:t>
            </a:r>
          </a:p>
        </p:txBody>
      </p:sp>
    </p:spTree>
    <p:extLst>
      <p:ext uri="{BB962C8B-B14F-4D97-AF65-F5344CB8AC3E}">
        <p14:creationId xmlns:p14="http://schemas.microsoft.com/office/powerpoint/2010/main" val="310779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0" y="9275"/>
            <a:ext cx="9144000" cy="6986528"/>
          </a:xfrm>
          <a:prstGeom prst="rect">
            <a:avLst/>
          </a:prstGeom>
        </p:spPr>
        <p:txBody>
          <a:bodyPr wrap="square">
            <a:spAutoFit/>
          </a:bodyPr>
          <a:lstStyle/>
          <a:p>
            <a:r>
              <a:rPr lang="tr-TR" sz="2800" dirty="0" smtClean="0">
                <a:solidFill>
                  <a:schemeClr val="bg1"/>
                </a:solidFill>
                <a:latin typeface="Times New Roman" pitchFamily="18" charset="0"/>
                <a:cs typeface="Times New Roman" pitchFamily="18" charset="0"/>
              </a:rPr>
              <a:t>    Hollanda'da </a:t>
            </a:r>
            <a:r>
              <a:rPr lang="tr-TR" sz="2800" dirty="0">
                <a:solidFill>
                  <a:schemeClr val="bg1"/>
                </a:solidFill>
                <a:latin typeface="Times New Roman" pitchFamily="18" charset="0"/>
                <a:cs typeface="Times New Roman" pitchFamily="18" charset="0"/>
              </a:rPr>
              <a:t>yapılan en son araştırmaya göre, organik süt tüketen çocuklarda egzama hastalığının görülme sıklığı %36 oranında düşmüş. Bu çalışmada bilim adamları hamileliğinin son aylarındaki 2.834 kadınla bebekler 2 yaşına gelene kadar inceleme yapmışlardır. Özellikle batı toplumlarında çocukların üçte birinde egzama hastalığı görülmektedir. Birçok ebeveyn çocukların beslenme şeklinin değiştirilmesinin soruna yardımcı olduğunu tespit </a:t>
            </a:r>
            <a:r>
              <a:rPr lang="tr-TR" sz="2800" dirty="0" smtClean="0">
                <a:solidFill>
                  <a:schemeClr val="bg1"/>
                </a:solidFill>
                <a:latin typeface="Times New Roman" pitchFamily="18" charset="0"/>
                <a:cs typeface="Times New Roman" pitchFamily="18" charset="0"/>
              </a:rPr>
              <a:t>etmiştir.</a:t>
            </a:r>
          </a:p>
          <a:p>
            <a:r>
              <a:rPr lang="tr-TR" sz="2800" dirty="0" smtClean="0">
                <a:solidFill>
                  <a:schemeClr val="bg1"/>
                </a:solidFill>
                <a:latin typeface="Times New Roman" pitchFamily="18" charset="0"/>
                <a:cs typeface="Times New Roman" pitchFamily="18" charset="0"/>
              </a:rPr>
              <a:t>    Organik </a:t>
            </a:r>
            <a:r>
              <a:rPr lang="tr-TR" sz="2800" dirty="0">
                <a:solidFill>
                  <a:schemeClr val="bg1"/>
                </a:solidFill>
                <a:latin typeface="Times New Roman" pitchFamily="18" charset="0"/>
                <a:cs typeface="Times New Roman" pitchFamily="18" charset="0"/>
              </a:rPr>
              <a:t>sütün besleyiciliği üzerine yapılan araştırmalara göre organik tarımın gereklerine uygun olarak beslenen ineklerden elde edilen sütler, ortalama %50 daha fazla E Vitamini ve %75 daha fazla beta </a:t>
            </a:r>
            <a:r>
              <a:rPr lang="tr-TR" sz="2800" dirty="0" err="1">
                <a:solidFill>
                  <a:schemeClr val="bg1"/>
                </a:solidFill>
                <a:latin typeface="Times New Roman" pitchFamily="18" charset="0"/>
                <a:cs typeface="Times New Roman" pitchFamily="18" charset="0"/>
              </a:rPr>
              <a:t>karoten</a:t>
            </a:r>
            <a:r>
              <a:rPr lang="tr-TR" sz="2800" dirty="0">
                <a:solidFill>
                  <a:schemeClr val="bg1"/>
                </a:solidFill>
                <a:latin typeface="Times New Roman" pitchFamily="18" charset="0"/>
                <a:cs typeface="Times New Roman" pitchFamily="18" charset="0"/>
              </a:rPr>
              <a:t> bulundurmaktadır. Ayrıca AB tarafından yaptırılan araştırmalarda organik sütün konvansiyonel süte göre antioksidanlar bakımından daha zengin olduğu </a:t>
            </a:r>
            <a:r>
              <a:rPr lang="tr-TR" sz="2800" dirty="0" smtClean="0">
                <a:solidFill>
                  <a:schemeClr val="bg1"/>
                </a:solidFill>
                <a:latin typeface="Times New Roman" pitchFamily="18" charset="0"/>
                <a:cs typeface="Times New Roman" pitchFamily="18" charset="0"/>
              </a:rPr>
              <a:t>ispatlanmıştır.</a:t>
            </a:r>
            <a:endParaRPr lang="tr-TR" sz="2800" dirty="0">
              <a:solidFill>
                <a:schemeClr val="bg1"/>
              </a:solidFill>
              <a:latin typeface="Times New Roman" pitchFamily="18" charset="0"/>
              <a:cs typeface="Times New Roman" pitchFamily="18" charset="0"/>
            </a:endParaRPr>
          </a:p>
          <a:p>
            <a:endParaRPr lang="tr-TR"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5872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p:cNvSpPr txBox="1"/>
          <p:nvPr/>
        </p:nvSpPr>
        <p:spPr>
          <a:xfrm>
            <a:off x="0" y="0"/>
            <a:ext cx="9144000" cy="6124754"/>
          </a:xfrm>
          <a:prstGeom prst="rect">
            <a:avLst/>
          </a:prstGeom>
          <a:noFill/>
        </p:spPr>
        <p:txBody>
          <a:bodyPr wrap="square" rtlCol="0">
            <a:spAutoFit/>
          </a:bodyPr>
          <a:lstStyle/>
          <a:p>
            <a:r>
              <a:rPr lang="tr-TR" sz="2800" dirty="0" smtClean="0">
                <a:solidFill>
                  <a:schemeClr val="bg1"/>
                </a:solidFill>
                <a:latin typeface="Times New Roman" pitchFamily="18" charset="0"/>
                <a:cs typeface="Times New Roman" pitchFamily="18" charset="0"/>
              </a:rPr>
              <a:t>    Yine </a:t>
            </a:r>
            <a:r>
              <a:rPr lang="tr-TR" sz="2800" dirty="0">
                <a:solidFill>
                  <a:schemeClr val="bg1"/>
                </a:solidFill>
                <a:latin typeface="Times New Roman" pitchFamily="18" charset="0"/>
                <a:cs typeface="Times New Roman" pitchFamily="18" charset="0"/>
              </a:rPr>
              <a:t>organik sütün en belirgin özelliği pestisit kalıntısı taşımamasıdır İngiltere'de Alerji ve Çevresel Etkiler üzerinde faaliyet gösteren sivil toplum kuruluşunun araştırmasına göre pestisit kalıntıları gibi kimyasallar bağışıklık sistemine zarar vererek çeşitli alerjilerin ortaya çıkmasına neden olabiliyor. Organik süt bu kimyasalları içeriğinde bulundurmamaktadır.</a:t>
            </a:r>
          </a:p>
          <a:p>
            <a:r>
              <a:rPr lang="tr-TR" sz="2800" dirty="0" smtClean="0">
                <a:solidFill>
                  <a:schemeClr val="bg1"/>
                </a:solidFill>
                <a:latin typeface="Times New Roman" pitchFamily="18" charset="0"/>
                <a:cs typeface="Times New Roman" pitchFamily="18" charset="0"/>
              </a:rPr>
              <a:t>    Organik </a:t>
            </a:r>
            <a:r>
              <a:rPr lang="tr-TR" sz="2800" dirty="0">
                <a:solidFill>
                  <a:schemeClr val="bg1"/>
                </a:solidFill>
                <a:latin typeface="Times New Roman" pitchFamily="18" charset="0"/>
                <a:cs typeface="Times New Roman" pitchFamily="18" charset="0"/>
              </a:rPr>
              <a:t>besinlerle beslenen hayvanlarda hastalık risklerinin az olduğu tespit edilmiş; bunun sonucunda da sütteki somatik hücre sayısında düşüş ve süt kalitesinde artış meydana gelmektedir. Sütün kalitesindeki artış sütün tadına yansımakta geçmişteki </a:t>
            </a:r>
            <a:r>
              <a:rPr lang="tr-TR" sz="2800" dirty="0" smtClean="0">
                <a:solidFill>
                  <a:schemeClr val="bg1"/>
                </a:solidFill>
                <a:latin typeface="Times New Roman" pitchFamily="18" charset="0"/>
                <a:cs typeface="Times New Roman" pitchFamily="18" charset="0"/>
              </a:rPr>
              <a:t>doğal </a:t>
            </a:r>
            <a:r>
              <a:rPr lang="tr-TR" sz="2800" dirty="0">
                <a:solidFill>
                  <a:schemeClr val="bg1"/>
                </a:solidFill>
                <a:latin typeface="Times New Roman" pitchFamily="18" charset="0"/>
                <a:cs typeface="Times New Roman" pitchFamily="18" charset="0"/>
              </a:rPr>
              <a:t>sütün tadını özleyenler için de farklı bir lezzet sunmaktadır.</a:t>
            </a:r>
          </a:p>
          <a:p>
            <a:r>
              <a:rPr lang="tr-TR" sz="2800" dirty="0" smtClean="0">
                <a:solidFill>
                  <a:schemeClr val="bg1"/>
                </a:solidFill>
                <a:latin typeface="Times New Roman" pitchFamily="18" charset="0"/>
                <a:cs typeface="Times New Roman" pitchFamily="18" charset="0"/>
              </a:rPr>
              <a:t>    Özetle </a:t>
            </a:r>
            <a:r>
              <a:rPr lang="tr-TR" sz="2800" dirty="0">
                <a:solidFill>
                  <a:schemeClr val="bg1"/>
                </a:solidFill>
                <a:latin typeface="Times New Roman" pitchFamily="18" charset="0"/>
                <a:cs typeface="Times New Roman" pitchFamily="18" charset="0"/>
              </a:rPr>
              <a:t>tüketiciler önce sağlık için, sonra beslenme kalitesi ve lezzet için organik süt tüketmelidir.</a:t>
            </a:r>
          </a:p>
        </p:txBody>
      </p:sp>
    </p:spTree>
    <p:extLst>
      <p:ext uri="{BB962C8B-B14F-4D97-AF65-F5344CB8AC3E}">
        <p14:creationId xmlns:p14="http://schemas.microsoft.com/office/powerpoint/2010/main" val="205413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679108079"/>
              </p:ext>
            </p:extLst>
          </p:nvPr>
        </p:nvGraphicFramePr>
        <p:xfrm>
          <a:off x="-1" y="764702"/>
          <a:ext cx="9108505" cy="6093299"/>
        </p:xfrm>
        <a:graphic>
          <a:graphicData uri="http://schemas.openxmlformats.org/drawingml/2006/table">
            <a:tbl>
              <a:tblPr firstRow="1" bandRow="1">
                <a:tableStyleId>{69CF1AB2-1976-4502-BF36-3FF5EA218861}</a:tableStyleId>
              </a:tblPr>
              <a:tblGrid>
                <a:gridCol w="1403649"/>
                <a:gridCol w="1157633"/>
                <a:gridCol w="1280641"/>
                <a:gridCol w="1280641"/>
                <a:gridCol w="1280641"/>
                <a:gridCol w="1280641"/>
                <a:gridCol w="1424659"/>
              </a:tblGrid>
              <a:tr h="837853">
                <a:tc>
                  <a:txBody>
                    <a:bodyPr/>
                    <a:lstStyle/>
                    <a:p>
                      <a:r>
                        <a:rPr lang="tr-TR" sz="2000" dirty="0" smtClean="0">
                          <a:latin typeface="Times New Roman" pitchFamily="18" charset="0"/>
                          <a:cs typeface="Times New Roman" pitchFamily="18" charset="0"/>
                        </a:rPr>
                        <a:t>İller</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Hayvan</a:t>
                      </a:r>
                    </a:p>
                    <a:p>
                      <a:r>
                        <a:rPr lang="tr-TR" sz="2000" dirty="0" smtClean="0">
                          <a:latin typeface="Times New Roman" pitchFamily="18" charset="0"/>
                          <a:cs typeface="Times New Roman" pitchFamily="18" charset="0"/>
                        </a:rPr>
                        <a:t>türü</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Hayvan</a:t>
                      </a:r>
                    </a:p>
                    <a:p>
                      <a:r>
                        <a:rPr lang="tr-TR" sz="2000" dirty="0" smtClean="0">
                          <a:latin typeface="Times New Roman" pitchFamily="18" charset="0"/>
                          <a:cs typeface="Times New Roman" pitchFamily="18" charset="0"/>
                        </a:rPr>
                        <a:t>sayısı</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Süt (ton)</a:t>
                      </a:r>
                    </a:p>
                    <a:p>
                      <a:r>
                        <a:rPr lang="tr-TR" sz="2000" dirty="0" smtClean="0">
                          <a:latin typeface="Times New Roman" pitchFamily="18" charset="0"/>
                          <a:cs typeface="Times New Roman" pitchFamily="18" charset="0"/>
                        </a:rPr>
                        <a:t>toplamı</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Peynir (ton)</a:t>
                      </a:r>
                      <a:r>
                        <a:rPr lang="tr-TR" sz="2000" baseline="0" dirty="0" smtClean="0">
                          <a:latin typeface="Times New Roman" pitchFamily="18" charset="0"/>
                          <a:cs typeface="Times New Roman" pitchFamily="18" charset="0"/>
                        </a:rPr>
                        <a:t> top</a:t>
                      </a:r>
                      <a:endParaRPr lang="tr-TR" sz="2000" dirty="0" smtClean="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Yoğurt</a:t>
                      </a:r>
                      <a:r>
                        <a:rPr lang="tr-TR" sz="2000" baseline="0" dirty="0" smtClean="0">
                          <a:latin typeface="Times New Roman" pitchFamily="18" charset="0"/>
                          <a:cs typeface="Times New Roman" pitchFamily="18" charset="0"/>
                        </a:rPr>
                        <a:t> (ton) top</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Tereyağı</a:t>
                      </a:r>
                    </a:p>
                    <a:p>
                      <a:r>
                        <a:rPr lang="tr-TR" sz="2000" dirty="0" smtClean="0">
                          <a:latin typeface="Times New Roman" pitchFamily="18" charset="0"/>
                          <a:cs typeface="Times New Roman" pitchFamily="18" charset="0"/>
                        </a:rPr>
                        <a:t>(ton) top</a:t>
                      </a:r>
                      <a:endParaRPr lang="tr-TR" sz="2000" dirty="0">
                        <a:latin typeface="Times New Roman" pitchFamily="18" charset="0"/>
                        <a:cs typeface="Times New Roman" pitchFamily="18" charset="0"/>
                      </a:endParaRPr>
                    </a:p>
                  </a:txBody>
                  <a:tcPr/>
                </a:tc>
              </a:tr>
              <a:tr h="425581">
                <a:tc>
                  <a:txBody>
                    <a:bodyPr/>
                    <a:lstStyle/>
                    <a:p>
                      <a:r>
                        <a:rPr lang="tr-TR" sz="2000" dirty="0" smtClean="0">
                          <a:latin typeface="Times New Roman" pitchFamily="18" charset="0"/>
                          <a:cs typeface="Times New Roman" pitchFamily="18" charset="0"/>
                        </a:rPr>
                        <a:t>Aydın</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253</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2250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r h="754066">
                <a:tc>
                  <a:txBody>
                    <a:bodyPr/>
                    <a:lstStyle/>
                    <a:p>
                      <a:r>
                        <a:rPr lang="tr-TR" sz="2000" dirty="0" smtClean="0">
                          <a:latin typeface="Times New Roman" pitchFamily="18" charset="0"/>
                          <a:cs typeface="Times New Roman" pitchFamily="18" charset="0"/>
                        </a:rPr>
                        <a:t>Bitlis</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p>
                    <a:p>
                      <a:r>
                        <a:rPr lang="tr-TR" sz="2000" dirty="0" smtClean="0">
                          <a:latin typeface="Times New Roman" pitchFamily="18" charset="0"/>
                          <a:cs typeface="Times New Roman" pitchFamily="18" charset="0"/>
                        </a:rPr>
                        <a:t>Koyun</a:t>
                      </a:r>
                    </a:p>
                  </a:txBody>
                  <a:tcPr/>
                </a:tc>
                <a:tc>
                  <a:txBody>
                    <a:bodyPr/>
                    <a:lstStyle/>
                    <a:p>
                      <a:r>
                        <a:rPr lang="tr-TR" sz="2000" dirty="0" smtClean="0">
                          <a:latin typeface="Times New Roman" pitchFamily="18" charset="0"/>
                          <a:cs typeface="Times New Roman" pitchFamily="18" charset="0"/>
                        </a:rPr>
                        <a:t>266</a:t>
                      </a:r>
                    </a:p>
                    <a:p>
                      <a:r>
                        <a:rPr lang="tr-TR" sz="2000" dirty="0" smtClean="0">
                          <a:latin typeface="Times New Roman" pitchFamily="18" charset="0"/>
                          <a:cs typeface="Times New Roman" pitchFamily="18" charset="0"/>
                        </a:rPr>
                        <a:t>960</a:t>
                      </a:r>
                    </a:p>
                  </a:txBody>
                  <a:tcPr/>
                </a:tc>
                <a:tc>
                  <a:txBody>
                    <a:bodyPr/>
                    <a:lstStyle/>
                    <a:p>
                      <a:r>
                        <a:rPr lang="tr-TR" sz="2000" dirty="0" smtClean="0">
                          <a:latin typeface="Times New Roman" pitchFamily="18" charset="0"/>
                          <a:cs typeface="Times New Roman" pitchFamily="18" charset="0"/>
                        </a:rPr>
                        <a:t>710</a:t>
                      </a:r>
                    </a:p>
                    <a:p>
                      <a:r>
                        <a:rPr lang="tr-TR" sz="2000" dirty="0" smtClean="0">
                          <a:latin typeface="Times New Roman" pitchFamily="18" charset="0"/>
                          <a:cs typeface="Times New Roman" pitchFamily="18" charset="0"/>
                        </a:rPr>
                        <a:t>109</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r h="1063952">
                <a:tc>
                  <a:txBody>
                    <a:bodyPr/>
                    <a:lstStyle/>
                    <a:p>
                      <a:r>
                        <a:rPr lang="tr-TR" sz="2000" dirty="0" smtClean="0">
                          <a:latin typeface="Times New Roman" pitchFamily="18" charset="0"/>
                          <a:cs typeface="Times New Roman" pitchFamily="18" charset="0"/>
                        </a:rPr>
                        <a:t>Çanakkale</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p>
                    <a:p>
                      <a:r>
                        <a:rPr lang="tr-TR" sz="2000" dirty="0" smtClean="0">
                          <a:latin typeface="Times New Roman" pitchFamily="18" charset="0"/>
                          <a:cs typeface="Times New Roman" pitchFamily="18" charset="0"/>
                        </a:rPr>
                        <a:t>Keçi</a:t>
                      </a:r>
                    </a:p>
                    <a:p>
                      <a:r>
                        <a:rPr lang="tr-TR" sz="2000" dirty="0" smtClean="0">
                          <a:latin typeface="Times New Roman" pitchFamily="18" charset="0"/>
                          <a:cs typeface="Times New Roman" pitchFamily="18" charset="0"/>
                        </a:rPr>
                        <a:t>Koyun</a:t>
                      </a:r>
                    </a:p>
                  </a:txBody>
                  <a:tcPr/>
                </a:tc>
                <a:tc>
                  <a:txBody>
                    <a:bodyPr/>
                    <a:lstStyle/>
                    <a:p>
                      <a:r>
                        <a:rPr lang="tr-TR" sz="2000" dirty="0" smtClean="0">
                          <a:latin typeface="Times New Roman" pitchFamily="18" charset="0"/>
                          <a:cs typeface="Times New Roman" pitchFamily="18" charset="0"/>
                        </a:rPr>
                        <a:t>356</a:t>
                      </a:r>
                    </a:p>
                    <a:p>
                      <a:r>
                        <a:rPr lang="tr-TR" sz="2000" dirty="0" smtClean="0">
                          <a:latin typeface="Times New Roman" pitchFamily="18" charset="0"/>
                          <a:cs typeface="Times New Roman" pitchFamily="18" charset="0"/>
                        </a:rPr>
                        <a:t>1456</a:t>
                      </a:r>
                    </a:p>
                    <a:p>
                      <a:r>
                        <a:rPr lang="tr-TR" sz="2000" dirty="0" smtClean="0">
                          <a:latin typeface="Times New Roman" pitchFamily="18" charset="0"/>
                          <a:cs typeface="Times New Roman" pitchFamily="18" charset="0"/>
                        </a:rPr>
                        <a:t>1467</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1291</a:t>
                      </a:r>
                    </a:p>
                    <a:p>
                      <a:r>
                        <a:rPr lang="tr-TR" sz="2000" dirty="0" smtClean="0">
                          <a:latin typeface="Times New Roman" pitchFamily="18" charset="0"/>
                          <a:cs typeface="Times New Roman" pitchFamily="18" charset="0"/>
                        </a:rPr>
                        <a:t>901</a:t>
                      </a:r>
                    </a:p>
                    <a:p>
                      <a:r>
                        <a:rPr lang="tr-TR" sz="2000" dirty="0" smtClean="0">
                          <a:latin typeface="Times New Roman" pitchFamily="18" charset="0"/>
                          <a:cs typeface="Times New Roman" pitchFamily="18" charset="0"/>
                        </a:rPr>
                        <a:t>123</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p>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r h="444179">
                <a:tc>
                  <a:txBody>
                    <a:bodyPr/>
                    <a:lstStyle/>
                    <a:p>
                      <a:r>
                        <a:rPr lang="tr-TR" sz="2000" dirty="0" smtClean="0">
                          <a:latin typeface="Times New Roman" pitchFamily="18" charset="0"/>
                          <a:cs typeface="Times New Roman" pitchFamily="18" charset="0"/>
                        </a:rPr>
                        <a:t>Gümüşhane</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555</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3300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r h="425581">
                <a:tc>
                  <a:txBody>
                    <a:bodyPr/>
                    <a:lstStyle/>
                    <a:p>
                      <a:r>
                        <a:rPr lang="tr-TR" sz="2000" dirty="0" smtClean="0">
                          <a:latin typeface="Times New Roman" pitchFamily="18" charset="0"/>
                          <a:cs typeface="Times New Roman" pitchFamily="18" charset="0"/>
                        </a:rPr>
                        <a:t>İzmir</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181</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1927,75</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374,63501</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7,257</a:t>
                      </a:r>
                      <a:endParaRPr lang="tr-TR" sz="2000" dirty="0">
                        <a:latin typeface="Times New Roman" pitchFamily="18" charset="0"/>
                        <a:cs typeface="Times New Roman" pitchFamily="18" charset="0"/>
                      </a:endParaRPr>
                    </a:p>
                  </a:txBody>
                  <a:tcPr/>
                </a:tc>
              </a:tr>
              <a:tr h="425581">
                <a:tc>
                  <a:txBody>
                    <a:bodyPr/>
                    <a:lstStyle/>
                    <a:p>
                      <a:r>
                        <a:rPr lang="tr-TR" sz="2000" dirty="0" smtClean="0">
                          <a:latin typeface="Times New Roman" pitchFamily="18" charset="0"/>
                          <a:cs typeface="Times New Roman" pitchFamily="18" charset="0"/>
                        </a:rPr>
                        <a:t>Kastamonu</a:t>
                      </a:r>
                    </a:p>
                  </a:txBody>
                  <a:tcPr/>
                </a:tc>
                <a:tc>
                  <a:txBody>
                    <a:bodyPr/>
                    <a:lstStyle/>
                    <a:p>
                      <a:r>
                        <a:rPr lang="tr-TR" sz="2000" dirty="0" smtClean="0">
                          <a:latin typeface="Times New Roman" pitchFamily="18" charset="0"/>
                          <a:cs typeface="Times New Roman" pitchFamily="18" charset="0"/>
                        </a:rPr>
                        <a:t>İnek</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38</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107</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r h="858253">
                <a:tc>
                  <a:txBody>
                    <a:bodyPr/>
                    <a:lstStyle/>
                    <a:p>
                      <a:r>
                        <a:rPr lang="tr-TR" sz="2000" dirty="0" smtClean="0">
                          <a:latin typeface="Times New Roman" pitchFamily="18" charset="0"/>
                          <a:cs typeface="Times New Roman" pitchFamily="18" charset="0"/>
                        </a:rPr>
                        <a:t>Manisa</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1198</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8500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r h="858253">
                <a:tc>
                  <a:txBody>
                    <a:bodyPr/>
                    <a:lstStyle/>
                    <a:p>
                      <a:r>
                        <a:rPr lang="tr-TR" sz="2000" dirty="0" smtClean="0">
                          <a:latin typeface="Times New Roman" pitchFamily="18" charset="0"/>
                          <a:cs typeface="Times New Roman" pitchFamily="18" charset="0"/>
                        </a:rPr>
                        <a:t>Samsun</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İnek</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263</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2212</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c>
                  <a:txBody>
                    <a:bodyPr/>
                    <a:lstStyle/>
                    <a:p>
                      <a:r>
                        <a:rPr lang="tr-TR" sz="2000" dirty="0" smtClean="0">
                          <a:latin typeface="Times New Roman" pitchFamily="18" charset="0"/>
                          <a:cs typeface="Times New Roman" pitchFamily="18" charset="0"/>
                        </a:rPr>
                        <a:t>0</a:t>
                      </a:r>
                      <a:endParaRPr lang="tr-TR" sz="2000" dirty="0">
                        <a:latin typeface="Times New Roman" pitchFamily="18" charset="0"/>
                        <a:cs typeface="Times New Roman" pitchFamily="18" charset="0"/>
                      </a:endParaRPr>
                    </a:p>
                  </a:txBody>
                  <a:tcPr/>
                </a:tc>
              </a:tr>
            </a:tbl>
          </a:graphicData>
        </a:graphic>
      </p:graphicFrame>
      <p:sp>
        <p:nvSpPr>
          <p:cNvPr id="3" name="Metin kutusu 2"/>
          <p:cNvSpPr txBox="1"/>
          <p:nvPr/>
        </p:nvSpPr>
        <p:spPr>
          <a:xfrm>
            <a:off x="0" y="28947"/>
            <a:ext cx="9144000" cy="584775"/>
          </a:xfrm>
          <a:prstGeom prst="rect">
            <a:avLst/>
          </a:prstGeom>
          <a:noFill/>
        </p:spPr>
        <p:txBody>
          <a:bodyPr wrap="square" rtlCol="0">
            <a:spAutoFit/>
          </a:bodyPr>
          <a:lstStyle/>
          <a:p>
            <a:pPr algn="ctr"/>
            <a:r>
              <a:rPr lang="tr-TR" sz="3200" dirty="0" smtClean="0">
                <a:solidFill>
                  <a:schemeClr val="accent1">
                    <a:lumMod val="75000"/>
                  </a:schemeClr>
                </a:solidFill>
                <a:latin typeface="Times New Roman" pitchFamily="18" charset="0"/>
                <a:cs typeface="Times New Roman" pitchFamily="18" charset="0"/>
              </a:rPr>
              <a:t>2016 yılı organik süt hayvancılığı verileri</a:t>
            </a:r>
            <a:endParaRPr lang="tr-TR" sz="32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1114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5" y="3461449"/>
            <a:ext cx="9144000" cy="3429000"/>
          </a:xfrm>
          <a:prstGeom prst="rect">
            <a:avLst/>
          </a:prstGeom>
        </p:spPr>
      </p:pic>
      <p:sp>
        <p:nvSpPr>
          <p:cNvPr id="3" name="Metin kutusu 2"/>
          <p:cNvSpPr txBox="1"/>
          <p:nvPr/>
        </p:nvSpPr>
        <p:spPr>
          <a:xfrm>
            <a:off x="26105" y="0"/>
            <a:ext cx="9117895" cy="461665"/>
          </a:xfrm>
          <a:prstGeom prst="rect">
            <a:avLst/>
          </a:prstGeom>
          <a:noFill/>
        </p:spPr>
        <p:txBody>
          <a:bodyPr wrap="square" rtlCol="0">
            <a:spAutoFit/>
          </a:bodyPr>
          <a:lstStyle/>
          <a:p>
            <a:pPr algn="ctr"/>
            <a:r>
              <a:rPr lang="tr-TR" sz="2400" b="1" dirty="0" smtClean="0">
                <a:solidFill>
                  <a:schemeClr val="tx1">
                    <a:lumMod val="65000"/>
                    <a:lumOff val="35000"/>
                  </a:schemeClr>
                </a:solidFill>
                <a:latin typeface="Times New Roman" pitchFamily="18" charset="0"/>
                <a:cs typeface="Times New Roman" pitchFamily="18" charset="0"/>
              </a:rPr>
              <a:t>ÜLKEMİZDE ÜRETİLEN ORGANİK SÜT VE SÜT ÜRÜNLERİ</a:t>
            </a:r>
            <a:endParaRPr lang="tr-TR" sz="2400" b="1" dirty="0">
              <a:solidFill>
                <a:schemeClr val="tx1">
                  <a:lumMod val="65000"/>
                  <a:lumOff val="35000"/>
                </a:schemeClr>
              </a:solidFill>
              <a:latin typeface="Times New Roman" pitchFamily="18" charset="0"/>
              <a:cs typeface="Times New Roman" pitchFamily="18" charset="0"/>
            </a:endParaRPr>
          </a:p>
        </p:txBody>
      </p:sp>
      <p:sp>
        <p:nvSpPr>
          <p:cNvPr id="4" name="Metin kutusu 3"/>
          <p:cNvSpPr txBox="1"/>
          <p:nvPr/>
        </p:nvSpPr>
        <p:spPr>
          <a:xfrm>
            <a:off x="26105" y="783793"/>
            <a:ext cx="2961719" cy="5262979"/>
          </a:xfrm>
          <a:prstGeom prst="rect">
            <a:avLst/>
          </a:prstGeom>
          <a:noFill/>
        </p:spPr>
        <p:txBody>
          <a:bodyPr wrap="square" rtlCol="0">
            <a:spAutoFit/>
          </a:bodyPr>
          <a:lstStyle/>
          <a:p>
            <a:pPr marL="342900" indent="-342900">
              <a:buFont typeface="Arial" pitchFamily="34" charset="0"/>
              <a:buChar char="•"/>
            </a:pPr>
            <a:r>
              <a:rPr lang="tr-TR" sz="2400" dirty="0" smtClean="0">
                <a:latin typeface="Segoe Print" pitchFamily="2" charset="0"/>
                <a:cs typeface="Times New Roman" pitchFamily="18" charset="0"/>
              </a:rPr>
              <a:t>Dil peyniri</a:t>
            </a:r>
          </a:p>
          <a:p>
            <a:pPr marL="342900" indent="-342900">
              <a:buFont typeface="Arial" pitchFamily="34" charset="0"/>
              <a:buChar char="•"/>
            </a:pPr>
            <a:r>
              <a:rPr lang="tr-TR" sz="2400" dirty="0" smtClean="0">
                <a:latin typeface="Segoe Print" pitchFamily="2" charset="0"/>
                <a:cs typeface="Times New Roman" pitchFamily="18" charset="0"/>
              </a:rPr>
              <a:t>Kaşar peyniri</a:t>
            </a:r>
          </a:p>
          <a:p>
            <a:pPr marL="342900" indent="-342900">
              <a:buFont typeface="Arial" pitchFamily="34" charset="0"/>
              <a:buChar char="•"/>
            </a:pPr>
            <a:r>
              <a:rPr lang="tr-TR" sz="2400" dirty="0" smtClean="0">
                <a:latin typeface="Segoe Print" pitchFamily="2" charset="0"/>
                <a:cs typeface="Times New Roman" pitchFamily="18" charset="0"/>
              </a:rPr>
              <a:t>Beyaz peynir</a:t>
            </a:r>
          </a:p>
          <a:p>
            <a:pPr marL="342900" indent="-342900">
              <a:buFont typeface="Arial" pitchFamily="34" charset="0"/>
              <a:buChar char="•"/>
            </a:pPr>
            <a:r>
              <a:rPr lang="tr-TR" sz="2400" dirty="0" smtClean="0">
                <a:latin typeface="Segoe Print" pitchFamily="2" charset="0"/>
                <a:cs typeface="Times New Roman" pitchFamily="18" charset="0"/>
              </a:rPr>
              <a:t>Ezine peyniri</a:t>
            </a:r>
          </a:p>
          <a:p>
            <a:pPr marL="342900" indent="-342900">
              <a:buFont typeface="Arial" pitchFamily="34" charset="0"/>
              <a:buChar char="•"/>
            </a:pPr>
            <a:r>
              <a:rPr lang="tr-TR" sz="2400" dirty="0" smtClean="0">
                <a:latin typeface="Segoe Print" pitchFamily="2" charset="0"/>
                <a:cs typeface="Times New Roman" pitchFamily="18" charset="0"/>
              </a:rPr>
              <a:t>İzmir tulum peyniri</a:t>
            </a:r>
          </a:p>
          <a:p>
            <a:pPr marL="342900" indent="-342900">
              <a:buFont typeface="Arial" pitchFamily="34" charset="0"/>
              <a:buChar char="•"/>
            </a:pPr>
            <a:r>
              <a:rPr lang="tr-TR" sz="2400" dirty="0" smtClean="0">
                <a:latin typeface="Segoe Print" pitchFamily="2" charset="0"/>
                <a:cs typeface="Times New Roman" pitchFamily="18" charset="0"/>
              </a:rPr>
              <a:t>Tereyağı</a:t>
            </a:r>
          </a:p>
          <a:p>
            <a:pPr marL="342900" indent="-342900">
              <a:buFont typeface="Arial" pitchFamily="34" charset="0"/>
              <a:buChar char="•"/>
            </a:pPr>
            <a:r>
              <a:rPr lang="tr-TR" sz="2400" dirty="0" smtClean="0">
                <a:latin typeface="Segoe Print" pitchFamily="2" charset="0"/>
                <a:cs typeface="Times New Roman" pitchFamily="18" charset="0"/>
              </a:rPr>
              <a:t>Süt</a:t>
            </a:r>
          </a:p>
          <a:p>
            <a:pPr marL="342900" indent="-342900">
              <a:buFont typeface="Arial" pitchFamily="34" charset="0"/>
              <a:buChar char="•"/>
            </a:pPr>
            <a:r>
              <a:rPr lang="tr-TR" sz="2400" dirty="0" smtClean="0">
                <a:latin typeface="Segoe Print" pitchFamily="2" charset="0"/>
                <a:cs typeface="Times New Roman" pitchFamily="18" charset="0"/>
              </a:rPr>
              <a:t>Kaymak</a:t>
            </a:r>
          </a:p>
          <a:p>
            <a:pPr marL="342900" indent="-342900">
              <a:buFont typeface="Arial" pitchFamily="34" charset="0"/>
              <a:buChar char="•"/>
            </a:pPr>
            <a:r>
              <a:rPr lang="tr-TR" sz="2400" dirty="0" smtClean="0">
                <a:latin typeface="Segoe Print" pitchFamily="2" charset="0"/>
                <a:cs typeface="Times New Roman" pitchFamily="18" charset="0"/>
              </a:rPr>
              <a:t>Süzme yoğurt</a:t>
            </a:r>
          </a:p>
          <a:p>
            <a:pPr marL="342900" indent="-342900">
              <a:buFont typeface="Arial" pitchFamily="34" charset="0"/>
              <a:buChar char="•"/>
            </a:pPr>
            <a:r>
              <a:rPr lang="tr-TR" sz="2400" dirty="0" smtClean="0">
                <a:latin typeface="Segoe Print" pitchFamily="2" charset="0"/>
                <a:cs typeface="Times New Roman" pitchFamily="18" charset="0"/>
              </a:rPr>
              <a:t>Keçi kefir</a:t>
            </a:r>
          </a:p>
          <a:p>
            <a:pPr marL="342900" indent="-342900">
              <a:buFont typeface="Arial" pitchFamily="34" charset="0"/>
              <a:buChar char="•"/>
            </a:pPr>
            <a:r>
              <a:rPr lang="tr-TR" sz="2400" dirty="0" smtClean="0">
                <a:latin typeface="Segoe Print" pitchFamily="2" charset="0"/>
                <a:cs typeface="Times New Roman" pitchFamily="18" charset="0"/>
              </a:rPr>
              <a:t>Keçi lor peyniri</a:t>
            </a:r>
          </a:p>
          <a:p>
            <a:pPr marL="342900" indent="-342900">
              <a:buFont typeface="Arial" pitchFamily="34" charset="0"/>
              <a:buChar char="•"/>
            </a:pPr>
            <a:endParaRPr lang="tr-TR" sz="2400" dirty="0" smtClean="0">
              <a:latin typeface="Segoe Print" pitchFamily="2" charset="0"/>
              <a:cs typeface="Times New Roman" pitchFamily="18" charset="0"/>
            </a:endParaRPr>
          </a:p>
          <a:p>
            <a:pPr marL="342900" indent="-342900">
              <a:buFont typeface="Arial" pitchFamily="34" charset="0"/>
              <a:buChar char="•"/>
            </a:pPr>
            <a:endParaRPr lang="tr-TR" sz="2400" dirty="0">
              <a:latin typeface="Segoe Print" pitchFamily="2" charset="0"/>
              <a:cs typeface="Times New Roman" pitchFamily="18" charset="0"/>
            </a:endParaRPr>
          </a:p>
        </p:txBody>
      </p:sp>
      <p:sp>
        <p:nvSpPr>
          <p:cNvPr id="7" name="Metin kutusu 6"/>
          <p:cNvSpPr txBox="1"/>
          <p:nvPr/>
        </p:nvSpPr>
        <p:spPr>
          <a:xfrm>
            <a:off x="2771800" y="783793"/>
            <a:ext cx="3024337" cy="4893647"/>
          </a:xfrm>
          <a:prstGeom prst="rect">
            <a:avLst/>
          </a:prstGeom>
          <a:noFill/>
        </p:spPr>
        <p:txBody>
          <a:bodyPr wrap="square" rtlCol="0">
            <a:spAutoFit/>
          </a:bodyPr>
          <a:lstStyle/>
          <a:p>
            <a:pPr marL="342900" indent="-342900">
              <a:buFont typeface="Arial" pitchFamily="34" charset="0"/>
              <a:buChar char="•"/>
            </a:pPr>
            <a:r>
              <a:rPr lang="tr-TR" sz="2400" dirty="0" smtClean="0">
                <a:latin typeface="Segoe Print" pitchFamily="2" charset="0"/>
              </a:rPr>
              <a:t>Keçi peyniri</a:t>
            </a:r>
          </a:p>
          <a:p>
            <a:pPr marL="342900" indent="-342900">
              <a:buFont typeface="Arial" pitchFamily="34" charset="0"/>
              <a:buChar char="•"/>
            </a:pPr>
            <a:r>
              <a:rPr lang="tr-TR" sz="2400" dirty="0" smtClean="0">
                <a:latin typeface="Segoe Print" pitchFamily="2" charset="0"/>
              </a:rPr>
              <a:t>Keçi sepet peyniri</a:t>
            </a:r>
          </a:p>
          <a:p>
            <a:pPr marL="342900" indent="-342900">
              <a:buFont typeface="Arial" pitchFamily="34" charset="0"/>
              <a:buChar char="•"/>
            </a:pPr>
            <a:r>
              <a:rPr lang="tr-TR" sz="2400" dirty="0" smtClean="0">
                <a:latin typeface="Segoe Print" pitchFamily="2" charset="0"/>
              </a:rPr>
              <a:t>Keçi tereyağı</a:t>
            </a:r>
          </a:p>
          <a:p>
            <a:pPr marL="342900" indent="-342900">
              <a:buFont typeface="Arial" pitchFamily="34" charset="0"/>
              <a:buChar char="•"/>
            </a:pPr>
            <a:r>
              <a:rPr lang="tr-TR" sz="2400" dirty="0" smtClean="0">
                <a:latin typeface="Segoe Print" pitchFamily="2" charset="0"/>
              </a:rPr>
              <a:t>Dil peyniri</a:t>
            </a:r>
          </a:p>
          <a:p>
            <a:r>
              <a:rPr lang="tr-TR" sz="2400" dirty="0" smtClean="0">
                <a:latin typeface="Segoe Print" pitchFamily="2" charset="0"/>
              </a:rPr>
              <a:t>   (keçi-inek)</a:t>
            </a:r>
          </a:p>
          <a:p>
            <a:pPr marL="342900" indent="-342900">
              <a:buFont typeface="Arial" pitchFamily="34" charset="0"/>
              <a:buChar char="•"/>
            </a:pPr>
            <a:r>
              <a:rPr lang="tr-TR" sz="2400" dirty="0" smtClean="0">
                <a:latin typeface="Segoe Print" pitchFamily="2" charset="0"/>
              </a:rPr>
              <a:t>Eski kaşar</a:t>
            </a:r>
          </a:p>
          <a:p>
            <a:r>
              <a:rPr lang="tr-TR" sz="2400" dirty="0" smtClean="0">
                <a:latin typeface="Segoe Print" pitchFamily="2" charset="0"/>
              </a:rPr>
              <a:t>   (keçi-inek)</a:t>
            </a:r>
          </a:p>
          <a:p>
            <a:pPr marL="342900" indent="-342900">
              <a:buFont typeface="Arial" pitchFamily="34" charset="0"/>
              <a:buChar char="•"/>
            </a:pPr>
            <a:r>
              <a:rPr lang="tr-TR" sz="2400" dirty="0" smtClean="0">
                <a:latin typeface="Segoe Print" pitchFamily="2" charset="0"/>
              </a:rPr>
              <a:t>Lor peyniri</a:t>
            </a:r>
          </a:p>
          <a:p>
            <a:pPr marL="342900" indent="-342900">
              <a:buFont typeface="Arial" pitchFamily="34" charset="0"/>
              <a:buChar char="•"/>
            </a:pPr>
            <a:r>
              <a:rPr lang="tr-TR" sz="2400" dirty="0" smtClean="0">
                <a:latin typeface="Segoe Print" pitchFamily="2" charset="0"/>
              </a:rPr>
              <a:t>Yoğurt</a:t>
            </a:r>
          </a:p>
          <a:p>
            <a:pPr marL="342900" indent="-342900">
              <a:buFont typeface="Arial" pitchFamily="34" charset="0"/>
              <a:buChar char="•"/>
            </a:pPr>
            <a:r>
              <a:rPr lang="tr-TR" sz="2400" dirty="0" smtClean="0">
                <a:latin typeface="Segoe Print" pitchFamily="2" charset="0"/>
              </a:rPr>
              <a:t>Keçi yoğurdu</a:t>
            </a:r>
          </a:p>
          <a:p>
            <a:pPr marL="342900" indent="-342900">
              <a:buFont typeface="Arial" pitchFamily="34" charset="0"/>
              <a:buChar char="•"/>
            </a:pPr>
            <a:r>
              <a:rPr lang="tr-TR" sz="2400" dirty="0" smtClean="0">
                <a:latin typeface="Segoe Print" pitchFamily="2" charset="0"/>
              </a:rPr>
              <a:t>Örgü peyniri (keçi-inek)</a:t>
            </a:r>
          </a:p>
        </p:txBody>
      </p:sp>
      <p:sp>
        <p:nvSpPr>
          <p:cNvPr id="8" name="Metin kutusu 7"/>
          <p:cNvSpPr txBox="1"/>
          <p:nvPr/>
        </p:nvSpPr>
        <p:spPr>
          <a:xfrm>
            <a:off x="5508104" y="783793"/>
            <a:ext cx="3096344" cy="4893647"/>
          </a:xfrm>
          <a:prstGeom prst="rect">
            <a:avLst/>
          </a:prstGeom>
          <a:noFill/>
        </p:spPr>
        <p:txBody>
          <a:bodyPr wrap="square" rtlCol="0">
            <a:spAutoFit/>
          </a:bodyPr>
          <a:lstStyle/>
          <a:p>
            <a:pPr marL="342900" indent="-342900">
              <a:buFont typeface="Arial" pitchFamily="34" charset="0"/>
              <a:buChar char="•"/>
            </a:pPr>
            <a:r>
              <a:rPr lang="tr-TR" sz="2400" dirty="0" smtClean="0">
                <a:latin typeface="Segoe Print" pitchFamily="2" charset="0"/>
              </a:rPr>
              <a:t>Kaşar peyniri (keçi-inek)</a:t>
            </a:r>
          </a:p>
          <a:p>
            <a:pPr marL="342900" indent="-342900">
              <a:buFont typeface="Arial" pitchFamily="34" charset="0"/>
              <a:buChar char="•"/>
            </a:pPr>
            <a:r>
              <a:rPr lang="tr-TR" sz="2400" dirty="0" err="1" smtClean="0">
                <a:latin typeface="Segoe Print" pitchFamily="2" charset="0"/>
              </a:rPr>
              <a:t>Labne</a:t>
            </a:r>
            <a:endParaRPr lang="tr-TR" sz="2400" dirty="0" smtClean="0">
              <a:latin typeface="Segoe Print" pitchFamily="2" charset="0"/>
            </a:endParaRPr>
          </a:p>
          <a:p>
            <a:pPr marL="342900" indent="-342900">
              <a:buFont typeface="Arial" pitchFamily="34" charset="0"/>
              <a:buChar char="•"/>
            </a:pPr>
            <a:r>
              <a:rPr lang="tr-TR" sz="2400" dirty="0" smtClean="0">
                <a:latin typeface="Segoe Print" pitchFamily="2" charset="0"/>
              </a:rPr>
              <a:t>Günlük çiğ süt</a:t>
            </a:r>
          </a:p>
          <a:p>
            <a:pPr marL="342900" indent="-342900">
              <a:buFont typeface="Arial" pitchFamily="34" charset="0"/>
              <a:buChar char="•"/>
            </a:pPr>
            <a:r>
              <a:rPr lang="tr-TR" sz="2400" dirty="0" smtClean="0">
                <a:latin typeface="Segoe Print" pitchFamily="2" charset="0"/>
              </a:rPr>
              <a:t>Günlük pastörize inek sütü</a:t>
            </a:r>
          </a:p>
          <a:p>
            <a:pPr marL="342900" indent="-342900">
              <a:buFont typeface="Arial" pitchFamily="34" charset="0"/>
              <a:buChar char="•"/>
            </a:pPr>
            <a:r>
              <a:rPr lang="tr-TR" sz="2400" dirty="0" smtClean="0">
                <a:latin typeface="Segoe Print" pitchFamily="2" charset="0"/>
              </a:rPr>
              <a:t>Kefir</a:t>
            </a:r>
          </a:p>
          <a:p>
            <a:pPr marL="342900" indent="-342900">
              <a:buFont typeface="Arial" pitchFamily="34" charset="0"/>
              <a:buChar char="•"/>
            </a:pPr>
            <a:r>
              <a:rPr lang="tr-TR" sz="2400" dirty="0" smtClean="0">
                <a:latin typeface="Segoe Print" pitchFamily="2" charset="0"/>
              </a:rPr>
              <a:t>Olgunlaştırılmış beyaz peynir</a:t>
            </a:r>
          </a:p>
          <a:p>
            <a:pPr marL="342900" indent="-342900">
              <a:buFont typeface="Arial" pitchFamily="34" charset="0"/>
              <a:buChar char="•"/>
            </a:pPr>
            <a:r>
              <a:rPr lang="tr-TR" sz="2400" dirty="0" smtClean="0">
                <a:latin typeface="Segoe Print" pitchFamily="2" charset="0"/>
              </a:rPr>
              <a:t>Günlük pastörize keçi sütü</a:t>
            </a:r>
            <a:endParaRPr lang="tr-TR" sz="2400" dirty="0">
              <a:latin typeface="Segoe Print" pitchFamily="2" charset="0"/>
            </a:endParaRPr>
          </a:p>
        </p:txBody>
      </p:sp>
    </p:spTree>
    <p:extLst>
      <p:ext uri="{BB962C8B-B14F-4D97-AF65-F5344CB8AC3E}">
        <p14:creationId xmlns:p14="http://schemas.microsoft.com/office/powerpoint/2010/main" val="38854690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1123</Words>
  <Application>Microsoft Office PowerPoint</Application>
  <PresentationFormat>Ekran Gösterisi (4:3)</PresentationFormat>
  <Paragraphs>150</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Segoe Print</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emrah</dc:creator>
  <cp:lastModifiedBy>Suzan Altınok</cp:lastModifiedBy>
  <cp:revision>36</cp:revision>
  <dcterms:created xsi:type="dcterms:W3CDTF">2017-12-05T12:53:07Z</dcterms:created>
  <dcterms:modified xsi:type="dcterms:W3CDTF">2017-12-13T13:40:31Z</dcterms:modified>
</cp:coreProperties>
</file>