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sldIdLst>
    <p:sldId id="257" r:id="rId2"/>
    <p:sldId id="264" r:id="rId3"/>
    <p:sldId id="263" r:id="rId4"/>
    <p:sldId id="268" r:id="rId5"/>
    <p:sldId id="269" r:id="rId6"/>
    <p:sldId id="274" r:id="rId7"/>
    <p:sldId id="275" r:id="rId8"/>
    <p:sldId id="276"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110AC73F-6AA6-45BD-8591-B550647477F3}" type="datetimeFigureOut">
              <a:rPr lang="tr-TR" smtClean="0"/>
              <a:pPr/>
              <a:t>13.12.2017</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B80D7EA-BD79-4E51-894B-DAA676FE0F3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10AC73F-6AA6-45BD-8591-B550647477F3}" type="datetimeFigureOut">
              <a:rPr lang="tr-TR" smtClean="0"/>
              <a:pPr/>
              <a:t>13.12.2017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80D7EA-BD79-4E51-894B-DAA676FE0F3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10AC73F-6AA6-45BD-8591-B550647477F3}" type="datetimeFigureOut">
              <a:rPr lang="tr-TR" smtClean="0"/>
              <a:pPr/>
              <a:t>13.12.2017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B80D7EA-BD79-4E51-894B-DAA676FE0F3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110AC73F-6AA6-45BD-8591-B550647477F3}" type="datetimeFigureOut">
              <a:rPr lang="tr-TR" smtClean="0"/>
              <a:pPr/>
              <a:t>13.12.2017</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4B80D7EA-BD79-4E51-894B-DAA676FE0F3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110AC73F-6AA6-45BD-8591-B550647477F3}" type="datetimeFigureOut">
              <a:rPr lang="tr-TR" smtClean="0"/>
              <a:pPr/>
              <a:t>13.12.2017</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4B80D7EA-BD79-4E51-894B-DAA676FE0F31}"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110AC73F-6AA6-45BD-8591-B550647477F3}" type="datetimeFigureOut">
              <a:rPr lang="tr-TR" smtClean="0"/>
              <a:pPr/>
              <a:t>13.12.2017</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4B80D7EA-BD79-4E51-894B-DAA676FE0F3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110AC73F-6AA6-45BD-8591-B550647477F3}" type="datetimeFigureOut">
              <a:rPr lang="tr-TR" smtClean="0"/>
              <a:pPr/>
              <a:t>13.12.2017</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4B80D7EA-BD79-4E51-894B-DAA676FE0F3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110AC73F-6AA6-45BD-8591-B550647477F3}" type="datetimeFigureOut">
              <a:rPr lang="tr-TR" smtClean="0"/>
              <a:pPr/>
              <a:t>13.12.2017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B80D7EA-BD79-4E51-894B-DAA676FE0F3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110AC73F-6AA6-45BD-8591-B550647477F3}" type="datetimeFigureOut">
              <a:rPr lang="tr-TR" smtClean="0"/>
              <a:pPr/>
              <a:t>13.12.2017</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4B80D7EA-BD79-4E51-894B-DAA676FE0F3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110AC73F-6AA6-45BD-8591-B550647477F3}" type="datetimeFigureOut">
              <a:rPr lang="tr-TR" smtClean="0"/>
              <a:pPr/>
              <a:t>13.12.2017</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4B80D7EA-BD79-4E51-894B-DAA676FE0F3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110AC73F-6AA6-45BD-8591-B550647477F3}" type="datetimeFigureOut">
              <a:rPr lang="tr-TR" smtClean="0"/>
              <a:pPr/>
              <a:t>13.12.2017</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4B80D7EA-BD79-4E51-894B-DAA676FE0F3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10AC73F-6AA6-45BD-8591-B550647477F3}" type="datetimeFigureOut">
              <a:rPr lang="tr-TR" smtClean="0"/>
              <a:pPr/>
              <a:t>13.12.2017</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B80D7EA-BD79-4E51-894B-DAA676FE0F3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772816"/>
            <a:ext cx="8363272" cy="5616624"/>
          </a:xfrm>
        </p:spPr>
        <p:txBody>
          <a:bodyPr>
            <a:normAutofit fontScale="92500" lnSpcReduction="10000"/>
          </a:bodyPr>
          <a:lstStyle/>
          <a:p>
            <a:pPr algn="just"/>
            <a:r>
              <a:rPr lang="tr-TR" sz="3800" b="1" dirty="0" smtClean="0">
                <a:solidFill>
                  <a:schemeClr val="bg1"/>
                </a:solidFill>
              </a:rPr>
              <a:t>Yirmi bin türden oluşan geniş bir familyaya sahip olan arılar, hayvanlar dünyasındaki en çarpıcı mühendislik ve mimarlık bilgisine sahip, sosyal hayatları ile diğer pek çok canlıdan ayrılan, aralarındaki iletişim ile kendilerini inceleyen bilim adamlarını hayretler içinde bırakan canlılardır.</a:t>
            </a:r>
            <a:br>
              <a:rPr lang="tr-TR" sz="3800" b="1" dirty="0" smtClean="0">
                <a:solidFill>
                  <a:schemeClr val="bg1"/>
                </a:solidFill>
              </a:rPr>
            </a:br>
            <a:r>
              <a:rPr lang="tr-TR" b="1" dirty="0" smtClean="0">
                <a:solidFill>
                  <a:schemeClr val="bg1"/>
                </a:solidFill>
              </a:rPr>
              <a:t/>
            </a:r>
            <a:br>
              <a:rPr lang="tr-TR" b="1" dirty="0" smtClean="0">
                <a:solidFill>
                  <a:schemeClr val="bg1"/>
                </a:solidFill>
              </a:rPr>
            </a:br>
            <a:r>
              <a:rPr lang="tr-TR" dirty="0" smtClean="0">
                <a:solidFill>
                  <a:schemeClr val="bg1">
                    <a:lumMod val="95000"/>
                    <a:lumOff val="5000"/>
                  </a:schemeClr>
                </a:solidFill>
              </a:rPr>
              <a:t/>
            </a:r>
            <a:br>
              <a:rPr lang="tr-TR" dirty="0" smtClean="0">
                <a:solidFill>
                  <a:schemeClr val="bg1">
                    <a:lumMod val="95000"/>
                    <a:lumOff val="5000"/>
                  </a:schemeClr>
                </a:solidFill>
              </a:rPr>
            </a:br>
            <a:endParaRPr lang="tr-TR" dirty="0">
              <a:solidFill>
                <a:schemeClr val="bg1">
                  <a:lumMod val="95000"/>
                  <a:lumOff val="5000"/>
                </a:schemeClr>
              </a:solidFill>
            </a:endParaRP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251520" y="1484784"/>
            <a:ext cx="8208912" cy="4680520"/>
          </a:xfrm>
        </p:spPr>
        <p:txBody>
          <a:bodyPr/>
          <a:lstStyle/>
          <a:p>
            <a:pPr algn="just">
              <a:buNone/>
            </a:pPr>
            <a:r>
              <a:rPr lang="tr-TR" b="1" dirty="0" smtClean="0">
                <a:solidFill>
                  <a:schemeClr val="bg1">
                    <a:lumMod val="95000"/>
                    <a:lumOff val="5000"/>
                  </a:schemeClr>
                </a:solidFill>
              </a:rPr>
              <a:t>    Geleneksel-Konvansiyonel arıcılıktan organik arıcılığa geçiş süresi 1 yıldır. Bu durumda, konvansiyonel üretimden, organik üretime geçiş için arıcılık işletmesine bir yıllık süre tanınır ve organik üretim esaslarına uyum sağlamasına çalışılır. Geçiş süresinde üretilen ürünler organik ürün sayılmaz. </a:t>
            </a:r>
            <a:endParaRPr lang="tr-TR" b="1"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3.Arıların Orijini</a:t>
            </a:r>
            <a:endParaRPr lang="tr-TR" b="1" dirty="0"/>
          </a:p>
        </p:txBody>
      </p:sp>
      <p:sp>
        <p:nvSpPr>
          <p:cNvPr id="3" name="2 İçerik Yer Tutucusu"/>
          <p:cNvSpPr>
            <a:spLocks noGrp="1"/>
          </p:cNvSpPr>
          <p:nvPr>
            <p:ph idx="1"/>
          </p:nvPr>
        </p:nvSpPr>
        <p:spPr/>
        <p:txBody>
          <a:bodyPr/>
          <a:lstStyle/>
          <a:p>
            <a:pPr>
              <a:buNone/>
            </a:pPr>
            <a:r>
              <a:rPr lang="tr-TR" b="1" dirty="0" smtClean="0">
                <a:solidFill>
                  <a:schemeClr val="bg1">
                    <a:lumMod val="95000"/>
                    <a:lumOff val="5000"/>
                  </a:schemeClr>
                </a:solidFill>
              </a:rPr>
              <a:t>   Organik arı yetiştiriciliğinde arı ırkının seçiminde, arıların yerel koşullara adapte olabilme kapasitesi, dayanıklılıkları ve hastalıklara karşı dirençleri göz önüne alınmalıdır. Arı kolonileri oluştururken </a:t>
            </a:r>
            <a:r>
              <a:rPr lang="tr-TR" b="1" dirty="0" err="1" smtClean="0">
                <a:solidFill>
                  <a:schemeClr val="bg1">
                    <a:lumMod val="95000"/>
                    <a:lumOff val="5000"/>
                  </a:schemeClr>
                </a:solidFill>
              </a:rPr>
              <a:t>Apis</a:t>
            </a:r>
            <a:r>
              <a:rPr lang="tr-TR" b="1" dirty="0" smtClean="0">
                <a:solidFill>
                  <a:schemeClr val="bg1">
                    <a:lumMod val="95000"/>
                    <a:lumOff val="5000"/>
                  </a:schemeClr>
                </a:solidFill>
              </a:rPr>
              <a:t> </a:t>
            </a:r>
            <a:r>
              <a:rPr lang="tr-TR" b="1" dirty="0" err="1" smtClean="0">
                <a:solidFill>
                  <a:schemeClr val="bg1">
                    <a:lumMod val="95000"/>
                    <a:lumOff val="5000"/>
                  </a:schemeClr>
                </a:solidFill>
              </a:rPr>
              <a:t>mellifera</a:t>
            </a:r>
            <a:r>
              <a:rPr lang="tr-TR" b="1" dirty="0" smtClean="0">
                <a:solidFill>
                  <a:schemeClr val="bg1">
                    <a:lumMod val="95000"/>
                    <a:lumOff val="5000"/>
                  </a:schemeClr>
                </a:solidFill>
              </a:rPr>
              <a:t> türünün ırkları ve yerel </a:t>
            </a:r>
            <a:r>
              <a:rPr lang="tr-TR" b="1" dirty="0" err="1" smtClean="0">
                <a:solidFill>
                  <a:schemeClr val="bg1">
                    <a:lumMod val="95000"/>
                    <a:lumOff val="5000"/>
                  </a:schemeClr>
                </a:solidFill>
              </a:rPr>
              <a:t>ekotipleri</a:t>
            </a:r>
            <a:r>
              <a:rPr lang="tr-TR" b="1" dirty="0" smtClean="0">
                <a:solidFill>
                  <a:schemeClr val="bg1">
                    <a:lumMod val="95000"/>
                    <a:lumOff val="5000"/>
                  </a:schemeClr>
                </a:solidFill>
              </a:rPr>
              <a:t> tercih edilmelidir. </a:t>
            </a:r>
            <a:endParaRPr lang="tr-TR" b="1"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74ee8c716b215e3090a636bf75da9ada_1303066222.jpg"/>
          <p:cNvPicPr>
            <a:picLocks noGrp="1" noChangeAspect="1"/>
          </p:cNvPicPr>
          <p:nvPr>
            <p:ph idx="1"/>
          </p:nvPr>
        </p:nvPicPr>
        <p:blipFill>
          <a:blip r:embed="rId2" cstate="print"/>
          <a:stretch>
            <a:fillRect/>
          </a:stretch>
        </p:blipFill>
        <p:spPr>
          <a:xfrm>
            <a:off x="1292860" y="836712"/>
            <a:ext cx="6591508" cy="5366603"/>
          </a:xfrm>
        </p:spPr>
      </p:pic>
    </p:spTree>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belfast-ana-arı-2.jpg"/>
          <p:cNvPicPr>
            <a:picLocks noGrp="1" noChangeAspect="1"/>
          </p:cNvPicPr>
          <p:nvPr>
            <p:ph idx="1"/>
          </p:nvPr>
        </p:nvPicPr>
        <p:blipFill>
          <a:blip r:embed="rId2" cstate="print"/>
          <a:stretch>
            <a:fillRect/>
          </a:stretch>
        </p:blipFill>
        <p:spPr>
          <a:xfrm>
            <a:off x="755576" y="548680"/>
            <a:ext cx="7560839" cy="590609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908720"/>
            <a:ext cx="8229600" cy="5546088"/>
          </a:xfrm>
        </p:spPr>
        <p:txBody>
          <a:bodyPr>
            <a:normAutofit fontScale="92500" lnSpcReduction="10000"/>
          </a:bodyPr>
          <a:lstStyle/>
          <a:p>
            <a:pPr algn="just">
              <a:buNone/>
            </a:pPr>
            <a:r>
              <a:rPr lang="tr-TR" b="1" dirty="0" smtClean="0">
                <a:solidFill>
                  <a:schemeClr val="bg1">
                    <a:lumMod val="95000"/>
                    <a:lumOff val="5000"/>
                  </a:schemeClr>
                </a:solidFill>
              </a:rPr>
              <a:t>    Arı kolonisi, organik olarak üretim yapılan işletmelerden suni oğul olarak veya işletmenin sahip olduğu konvansiyonel arı kolonileri yetkilendirilmiş kuruluşun izniyle organik arıcılığa geçiş amacıyla kullanılabilir. </a:t>
            </a:r>
            <a:br>
              <a:rPr lang="tr-TR" b="1" dirty="0" smtClean="0">
                <a:solidFill>
                  <a:schemeClr val="bg1">
                    <a:lumMod val="95000"/>
                    <a:lumOff val="5000"/>
                  </a:schemeClr>
                </a:solidFill>
              </a:rPr>
            </a:br>
            <a:r>
              <a:rPr lang="tr-TR" b="1" dirty="0" smtClean="0">
                <a:solidFill>
                  <a:schemeClr val="bg1">
                    <a:lumMod val="95000"/>
                    <a:lumOff val="5000"/>
                  </a:schemeClr>
                </a:solidFill>
              </a:rPr>
              <a:t/>
            </a:r>
            <a:br>
              <a:rPr lang="tr-TR" b="1" dirty="0" smtClean="0">
                <a:solidFill>
                  <a:schemeClr val="bg1">
                    <a:lumMod val="95000"/>
                    <a:lumOff val="5000"/>
                  </a:schemeClr>
                </a:solidFill>
              </a:rPr>
            </a:br>
            <a:r>
              <a:rPr lang="tr-TR" b="1" dirty="0" smtClean="0">
                <a:solidFill>
                  <a:schemeClr val="bg1">
                    <a:lumMod val="95000"/>
                    <a:lumOff val="5000"/>
                  </a:schemeClr>
                </a:solidFill>
              </a:rPr>
              <a:t>Bu durumda arı oğulları, bir yıllık geçiş sürecine alınır. İşletme kapasitesinin artırılması; mevcut kolonilerin bölünmesi veya organik üretim yapan diğer işletmelerden oğul veya kovan alınarak yapılır. </a:t>
            </a:r>
            <a:endParaRPr lang="tr-TR" b="1"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628800"/>
            <a:ext cx="8229600" cy="4826008"/>
          </a:xfrm>
        </p:spPr>
        <p:txBody>
          <a:bodyPr/>
          <a:lstStyle/>
          <a:p>
            <a:pPr algn="just">
              <a:buNone/>
            </a:pPr>
            <a:r>
              <a:rPr lang="tr-TR" b="1" dirty="0" smtClean="0">
                <a:solidFill>
                  <a:schemeClr val="bg1">
                    <a:lumMod val="95000"/>
                    <a:lumOff val="5000"/>
                  </a:schemeClr>
                </a:solidFill>
              </a:rPr>
              <a:t>   Organik üretim yapılan kovanlara ilgili yönetmelik hükümlerine uygun olmayan ana arı ve oğul verilmesi gerekiyor ise, organik üretim birimlerinden gelen bal peteği veya temel peteği ile birlikte yerleştirilmeleri kaydıyla, yılda % 10 oranında kovanlara eklenebilir. Bu durumda geçiş süreci uygulanmaz. </a:t>
            </a:r>
            <a:endParaRPr lang="tr-TR" b="1" dirty="0">
              <a:solidFill>
                <a:schemeClr val="bg1">
                  <a:lumMod val="95000"/>
                  <a:lumOff val="5000"/>
                </a:schemeClr>
              </a:solidFill>
            </a:endParaRPr>
          </a:p>
        </p:txBody>
      </p:sp>
    </p:spTree>
  </p:cSld>
  <p:clrMapOvr>
    <a:masterClrMapping/>
  </p:clrMapOvr>
  <p:transition>
    <p:cover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476672"/>
            <a:ext cx="8229600" cy="6381328"/>
          </a:xfrm>
        </p:spPr>
        <p:txBody>
          <a:bodyPr>
            <a:normAutofit/>
          </a:bodyPr>
          <a:lstStyle/>
          <a:p>
            <a:pPr algn="just">
              <a:buNone/>
            </a:pPr>
            <a:r>
              <a:rPr lang="tr-TR" b="1" dirty="0" smtClean="0">
                <a:solidFill>
                  <a:schemeClr val="bg1">
                    <a:lumMod val="95000"/>
                    <a:lumOff val="5000"/>
                  </a:schemeClr>
                </a:solidFill>
              </a:rPr>
              <a:t>    Kolonilerin oğul vermemesi için ana arıların kanatlarının kesilmesi yasaktır. Ama ana arıların yenilenmesi esnasında eski ana arının öldürülmesine izin verilmektedir. </a:t>
            </a:r>
            <a:br>
              <a:rPr lang="tr-TR" b="1" dirty="0" smtClean="0">
                <a:solidFill>
                  <a:schemeClr val="bg1">
                    <a:lumMod val="95000"/>
                    <a:lumOff val="5000"/>
                  </a:schemeClr>
                </a:solidFill>
              </a:rPr>
            </a:br>
            <a:r>
              <a:rPr lang="tr-TR" b="1" dirty="0" smtClean="0">
                <a:solidFill>
                  <a:schemeClr val="bg1">
                    <a:lumMod val="95000"/>
                    <a:lumOff val="5000"/>
                  </a:schemeClr>
                </a:solidFill>
              </a:rPr>
              <a:t/>
            </a:r>
            <a:br>
              <a:rPr lang="tr-TR" b="1" dirty="0" smtClean="0">
                <a:solidFill>
                  <a:schemeClr val="bg1">
                    <a:lumMod val="95000"/>
                    <a:lumOff val="5000"/>
                  </a:schemeClr>
                </a:solidFill>
              </a:rPr>
            </a:br>
            <a:r>
              <a:rPr lang="tr-TR" b="1" dirty="0" smtClean="0">
                <a:solidFill>
                  <a:schemeClr val="bg1">
                    <a:lumMod val="95000"/>
                    <a:lumOff val="5000"/>
                  </a:schemeClr>
                </a:solidFill>
              </a:rPr>
              <a:t>Sağlık veya afet nedenleriyle yüksek arı kolonisi ölümlerinde, yeni arı kolonilerinin oluşturulmasında yönetmeliğe uygun kovanların mevcut olmaması halinde, yetkilendirilmiş kuruluş tarafından 1 yıllık geçiş sürecine tabi tutularak, kovanların yeniden oluşturulmasına izin verilir. </a:t>
            </a:r>
            <a:endParaRPr lang="tr-TR" b="1" dirty="0">
              <a:solidFill>
                <a:schemeClr val="bg1">
                  <a:lumMod val="95000"/>
                  <a:lumOff val="5000"/>
                </a:schemeClr>
              </a:solidFill>
            </a:endParaRPr>
          </a:p>
        </p:txBody>
      </p:sp>
    </p:spTree>
  </p:cSld>
  <p:clrMapOvr>
    <a:masterClrMapping/>
  </p:clrMapOvr>
  <p:transition>
    <p:cover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4.Arı kolonilerinin beslenmesi</a:t>
            </a:r>
            <a:endParaRPr lang="tr-TR" b="1" dirty="0"/>
          </a:p>
        </p:txBody>
      </p:sp>
      <p:sp>
        <p:nvSpPr>
          <p:cNvPr id="3" name="2 İçerik Yer Tutucusu"/>
          <p:cNvSpPr>
            <a:spLocks noGrp="1"/>
          </p:cNvSpPr>
          <p:nvPr>
            <p:ph idx="1"/>
          </p:nvPr>
        </p:nvSpPr>
        <p:spPr>
          <a:xfrm>
            <a:off x="457200" y="1772816"/>
            <a:ext cx="8229600" cy="4681992"/>
          </a:xfrm>
        </p:spPr>
        <p:txBody>
          <a:bodyPr>
            <a:normAutofit fontScale="85000" lnSpcReduction="20000"/>
          </a:bodyPr>
          <a:lstStyle/>
          <a:p>
            <a:pPr algn="just">
              <a:buNone/>
            </a:pPr>
            <a:r>
              <a:rPr lang="tr-TR" dirty="0" smtClean="0"/>
              <a:t>    </a:t>
            </a:r>
            <a:r>
              <a:rPr lang="tr-TR" b="1" dirty="0" smtClean="0">
                <a:solidFill>
                  <a:schemeClr val="bg1">
                    <a:lumMod val="95000"/>
                    <a:lumOff val="5000"/>
                  </a:schemeClr>
                </a:solidFill>
              </a:rPr>
              <a:t>Arı kolonilerinin beslenmesinde organik bal kullanılır. Üretim sezonu sonunda kışı geçirilebilmesi için kovanlarda yeterli miktarda bal ve polen bırakılmalıdır. Ancak kovanlar zor iklim koşullarından dolayı tehlike altına girmesi durumunda suni olarak beslenmesine izin verilir. </a:t>
            </a:r>
            <a:br>
              <a:rPr lang="tr-TR" b="1" dirty="0" smtClean="0">
                <a:solidFill>
                  <a:schemeClr val="bg1">
                    <a:lumMod val="95000"/>
                    <a:lumOff val="5000"/>
                  </a:schemeClr>
                </a:solidFill>
              </a:rPr>
            </a:br>
            <a:r>
              <a:rPr lang="tr-TR" b="1" dirty="0" smtClean="0">
                <a:solidFill>
                  <a:schemeClr val="bg1">
                    <a:lumMod val="95000"/>
                    <a:lumOff val="5000"/>
                  </a:schemeClr>
                </a:solidFill>
              </a:rPr>
              <a:t/>
            </a:r>
            <a:br>
              <a:rPr lang="tr-TR" b="1" dirty="0" smtClean="0">
                <a:solidFill>
                  <a:schemeClr val="bg1">
                    <a:lumMod val="95000"/>
                    <a:lumOff val="5000"/>
                  </a:schemeClr>
                </a:solidFill>
              </a:rPr>
            </a:br>
            <a:r>
              <a:rPr lang="tr-TR" b="1" dirty="0" smtClean="0">
                <a:solidFill>
                  <a:schemeClr val="bg1">
                    <a:lumMod val="95000"/>
                    <a:lumOff val="5000"/>
                  </a:schemeClr>
                </a:solidFill>
              </a:rPr>
              <a:t>Suni beslemede organik üretimden gelen organik bal, organik şeker şurubu veya organik şeker kullanılmalıdır. Suni beslemeye yalnızca son bal hasadı ile bir sonraki nektar veya balözü akış döneminden 15 gün önceki dönemde yapılabilir.</a:t>
            </a:r>
            <a:endParaRPr lang="tr-TR" b="1"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980728"/>
            <a:ext cx="7931224" cy="5474080"/>
          </a:xfrm>
        </p:spPr>
        <p:txBody>
          <a:bodyPr>
            <a:normAutofit/>
          </a:bodyPr>
          <a:lstStyle/>
          <a:p>
            <a:pPr algn="just">
              <a:buNone/>
            </a:pPr>
            <a:r>
              <a:rPr lang="tr-TR" dirty="0" smtClean="0"/>
              <a:t>    </a:t>
            </a:r>
            <a:r>
              <a:rPr lang="tr-TR" b="1" dirty="0" smtClean="0">
                <a:solidFill>
                  <a:schemeClr val="bg1">
                    <a:lumMod val="95000"/>
                    <a:lumOff val="5000"/>
                  </a:schemeClr>
                </a:solidFill>
              </a:rPr>
              <a:t>Beslemede kullanılan ürünlerle ile ilgili olarak ürünün tipi, uygulama tarihi, miktarı ve kullanıldığı kovanlara dair bilgiler kayıt altına alınır. Bal özü üretimini engelleyen uzun süreli istisnai iklim koşulları veya afet hallerinde arıların organik bal, organik şeker veya organik şurupla beslenmesine ya da oluşturulmasına yetkilendirilmiş kuruluş tarafından izin verilir. </a:t>
            </a:r>
            <a:endParaRPr lang="tr-TR" b="1" dirty="0">
              <a:solidFill>
                <a:schemeClr val="bg1">
                  <a:lumMod val="95000"/>
                  <a:lumOff val="5000"/>
                </a:schemeClr>
              </a:solidFill>
            </a:endParaRPr>
          </a:p>
        </p:txBody>
      </p:sp>
    </p:spTree>
  </p:cSld>
  <p:clrMapOvr>
    <a:masterClrMapping/>
  </p:clrMapOvr>
  <p:transition>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5.Organik Ana arı</a:t>
            </a:r>
            <a:endParaRPr lang="tr-TR" b="1" dirty="0"/>
          </a:p>
        </p:txBody>
      </p:sp>
      <p:sp>
        <p:nvSpPr>
          <p:cNvPr id="3" name="2 İçerik Yer Tutucusu"/>
          <p:cNvSpPr>
            <a:spLocks noGrp="1"/>
          </p:cNvSpPr>
          <p:nvPr>
            <p:ph idx="1"/>
          </p:nvPr>
        </p:nvSpPr>
        <p:spPr>
          <a:xfrm>
            <a:off x="457200" y="1628800"/>
            <a:ext cx="8229600" cy="4826008"/>
          </a:xfrm>
        </p:spPr>
        <p:txBody>
          <a:bodyPr>
            <a:normAutofit fontScale="77500" lnSpcReduction="20000"/>
          </a:bodyPr>
          <a:lstStyle/>
          <a:p>
            <a:pPr algn="just">
              <a:buNone/>
            </a:pPr>
            <a:r>
              <a:rPr lang="tr-TR" b="1" dirty="0" smtClean="0">
                <a:solidFill>
                  <a:schemeClr val="bg1">
                    <a:lumMod val="95000"/>
                    <a:lumOff val="5000"/>
                  </a:schemeClr>
                </a:solidFill>
              </a:rPr>
              <a:t>     Ana arının kanatlarını kesmek yasaktır. Ana arıların değiştirilmesi esnasında eski ana arının öldürülmesine izin verilir. Ana arısı öldürülen kovanda koloninin kendiliğinden yetiştirmesi beklenir. </a:t>
            </a:r>
            <a:br>
              <a:rPr lang="tr-TR" b="1" dirty="0" smtClean="0">
                <a:solidFill>
                  <a:schemeClr val="bg1">
                    <a:lumMod val="95000"/>
                    <a:lumOff val="5000"/>
                  </a:schemeClr>
                </a:solidFill>
              </a:rPr>
            </a:br>
            <a:r>
              <a:rPr lang="tr-TR" b="1" dirty="0" smtClean="0">
                <a:solidFill>
                  <a:schemeClr val="bg1">
                    <a:lumMod val="95000"/>
                    <a:lumOff val="5000"/>
                  </a:schemeClr>
                </a:solidFill>
              </a:rPr>
              <a:t>Bu mümkün olmadığı durumda organik üretimden elde edilmiş ana arı temin edilerek koloniye katılır. </a:t>
            </a:r>
            <a:br>
              <a:rPr lang="tr-TR" b="1" dirty="0" smtClean="0">
                <a:solidFill>
                  <a:schemeClr val="bg1">
                    <a:lumMod val="95000"/>
                    <a:lumOff val="5000"/>
                  </a:schemeClr>
                </a:solidFill>
              </a:rPr>
            </a:br>
            <a:r>
              <a:rPr lang="tr-TR" b="1" dirty="0" smtClean="0">
                <a:solidFill>
                  <a:schemeClr val="bg1">
                    <a:lumMod val="95000"/>
                    <a:lumOff val="5000"/>
                  </a:schemeClr>
                </a:solidFill>
              </a:rPr>
              <a:t/>
            </a:r>
            <a:br>
              <a:rPr lang="tr-TR" b="1" dirty="0" smtClean="0">
                <a:solidFill>
                  <a:schemeClr val="bg1">
                    <a:lumMod val="95000"/>
                    <a:lumOff val="5000"/>
                  </a:schemeClr>
                </a:solidFill>
              </a:rPr>
            </a:br>
            <a:r>
              <a:rPr lang="tr-TR" b="1" dirty="0" smtClean="0">
                <a:solidFill>
                  <a:schemeClr val="bg1">
                    <a:lumMod val="95000"/>
                    <a:lumOff val="5000"/>
                  </a:schemeClr>
                </a:solidFill>
              </a:rPr>
              <a:t/>
            </a:r>
            <a:br>
              <a:rPr lang="tr-TR" b="1" dirty="0" smtClean="0">
                <a:solidFill>
                  <a:schemeClr val="bg1">
                    <a:lumMod val="95000"/>
                    <a:lumOff val="5000"/>
                  </a:schemeClr>
                </a:solidFill>
              </a:rPr>
            </a:br>
            <a:r>
              <a:rPr lang="tr-TR" b="1" dirty="0" smtClean="0">
                <a:solidFill>
                  <a:schemeClr val="bg1">
                    <a:lumMod val="95000"/>
                    <a:lumOff val="5000"/>
                  </a:schemeClr>
                </a:solidFill>
              </a:rPr>
              <a:t>Ana arı üretim sezonu başlangıcında organik şeker bulamama durumunda mevcut işletme 1. yıl organik besleme yapılacak balın üretimini gerçekleştirir. 2. yılda ana arı üretimini gerçekleştirebilir. Aynı yıl içinde nektar sezonu sonunda üretilen organik ballarla geç ana üretimi de planlayabilir. Larva transfer kaşığının da metal olmamasına dikkat edilir. </a:t>
            </a:r>
            <a:endParaRPr lang="tr-TR" b="1" dirty="0">
              <a:solidFill>
                <a:schemeClr val="bg1">
                  <a:lumMod val="95000"/>
                  <a:lumOff val="5000"/>
                </a:schemeClr>
              </a:solidFill>
            </a:endParaRPr>
          </a:p>
        </p:txBody>
      </p:sp>
    </p:spTree>
  </p:cSld>
  <p:clrMapOvr>
    <a:masterClrMapping/>
  </p:clrMapOvr>
  <p:transition>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ORGANİK ARICILIK NEDİR ?</a:t>
            </a:r>
            <a:endParaRPr lang="tr-TR" dirty="0"/>
          </a:p>
        </p:txBody>
      </p:sp>
      <p:pic>
        <p:nvPicPr>
          <p:cNvPr id="4" name="3 İçerik Yer Tutucusu" descr="organik-arıcılık-projesi.jpg"/>
          <p:cNvPicPr>
            <a:picLocks noGrp="1" noChangeAspect="1"/>
          </p:cNvPicPr>
          <p:nvPr>
            <p:ph idx="1"/>
          </p:nvPr>
        </p:nvPicPr>
        <p:blipFill>
          <a:blip r:embed="rId2" cstate="print"/>
          <a:stretch>
            <a:fillRect/>
          </a:stretch>
        </p:blipFill>
        <p:spPr>
          <a:xfrm>
            <a:off x="827584" y="1700808"/>
            <a:ext cx="7416824" cy="4753967"/>
          </a:xfrm>
        </p:spPr>
      </p:pic>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sim1-1024x740.jpg"/>
          <p:cNvPicPr>
            <a:picLocks noGrp="1" noChangeAspect="1"/>
          </p:cNvPicPr>
          <p:nvPr>
            <p:ph idx="1"/>
          </p:nvPr>
        </p:nvPicPr>
        <p:blipFill>
          <a:blip r:embed="rId2" cstate="print"/>
          <a:stretch>
            <a:fillRect/>
          </a:stretch>
        </p:blipFill>
        <p:spPr>
          <a:xfrm>
            <a:off x="611560" y="548680"/>
            <a:ext cx="7920880" cy="5906095"/>
          </a:xfrm>
        </p:spPr>
      </p:pic>
    </p:spTree>
  </p:cSld>
  <p:clrMapOvr>
    <a:masterClrMapping/>
  </p:clrMapOvr>
  <p:transition>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        ANA ARI TÜRLERİ</a:t>
            </a:r>
            <a:endParaRPr lang="tr-TR" b="1" dirty="0"/>
          </a:p>
        </p:txBody>
      </p:sp>
      <p:pic>
        <p:nvPicPr>
          <p:cNvPr id="4" name="3 İçerik Yer Tutucusu" descr="ana-arılar.jpg"/>
          <p:cNvPicPr>
            <a:picLocks noGrp="1" noChangeAspect="1"/>
          </p:cNvPicPr>
          <p:nvPr>
            <p:ph idx="1"/>
          </p:nvPr>
        </p:nvPicPr>
        <p:blipFill>
          <a:blip r:embed="rId2" cstate="print"/>
          <a:srcRect b="9434"/>
          <a:stretch>
            <a:fillRect/>
          </a:stretch>
        </p:blipFill>
        <p:spPr>
          <a:xfrm>
            <a:off x="539552" y="1772816"/>
            <a:ext cx="8064896" cy="4536504"/>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smtClean="0"/>
          </a:p>
        </p:txBody>
      </p:sp>
      <p:sp>
        <p:nvSpPr>
          <p:cNvPr id="3" name="2 İçerik Yer Tutucusu"/>
          <p:cNvSpPr>
            <a:spLocks noGrp="1"/>
          </p:cNvSpPr>
          <p:nvPr>
            <p:ph idx="1"/>
          </p:nvPr>
        </p:nvSpPr>
        <p:spPr>
          <a:xfrm>
            <a:off x="457200" y="764704"/>
            <a:ext cx="8229600" cy="5690104"/>
          </a:xfrm>
        </p:spPr>
        <p:txBody>
          <a:bodyPr>
            <a:normAutofit/>
          </a:bodyPr>
          <a:lstStyle/>
          <a:p>
            <a:pPr algn="just"/>
            <a:r>
              <a:rPr lang="tr-TR" b="1" dirty="0" smtClean="0">
                <a:solidFill>
                  <a:schemeClr val="bg1"/>
                </a:solidFill>
              </a:rPr>
              <a:t>Organik arıcılık;doğada bulunan nektar,polen,su ve </a:t>
            </a:r>
            <a:r>
              <a:rPr lang="tr-TR" b="1" dirty="0" err="1" smtClean="0">
                <a:solidFill>
                  <a:schemeClr val="bg1"/>
                </a:solidFill>
              </a:rPr>
              <a:t>propolisin</a:t>
            </a:r>
            <a:r>
              <a:rPr lang="tr-TR" b="1" dirty="0" smtClean="0">
                <a:solidFill>
                  <a:schemeClr val="bg1"/>
                </a:solidFill>
              </a:rPr>
              <a:t> arılar tarafından toplanarak çeşitli arı ürünlerine dönüştürülmeleri işleminde,üretimden tüketime kadar tüm aşamalarında suni beslenme ve kimyasal ilaçlama yapmadan,organik tarım alanlarında veya doğa yapısı  bozulmamış florada her aşaması kontrollü ve sertifikalı yapılan arıcılık faaliyetlerine denir.</a:t>
            </a:r>
            <a:endParaRPr lang="tr-TR" b="1" dirty="0">
              <a:solidFill>
                <a:schemeClr val="bg1"/>
              </a:solidFill>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457200" y="1772816"/>
            <a:ext cx="8229600" cy="3600400"/>
          </a:xfrm>
        </p:spPr>
        <p:txBody>
          <a:bodyPr>
            <a:normAutofit/>
          </a:bodyPr>
          <a:lstStyle/>
          <a:p>
            <a:pPr algn="just"/>
            <a:r>
              <a:rPr lang="tr-TR" b="1" dirty="0" smtClean="0">
                <a:solidFill>
                  <a:schemeClr val="bg1"/>
                </a:solidFill>
              </a:rPr>
              <a:t>Organik arıcılıkta; arıcılıkta kullanılan kovanların özellikleri, arılığın bulunduğu çevre koşulları ve kalitesi, arıcılıkta üretilen arı ürünlerinin özenle üretilmesi, depolanması, işlenmesi ve pazarlanması, üretimin esaslarını oluşturmaktadır</a:t>
            </a:r>
            <a:r>
              <a:rPr lang="tr-TR" dirty="0" smtClean="0"/>
              <a:t>. </a:t>
            </a:r>
            <a:endParaRPr lang="tr-TR" dirty="0"/>
          </a:p>
        </p:txBody>
      </p:sp>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844824"/>
            <a:ext cx="8229600" cy="3888432"/>
          </a:xfrm>
        </p:spPr>
        <p:txBody>
          <a:bodyPr>
            <a:normAutofit lnSpcReduction="10000"/>
          </a:bodyPr>
          <a:lstStyle/>
          <a:p>
            <a:pPr algn="just"/>
            <a:r>
              <a:rPr lang="tr-TR" b="1" dirty="0" smtClean="0">
                <a:solidFill>
                  <a:schemeClr val="bg1"/>
                </a:solidFill>
              </a:rPr>
              <a:t>Bir organik arıcılık işletmesinin bulunduğu yörede, diğer arıcılık işletmelerinin de organik arıcılık prensiplerine uygun olması gerekir. Organik arıcılıkta bir yıllık bir geçiş dönemi uygulanır. Bu durumda, konvansiyonel üretimden, organik üretime geçiş için arıcılık işletmesine bir yıllık süre tanınır ve organik üretim esaslarına uyum sağlanmasına çalışılır.</a:t>
            </a:r>
          </a:p>
          <a:p>
            <a:pPr algn="just"/>
            <a:endParaRPr lang="tr-TR" b="1" dirty="0">
              <a:solidFill>
                <a:schemeClr val="bg1"/>
              </a:solidFill>
            </a:endParaRPr>
          </a:p>
        </p:txBody>
      </p:sp>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1.Kovan ve Diğer Arıcılık Malzemelerinin Özellikleri :</a:t>
            </a:r>
            <a:endParaRPr lang="tr-TR" b="1" dirty="0"/>
          </a:p>
        </p:txBody>
      </p:sp>
      <p:sp>
        <p:nvSpPr>
          <p:cNvPr id="3" name="2 İçerik Yer Tutucusu"/>
          <p:cNvSpPr>
            <a:spLocks noGrp="1"/>
          </p:cNvSpPr>
          <p:nvPr>
            <p:ph idx="1"/>
          </p:nvPr>
        </p:nvSpPr>
        <p:spPr/>
        <p:txBody>
          <a:bodyPr>
            <a:normAutofit fontScale="85000" lnSpcReduction="20000"/>
          </a:bodyPr>
          <a:lstStyle/>
          <a:p>
            <a:pPr algn="just">
              <a:buNone/>
            </a:pPr>
            <a:r>
              <a:rPr lang="tr-TR" dirty="0" smtClean="0">
                <a:solidFill>
                  <a:schemeClr val="accent2">
                    <a:lumMod val="75000"/>
                  </a:schemeClr>
                </a:solidFill>
              </a:rPr>
              <a:t>    *</a:t>
            </a:r>
            <a:r>
              <a:rPr lang="tr-TR" b="1" dirty="0" smtClean="0">
                <a:solidFill>
                  <a:schemeClr val="bg1">
                    <a:lumMod val="95000"/>
                    <a:lumOff val="5000"/>
                  </a:schemeClr>
                </a:solidFill>
              </a:rPr>
              <a:t>Kovanlar çevreye ve arıcılık ürünlerine risk getirmeyen doğal malzemelerden yapılmalıdır.</a:t>
            </a:r>
            <a:br>
              <a:rPr lang="tr-TR" b="1" dirty="0" smtClean="0">
                <a:solidFill>
                  <a:schemeClr val="bg1">
                    <a:lumMod val="95000"/>
                    <a:lumOff val="5000"/>
                  </a:schemeClr>
                </a:solidFill>
              </a:rPr>
            </a:br>
            <a:r>
              <a:rPr lang="tr-TR" b="1" dirty="0" smtClean="0">
                <a:solidFill>
                  <a:schemeClr val="bg1">
                    <a:lumMod val="95000"/>
                    <a:lumOff val="5000"/>
                  </a:schemeClr>
                </a:solidFill>
              </a:rPr>
              <a:t> </a:t>
            </a:r>
            <a:r>
              <a:rPr lang="tr-TR" dirty="0" smtClean="0"/>
              <a:t/>
            </a:r>
            <a:br>
              <a:rPr lang="tr-TR" dirty="0" smtClean="0"/>
            </a:br>
            <a:r>
              <a:rPr lang="tr-TR" dirty="0" smtClean="0"/>
              <a:t/>
            </a:r>
            <a:br>
              <a:rPr lang="tr-TR" dirty="0" smtClean="0"/>
            </a:br>
            <a:r>
              <a:rPr lang="tr-TR" dirty="0" smtClean="0">
                <a:solidFill>
                  <a:schemeClr val="accent2">
                    <a:lumMod val="75000"/>
                  </a:schemeClr>
                </a:solidFill>
              </a:rPr>
              <a:t>*</a:t>
            </a:r>
            <a:r>
              <a:rPr lang="tr-TR" dirty="0" smtClean="0"/>
              <a:t> </a:t>
            </a:r>
            <a:r>
              <a:rPr lang="tr-TR" b="1" dirty="0" smtClean="0">
                <a:solidFill>
                  <a:schemeClr val="bg1">
                    <a:lumMod val="95000"/>
                    <a:lumOff val="5000"/>
                  </a:schemeClr>
                </a:solidFill>
              </a:rPr>
              <a:t>Kovanlar kimyasal boya yerine </a:t>
            </a:r>
            <a:r>
              <a:rPr lang="tr-TR" b="1" dirty="0" err="1" smtClean="0">
                <a:solidFill>
                  <a:schemeClr val="bg1">
                    <a:lumMod val="95000"/>
                    <a:lumOff val="5000"/>
                  </a:schemeClr>
                </a:solidFill>
              </a:rPr>
              <a:t>propolis</a:t>
            </a:r>
            <a:r>
              <a:rPr lang="tr-TR" b="1" dirty="0" smtClean="0">
                <a:solidFill>
                  <a:schemeClr val="bg1">
                    <a:lumMod val="95000"/>
                    <a:lumOff val="5000"/>
                  </a:schemeClr>
                </a:solidFill>
              </a:rPr>
              <a:t>, balmumu, bitki yağları gibi doğal ürünlerle boyanmalıdır.</a:t>
            </a:r>
            <a:br>
              <a:rPr lang="tr-TR" b="1" dirty="0" smtClean="0">
                <a:solidFill>
                  <a:schemeClr val="bg1">
                    <a:lumMod val="95000"/>
                    <a:lumOff val="5000"/>
                  </a:schemeClr>
                </a:solidFill>
              </a:rPr>
            </a:br>
            <a:r>
              <a:rPr lang="tr-TR" dirty="0" smtClean="0"/>
              <a:t/>
            </a:r>
            <a:br>
              <a:rPr lang="tr-TR" dirty="0" smtClean="0"/>
            </a:br>
            <a:r>
              <a:rPr lang="tr-TR" dirty="0" smtClean="0">
                <a:solidFill>
                  <a:schemeClr val="accent2">
                    <a:lumMod val="75000"/>
                  </a:schemeClr>
                </a:solidFill>
              </a:rPr>
              <a:t> * </a:t>
            </a:r>
            <a:r>
              <a:rPr lang="tr-TR" b="1" dirty="0" smtClean="0">
                <a:solidFill>
                  <a:schemeClr val="bg1">
                    <a:lumMod val="95000"/>
                    <a:lumOff val="5000"/>
                  </a:schemeClr>
                </a:solidFill>
              </a:rPr>
              <a:t>Kovanlarda yeni çerçeveler için organik üretimden gelen balmumu kullanılmalıdır. Organik arcılığa ilk başlanıldığında organik balmumu temin edilemiyorsa, geçiş sürecinde konvansiyonel balmumuna yetkilendirilmiş kuruluş analiz sonuçlarına göre izin verir. </a:t>
            </a:r>
            <a:endParaRPr lang="tr-TR" b="1"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484784"/>
            <a:ext cx="8075240" cy="4536504"/>
          </a:xfrm>
        </p:spPr>
        <p:txBody>
          <a:bodyPr>
            <a:normAutofit fontScale="85000" lnSpcReduction="20000"/>
          </a:bodyPr>
          <a:lstStyle/>
          <a:p>
            <a:pPr algn="just"/>
            <a:r>
              <a:rPr lang="tr-TR" b="1" dirty="0" smtClean="0">
                <a:solidFill>
                  <a:schemeClr val="accent2">
                    <a:lumMod val="50000"/>
                  </a:schemeClr>
                </a:solidFill>
              </a:rPr>
              <a:t>*</a:t>
            </a:r>
            <a:r>
              <a:rPr lang="tr-TR" b="1" dirty="0" smtClean="0">
                <a:solidFill>
                  <a:schemeClr val="bg1">
                    <a:lumMod val="95000"/>
                    <a:lumOff val="5000"/>
                  </a:schemeClr>
                </a:solidFill>
              </a:rPr>
              <a:t> Fazla kabartılmış peteklerin depolanması esnasında güve zararlısından korumak için naftalin gibi maddeler kullanılmamalıdır. Bunun yerine defne yaprağı kullanılmalı veya soğuk hava depolarında depolanmalıdır. </a:t>
            </a:r>
            <a:br>
              <a:rPr lang="tr-TR" b="1" dirty="0" smtClean="0">
                <a:solidFill>
                  <a:schemeClr val="bg1">
                    <a:lumMod val="95000"/>
                    <a:lumOff val="5000"/>
                  </a:schemeClr>
                </a:solidFill>
              </a:rPr>
            </a:br>
            <a:r>
              <a:rPr lang="tr-TR" b="1" dirty="0" smtClean="0">
                <a:solidFill>
                  <a:schemeClr val="bg1">
                    <a:lumMod val="95000"/>
                    <a:lumOff val="5000"/>
                  </a:schemeClr>
                </a:solidFill>
              </a:rPr>
              <a:t/>
            </a:r>
            <a:br>
              <a:rPr lang="tr-TR" b="1" dirty="0" smtClean="0">
                <a:solidFill>
                  <a:schemeClr val="bg1">
                    <a:lumMod val="95000"/>
                    <a:lumOff val="5000"/>
                  </a:schemeClr>
                </a:solidFill>
              </a:rPr>
            </a:br>
            <a:r>
              <a:rPr lang="tr-TR" b="1" dirty="0" smtClean="0">
                <a:solidFill>
                  <a:schemeClr val="accent2">
                    <a:lumMod val="50000"/>
                  </a:schemeClr>
                </a:solidFill>
              </a:rPr>
              <a:t>* </a:t>
            </a:r>
            <a:r>
              <a:rPr lang="tr-TR" b="1" dirty="0" smtClean="0">
                <a:solidFill>
                  <a:schemeClr val="bg1">
                    <a:lumMod val="95000"/>
                    <a:lumOff val="5000"/>
                  </a:schemeClr>
                </a:solidFill>
              </a:rPr>
              <a:t>Yavrulu gözler bulunan çerçevelerden bal sağımı yapılmaz.</a:t>
            </a:r>
            <a:br>
              <a:rPr lang="tr-TR" b="1" dirty="0" smtClean="0">
                <a:solidFill>
                  <a:schemeClr val="bg1">
                    <a:lumMod val="95000"/>
                    <a:lumOff val="5000"/>
                  </a:schemeClr>
                </a:solidFill>
              </a:rPr>
            </a:br>
            <a:r>
              <a:rPr lang="tr-TR" b="1" dirty="0" smtClean="0">
                <a:solidFill>
                  <a:schemeClr val="bg1">
                    <a:lumMod val="95000"/>
                    <a:lumOff val="5000"/>
                  </a:schemeClr>
                </a:solidFill>
              </a:rPr>
              <a:t/>
            </a:r>
            <a:br>
              <a:rPr lang="tr-TR" b="1" dirty="0" smtClean="0">
                <a:solidFill>
                  <a:schemeClr val="bg1">
                    <a:lumMod val="95000"/>
                    <a:lumOff val="5000"/>
                  </a:schemeClr>
                </a:solidFill>
              </a:rPr>
            </a:br>
            <a:r>
              <a:rPr lang="tr-TR" b="1" dirty="0" smtClean="0">
                <a:solidFill>
                  <a:schemeClr val="accent2">
                    <a:lumMod val="50000"/>
                  </a:schemeClr>
                </a:solidFill>
              </a:rPr>
              <a:t>*</a:t>
            </a:r>
            <a:r>
              <a:rPr lang="tr-TR" b="1" dirty="0" smtClean="0">
                <a:solidFill>
                  <a:schemeClr val="bg1">
                    <a:lumMod val="95000"/>
                    <a:lumOff val="5000"/>
                  </a:schemeClr>
                </a:solidFill>
              </a:rPr>
              <a:t> Çerçeve, kovan ve petekleri zararlılardan koruma amacıyla, </a:t>
            </a:r>
            <a:r>
              <a:rPr lang="tr-TR" b="1" dirty="0" err="1" smtClean="0">
                <a:solidFill>
                  <a:schemeClr val="bg1">
                    <a:lumMod val="95000"/>
                    <a:lumOff val="5000"/>
                  </a:schemeClr>
                </a:solidFill>
              </a:rPr>
              <a:t>Rodentisitler</a:t>
            </a:r>
            <a:r>
              <a:rPr lang="tr-TR" b="1" dirty="0" smtClean="0">
                <a:solidFill>
                  <a:schemeClr val="bg1">
                    <a:lumMod val="95000"/>
                    <a:lumOff val="5000"/>
                  </a:schemeClr>
                </a:solidFill>
              </a:rPr>
              <a:t> (sadece tuzaklarda) ve yönetmeliğin EK-2 de belirtilen ürünler kullanılır. </a:t>
            </a:r>
            <a:br>
              <a:rPr lang="tr-TR" b="1" dirty="0" smtClean="0">
                <a:solidFill>
                  <a:schemeClr val="bg1">
                    <a:lumMod val="95000"/>
                    <a:lumOff val="5000"/>
                  </a:schemeClr>
                </a:solidFill>
              </a:rPr>
            </a:br>
            <a:endParaRPr lang="tr-TR" b="1" dirty="0">
              <a:solidFill>
                <a:schemeClr val="bg1">
                  <a:lumMod val="95000"/>
                  <a:lumOff val="5000"/>
                </a:schemeClr>
              </a:solidFill>
            </a:endParaRPr>
          </a:p>
        </p:txBody>
      </p:sp>
    </p:spTree>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404664"/>
            <a:ext cx="8229600" cy="6050144"/>
          </a:xfrm>
        </p:spPr>
        <p:txBody>
          <a:bodyPr>
            <a:normAutofit lnSpcReduction="10000"/>
          </a:bodyPr>
          <a:lstStyle/>
          <a:p>
            <a:pPr algn="just">
              <a:buFont typeface="Arial" pitchFamily="34" charset="0"/>
              <a:buChar char="•"/>
            </a:pPr>
            <a:r>
              <a:rPr lang="tr-TR" b="1" dirty="0" smtClean="0">
                <a:solidFill>
                  <a:schemeClr val="accent2">
                    <a:lumMod val="75000"/>
                  </a:schemeClr>
                </a:solidFill>
              </a:rPr>
              <a:t>*</a:t>
            </a:r>
            <a:r>
              <a:rPr lang="tr-TR" b="1" dirty="0" smtClean="0">
                <a:solidFill>
                  <a:schemeClr val="bg1">
                    <a:lumMod val="95000"/>
                    <a:lumOff val="5000"/>
                  </a:schemeClr>
                </a:solidFill>
              </a:rPr>
              <a:t> Kovanların dezenfeksiyonu için doğrudan ateş veya buhar gibi fiziksel uygulamalar yapılır. </a:t>
            </a:r>
            <a:br>
              <a:rPr lang="tr-TR" b="1" dirty="0" smtClean="0">
                <a:solidFill>
                  <a:schemeClr val="bg1">
                    <a:lumMod val="95000"/>
                    <a:lumOff val="5000"/>
                  </a:schemeClr>
                </a:solidFill>
              </a:rPr>
            </a:br>
            <a:r>
              <a:rPr lang="tr-TR" b="1" dirty="0" smtClean="0">
                <a:solidFill>
                  <a:schemeClr val="bg1">
                    <a:lumMod val="95000"/>
                    <a:lumOff val="5000"/>
                  </a:schemeClr>
                </a:solidFill>
              </a:rPr>
              <a:t/>
            </a:r>
            <a:br>
              <a:rPr lang="tr-TR" b="1" dirty="0" smtClean="0">
                <a:solidFill>
                  <a:schemeClr val="bg1">
                    <a:lumMod val="95000"/>
                    <a:lumOff val="5000"/>
                  </a:schemeClr>
                </a:solidFill>
              </a:rPr>
            </a:br>
            <a:r>
              <a:rPr lang="tr-TR" b="1" dirty="0" smtClean="0">
                <a:solidFill>
                  <a:schemeClr val="accent2">
                    <a:lumMod val="75000"/>
                  </a:schemeClr>
                </a:solidFill>
              </a:rPr>
              <a:t>*</a:t>
            </a:r>
            <a:r>
              <a:rPr lang="tr-TR" b="1" dirty="0" smtClean="0">
                <a:solidFill>
                  <a:schemeClr val="bg1">
                    <a:lumMod val="95000"/>
                    <a:lumOff val="5000"/>
                  </a:schemeClr>
                </a:solidFill>
              </a:rPr>
              <a:t> Arıcılıkta kullanılan malzemelerin, teçhizatın ve kapların veya ürünlerin temizlenmesinde ve taşınmasında; Potasyum ve Sodyum sabunu</a:t>
            </a:r>
            <a:br>
              <a:rPr lang="tr-TR" b="1" dirty="0" smtClean="0">
                <a:solidFill>
                  <a:schemeClr val="bg1">
                    <a:lumMod val="95000"/>
                    <a:lumOff val="5000"/>
                  </a:schemeClr>
                </a:solidFill>
              </a:rPr>
            </a:br>
            <a:r>
              <a:rPr lang="tr-TR" b="1" dirty="0" smtClean="0">
                <a:solidFill>
                  <a:schemeClr val="bg1">
                    <a:lumMod val="95000"/>
                    <a:lumOff val="5000"/>
                  </a:schemeClr>
                </a:solidFill>
              </a:rPr>
              <a:t> Su ve buhar,Kireç kaymağı,</a:t>
            </a:r>
            <a:br>
              <a:rPr lang="tr-TR" b="1" dirty="0" smtClean="0">
                <a:solidFill>
                  <a:schemeClr val="bg1">
                    <a:lumMod val="95000"/>
                    <a:lumOff val="5000"/>
                  </a:schemeClr>
                </a:solidFill>
              </a:rPr>
            </a:br>
            <a:r>
              <a:rPr lang="tr-TR" b="1" dirty="0" smtClean="0">
                <a:solidFill>
                  <a:schemeClr val="bg1">
                    <a:lumMod val="95000"/>
                    <a:lumOff val="5000"/>
                  </a:schemeClr>
                </a:solidFill>
              </a:rPr>
              <a:t>Kireç, Sönmemiş kireç ,Sodyum </a:t>
            </a:r>
            <a:r>
              <a:rPr lang="tr-TR" b="1" dirty="0" err="1" smtClean="0">
                <a:solidFill>
                  <a:schemeClr val="bg1">
                    <a:lumMod val="95000"/>
                    <a:lumOff val="5000"/>
                  </a:schemeClr>
                </a:solidFill>
              </a:rPr>
              <a:t>hipoklorit</a:t>
            </a:r>
            <a:r>
              <a:rPr lang="tr-TR" b="1" dirty="0" smtClean="0">
                <a:solidFill>
                  <a:schemeClr val="bg1">
                    <a:lumMod val="95000"/>
                    <a:lumOff val="5000"/>
                  </a:schemeClr>
                </a:solidFill>
              </a:rPr>
              <a:t> (örn: çamaşır suyu) ,</a:t>
            </a:r>
            <a:r>
              <a:rPr lang="tr-TR" dirty="0" smtClean="0"/>
              <a:t> </a:t>
            </a:r>
            <a:r>
              <a:rPr lang="tr-TR" b="1" dirty="0" smtClean="0">
                <a:solidFill>
                  <a:schemeClr val="bg1">
                    <a:lumMod val="95000"/>
                    <a:lumOff val="5000"/>
                  </a:schemeClr>
                </a:solidFill>
              </a:rPr>
              <a:t>Doğal bitki özleri Sitrik, </a:t>
            </a:r>
            <a:r>
              <a:rPr lang="tr-TR" b="1" dirty="0" err="1" smtClean="0">
                <a:solidFill>
                  <a:schemeClr val="bg1">
                    <a:lumMod val="95000"/>
                    <a:lumOff val="5000"/>
                  </a:schemeClr>
                </a:solidFill>
              </a:rPr>
              <a:t>Perasetik</a:t>
            </a:r>
            <a:r>
              <a:rPr lang="tr-TR" b="1" dirty="0" smtClean="0">
                <a:solidFill>
                  <a:schemeClr val="bg1">
                    <a:lumMod val="95000"/>
                    <a:lumOff val="5000"/>
                  </a:schemeClr>
                </a:solidFill>
              </a:rPr>
              <a:t> asit, Formik, Laktik, Oksalik, Asetik asit Alkol Formaldehit kullanılmaktadır.</a:t>
            </a:r>
            <a:endParaRPr lang="tr-TR" b="1" dirty="0">
              <a:solidFill>
                <a:schemeClr val="bg1">
                  <a:lumMod val="95000"/>
                  <a:lumOff val="5000"/>
                </a:schemeClr>
              </a:solidFill>
            </a:endParaRPr>
          </a:p>
        </p:txBody>
      </p:sp>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2.Geçiş dönemi organik arı</a:t>
            </a:r>
            <a:endParaRPr lang="tr-TR" b="1" dirty="0"/>
          </a:p>
        </p:txBody>
      </p:sp>
      <p:sp>
        <p:nvSpPr>
          <p:cNvPr id="3" name="2 İçerik Yer Tutucusu"/>
          <p:cNvSpPr>
            <a:spLocks noGrp="1"/>
          </p:cNvSpPr>
          <p:nvPr>
            <p:ph idx="1"/>
          </p:nvPr>
        </p:nvSpPr>
        <p:spPr>
          <a:xfrm>
            <a:off x="457200" y="2276872"/>
            <a:ext cx="8229600" cy="4177936"/>
          </a:xfrm>
        </p:spPr>
        <p:txBody>
          <a:bodyPr/>
          <a:lstStyle/>
          <a:p>
            <a:pPr algn="just">
              <a:buNone/>
            </a:pPr>
            <a:r>
              <a:rPr lang="tr-TR" b="1" dirty="0" smtClean="0">
                <a:solidFill>
                  <a:schemeClr val="bg1">
                    <a:lumMod val="95000"/>
                    <a:lumOff val="5000"/>
                  </a:schemeClr>
                </a:solidFill>
              </a:rPr>
              <a:t>   Organik arı yetiştiriciliğine karar verilip bu üretim için hazırlıkların yapılmaya başlanmasından organik ürünün üretilip belgelendirilmesine kadar geçen döneme geçiş süreci denilmektedir. </a:t>
            </a:r>
            <a:endParaRPr lang="tr-TR" b="1"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320</TotalTime>
  <Words>562</Words>
  <Application>Microsoft Office PowerPoint</Application>
  <PresentationFormat>Ekran Gösterisi (4:3)</PresentationFormat>
  <Paragraphs>23</Paragraphs>
  <Slides>21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Arial</vt:lpstr>
      <vt:lpstr>Century Gothic</vt:lpstr>
      <vt:lpstr>Verdana</vt:lpstr>
      <vt:lpstr>Wingdings 2</vt:lpstr>
      <vt:lpstr>Canlı</vt:lpstr>
      <vt:lpstr>PowerPoint Sunusu</vt:lpstr>
      <vt:lpstr>ORGANİK ARICILIK NEDİR ?</vt:lpstr>
      <vt:lpstr>PowerPoint Sunusu</vt:lpstr>
      <vt:lpstr>PowerPoint Sunusu</vt:lpstr>
      <vt:lpstr>PowerPoint Sunusu</vt:lpstr>
      <vt:lpstr>1.Kovan ve Diğer Arıcılık Malzemelerinin Özellikleri :</vt:lpstr>
      <vt:lpstr>PowerPoint Sunusu</vt:lpstr>
      <vt:lpstr>PowerPoint Sunusu</vt:lpstr>
      <vt:lpstr>2.Geçiş dönemi organik arı</vt:lpstr>
      <vt:lpstr>PowerPoint Sunusu</vt:lpstr>
      <vt:lpstr>3.Arıların Orijini</vt:lpstr>
      <vt:lpstr>PowerPoint Sunusu</vt:lpstr>
      <vt:lpstr>PowerPoint Sunusu</vt:lpstr>
      <vt:lpstr>PowerPoint Sunusu</vt:lpstr>
      <vt:lpstr>PowerPoint Sunusu</vt:lpstr>
      <vt:lpstr>PowerPoint Sunusu</vt:lpstr>
      <vt:lpstr>4.Arı kolonilerinin beslenmesi</vt:lpstr>
      <vt:lpstr>PowerPoint Sunusu</vt:lpstr>
      <vt:lpstr>5.Organik Ana arı</vt:lpstr>
      <vt:lpstr>PowerPoint Sunusu</vt:lpstr>
      <vt:lpstr>        ANA ARI TÜRLERİ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PERSONALTY 2</dc:creator>
  <cp:lastModifiedBy>Suzan Altınok</cp:lastModifiedBy>
  <cp:revision>73</cp:revision>
  <dcterms:created xsi:type="dcterms:W3CDTF">2015-12-22T20:10:43Z</dcterms:created>
  <dcterms:modified xsi:type="dcterms:W3CDTF">2017-12-13T13:46:30Z</dcterms:modified>
</cp:coreProperties>
</file>