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8" r:id="rId15"/>
    <p:sldId id="269" r:id="rId16"/>
    <p:sldId id="270" r:id="rId17"/>
    <p:sldId id="271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7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02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92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07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73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718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93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54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12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55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90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BA3A-4529-49F3-B230-C22301E4191C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646B-D28D-4A34-9CB2-23127A196F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95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Veritabanı</a:t>
            </a:r>
            <a:r>
              <a:rPr lang="tr-TR" dirty="0" smtClean="0"/>
              <a:t>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Yunus KÖKVER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50" y="258896"/>
            <a:ext cx="182880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83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İşleme Dili - INSERT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err="1" smtClean="0"/>
              <a:t>Insert</a:t>
            </a:r>
            <a:r>
              <a:rPr lang="tr-TR" dirty="0"/>
              <a:t>; Tabloya yeni veri girişi için kullanılır.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Kullanım </a:t>
            </a:r>
            <a:r>
              <a:rPr lang="tr-TR" dirty="0"/>
              <a:t>şekilleri </a:t>
            </a:r>
          </a:p>
          <a:p>
            <a:r>
              <a:rPr lang="en-US" dirty="0"/>
              <a:t>–</a:t>
            </a:r>
            <a:r>
              <a:rPr lang="en-US" dirty="0">
                <a:solidFill>
                  <a:srgbClr val="0070C0"/>
                </a:solidFill>
              </a:rPr>
              <a:t>INSERT INTO </a:t>
            </a:r>
            <a:r>
              <a:rPr lang="en-US" dirty="0" err="1"/>
              <a:t>tablo_ismi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VALUES</a:t>
            </a:r>
            <a:r>
              <a:rPr lang="en-US" dirty="0"/>
              <a:t> (</a:t>
            </a:r>
            <a:r>
              <a:rPr lang="en-US" dirty="0" err="1"/>
              <a:t>değerler</a:t>
            </a:r>
            <a:r>
              <a:rPr lang="en-US" dirty="0"/>
              <a:t>) 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insert </a:t>
            </a:r>
            <a:r>
              <a:rPr lang="tr-TR" dirty="0" err="1">
                <a:solidFill>
                  <a:srgbClr val="0070C0"/>
                </a:solidFill>
              </a:rPr>
              <a:t>into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/>
              <a:t>P</a:t>
            </a:r>
            <a:r>
              <a:rPr lang="tr-TR" dirty="0" smtClean="0"/>
              <a:t>ersonel </a:t>
            </a:r>
            <a:r>
              <a:rPr lang="tr-TR" dirty="0" err="1">
                <a:solidFill>
                  <a:srgbClr val="0070C0"/>
                </a:solidFill>
              </a:rPr>
              <a:t>values</a:t>
            </a:r>
            <a:r>
              <a:rPr lang="tr-TR" dirty="0"/>
              <a:t> (‘</a:t>
            </a:r>
            <a:r>
              <a:rPr lang="tr-TR" dirty="0" err="1" smtClean="0"/>
              <a:t>Kemalettin’,’Karaçam’,’Memur’,’Çankırı</a:t>
            </a:r>
            <a:r>
              <a:rPr lang="tr-TR" dirty="0" smtClean="0"/>
              <a:t>’) </a:t>
            </a:r>
          </a:p>
          <a:p>
            <a:pPr lvl="1"/>
            <a:endParaRPr lang="tr-TR" dirty="0"/>
          </a:p>
          <a:p>
            <a:r>
              <a:rPr lang="en-US" dirty="0"/>
              <a:t>–</a:t>
            </a:r>
            <a:r>
              <a:rPr lang="en-US" dirty="0">
                <a:solidFill>
                  <a:srgbClr val="0070C0"/>
                </a:solidFill>
              </a:rPr>
              <a:t>INSERT INTO </a:t>
            </a:r>
            <a:r>
              <a:rPr lang="en-US" dirty="0" err="1"/>
              <a:t>tablo_ismi</a:t>
            </a:r>
            <a:r>
              <a:rPr lang="en-US" dirty="0"/>
              <a:t> (</a:t>
            </a:r>
            <a:r>
              <a:rPr lang="en-US" dirty="0" smtClean="0"/>
              <a:t>s</a:t>
            </a:r>
            <a:r>
              <a:rPr lang="tr-TR" dirty="0" smtClean="0"/>
              <a:t>ü</a:t>
            </a:r>
            <a:r>
              <a:rPr lang="en-US" dirty="0" err="1" smtClean="0"/>
              <a:t>tunAdları</a:t>
            </a:r>
            <a:r>
              <a:rPr lang="en-US" dirty="0"/>
              <a:t>) </a:t>
            </a:r>
            <a:r>
              <a:rPr lang="en-US" dirty="0">
                <a:solidFill>
                  <a:srgbClr val="0070C0"/>
                </a:solidFill>
              </a:rPr>
              <a:t>VALUES</a:t>
            </a:r>
            <a:r>
              <a:rPr lang="en-US" dirty="0"/>
              <a:t> (</a:t>
            </a:r>
            <a:r>
              <a:rPr lang="en-US" dirty="0" err="1"/>
              <a:t>değerler</a:t>
            </a:r>
            <a:r>
              <a:rPr lang="en-US" dirty="0"/>
              <a:t>) 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insert </a:t>
            </a:r>
            <a:r>
              <a:rPr lang="tr-TR" dirty="0" err="1">
                <a:solidFill>
                  <a:srgbClr val="0070C0"/>
                </a:solidFill>
              </a:rPr>
              <a:t>into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/>
              <a:t>P</a:t>
            </a:r>
            <a:r>
              <a:rPr lang="tr-TR" dirty="0" smtClean="0"/>
              <a:t>ersonel </a:t>
            </a:r>
            <a:r>
              <a:rPr lang="tr-TR" dirty="0"/>
              <a:t>(</a:t>
            </a:r>
            <a:r>
              <a:rPr lang="tr-TR" dirty="0" err="1"/>
              <a:t>adi,soyadi,gorevi,sehir</a:t>
            </a:r>
            <a:r>
              <a:rPr lang="tr-TR" dirty="0"/>
              <a:t>) </a:t>
            </a:r>
            <a:r>
              <a:rPr lang="tr-TR" dirty="0" err="1">
                <a:solidFill>
                  <a:srgbClr val="0070C0"/>
                </a:solidFill>
              </a:rPr>
              <a:t>values</a:t>
            </a:r>
            <a:r>
              <a:rPr lang="tr-TR" dirty="0"/>
              <a:t> </a:t>
            </a:r>
            <a:r>
              <a:rPr lang="tr-TR" dirty="0" smtClean="0"/>
              <a:t>(‘</a:t>
            </a:r>
            <a:r>
              <a:rPr lang="tr-TR" dirty="0"/>
              <a:t>Kemalettin</a:t>
            </a:r>
            <a:r>
              <a:rPr lang="tr-TR" dirty="0" smtClean="0"/>
              <a:t>’,</a:t>
            </a:r>
            <a:r>
              <a:rPr lang="tr-TR" dirty="0"/>
              <a:t> ’Karaçam</a:t>
            </a:r>
            <a:r>
              <a:rPr lang="tr-TR" dirty="0" smtClean="0"/>
              <a:t>’,</a:t>
            </a:r>
            <a:r>
              <a:rPr lang="tr-TR" dirty="0"/>
              <a:t> ’Memur</a:t>
            </a:r>
            <a:r>
              <a:rPr lang="tr-TR" dirty="0" smtClean="0"/>
              <a:t>’,</a:t>
            </a:r>
            <a:r>
              <a:rPr lang="tr-TR" dirty="0"/>
              <a:t> ’Çankırı</a:t>
            </a:r>
            <a:r>
              <a:rPr lang="tr-TR" dirty="0" smtClean="0"/>
              <a:t>’)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7617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İşleme Dili - UPDATE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Update; Tabloya daha önce girilmiş verilerin güncellenmesi için kullanılır. </a:t>
            </a:r>
          </a:p>
          <a:p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UPDATE</a:t>
            </a:r>
            <a:r>
              <a:rPr lang="tr-TR" dirty="0"/>
              <a:t> </a:t>
            </a:r>
            <a:r>
              <a:rPr lang="tr-TR" dirty="0" err="1"/>
              <a:t>tablo_ismi</a:t>
            </a:r>
            <a:r>
              <a:rPr lang="tr-TR" dirty="0"/>
              <a:t> </a:t>
            </a:r>
          </a:p>
          <a:p>
            <a:r>
              <a:rPr lang="tr-TR" dirty="0">
                <a:solidFill>
                  <a:srgbClr val="0070C0"/>
                </a:solidFill>
              </a:rPr>
              <a:t>SET</a:t>
            </a:r>
            <a:r>
              <a:rPr lang="tr-TR" dirty="0"/>
              <a:t> sütun1=</a:t>
            </a:r>
            <a:r>
              <a:rPr lang="tr-TR" dirty="0" err="1"/>
              <a:t>deger</a:t>
            </a:r>
            <a:r>
              <a:rPr lang="tr-TR" dirty="0"/>
              <a:t>… </a:t>
            </a:r>
          </a:p>
          <a:p>
            <a:r>
              <a:rPr lang="tr-TR" dirty="0">
                <a:solidFill>
                  <a:srgbClr val="0070C0"/>
                </a:solidFill>
              </a:rPr>
              <a:t>WHERE</a:t>
            </a:r>
            <a:r>
              <a:rPr lang="tr-TR" dirty="0"/>
              <a:t> </a:t>
            </a:r>
            <a:r>
              <a:rPr lang="tr-TR" dirty="0" smtClean="0"/>
              <a:t>koşul</a:t>
            </a:r>
          </a:p>
          <a:p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UPDATE</a:t>
            </a:r>
            <a:r>
              <a:rPr lang="tr-TR" dirty="0"/>
              <a:t> </a:t>
            </a:r>
            <a:r>
              <a:rPr lang="tr-TR" dirty="0" err="1" smtClean="0"/>
              <a:t>Ogrenci</a:t>
            </a:r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SET</a:t>
            </a:r>
            <a:r>
              <a:rPr lang="tr-TR" dirty="0"/>
              <a:t> </a:t>
            </a:r>
            <a:r>
              <a:rPr lang="tr-TR" dirty="0" err="1" smtClean="0"/>
              <a:t>tcNo</a:t>
            </a:r>
            <a:r>
              <a:rPr lang="tr-TR" dirty="0" smtClean="0"/>
              <a:t>=2</a:t>
            </a:r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WHERE</a:t>
            </a:r>
            <a:r>
              <a:rPr lang="tr-TR" dirty="0"/>
              <a:t> </a:t>
            </a:r>
            <a:r>
              <a:rPr lang="tr-TR" dirty="0" err="1" smtClean="0"/>
              <a:t>tcNo</a:t>
            </a:r>
            <a:r>
              <a:rPr lang="tr-TR" dirty="0" smtClean="0"/>
              <a:t>=1</a:t>
            </a:r>
          </a:p>
          <a:p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UPDATE</a:t>
            </a:r>
            <a:r>
              <a:rPr lang="tr-TR" dirty="0"/>
              <a:t> </a:t>
            </a:r>
            <a:r>
              <a:rPr lang="tr-TR" dirty="0" err="1"/>
              <a:t>O</a:t>
            </a:r>
            <a:r>
              <a:rPr lang="tr-TR" dirty="0" err="1" smtClean="0"/>
              <a:t>grenciNot</a:t>
            </a:r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SET</a:t>
            </a:r>
            <a:r>
              <a:rPr lang="tr-TR" dirty="0"/>
              <a:t> </a:t>
            </a:r>
            <a:r>
              <a:rPr lang="tr-TR" dirty="0" smtClean="0"/>
              <a:t>notu=notu+10</a:t>
            </a:r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WHERE</a:t>
            </a:r>
            <a:r>
              <a:rPr lang="tr-TR" dirty="0"/>
              <a:t> </a:t>
            </a:r>
            <a:r>
              <a:rPr lang="tr-TR" dirty="0" err="1"/>
              <a:t>ders_id</a:t>
            </a:r>
            <a:r>
              <a:rPr lang="tr-TR" dirty="0"/>
              <a:t>=1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0162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İşleme Dili - DELETE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Delete</a:t>
            </a:r>
            <a:r>
              <a:rPr lang="tr-TR" dirty="0"/>
              <a:t>; Tabloya daha önce girilmiş verilerin silinmesi için kullanılır.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DELETE</a:t>
            </a:r>
            <a:r>
              <a:rPr lang="tr-TR" dirty="0"/>
              <a:t> </a:t>
            </a:r>
            <a:r>
              <a:rPr lang="tr-TR" dirty="0">
                <a:solidFill>
                  <a:srgbClr val="0070C0"/>
                </a:solidFill>
              </a:rPr>
              <a:t>FROM</a:t>
            </a:r>
            <a:r>
              <a:rPr lang="tr-TR" dirty="0"/>
              <a:t> </a:t>
            </a:r>
            <a:r>
              <a:rPr lang="tr-TR" dirty="0" err="1"/>
              <a:t>tablo_ismi</a:t>
            </a:r>
            <a:r>
              <a:rPr lang="tr-TR" dirty="0"/>
              <a:t> </a:t>
            </a:r>
          </a:p>
          <a:p>
            <a:r>
              <a:rPr lang="tr-TR" dirty="0">
                <a:solidFill>
                  <a:srgbClr val="0070C0"/>
                </a:solidFill>
              </a:rPr>
              <a:t>WHERE</a:t>
            </a:r>
            <a:r>
              <a:rPr lang="tr-TR" dirty="0"/>
              <a:t> </a:t>
            </a:r>
            <a:r>
              <a:rPr lang="tr-TR" dirty="0" smtClean="0"/>
              <a:t>koşul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DELETE FROM </a:t>
            </a:r>
            <a:r>
              <a:rPr lang="tr-TR" dirty="0"/>
              <a:t>D</a:t>
            </a:r>
            <a:r>
              <a:rPr lang="tr-TR" dirty="0" smtClean="0"/>
              <a:t>ers</a:t>
            </a:r>
            <a:endParaRPr lang="tr-TR" dirty="0"/>
          </a:p>
          <a:p>
            <a:r>
              <a:rPr lang="tr-TR" dirty="0"/>
              <a:t>WHERE </a:t>
            </a:r>
            <a:r>
              <a:rPr lang="tr-TR" dirty="0" err="1"/>
              <a:t>dersKod</a:t>
            </a:r>
            <a:r>
              <a:rPr lang="tr-TR" dirty="0"/>
              <a:t> </a:t>
            </a:r>
            <a:r>
              <a:rPr lang="tr-TR" dirty="0" smtClean="0"/>
              <a:t>=‘EUB 241’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DELETE FROM </a:t>
            </a:r>
            <a:r>
              <a:rPr lang="tr-TR" dirty="0"/>
              <a:t>D</a:t>
            </a:r>
            <a:r>
              <a:rPr lang="tr-TR" dirty="0" smtClean="0"/>
              <a:t>ers</a:t>
            </a:r>
            <a:endParaRPr lang="tr-TR" dirty="0"/>
          </a:p>
          <a:p>
            <a:r>
              <a:rPr lang="tr-TR" dirty="0"/>
              <a:t>WHERE </a:t>
            </a:r>
            <a:r>
              <a:rPr lang="tr-TR" dirty="0" err="1"/>
              <a:t>ders_id</a:t>
            </a:r>
            <a:r>
              <a:rPr lang="tr-TR" dirty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3530569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Veri Kontrol Dili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DCL-Data Control Language </a:t>
            </a:r>
          </a:p>
        </p:txBody>
      </p:sp>
    </p:spTree>
    <p:extLst>
      <p:ext uri="{BB962C8B-B14F-4D97-AF65-F5344CB8AC3E}">
        <p14:creationId xmlns:p14="http://schemas.microsoft.com/office/powerpoint/2010/main" val="84755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Veri </a:t>
            </a:r>
            <a:r>
              <a:rPr lang="tr-TR" dirty="0"/>
              <a:t>Kontrol Dili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/>
              <a:t>Veri </a:t>
            </a:r>
            <a:r>
              <a:rPr lang="tr-TR" dirty="0"/>
              <a:t>tabanı üzerindeki verilere erişim yetkilerini düzenler. </a:t>
            </a:r>
          </a:p>
          <a:p>
            <a:endParaRPr lang="tr-TR" dirty="0"/>
          </a:p>
          <a:p>
            <a:r>
              <a:rPr lang="tr-TR" dirty="0"/>
              <a:t>Veri kontrol dilinin temel ifadeleri </a:t>
            </a:r>
          </a:p>
          <a:p>
            <a:pPr lvl="1"/>
            <a:r>
              <a:rPr lang="tr-TR" dirty="0"/>
              <a:t>–</a:t>
            </a:r>
            <a:r>
              <a:rPr lang="tr-TR" b="1" dirty="0"/>
              <a:t>Grant</a:t>
            </a:r>
            <a:r>
              <a:rPr lang="tr-TR" dirty="0"/>
              <a:t>; Kullanıcıların kayıtlar üzerinde işlem yapmasına izin verir. </a:t>
            </a:r>
          </a:p>
          <a:p>
            <a:pPr lvl="1"/>
            <a:r>
              <a:rPr lang="tr-TR" dirty="0"/>
              <a:t>–</a:t>
            </a:r>
            <a:r>
              <a:rPr lang="tr-TR" b="1" dirty="0" err="1"/>
              <a:t>Deny</a:t>
            </a:r>
            <a:r>
              <a:rPr lang="tr-TR" dirty="0"/>
              <a:t>; Kullanıcının kayıtları kullanmasını kısıtlar </a:t>
            </a:r>
          </a:p>
          <a:p>
            <a:pPr lvl="1"/>
            <a:r>
              <a:rPr lang="tr-TR" dirty="0"/>
              <a:t>–</a:t>
            </a:r>
            <a:r>
              <a:rPr lang="tr-TR" b="1" dirty="0" err="1"/>
              <a:t>Revoke</a:t>
            </a:r>
            <a:r>
              <a:rPr lang="tr-TR" dirty="0"/>
              <a:t>; Daha önce yapılan tüm kısıtlama ve izinleri iptal eder.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2343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Kontrol Dili - GRANT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Grant</a:t>
            </a:r>
            <a:r>
              <a:rPr lang="tr-TR" dirty="0"/>
              <a:t>; Kullanıcıya </a:t>
            </a:r>
            <a:r>
              <a:rPr lang="tr-TR" dirty="0" err="1"/>
              <a:t>veritabanı</a:t>
            </a:r>
            <a:r>
              <a:rPr lang="tr-TR" dirty="0"/>
              <a:t> veya nesneleri üzerinde çeşitli izinler vermek için kullanılır.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GRANT</a:t>
            </a:r>
            <a:r>
              <a:rPr lang="tr-TR" dirty="0" smtClean="0"/>
              <a:t> </a:t>
            </a:r>
            <a:r>
              <a:rPr lang="tr-TR" i="1" dirty="0"/>
              <a:t>izinler </a:t>
            </a: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ON</a:t>
            </a:r>
            <a:r>
              <a:rPr lang="tr-TR" dirty="0" smtClean="0"/>
              <a:t> </a:t>
            </a:r>
            <a:r>
              <a:rPr lang="tr-TR" i="1" dirty="0"/>
              <a:t>izin alanı </a:t>
            </a: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TO</a:t>
            </a:r>
            <a:r>
              <a:rPr lang="tr-TR" dirty="0" smtClean="0"/>
              <a:t> </a:t>
            </a:r>
            <a:r>
              <a:rPr lang="tr-TR" i="1" dirty="0"/>
              <a:t>kullanıcılar </a:t>
            </a: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endParaRPr lang="tr-TR" i="1" dirty="0" smtClean="0"/>
          </a:p>
          <a:p>
            <a:r>
              <a:rPr lang="tr-TR" dirty="0" smtClean="0">
                <a:solidFill>
                  <a:srgbClr val="0070C0"/>
                </a:solidFill>
              </a:rPr>
              <a:t>GRANT </a:t>
            </a:r>
            <a:r>
              <a:rPr lang="tr-TR" dirty="0">
                <a:solidFill>
                  <a:srgbClr val="0070C0"/>
                </a:solidFill>
              </a:rPr>
              <a:t>DELETE,INSERT, SELECT,UPDATE </a:t>
            </a:r>
          </a:p>
          <a:p>
            <a:r>
              <a:rPr lang="tr-TR" dirty="0">
                <a:solidFill>
                  <a:srgbClr val="0070C0"/>
                </a:solidFill>
              </a:rPr>
              <a:t>ON</a:t>
            </a:r>
            <a:r>
              <a:rPr lang="tr-TR" dirty="0"/>
              <a:t> P</a:t>
            </a:r>
            <a:r>
              <a:rPr lang="tr-TR" dirty="0" smtClean="0"/>
              <a:t>ersonel </a:t>
            </a:r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TO</a:t>
            </a:r>
            <a:r>
              <a:rPr lang="tr-TR" dirty="0"/>
              <a:t> </a:t>
            </a:r>
            <a:r>
              <a:rPr lang="tr-TR" dirty="0" smtClean="0"/>
              <a:t>kullanici1 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1513" y="1728738"/>
            <a:ext cx="5242558" cy="184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310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Kontrol Dili - DENY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Deny</a:t>
            </a:r>
            <a:r>
              <a:rPr lang="tr-TR" dirty="0"/>
              <a:t>; Kullanıcıya </a:t>
            </a:r>
            <a:r>
              <a:rPr lang="tr-TR" dirty="0" err="1"/>
              <a:t>veritabanı</a:t>
            </a:r>
            <a:r>
              <a:rPr lang="tr-TR" dirty="0"/>
              <a:t> veya nesneleri üzerinde çeşitli izinleri kısıtlamak için kullanılır.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DENY</a:t>
            </a:r>
            <a:r>
              <a:rPr lang="tr-TR" dirty="0" smtClean="0"/>
              <a:t> </a:t>
            </a:r>
            <a:r>
              <a:rPr lang="tr-TR" i="1" dirty="0"/>
              <a:t>izinler </a:t>
            </a: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TO</a:t>
            </a:r>
            <a:r>
              <a:rPr lang="tr-TR" dirty="0" smtClean="0"/>
              <a:t> </a:t>
            </a:r>
            <a:r>
              <a:rPr lang="tr-TR" i="1" dirty="0"/>
              <a:t>kullanıcılar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DENY DELETE,INSERT, SELECT,UPDATE </a:t>
            </a:r>
          </a:p>
          <a:p>
            <a:r>
              <a:rPr lang="tr-TR" dirty="0">
                <a:solidFill>
                  <a:srgbClr val="0070C0"/>
                </a:solidFill>
              </a:rPr>
              <a:t>TO</a:t>
            </a:r>
            <a:r>
              <a:rPr lang="tr-TR" dirty="0"/>
              <a:t> </a:t>
            </a:r>
            <a:r>
              <a:rPr lang="tr-TR" dirty="0" smtClean="0"/>
              <a:t>Kullanici1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645" y="2320119"/>
            <a:ext cx="5174252" cy="189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548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Kontrol Dili - REVOKE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Revoke</a:t>
            </a:r>
            <a:r>
              <a:rPr lang="tr-TR" dirty="0"/>
              <a:t>; Kullanıcıya </a:t>
            </a:r>
            <a:r>
              <a:rPr lang="tr-TR" dirty="0" err="1"/>
              <a:t>veritabanı</a:t>
            </a:r>
            <a:r>
              <a:rPr lang="tr-TR" dirty="0"/>
              <a:t> veya nesneleri üzerinde verilen izinleri ve </a:t>
            </a:r>
            <a:r>
              <a:rPr lang="tr-TR" dirty="0" smtClean="0"/>
              <a:t>kısıtlamaları </a:t>
            </a:r>
            <a:r>
              <a:rPr lang="tr-TR" dirty="0"/>
              <a:t>kaldırmak için kullanılır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REVOKE</a:t>
            </a:r>
            <a:r>
              <a:rPr lang="tr-TR" dirty="0" smtClean="0"/>
              <a:t> </a:t>
            </a:r>
            <a:r>
              <a:rPr lang="tr-TR" i="1" dirty="0" smtClean="0"/>
              <a:t>izinler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TO</a:t>
            </a:r>
            <a:r>
              <a:rPr lang="tr-TR" dirty="0" smtClean="0"/>
              <a:t> </a:t>
            </a:r>
            <a:r>
              <a:rPr lang="tr-TR" i="1" dirty="0"/>
              <a:t>kullanıcılar </a:t>
            </a: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endParaRPr lang="tr-TR" i="1" dirty="0" smtClean="0"/>
          </a:p>
          <a:p>
            <a:endParaRPr lang="tr-TR" dirty="0"/>
          </a:p>
          <a:p>
            <a:r>
              <a:rPr lang="tr-TR" dirty="0">
                <a:solidFill>
                  <a:srgbClr val="0070C0"/>
                </a:solidFill>
              </a:rPr>
              <a:t>REVOKE DELETE,INSERT, SELECT,UPDATE </a:t>
            </a:r>
          </a:p>
          <a:p>
            <a:r>
              <a:rPr lang="tr-TR" dirty="0">
                <a:solidFill>
                  <a:srgbClr val="0070C0"/>
                </a:solidFill>
              </a:rPr>
              <a:t>TO</a:t>
            </a:r>
            <a:r>
              <a:rPr lang="tr-TR" dirty="0"/>
              <a:t> </a:t>
            </a:r>
            <a:r>
              <a:rPr lang="tr-TR" dirty="0" smtClean="0"/>
              <a:t>Kullanici1</a:t>
            </a:r>
            <a:endParaRPr lang="tr-TR" i="1" dirty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528" y="1989193"/>
            <a:ext cx="5174252" cy="189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77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KAYNAKLAR:</a:t>
            </a:r>
          </a:p>
          <a:p>
            <a:r>
              <a:rPr lang="en-US" dirty="0"/>
              <a:t>Introducing Microsoft SQL Server 2012 by Ross Mistry and </a:t>
            </a:r>
            <a:r>
              <a:rPr lang="en-US" dirty="0" err="1"/>
              <a:t>Stacia</a:t>
            </a:r>
            <a:r>
              <a:rPr lang="en-US" dirty="0"/>
              <a:t> </a:t>
            </a:r>
            <a:r>
              <a:rPr lang="en-US" dirty="0" err="1"/>
              <a:t>Misner</a:t>
            </a:r>
            <a:endParaRPr lang="tr-TR" dirty="0"/>
          </a:p>
          <a:p>
            <a:r>
              <a:rPr lang="en-US" dirty="0"/>
              <a:t>The Language of SQL: How to Access Data in Relational Databases by Larry </a:t>
            </a:r>
            <a:r>
              <a:rPr lang="en-US" dirty="0" err="1"/>
              <a:t>Rockoff</a:t>
            </a:r>
            <a:endParaRPr lang="tr-TR" dirty="0"/>
          </a:p>
          <a:p>
            <a:r>
              <a:rPr lang="nn-NO" dirty="0"/>
              <a:t>Veritabanı Yönetim Sistemleri 1: Turgut Özseven, Ekin Basım Yayın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101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Veri İşleme Dili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DML-Data </a:t>
            </a:r>
            <a:r>
              <a:rPr lang="tr-TR" dirty="0" err="1"/>
              <a:t>Manipulation</a:t>
            </a:r>
            <a:r>
              <a:rPr lang="tr-TR" dirty="0"/>
              <a:t> Language </a:t>
            </a:r>
          </a:p>
        </p:txBody>
      </p:sp>
    </p:spTree>
    <p:extLst>
      <p:ext uri="{BB962C8B-B14F-4D97-AF65-F5344CB8AC3E}">
        <p14:creationId xmlns:p14="http://schemas.microsoft.com/office/powerpoint/2010/main" val="120952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İşleme Dili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•</a:t>
            </a:r>
            <a:r>
              <a:rPr lang="tr-TR" dirty="0"/>
              <a:t>Veri işleme dili tutulan veriler üzerinde işlem yapar. </a:t>
            </a:r>
          </a:p>
          <a:p>
            <a:r>
              <a:rPr lang="it-IT" dirty="0"/>
              <a:t>•Veri işleme dilinin temel ifadeleri </a:t>
            </a:r>
          </a:p>
          <a:p>
            <a:pPr lvl="1"/>
            <a:r>
              <a:rPr lang="tr-TR" dirty="0"/>
              <a:t>–</a:t>
            </a:r>
            <a:r>
              <a:rPr lang="tr-TR" b="1" dirty="0"/>
              <a:t>Select</a:t>
            </a:r>
            <a:r>
              <a:rPr lang="tr-TR" dirty="0"/>
              <a:t>; </a:t>
            </a:r>
            <a:r>
              <a:rPr lang="tr-TR" dirty="0" err="1"/>
              <a:t>Veritabanındaki</a:t>
            </a:r>
            <a:r>
              <a:rPr lang="tr-TR" dirty="0"/>
              <a:t> kayıtları sorgular </a:t>
            </a:r>
          </a:p>
          <a:p>
            <a:pPr lvl="1"/>
            <a:r>
              <a:rPr lang="nn-NO" dirty="0"/>
              <a:t>–</a:t>
            </a:r>
            <a:r>
              <a:rPr lang="nn-NO" b="1" dirty="0"/>
              <a:t>Insert</a:t>
            </a:r>
            <a:r>
              <a:rPr lang="nn-NO" dirty="0"/>
              <a:t>; Yeni kayıt eklemek için kullanılır. </a:t>
            </a:r>
          </a:p>
          <a:p>
            <a:pPr lvl="1"/>
            <a:r>
              <a:rPr lang="tr-TR" dirty="0"/>
              <a:t>–</a:t>
            </a:r>
            <a:r>
              <a:rPr lang="tr-TR" b="1" dirty="0"/>
              <a:t>Update</a:t>
            </a:r>
            <a:r>
              <a:rPr lang="tr-TR" dirty="0"/>
              <a:t>; Daha önce olan kaydı günceller </a:t>
            </a:r>
          </a:p>
          <a:p>
            <a:pPr lvl="1"/>
            <a:r>
              <a:rPr lang="tr-TR" dirty="0"/>
              <a:t>–</a:t>
            </a:r>
            <a:r>
              <a:rPr lang="tr-TR" b="1" dirty="0" err="1"/>
              <a:t>Delete</a:t>
            </a:r>
            <a:r>
              <a:rPr lang="tr-TR" dirty="0"/>
              <a:t>; </a:t>
            </a:r>
            <a:r>
              <a:rPr lang="tr-TR" dirty="0" err="1"/>
              <a:t>Veritabanındaki</a:t>
            </a:r>
            <a:r>
              <a:rPr lang="tr-TR" dirty="0"/>
              <a:t> kaydı silmek için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282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Veri İşleme Dili - SELECT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Select; Tablo yada tablolarda istenilen verinin seçimi için kullanılır. Seçilen verilerde değişim olmaz. </a:t>
            </a:r>
          </a:p>
          <a:p>
            <a:pPr lvl="1"/>
            <a:r>
              <a:rPr lang="tr-TR" dirty="0"/>
              <a:t>–SELECT </a:t>
            </a:r>
            <a:r>
              <a:rPr lang="tr-TR" i="1" dirty="0"/>
              <a:t>sütunlar </a:t>
            </a:r>
            <a:r>
              <a:rPr lang="tr-TR" dirty="0"/>
              <a:t>FROM </a:t>
            </a:r>
            <a:r>
              <a:rPr lang="tr-TR" i="1" dirty="0" err="1"/>
              <a:t>tablo_ismi</a:t>
            </a:r>
            <a:r>
              <a:rPr lang="tr-TR" i="1" dirty="0"/>
              <a:t> </a:t>
            </a:r>
            <a:endParaRPr lang="tr-TR" dirty="0"/>
          </a:p>
          <a:p>
            <a:pPr lvl="2"/>
            <a:r>
              <a:rPr lang="tr-TR" dirty="0"/>
              <a:t>•</a:t>
            </a:r>
            <a:r>
              <a:rPr lang="tr-TR" dirty="0" err="1"/>
              <a:t>select</a:t>
            </a:r>
            <a:r>
              <a:rPr lang="tr-TR" dirty="0"/>
              <a:t> *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ogrenciler</a:t>
            </a:r>
            <a:r>
              <a:rPr lang="tr-TR" dirty="0"/>
              <a:t> </a:t>
            </a:r>
          </a:p>
          <a:p>
            <a:pPr lvl="2"/>
            <a:r>
              <a:rPr lang="en-US" dirty="0"/>
              <a:t>•select </a:t>
            </a:r>
            <a:r>
              <a:rPr lang="en-US" dirty="0" err="1"/>
              <a:t>ogrNo</a:t>
            </a:r>
            <a:r>
              <a:rPr lang="en-US" dirty="0"/>
              <a:t>, ad, </a:t>
            </a:r>
            <a:r>
              <a:rPr lang="en-US" dirty="0" err="1"/>
              <a:t>soyad</a:t>
            </a:r>
            <a:r>
              <a:rPr lang="en-US" dirty="0"/>
              <a:t> from </a:t>
            </a:r>
            <a:r>
              <a:rPr lang="en-US" dirty="0" err="1"/>
              <a:t>ogrenciler</a:t>
            </a:r>
            <a:r>
              <a:rPr lang="en-US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624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Veri İşleme Dili - SELECT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/>
              <a:t>Özellikleri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•Tablonun her sütunu yazılabilir. </a:t>
            </a:r>
          </a:p>
          <a:p>
            <a:pPr lvl="1"/>
            <a:r>
              <a:rPr lang="tr-TR" dirty="0"/>
              <a:t>•Birden fazla tabloda sorgulama yapılabilir. </a:t>
            </a:r>
          </a:p>
          <a:p>
            <a:pPr lvl="1"/>
            <a:r>
              <a:rPr lang="tr-TR" dirty="0"/>
              <a:t>•Mevcut kayıtlar belirli koşullara göre seçilebilir. </a:t>
            </a:r>
          </a:p>
          <a:p>
            <a:pPr lvl="1"/>
            <a:r>
              <a:rPr lang="tr-TR" dirty="0"/>
              <a:t>•Sorgulama sırasında birden fazla sütun birleştirilebilir veya </a:t>
            </a:r>
            <a:r>
              <a:rPr lang="tr-TR" dirty="0" err="1"/>
              <a:t>veya</a:t>
            </a:r>
            <a:r>
              <a:rPr lang="tr-TR" dirty="0"/>
              <a:t> sütunlara ek bilgiler eklenebilir. </a:t>
            </a:r>
          </a:p>
          <a:p>
            <a:pPr lvl="1"/>
            <a:r>
              <a:rPr lang="tr-TR" dirty="0"/>
              <a:t>•Sorgulamada sütunlar sayısal tipte ise matematiksel işlemler yapılabilir. </a:t>
            </a:r>
          </a:p>
          <a:p>
            <a:pPr lvl="1"/>
            <a:r>
              <a:rPr lang="tr-TR" dirty="0"/>
              <a:t>•Sorgulamada dönen değerler birden fazla sütuna göre sıralı seçilebilir. </a:t>
            </a:r>
          </a:p>
          <a:p>
            <a:pPr lvl="1"/>
            <a:r>
              <a:rPr lang="tr-TR" dirty="0"/>
              <a:t>•Ortak sütunlara sahip tablolar ilişkilendirilerek farklı tablolardan ortak özelliklere sahip sütunlar seçilebilir. </a:t>
            </a:r>
          </a:p>
          <a:p>
            <a:pPr lvl="1"/>
            <a:r>
              <a:rPr lang="es-ES" dirty="0"/>
              <a:t>•Daha karmaşık sorgular için iç içe select yazılabilir.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053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Veri İşleme Dili - SELECT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Personel </a:t>
            </a:r>
            <a:r>
              <a:rPr lang="tr-TR" dirty="0"/>
              <a:t>Tablosu 	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•</a:t>
            </a:r>
            <a:r>
              <a:rPr lang="tr-TR" dirty="0"/>
              <a:t>Select *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smtClean="0"/>
              <a:t>Personel </a:t>
            </a:r>
            <a:endParaRPr lang="tr-TR" dirty="0"/>
          </a:p>
          <a:p>
            <a:r>
              <a:rPr lang="it-IT" dirty="0"/>
              <a:t>•select per_id, adi, gorevi from </a:t>
            </a:r>
            <a:r>
              <a:rPr lang="tr-TR" dirty="0" smtClean="0"/>
              <a:t>P</a:t>
            </a:r>
            <a:r>
              <a:rPr lang="it-IT" dirty="0" smtClean="0"/>
              <a:t>ersonel </a:t>
            </a:r>
            <a:endParaRPr lang="it-IT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96342"/>
              </p:ext>
            </p:extLst>
          </p:nvPr>
        </p:nvGraphicFramePr>
        <p:xfrm>
          <a:off x="5118447" y="1618405"/>
          <a:ext cx="6437825" cy="14630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287565">
                  <a:extLst>
                    <a:ext uri="{9D8B030D-6E8A-4147-A177-3AD203B41FA5}">
                      <a16:colId xmlns:a16="http://schemas.microsoft.com/office/drawing/2014/main" val="2072985225"/>
                    </a:ext>
                  </a:extLst>
                </a:gridCol>
                <a:gridCol w="1287565">
                  <a:extLst>
                    <a:ext uri="{9D8B030D-6E8A-4147-A177-3AD203B41FA5}">
                      <a16:colId xmlns:a16="http://schemas.microsoft.com/office/drawing/2014/main" val="1654748"/>
                    </a:ext>
                  </a:extLst>
                </a:gridCol>
                <a:gridCol w="1287565">
                  <a:extLst>
                    <a:ext uri="{9D8B030D-6E8A-4147-A177-3AD203B41FA5}">
                      <a16:colId xmlns:a16="http://schemas.microsoft.com/office/drawing/2014/main" val="842241645"/>
                    </a:ext>
                  </a:extLst>
                </a:gridCol>
                <a:gridCol w="1287565">
                  <a:extLst>
                    <a:ext uri="{9D8B030D-6E8A-4147-A177-3AD203B41FA5}">
                      <a16:colId xmlns:a16="http://schemas.microsoft.com/office/drawing/2014/main" val="3558711619"/>
                    </a:ext>
                  </a:extLst>
                </a:gridCol>
                <a:gridCol w="1287565">
                  <a:extLst>
                    <a:ext uri="{9D8B030D-6E8A-4147-A177-3AD203B41FA5}">
                      <a16:colId xmlns:a16="http://schemas.microsoft.com/office/drawing/2014/main" val="1979839790"/>
                    </a:ext>
                  </a:extLst>
                </a:gridCol>
              </a:tblGrid>
              <a:tr h="349960"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per_id</a:t>
                      </a:r>
                      <a:r>
                        <a:rPr lang="tr-TR" sz="1800" u="none" strike="noStrike" kern="1200" baseline="0" dirty="0" smtClean="0"/>
                        <a:t> 	</a:t>
                      </a:r>
                      <a:endParaRPr lang="tr-TR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soyadi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gorevi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sehir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961300"/>
                  </a:ext>
                </a:extLst>
              </a:tr>
              <a:tr h="349960"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smtClean="0"/>
                        <a:t>1</a:t>
                      </a:r>
                      <a:endParaRPr lang="tr-TR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Yunus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Kökver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Mühendis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Kırıkkale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673637"/>
                  </a:ext>
                </a:extLst>
              </a:tr>
              <a:tr h="349960"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smtClean="0"/>
                        <a:t>2</a:t>
                      </a:r>
                      <a:endParaRPr lang="tr-TR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Mustafa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Dikmen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Teknisyen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Ankara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001350"/>
                  </a:ext>
                </a:extLst>
              </a:tr>
              <a:tr h="349960"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smtClean="0"/>
                        <a:t>3</a:t>
                      </a:r>
                      <a:endParaRPr lang="tr-TR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Dilek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Sekman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Mühendis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Aydın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135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1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İşleme Dili - SELECT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Sorgulamada </a:t>
            </a:r>
            <a:r>
              <a:rPr lang="tr-TR" dirty="0"/>
              <a:t>belirli koşullara bağlı kayıtlar isteniyorsa </a:t>
            </a:r>
            <a:r>
              <a:rPr lang="tr-TR" b="1" dirty="0" err="1"/>
              <a:t>Where</a:t>
            </a:r>
            <a:r>
              <a:rPr lang="tr-TR" b="1" dirty="0"/>
              <a:t> </a:t>
            </a:r>
            <a:r>
              <a:rPr lang="tr-TR" dirty="0"/>
              <a:t>ifadesi kullanılır. </a:t>
            </a:r>
          </a:p>
          <a:p>
            <a:r>
              <a:rPr lang="tr-TR" dirty="0" smtClean="0"/>
              <a:t>&lt;,&gt;,&lt;=,&gt;=, </a:t>
            </a:r>
            <a:r>
              <a:rPr lang="tr-TR" dirty="0"/>
              <a:t>= , &lt;&gt; , != </a:t>
            </a:r>
          </a:p>
          <a:p>
            <a:r>
              <a:rPr lang="tr-TR" dirty="0" smtClean="0"/>
              <a:t>AND</a:t>
            </a:r>
            <a:r>
              <a:rPr lang="tr-TR" dirty="0"/>
              <a:t>, OR , NOT </a:t>
            </a:r>
          </a:p>
          <a:p>
            <a:r>
              <a:rPr lang="tr-TR" dirty="0" smtClean="0"/>
              <a:t>IN </a:t>
            </a:r>
            <a:endParaRPr lang="tr-TR" dirty="0"/>
          </a:p>
          <a:p>
            <a:r>
              <a:rPr lang="tr-TR" dirty="0" smtClean="0"/>
              <a:t>BETWEEN </a:t>
            </a:r>
            <a:endParaRPr lang="tr-TR" dirty="0"/>
          </a:p>
          <a:p>
            <a:r>
              <a:rPr lang="tr-TR" dirty="0" smtClean="0"/>
              <a:t>LIKE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43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İşleme Dili - SELECT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tr-TR" dirty="0"/>
              <a:t>P</a:t>
            </a:r>
            <a:r>
              <a:rPr lang="en-US" dirty="0" err="1"/>
              <a:t>ersonel</a:t>
            </a:r>
            <a:r>
              <a:rPr lang="en-US" dirty="0"/>
              <a:t> where </a:t>
            </a:r>
            <a:r>
              <a:rPr lang="en-US" dirty="0" err="1"/>
              <a:t>adi</a:t>
            </a:r>
            <a:r>
              <a:rPr lang="en-US" dirty="0"/>
              <a:t>=‘</a:t>
            </a:r>
            <a:r>
              <a:rPr lang="tr-TR" dirty="0"/>
              <a:t>Yunus</a:t>
            </a:r>
            <a:r>
              <a:rPr lang="en-US" dirty="0" smtClean="0"/>
              <a:t>’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Personel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298" y="2171848"/>
            <a:ext cx="6444031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İşleme Dili - SELECT 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9723" y="990707"/>
            <a:ext cx="6281738" cy="1551119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5039723" y="621375"/>
            <a:ext cx="1112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Personel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039722" y="2349925"/>
            <a:ext cx="693385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tr-TR" sz="1100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•SELECT * FROM </a:t>
            </a:r>
            <a:r>
              <a:rPr lang="tr-TR" dirty="0">
                <a:latin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</a:rPr>
              <a:t>ersonel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WHERE </a:t>
            </a:r>
            <a:r>
              <a:rPr lang="en-US" dirty="0" err="1">
                <a:latin typeface="Arial" panose="020B0604020202020204" pitchFamily="34" charset="0"/>
              </a:rPr>
              <a:t>per_id</a:t>
            </a:r>
            <a:r>
              <a:rPr lang="en-US" dirty="0">
                <a:latin typeface="Arial" panose="020B0604020202020204" pitchFamily="34" charset="0"/>
              </a:rPr>
              <a:t>&lt;3 </a:t>
            </a:r>
            <a:endParaRPr lang="tr-TR" dirty="0" smtClean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•SELECT * FROM </a:t>
            </a:r>
            <a:r>
              <a:rPr lang="tr-TR" dirty="0">
                <a:latin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</a:rPr>
              <a:t>ersonel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WHERE </a:t>
            </a:r>
            <a:r>
              <a:rPr lang="en-US" dirty="0" err="1">
                <a:latin typeface="Arial" panose="020B0604020202020204" pitchFamily="34" charset="0"/>
              </a:rPr>
              <a:t>gorevi</a:t>
            </a:r>
            <a:r>
              <a:rPr lang="en-US" dirty="0">
                <a:latin typeface="Arial" panose="020B0604020202020204" pitchFamily="34" charset="0"/>
              </a:rPr>
              <a:t>=‘</a:t>
            </a:r>
            <a:r>
              <a:rPr lang="en-US" dirty="0" err="1">
                <a:latin typeface="Arial" panose="020B0604020202020204" pitchFamily="34" charset="0"/>
              </a:rPr>
              <a:t>Mühendis</a:t>
            </a:r>
            <a:r>
              <a:rPr lang="en-US" dirty="0">
                <a:latin typeface="Arial" panose="020B0604020202020204" pitchFamily="34" charset="0"/>
              </a:rPr>
              <a:t>’ AND </a:t>
            </a:r>
            <a:r>
              <a:rPr lang="en-US" dirty="0" err="1">
                <a:latin typeface="Arial" panose="020B0604020202020204" pitchFamily="34" charset="0"/>
              </a:rPr>
              <a:t>sehir</a:t>
            </a:r>
            <a:r>
              <a:rPr lang="en-US" dirty="0" smtClean="0">
                <a:latin typeface="Arial" panose="020B0604020202020204" pitchFamily="34" charset="0"/>
              </a:rPr>
              <a:t>=‘</a:t>
            </a:r>
            <a:r>
              <a:rPr lang="tr-TR" dirty="0" smtClean="0">
                <a:latin typeface="Arial" panose="020B0604020202020204" pitchFamily="34" charset="0"/>
              </a:rPr>
              <a:t>Kırıkkale</a:t>
            </a:r>
            <a:r>
              <a:rPr lang="en-US" dirty="0" smtClean="0">
                <a:latin typeface="Arial" panose="020B0604020202020204" pitchFamily="34" charset="0"/>
              </a:rPr>
              <a:t>’ </a:t>
            </a:r>
            <a:endParaRPr lang="tr-TR" dirty="0" smtClean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•SELECT * FROM </a:t>
            </a:r>
            <a:r>
              <a:rPr lang="tr-TR" dirty="0">
                <a:latin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</a:rPr>
              <a:t>ersonel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WHERE </a:t>
            </a:r>
            <a:r>
              <a:rPr lang="en-US" dirty="0" err="1">
                <a:latin typeface="Arial" panose="020B0604020202020204" pitchFamily="34" charset="0"/>
              </a:rPr>
              <a:t>sehir</a:t>
            </a:r>
            <a:r>
              <a:rPr lang="en-US" dirty="0" smtClean="0">
                <a:latin typeface="Arial" panose="020B0604020202020204" pitchFamily="34" charset="0"/>
              </a:rPr>
              <a:t>=‘</a:t>
            </a:r>
            <a:r>
              <a:rPr lang="tr-TR" dirty="0" smtClean="0">
                <a:latin typeface="Arial" panose="020B0604020202020204" pitchFamily="34" charset="0"/>
              </a:rPr>
              <a:t>Kırıkkale</a:t>
            </a:r>
            <a:r>
              <a:rPr lang="en-US" dirty="0" smtClean="0">
                <a:latin typeface="Arial" panose="020B0604020202020204" pitchFamily="34" charset="0"/>
              </a:rPr>
              <a:t>’ </a:t>
            </a:r>
            <a:r>
              <a:rPr lang="en-US" dirty="0">
                <a:latin typeface="Arial" panose="020B0604020202020204" pitchFamily="34" charset="0"/>
              </a:rPr>
              <a:t>OR </a:t>
            </a:r>
            <a:r>
              <a:rPr lang="en-US" dirty="0" err="1">
                <a:latin typeface="Arial" panose="020B0604020202020204" pitchFamily="34" charset="0"/>
              </a:rPr>
              <a:t>soyadi</a:t>
            </a:r>
            <a:r>
              <a:rPr lang="en-US" dirty="0" smtClean="0">
                <a:latin typeface="Arial" panose="020B0604020202020204" pitchFamily="34" charset="0"/>
              </a:rPr>
              <a:t>=‘</a:t>
            </a:r>
            <a:r>
              <a:rPr lang="tr-TR" dirty="0" smtClean="0">
                <a:latin typeface="Arial" panose="020B0604020202020204" pitchFamily="34" charset="0"/>
              </a:rPr>
              <a:t>Dikmen</a:t>
            </a:r>
            <a:r>
              <a:rPr lang="en-US" dirty="0" smtClean="0">
                <a:latin typeface="Arial" panose="020B0604020202020204" pitchFamily="34" charset="0"/>
              </a:rPr>
              <a:t>’ </a:t>
            </a:r>
            <a:endParaRPr lang="tr-TR" dirty="0" smtClean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•SELECT * FROM </a:t>
            </a:r>
            <a:r>
              <a:rPr lang="tr-TR" dirty="0">
                <a:latin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</a:rPr>
              <a:t>ersonel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WHERE </a:t>
            </a:r>
            <a:r>
              <a:rPr lang="en-US" dirty="0" err="1">
                <a:latin typeface="Arial" panose="020B0604020202020204" pitchFamily="34" charset="0"/>
              </a:rPr>
              <a:t>sehir</a:t>
            </a:r>
            <a:r>
              <a:rPr lang="en-US" dirty="0">
                <a:latin typeface="Arial" panose="020B0604020202020204" pitchFamily="34" charset="0"/>
              </a:rPr>
              <a:t> IN </a:t>
            </a:r>
            <a:r>
              <a:rPr lang="en-US" dirty="0" smtClean="0">
                <a:latin typeface="Arial" panose="020B0604020202020204" pitchFamily="34" charset="0"/>
              </a:rPr>
              <a:t>(‘</a:t>
            </a:r>
            <a:r>
              <a:rPr lang="tr-TR" dirty="0" smtClean="0">
                <a:latin typeface="Arial" panose="020B0604020202020204" pitchFamily="34" charset="0"/>
              </a:rPr>
              <a:t>Aydın</a:t>
            </a:r>
            <a:r>
              <a:rPr lang="en-US" dirty="0" smtClean="0">
                <a:latin typeface="Arial" panose="020B0604020202020204" pitchFamily="34" charset="0"/>
              </a:rPr>
              <a:t>’,</a:t>
            </a:r>
            <a:r>
              <a:rPr lang="en-US" dirty="0">
                <a:latin typeface="Arial" panose="020B0604020202020204" pitchFamily="34" charset="0"/>
              </a:rPr>
              <a:t>’Ankara</a:t>
            </a:r>
            <a:r>
              <a:rPr lang="en-US" dirty="0" smtClean="0">
                <a:latin typeface="Arial" panose="020B0604020202020204" pitchFamily="34" charset="0"/>
              </a:rPr>
              <a:t>’)</a:t>
            </a:r>
            <a:endParaRPr lang="tr-TR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•SELECT * FROM </a:t>
            </a:r>
            <a:r>
              <a:rPr lang="tr-TR" dirty="0">
                <a:latin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</a:rPr>
              <a:t>ersonel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WHERE ad LIKE </a:t>
            </a:r>
            <a:r>
              <a:rPr lang="en-US" dirty="0" smtClean="0">
                <a:latin typeface="Arial" panose="020B0604020202020204" pitchFamily="34" charset="0"/>
              </a:rPr>
              <a:t>‘</a:t>
            </a:r>
            <a:r>
              <a:rPr lang="tr-TR" dirty="0" smtClean="0">
                <a:latin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</a:rPr>
              <a:t>%’ 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0413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251</TotalTime>
  <Words>644</Words>
  <Application>Microsoft Office PowerPoint</Application>
  <PresentationFormat>Geniş ekran</PresentationFormat>
  <Paragraphs>189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 Light</vt:lpstr>
      <vt:lpstr>Rockwell</vt:lpstr>
      <vt:lpstr>Wingdings</vt:lpstr>
      <vt:lpstr>Atlas</vt:lpstr>
      <vt:lpstr>Veritabanı I</vt:lpstr>
      <vt:lpstr>Veri İşleme Dili</vt:lpstr>
      <vt:lpstr>Veri İşleme Dili</vt:lpstr>
      <vt:lpstr> Veri İşleme Dili - SELECT </vt:lpstr>
      <vt:lpstr> Veri İşleme Dili - SELECT </vt:lpstr>
      <vt:lpstr> Veri İşleme Dili - SELECT </vt:lpstr>
      <vt:lpstr>Veri İşleme Dili - SELECT </vt:lpstr>
      <vt:lpstr>Veri İşleme Dili - SELECT </vt:lpstr>
      <vt:lpstr>Veri İşleme Dili - SELECT </vt:lpstr>
      <vt:lpstr>Veri İşleme Dili - INSERT </vt:lpstr>
      <vt:lpstr>Veri İşleme Dili - UPDATE</vt:lpstr>
      <vt:lpstr>Veri İşleme Dili - DELETE</vt:lpstr>
      <vt:lpstr>Veri Kontrol Dili</vt:lpstr>
      <vt:lpstr>Veri Kontrol Dili </vt:lpstr>
      <vt:lpstr>Veri Kontrol Dili - GRANT </vt:lpstr>
      <vt:lpstr>Veri Kontrol Dili - DENY </vt:lpstr>
      <vt:lpstr>Veri Kontrol Dili - REVOKE 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Veritabanı I</dc:title>
  <dc:creator>yunus</dc:creator>
  <cp:lastModifiedBy>yunus</cp:lastModifiedBy>
  <cp:revision>19</cp:revision>
  <dcterms:created xsi:type="dcterms:W3CDTF">2017-10-21T10:10:29Z</dcterms:created>
  <dcterms:modified xsi:type="dcterms:W3CDTF">2017-12-14T09:20:27Z</dcterms:modified>
</cp:coreProperties>
</file>