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26"/>
  </p:handoutMasterIdLst>
  <p:sldIdLst>
    <p:sldId id="351" r:id="rId2"/>
    <p:sldId id="369" r:id="rId3"/>
    <p:sldId id="379" r:id="rId4"/>
    <p:sldId id="381" r:id="rId5"/>
    <p:sldId id="380" r:id="rId6"/>
    <p:sldId id="371" r:id="rId7"/>
    <p:sldId id="386" r:id="rId8"/>
    <p:sldId id="382" r:id="rId9"/>
    <p:sldId id="372" r:id="rId10"/>
    <p:sldId id="373" r:id="rId11"/>
    <p:sldId id="374" r:id="rId12"/>
    <p:sldId id="383" r:id="rId13"/>
    <p:sldId id="368" r:id="rId14"/>
    <p:sldId id="387" r:id="rId15"/>
    <p:sldId id="261" r:id="rId16"/>
    <p:sldId id="264" r:id="rId17"/>
    <p:sldId id="376" r:id="rId18"/>
    <p:sldId id="377" r:id="rId19"/>
    <p:sldId id="378" r:id="rId20"/>
    <p:sldId id="287" r:id="rId21"/>
    <p:sldId id="353" r:id="rId22"/>
    <p:sldId id="288" r:id="rId23"/>
    <p:sldId id="306" r:id="rId24"/>
    <p:sldId id="375"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94718" autoAdjust="0"/>
  </p:normalViewPr>
  <p:slideViewPr>
    <p:cSldViewPr>
      <p:cViewPr>
        <p:scale>
          <a:sx n="70" d="100"/>
          <a:sy n="70" d="100"/>
        </p:scale>
        <p:origin x="1976" y="584"/>
      </p:cViewPr>
      <p:guideLst>
        <p:guide orient="horz" pos="2160"/>
        <p:guide pos="2880"/>
      </p:guideLst>
    </p:cSldViewPr>
  </p:slideViewPr>
  <p:outlineViewPr>
    <p:cViewPr>
      <p:scale>
        <a:sx n="33" d="100"/>
        <a:sy n="33" d="100"/>
      </p:scale>
      <p:origin x="48" y="6330"/>
    </p:cViewPr>
  </p:outlineViewPr>
  <p:notesTextViewPr>
    <p:cViewPr>
      <p:scale>
        <a:sx n="1" d="1"/>
        <a:sy n="1" d="1"/>
      </p:scale>
      <p:origin x="0" y="0"/>
    </p:cViewPr>
  </p:notesTextViewPr>
  <p:sorterViewPr>
    <p:cViewPr>
      <p:scale>
        <a:sx n="66" d="100"/>
        <a:sy n="66" d="100"/>
      </p:scale>
      <p:origin x="0" y="22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15DCF3-B065-4235-A698-838EE8E5B704}" type="datetimeFigureOut">
              <a:rPr lang="tr-TR" smtClean="0"/>
              <a:pPr/>
              <a:t>14.12.2017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223214-9C3A-42C6-88EC-FC59CA8A3906}"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D5F4DD53-67AC-4F62-8CC2-770A0C7DF57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D5F4DD53-67AC-4F62-8CC2-770A0C7DF57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D5F4DD53-67AC-4F62-8CC2-770A0C7DF576}"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0CEF7196-250E-42F9-B225-C75931FF8C9E}" type="datetimeFigureOut">
              <a:rPr lang="tr-TR" smtClean="0"/>
              <a:pPr/>
              <a:t>14.12.2017</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5F4DD53-67AC-4F62-8CC2-770A0C7DF576}"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CEF7196-250E-42F9-B225-C75931FF8C9E}" type="datetimeFigureOut">
              <a:rPr lang="tr-TR" smtClean="0"/>
              <a:pPr/>
              <a:t>14.12.2017</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F4DD53-67AC-4F62-8CC2-770A0C7DF576}"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dyaokuryazarligi.org.tr/" TargetMode="Externa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5hafta_bilisim%20etigi/Kanada.docx"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685800" y="1916832"/>
            <a:ext cx="8458200" cy="1222375"/>
          </a:xfrm>
        </p:spPr>
        <p:txBody>
          <a:bodyPr/>
          <a:lstStyle/>
          <a:p>
            <a:r>
              <a:rPr lang="tr-TR" dirty="0" smtClean="0"/>
              <a:t>Medya okuryazarlığı eğitimi dersi</a:t>
            </a:r>
            <a:br>
              <a:rPr lang="tr-TR" dirty="0" smtClean="0"/>
            </a:br>
            <a:endParaRPr lang="tr-TR" dirty="0"/>
          </a:p>
        </p:txBody>
      </p:sp>
      <p:sp>
        <p:nvSpPr>
          <p:cNvPr id="5" name="4 Alt Başlık"/>
          <p:cNvSpPr>
            <a:spLocks noGrp="1"/>
          </p:cNvSpPr>
          <p:nvPr>
            <p:ph type="subTitle" idx="1"/>
          </p:nvPr>
        </p:nvSpPr>
        <p:spPr/>
        <p:txBody>
          <a:bodyPr>
            <a:normAutofit fontScale="77500" lnSpcReduction="20000"/>
          </a:bodyPr>
          <a:lstStyle/>
          <a:p>
            <a:r>
              <a:rPr lang="tr-TR" dirty="0" smtClean="0"/>
              <a:t>							</a:t>
            </a:r>
          </a:p>
          <a:p>
            <a:r>
              <a:rPr lang="tr-TR" dirty="0" smtClean="0"/>
              <a:t>Dr. Tuğba </a:t>
            </a:r>
            <a:r>
              <a:rPr lang="tr-TR" dirty="0" err="1" smtClean="0"/>
              <a:t>Öztürk</a:t>
            </a:r>
            <a:endParaRPr lang="tr-TR" dirty="0" smtClean="0"/>
          </a:p>
          <a:p>
            <a:r>
              <a:rPr lang="tr-TR" dirty="0" err="1" smtClean="0"/>
              <a:t>tozturk</a:t>
            </a:r>
            <a:r>
              <a:rPr lang="tr-TR" dirty="0" smtClean="0"/>
              <a:t>@</a:t>
            </a:r>
            <a:r>
              <a:rPr lang="tr-TR" dirty="0" err="1" smtClean="0"/>
              <a:t>ankara</a:t>
            </a:r>
            <a:r>
              <a:rPr lang="tr-TR" dirty="0" smtClean="0"/>
              <a:t>.edu.tr</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Ok Bağlayıcısı"/>
          <p:cNvCxnSpPr/>
          <p:nvPr/>
        </p:nvCxnSpPr>
        <p:spPr>
          <a:xfrm flipV="1">
            <a:off x="2555776" y="4221088"/>
            <a:ext cx="309634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Düz Ok Bağlayıcısı"/>
          <p:cNvCxnSpPr/>
          <p:nvPr/>
        </p:nvCxnSpPr>
        <p:spPr>
          <a:xfrm flipV="1">
            <a:off x="1475656" y="1772816"/>
            <a:ext cx="266429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p:txBody>
          <a:bodyPr/>
          <a:lstStyle/>
          <a:p>
            <a:r>
              <a:rPr lang="tr-TR" dirty="0" smtClean="0"/>
              <a:t>Afrika</a:t>
            </a:r>
            <a:endParaRPr lang="tr-TR" dirty="0"/>
          </a:p>
        </p:txBody>
      </p:sp>
      <p:sp>
        <p:nvSpPr>
          <p:cNvPr id="3" name="2 İçerik Yer Tutucusu"/>
          <p:cNvSpPr>
            <a:spLocks noGrp="1"/>
          </p:cNvSpPr>
          <p:nvPr>
            <p:ph idx="1"/>
          </p:nvPr>
        </p:nvSpPr>
        <p:spPr/>
        <p:txBody>
          <a:bodyPr/>
          <a:lstStyle/>
          <a:p>
            <a:r>
              <a:rPr lang="tr-TR" dirty="0" err="1" smtClean="0"/>
              <a:t>Çad</a:t>
            </a:r>
            <a:endParaRPr lang="tr-TR" dirty="0" smtClean="0"/>
          </a:p>
          <a:p>
            <a:endParaRPr lang="tr-TR" dirty="0" smtClean="0"/>
          </a:p>
          <a:p>
            <a:endParaRPr lang="tr-TR" dirty="0" smtClean="0"/>
          </a:p>
          <a:p>
            <a:endParaRPr lang="tr-TR" dirty="0" smtClean="0"/>
          </a:p>
          <a:p>
            <a:r>
              <a:rPr lang="tr-TR" dirty="0" smtClean="0"/>
              <a:t>Zimbabwe</a:t>
            </a:r>
            <a:endParaRPr lang="tr-TR" dirty="0"/>
          </a:p>
        </p:txBody>
      </p:sp>
      <p:pic>
        <p:nvPicPr>
          <p:cNvPr id="37890" name="Picture 2" descr="http://upload.wikimedia.org/wikipedia/commons/thumb/7/7e/Chad_on_the_globe_(North_Africa_centered).svg/2000px-Chad_on_the_globe_(North_Africa_centered).svg.png"/>
          <p:cNvPicPr>
            <a:picLocks noChangeAspect="1" noChangeArrowheads="1"/>
          </p:cNvPicPr>
          <p:nvPr/>
        </p:nvPicPr>
        <p:blipFill>
          <a:blip r:embed="rId2" cstate="print"/>
          <a:srcRect/>
          <a:stretch>
            <a:fillRect/>
          </a:stretch>
        </p:blipFill>
        <p:spPr bwMode="auto">
          <a:xfrm>
            <a:off x="2051720" y="1340768"/>
            <a:ext cx="1656184" cy="1656184"/>
          </a:xfrm>
          <a:prstGeom prst="rect">
            <a:avLst/>
          </a:prstGeom>
          <a:noFill/>
        </p:spPr>
      </p:pic>
      <p:sp>
        <p:nvSpPr>
          <p:cNvPr id="6" name="5 Dikdörtgen"/>
          <p:cNvSpPr/>
          <p:nvPr/>
        </p:nvSpPr>
        <p:spPr>
          <a:xfrm>
            <a:off x="4139952" y="1340768"/>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İfade özgürlüğü</a:t>
            </a:r>
            <a:endParaRPr lang="tr-TR" dirty="0"/>
          </a:p>
        </p:txBody>
      </p:sp>
      <p:pic>
        <p:nvPicPr>
          <p:cNvPr id="37892" name="Picture 4" descr="http://tatendainternational.org/tatenda11/wp-content/uploads/2012/11/zimbabwe-map.jpg"/>
          <p:cNvPicPr>
            <a:picLocks noChangeAspect="1" noChangeArrowheads="1"/>
          </p:cNvPicPr>
          <p:nvPr/>
        </p:nvPicPr>
        <p:blipFill>
          <a:blip r:embed="rId3" cstate="print"/>
          <a:srcRect/>
          <a:stretch>
            <a:fillRect/>
          </a:stretch>
        </p:blipFill>
        <p:spPr bwMode="auto">
          <a:xfrm>
            <a:off x="2771800" y="3501008"/>
            <a:ext cx="2520280" cy="1672281"/>
          </a:xfrm>
          <a:prstGeom prst="rect">
            <a:avLst/>
          </a:prstGeom>
          <a:noFill/>
        </p:spPr>
      </p:pic>
      <p:sp>
        <p:nvSpPr>
          <p:cNvPr id="8" name="7 Dikdörtgen"/>
          <p:cNvSpPr/>
          <p:nvPr/>
        </p:nvSpPr>
        <p:spPr>
          <a:xfrm>
            <a:off x="5796136" y="3717032"/>
            <a:ext cx="2664296" cy="1584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Medyanın eğlendirme ve rahatlatma işlevinin yanında adalet, sevgi ve merhamet çağrısı işlevi de olmalı</a:t>
            </a:r>
            <a:endParaRPr lang="tr-T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Afrika</a:t>
            </a:r>
            <a:endParaRPr lang="tr-TR" dirty="0"/>
          </a:p>
        </p:txBody>
      </p:sp>
      <p:pic>
        <p:nvPicPr>
          <p:cNvPr id="38916" name="Picture 4" descr="http://upload.wikimedia.org/wikipedia/commons/thumb/6/6e/South_Africa_(orthographic_projection).svg/2000px-South_Africa_(orthographic_projection).svg.png"/>
          <p:cNvPicPr>
            <a:picLocks noGrp="1" noChangeAspect="1" noChangeArrowheads="1"/>
          </p:cNvPicPr>
          <p:nvPr>
            <p:ph idx="1"/>
          </p:nvPr>
        </p:nvPicPr>
        <p:blipFill>
          <a:blip r:embed="rId2" cstate="print"/>
          <a:srcRect/>
          <a:stretch>
            <a:fillRect/>
          </a:stretch>
        </p:blipFill>
        <p:spPr bwMode="auto">
          <a:xfrm>
            <a:off x="2987824" y="1628800"/>
            <a:ext cx="1610717" cy="1610717"/>
          </a:xfrm>
          <a:prstGeom prst="rect">
            <a:avLst/>
          </a:prstGeom>
          <a:noFill/>
        </p:spPr>
      </p:pic>
      <p:sp>
        <p:nvSpPr>
          <p:cNvPr id="6" name="5 Dikdörtgen"/>
          <p:cNvSpPr/>
          <p:nvPr/>
        </p:nvSpPr>
        <p:spPr>
          <a:xfrm>
            <a:off x="5076056" y="1124744"/>
            <a:ext cx="3707904" cy="3528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Öğretmenlerle sıkı bir işbirliği var. Medyadan kaynaklı önyargıların ya da yanlış anlamaların önüne geçmek için öğrencileri çeşitli fikirler ve yaklaşımlarla tanıştırmalıdır.</a:t>
            </a:r>
            <a:endParaRPr lang="tr-TR" dirty="0"/>
          </a:p>
        </p:txBody>
      </p:sp>
      <p:sp>
        <p:nvSpPr>
          <p:cNvPr id="12" name="11 Metin kutusu"/>
          <p:cNvSpPr txBox="1"/>
          <p:nvPr/>
        </p:nvSpPr>
        <p:spPr>
          <a:xfrm>
            <a:off x="467544" y="2132856"/>
            <a:ext cx="2160240" cy="369332"/>
          </a:xfrm>
          <a:prstGeom prst="rect">
            <a:avLst/>
          </a:prstGeom>
          <a:noFill/>
        </p:spPr>
        <p:txBody>
          <a:bodyPr wrap="square" rtlCol="0">
            <a:spAutoFit/>
          </a:bodyPr>
          <a:lstStyle/>
          <a:p>
            <a:r>
              <a:rPr lang="tr-TR" dirty="0" smtClean="0"/>
              <a:t>Güney Afrika</a:t>
            </a:r>
            <a:endParaRPr lang="tr-T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idx="1"/>
          </p:nvPr>
        </p:nvSpPr>
        <p:spPr/>
        <p:txBody>
          <a:bodyPr/>
          <a:lstStyle/>
          <a:p>
            <a:endParaRPr lang="tr-TR" dirty="0"/>
          </a:p>
        </p:txBody>
      </p:sp>
      <p:sp>
        <p:nvSpPr>
          <p:cNvPr id="4" name="3 Başlık"/>
          <p:cNvSpPr>
            <a:spLocks noGrp="1"/>
          </p:cNvSpPr>
          <p:nvPr>
            <p:ph type="title"/>
          </p:nvPr>
        </p:nvSpPr>
        <p:spPr/>
        <p:txBody>
          <a:bodyPr>
            <a:normAutofit fontScale="90000"/>
          </a:bodyPr>
          <a:lstStyle/>
          <a:p>
            <a:r>
              <a:rPr lang="tr-TR" dirty="0" smtClean="0"/>
              <a:t>Bir çıktısı olarak </a:t>
            </a:r>
            <a:r>
              <a:rPr lang="tr-TR" dirty="0" err="1" smtClean="0"/>
              <a:t>siberzorbalık’a</a:t>
            </a:r>
            <a:r>
              <a:rPr lang="tr-TR" dirty="0" smtClean="0"/>
              <a:t> karşı…</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idx="1"/>
          </p:nvPr>
        </p:nvSpPr>
        <p:spPr/>
        <p:txBody>
          <a:bodyPr/>
          <a:lstStyle/>
          <a:p>
            <a:endParaRPr lang="tr-TR"/>
          </a:p>
        </p:txBody>
      </p:sp>
      <p:sp>
        <p:nvSpPr>
          <p:cNvPr id="4" name="3 Başlık"/>
          <p:cNvSpPr>
            <a:spLocks noGrp="1"/>
          </p:cNvSpPr>
          <p:nvPr>
            <p:ph type="title"/>
          </p:nvPr>
        </p:nvSpPr>
        <p:spPr/>
        <p:txBody>
          <a:bodyPr>
            <a:normAutofit fontScale="90000"/>
          </a:bodyPr>
          <a:lstStyle/>
          <a:p>
            <a:r>
              <a:rPr lang="tr-TR" dirty="0" smtClean="0"/>
              <a:t>TÜRKİYE’DE MEDYAOKURYAZARLIĞI EĞİTİMİ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764704"/>
            <a:ext cx="8208912" cy="8640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900" t="8420" r="4325" b="8420"/>
          <a:stretch/>
        </p:blipFill>
        <p:spPr>
          <a:xfrm>
            <a:off x="539552" y="1052736"/>
            <a:ext cx="8208912" cy="4752528"/>
          </a:xfrm>
          <a:prstGeom prst="rect">
            <a:avLst/>
          </a:prstGeom>
        </p:spPr>
      </p:pic>
    </p:spTree>
    <p:extLst>
      <p:ext uri="{BB962C8B-B14F-4D97-AF65-F5344CB8AC3E}">
        <p14:creationId xmlns:p14="http://schemas.microsoft.com/office/powerpoint/2010/main" val="33551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686800" cy="4525963"/>
          </a:xfrm>
        </p:spPr>
        <p:txBody>
          <a:bodyPr>
            <a:normAutofit/>
          </a:bodyPr>
          <a:lstStyle/>
          <a:p>
            <a:r>
              <a:rPr lang="tr-TR" b="1" dirty="0">
                <a:solidFill>
                  <a:schemeClr val="tx1"/>
                </a:solidFill>
                <a:latin typeface="Times New Roman" pitchFamily="18" charset="0"/>
                <a:cs typeface="Times New Roman" pitchFamily="18" charset="0"/>
              </a:rPr>
              <a:t>TÜRKİYE’DE MEDYA OKURYAZARLIĞI </a:t>
            </a:r>
            <a:endParaRPr lang="tr-TR" b="1" dirty="0" smtClean="0">
              <a:solidFill>
                <a:schemeClr val="tx1"/>
              </a:solidFill>
              <a:latin typeface="Times New Roman" pitchFamily="18" charset="0"/>
              <a:cs typeface="Times New Roman" pitchFamily="18" charset="0"/>
            </a:endParaRPr>
          </a:p>
          <a:p>
            <a:pPr marL="45720" indent="0">
              <a:buNone/>
            </a:pPr>
            <a:endParaRPr lang="tr-TR" b="1" dirty="0" smtClean="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2004 </a:t>
            </a:r>
            <a:r>
              <a:rPr lang="tr-TR" sz="2000" dirty="0">
                <a:solidFill>
                  <a:schemeClr val="tx1"/>
                </a:solidFill>
                <a:latin typeface="Times New Roman" pitchFamily="18" charset="0"/>
                <a:cs typeface="Times New Roman" pitchFamily="18" charset="0"/>
              </a:rPr>
              <a:t>yılında Devlet Bakanlığı bünyesinde kurulan, ülkemizin önde gelen kamu kurumlarının, sivil toplum örgütlerinin ve üniversitelerinin temsil edildiği Şiddeti Önleme Platformunda, Radyo ve Televizyon Üst Kurulu ilk kez ilköğretim okullarında medya okuryazarlığı derslerinin okutulmasını önermiştir</a:t>
            </a:r>
          </a:p>
        </p:txBody>
      </p:sp>
      <p:pic>
        <p:nvPicPr>
          <p:cNvPr id="2050" name="Picture 2" descr="C:\Users\zhra\Desktop\Yeni klasör\imagesdfkg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356992"/>
            <a:ext cx="540060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3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96752"/>
            <a:ext cx="7704856" cy="4525963"/>
          </a:xfrm>
        </p:spPr>
        <p:txBody>
          <a:bodyPr>
            <a:normAutofit lnSpcReduction="10000"/>
          </a:bodyPr>
          <a:lstStyle/>
          <a:p>
            <a:r>
              <a:rPr lang="tr-TR" sz="2400" dirty="0">
                <a:solidFill>
                  <a:schemeClr val="tx1"/>
                </a:solidFill>
              </a:rPr>
              <a:t>“</a:t>
            </a:r>
            <a:r>
              <a:rPr lang="tr-TR" sz="2400" dirty="0">
                <a:solidFill>
                  <a:schemeClr val="tx1"/>
                </a:solidFill>
                <a:latin typeface="Times New Roman" pitchFamily="18" charset="0"/>
                <a:cs typeface="Times New Roman" pitchFamily="18" charset="0"/>
              </a:rPr>
              <a:t>İlköğretim Seçmeli Medya Okuryazarlığı Dersi Öğretim Programı” 31.08.2006 tarihinde MEB Talim ve Terbiye Kurulunda görüşülerek kabul edilmiştir</a:t>
            </a:r>
            <a:r>
              <a:rPr lang="tr-TR" sz="2400" dirty="0" smtClean="0">
                <a:solidFill>
                  <a:schemeClr val="tx1"/>
                </a:solidFill>
                <a:latin typeface="Times New Roman" pitchFamily="18" charset="0"/>
                <a:cs typeface="Times New Roman" pitchFamily="18" charset="0"/>
              </a:rPr>
              <a:t>. Pilot uygulamadır.</a:t>
            </a:r>
          </a:p>
          <a:p>
            <a:r>
              <a:rPr lang="tr-TR" sz="2400" dirty="0" smtClean="0">
                <a:solidFill>
                  <a:schemeClr val="tx1"/>
                </a:solidFill>
                <a:latin typeface="Times New Roman" pitchFamily="18" charset="0"/>
                <a:cs typeface="Times New Roman" pitchFamily="18" charset="0"/>
              </a:rPr>
              <a:t>2007-2008 yılında ise ülke genelinde seçmeli ders olarak okutulmuştur.</a:t>
            </a:r>
          </a:p>
          <a:p>
            <a:r>
              <a:rPr lang="tr-TR" sz="2400" dirty="0" smtClean="0">
                <a:solidFill>
                  <a:schemeClr val="tx1"/>
                </a:solidFill>
                <a:latin typeface="Times New Roman" pitchFamily="18" charset="0"/>
                <a:cs typeface="Times New Roman" pitchFamily="18" charset="0"/>
              </a:rPr>
              <a:t>2008-2014 yılları arasında yaklaşık 4 Milyon öğrenci Medya Okuryazarlığı dersini almıştır.</a:t>
            </a:r>
          </a:p>
          <a:p>
            <a:r>
              <a:rPr lang="tr-TR" sz="2400" dirty="0" smtClean="0">
                <a:solidFill>
                  <a:schemeClr val="tx1"/>
                </a:solidFill>
                <a:latin typeface="Times New Roman" pitchFamily="18" charset="0"/>
                <a:cs typeface="Times New Roman" pitchFamily="18" charset="0"/>
              </a:rPr>
              <a:t>Medya çalışanları ve yetişkinleri de sürece katmak için </a:t>
            </a:r>
            <a:r>
              <a:rPr lang="tr-TR" sz="2400" dirty="0" smtClean="0">
                <a:solidFill>
                  <a:schemeClr val="tx1"/>
                </a:solidFill>
                <a:latin typeface="Times New Roman" pitchFamily="18" charset="0"/>
                <a:cs typeface="Times New Roman" pitchFamily="18" charset="0"/>
                <a:hlinkClick r:id="rId2"/>
              </a:rPr>
              <a:t>www.</a:t>
            </a:r>
            <a:r>
              <a:rPr lang="tr-TR" sz="2400" dirty="0" err="1" smtClean="0">
                <a:solidFill>
                  <a:schemeClr val="tx1"/>
                </a:solidFill>
                <a:latin typeface="Times New Roman" pitchFamily="18" charset="0"/>
                <a:cs typeface="Times New Roman" pitchFamily="18" charset="0"/>
                <a:hlinkClick r:id="rId2"/>
              </a:rPr>
              <a:t>medyaokuryazarligi</a:t>
            </a:r>
            <a:r>
              <a:rPr lang="tr-TR" sz="2400" dirty="0" smtClean="0">
                <a:solidFill>
                  <a:schemeClr val="tx1"/>
                </a:solidFill>
                <a:latin typeface="Times New Roman" pitchFamily="18" charset="0"/>
                <a:cs typeface="Times New Roman" pitchFamily="18" charset="0"/>
                <a:hlinkClick r:id="rId2"/>
              </a:rPr>
              <a:t>.</a:t>
            </a:r>
            <a:r>
              <a:rPr lang="tr-TR" sz="2400" dirty="0" err="1" smtClean="0">
                <a:solidFill>
                  <a:schemeClr val="tx1"/>
                </a:solidFill>
                <a:latin typeface="Times New Roman" pitchFamily="18" charset="0"/>
                <a:cs typeface="Times New Roman" pitchFamily="18" charset="0"/>
                <a:hlinkClick r:id="rId2"/>
              </a:rPr>
              <a:t>org.tr</a:t>
            </a:r>
            <a:endParaRPr lang="tr-TR" sz="2400" dirty="0" smtClean="0">
              <a:solidFill>
                <a:schemeClr val="tx1"/>
              </a:solidFill>
              <a:latin typeface="Times New Roman" pitchFamily="18" charset="0"/>
              <a:cs typeface="Times New Roman" pitchFamily="18" charset="0"/>
            </a:endParaRPr>
          </a:p>
          <a:p>
            <a:r>
              <a:rPr lang="tr-TR" sz="2400" dirty="0" smtClean="0">
                <a:solidFill>
                  <a:schemeClr val="tx1"/>
                </a:solidFill>
                <a:latin typeface="Times New Roman" pitchFamily="18" charset="0"/>
                <a:cs typeface="Times New Roman" pitchFamily="18" charset="0"/>
              </a:rPr>
              <a:t>Aile ve Sosyal Politikalar Bakanlığı </a:t>
            </a:r>
          </a:p>
          <a:p>
            <a:pPr>
              <a:buNone/>
            </a:pPr>
            <a:r>
              <a:rPr lang="tr-TR" sz="2400" dirty="0" smtClean="0">
                <a:solidFill>
                  <a:schemeClr val="tx1"/>
                </a:solidFill>
                <a:latin typeface="Times New Roman" pitchFamily="18" charset="0"/>
                <a:cs typeface="Times New Roman" pitchFamily="18" charset="0"/>
              </a:rPr>
              <a:t>İle ailelere de eğitim verilmesi </a:t>
            </a:r>
            <a:r>
              <a:rPr lang="tr-TR" sz="2400" dirty="0" err="1" smtClean="0">
                <a:solidFill>
                  <a:schemeClr val="tx1"/>
                </a:solidFill>
                <a:latin typeface="Times New Roman" pitchFamily="18" charset="0"/>
                <a:cs typeface="Times New Roman" pitchFamily="18" charset="0"/>
              </a:rPr>
              <a:t>planlanıyoy</a:t>
            </a:r>
            <a:endParaRPr lang="tr-TR" sz="2400" dirty="0" smtClean="0">
              <a:solidFill>
                <a:schemeClr val="tx1"/>
              </a:solidFill>
              <a:latin typeface="Times New Roman" pitchFamily="18" charset="0"/>
              <a:cs typeface="Times New Roman" pitchFamily="18" charset="0"/>
            </a:endParaRPr>
          </a:p>
          <a:p>
            <a:endParaRPr lang="tr-TR" dirty="0"/>
          </a:p>
          <a:p>
            <a:endParaRPr lang="tr-TR" dirty="0"/>
          </a:p>
        </p:txBody>
      </p:sp>
      <p:pic>
        <p:nvPicPr>
          <p:cNvPr id="4098" name="Picture 2" descr="C:\Users\zhra\Desktop\Yeni klasör\8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725144"/>
            <a:ext cx="3816424" cy="17958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2014-2015 eğitim yılında kim okutur?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1835696" y="1844824"/>
            <a:ext cx="5724525"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81150" y="500063"/>
            <a:ext cx="5981700" cy="5857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cstate="print"/>
          <a:srcRect l="29051" t="30515" r="26121" b="11408"/>
          <a:stretch>
            <a:fillRect/>
          </a:stretch>
        </p:blipFill>
        <p:spPr bwMode="auto">
          <a:xfrm>
            <a:off x="2051720" y="1916832"/>
            <a:ext cx="5832648" cy="424847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idx="1"/>
          </p:nvPr>
        </p:nvSpPr>
        <p:spPr/>
        <p:txBody>
          <a:bodyPr/>
          <a:lstStyle/>
          <a:p>
            <a:endParaRPr lang="tr-TR"/>
          </a:p>
        </p:txBody>
      </p:sp>
      <p:sp>
        <p:nvSpPr>
          <p:cNvPr id="4" name="3 Başlık"/>
          <p:cNvSpPr>
            <a:spLocks noGrp="1"/>
          </p:cNvSpPr>
          <p:nvPr>
            <p:ph type="title"/>
          </p:nvPr>
        </p:nvSpPr>
        <p:spPr/>
        <p:txBody>
          <a:bodyPr/>
          <a:lstStyle/>
          <a:p>
            <a:r>
              <a:rPr lang="tr-TR" dirty="0" smtClean="0"/>
              <a:t>DÜNYADA MEDYA OKURYAZARLIĞI EĞİTİMİ</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4352"/>
            <a:ext cx="8229600" cy="1252728"/>
          </a:xfrm>
        </p:spPr>
        <p:txBody>
          <a:bodyPr>
            <a:normAutofit/>
          </a:bodyPr>
          <a:lstStyle/>
          <a:p>
            <a:pPr marL="0" indent="0" algn="ctr">
              <a:buNone/>
            </a:pPr>
            <a:r>
              <a:rPr lang="tr-TR" sz="3200" dirty="0" smtClean="0">
                <a:latin typeface="Times New Roman" pitchFamily="18" charset="0"/>
                <a:cs typeface="Times New Roman" pitchFamily="18" charset="0"/>
              </a:rPr>
              <a:t>MEDYA OKURYAZARLIĞI DERSİNDE OKUTULACAK KONULAR</a:t>
            </a:r>
            <a:endParaRPr lang="tr-TR" sz="3200" dirty="0">
              <a:latin typeface="Times New Roman" pitchFamily="18" charset="0"/>
              <a:cs typeface="Times New Roman" pitchFamily="18" charset="0"/>
            </a:endParaRPr>
          </a:p>
        </p:txBody>
      </p:sp>
      <p:graphicFrame>
        <p:nvGraphicFramePr>
          <p:cNvPr id="4" name="3 Tablo"/>
          <p:cNvGraphicFramePr>
            <a:graphicFrameLocks noGrp="1"/>
          </p:cNvGraphicFramePr>
          <p:nvPr/>
        </p:nvGraphicFramePr>
        <p:xfrm>
          <a:off x="1524000" y="1397000"/>
          <a:ext cx="6096000" cy="38709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2006</a:t>
                      </a:r>
                      <a:endParaRPr lang="tr-TR" dirty="0"/>
                    </a:p>
                  </a:txBody>
                  <a:tcPr/>
                </a:tc>
                <a:tc>
                  <a:txBody>
                    <a:bodyPr/>
                    <a:lstStyle/>
                    <a:p>
                      <a:pPr algn="ctr"/>
                      <a:r>
                        <a:rPr lang="tr-TR" dirty="0" smtClean="0"/>
                        <a:t>2014</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İletişime Giriş (2 ders saati)</a:t>
                      </a:r>
                      <a:endParaRPr lang="tr-TR" dirty="0"/>
                    </a:p>
                  </a:txBody>
                  <a:tcPr/>
                </a:tc>
                <a:tc>
                  <a:txBody>
                    <a:bodyPr/>
                    <a:lstStyle/>
                    <a:p>
                      <a:r>
                        <a:rPr lang="tr-TR" dirty="0" smtClean="0"/>
                        <a:t>Eğlence alanı olarak medya</a:t>
                      </a:r>
                      <a:endParaRPr lang="tr-TR" dirty="0"/>
                    </a:p>
                  </a:txBody>
                  <a:tcPr/>
                </a:tc>
              </a:tr>
              <a:tr h="35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Kitle İletişimi (2 ders saati)</a:t>
                      </a:r>
                      <a:endParaRPr lang="tr-TR" dirty="0"/>
                    </a:p>
                  </a:txBody>
                  <a:tcPr/>
                </a:tc>
                <a:tc>
                  <a:txBody>
                    <a:bodyPr/>
                    <a:lstStyle/>
                    <a:p>
                      <a:r>
                        <a:rPr lang="tr-TR" dirty="0" smtClean="0"/>
                        <a:t>Bilgi kaynağı olarak medya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Medya (7 ders saati)</a:t>
                      </a:r>
                      <a:endParaRPr lang="tr-TR" dirty="0"/>
                    </a:p>
                  </a:txBody>
                  <a:tcPr/>
                </a:tc>
                <a:tc>
                  <a:txBody>
                    <a:bodyPr/>
                    <a:lstStyle/>
                    <a:p>
                      <a:r>
                        <a:rPr lang="tr-TR" dirty="0" smtClean="0"/>
                        <a:t>Katılım ortamı olarak</a:t>
                      </a:r>
                      <a:r>
                        <a:rPr lang="tr-TR" baseline="0" dirty="0" smtClean="0"/>
                        <a:t> medya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Televizyon ( 4 ders saati)</a:t>
                      </a:r>
                    </a:p>
                  </a:txBody>
                  <a:tcPr/>
                </a:tc>
                <a:tc>
                  <a:txBody>
                    <a:bodyPr/>
                    <a:lstStyle/>
                    <a:p>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Aile, Çocuk ve Televizyon (9 ders saati)</a:t>
                      </a:r>
                      <a:endParaRPr lang="tr-TR" dirty="0"/>
                    </a:p>
                  </a:txBody>
                  <a:tcPr/>
                </a:tc>
                <a:tc>
                  <a:txBody>
                    <a:bodyPr/>
                    <a:lstStyle/>
                    <a:p>
                      <a:endParaRPr lang="tr-T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Radyo (3 ders saati)</a:t>
                      </a:r>
                      <a:endParaRPr lang="tr-TR" dirty="0"/>
                    </a:p>
                  </a:txBody>
                  <a:tcPr/>
                </a:tc>
                <a:tc>
                  <a:txBody>
                    <a:bodyPr/>
                    <a:lstStyle/>
                    <a:p>
                      <a:endParaRPr lang="tr-T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Gazete ve Dergi (3 ders saati)</a:t>
                      </a:r>
                      <a:endParaRPr lang="tr-TR" dirty="0"/>
                    </a:p>
                  </a:txBody>
                  <a:tcPr/>
                </a:tc>
                <a:tc>
                  <a:txBody>
                    <a:bodyPr/>
                    <a:lstStyle/>
                    <a:p>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latin typeface="Times New Roman" pitchFamily="18" charset="0"/>
                          <a:cs typeface="Times New Roman" pitchFamily="18" charset="0"/>
                        </a:rPr>
                        <a:t>İnternet (Sanal Dünya) (6 ders saati)</a:t>
                      </a:r>
                      <a:endParaRPr lang="tr-TR" dirty="0"/>
                    </a:p>
                  </a:txBody>
                  <a:tcPr/>
                </a:tc>
                <a:tc>
                  <a:txBody>
                    <a:bodyPr/>
                    <a:lstStyle/>
                    <a:p>
                      <a:endParaRPr lang="tr-TR" dirty="0"/>
                    </a:p>
                  </a:txBody>
                  <a:tcPr/>
                </a:tc>
              </a:tr>
            </a:tbl>
          </a:graphicData>
        </a:graphic>
      </p:graphicFrame>
    </p:spTree>
    <p:extLst>
      <p:ext uri="{BB962C8B-B14F-4D97-AF65-F5344CB8AC3E}">
        <p14:creationId xmlns:p14="http://schemas.microsoft.com/office/powerpoint/2010/main" val="3346949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2014 programı ayrıntısı</a:t>
            </a:r>
            <a:endParaRPr lang="tr-TR" dirty="0"/>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395536" y="1700808"/>
            <a:ext cx="8748464" cy="3810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7776864" cy="1143000"/>
          </a:xfrm>
        </p:spPr>
        <p:txBody>
          <a:bodyPr>
            <a:normAutofit fontScale="90000"/>
          </a:bodyPr>
          <a:lstStyle/>
          <a:p>
            <a:pPr marL="0" indent="0" algn="ctr">
              <a:buNone/>
            </a:pPr>
            <a:r>
              <a:rPr lang="tr-TR" sz="2400" dirty="0" smtClean="0">
                <a:latin typeface="Times New Roman" pitchFamily="18" charset="0"/>
                <a:cs typeface="Times New Roman" pitchFamily="18" charset="0"/>
              </a:rPr>
              <a:t>      MEDYA OKURYAZARLIĞI DERSİNDE ÖĞRENCİLERE KAZANDIRILMAK İSTENEN DAVRANIŞLAR</a:t>
            </a:r>
            <a:endParaRPr lang="tr-TR" sz="2400" dirty="0">
              <a:latin typeface="Times New Roman" pitchFamily="18" charset="0"/>
              <a:cs typeface="Times New Roman" pitchFamily="18" charset="0"/>
            </a:endParaRPr>
          </a:p>
        </p:txBody>
      </p:sp>
      <p:sp>
        <p:nvSpPr>
          <p:cNvPr id="3" name="İçerik Yer Tutucusu 2"/>
          <p:cNvSpPr>
            <a:spLocks noGrp="1"/>
          </p:cNvSpPr>
          <p:nvPr>
            <p:ph idx="1"/>
          </p:nvPr>
        </p:nvSpPr>
        <p:spPr>
          <a:xfrm>
            <a:off x="1259632" y="1988840"/>
            <a:ext cx="6400800" cy="3474720"/>
          </a:xfrm>
        </p:spPr>
        <p:txBody>
          <a:bodyPr>
            <a:normAutofit/>
          </a:bodyPr>
          <a:lstStyle/>
          <a:p>
            <a:r>
              <a:rPr lang="tr-TR" sz="2400" dirty="0" smtClean="0">
                <a:solidFill>
                  <a:schemeClr val="tx1"/>
                </a:solidFill>
                <a:latin typeface="Times New Roman" pitchFamily="18" charset="0"/>
                <a:cs typeface="Times New Roman" pitchFamily="18" charset="0"/>
              </a:rPr>
              <a:t>Özel </a:t>
            </a:r>
            <a:r>
              <a:rPr lang="tr-TR" sz="2400" dirty="0">
                <a:solidFill>
                  <a:schemeClr val="tx1"/>
                </a:solidFill>
                <a:latin typeface="Times New Roman" pitchFamily="18" charset="0"/>
                <a:cs typeface="Times New Roman" pitchFamily="18" charset="0"/>
              </a:rPr>
              <a:t>yaşamın gizliliğine saygı</a:t>
            </a:r>
          </a:p>
          <a:p>
            <a:r>
              <a:rPr lang="tr-TR" sz="2400" dirty="0">
                <a:solidFill>
                  <a:schemeClr val="tx1"/>
                </a:solidFill>
                <a:latin typeface="Times New Roman" pitchFamily="18" charset="0"/>
                <a:cs typeface="Times New Roman" pitchFamily="18" charset="0"/>
              </a:rPr>
              <a:t>Estetik duyarlılık</a:t>
            </a:r>
          </a:p>
          <a:p>
            <a:r>
              <a:rPr lang="tr-TR" sz="2400" dirty="0">
                <a:solidFill>
                  <a:schemeClr val="tx1"/>
                </a:solidFill>
                <a:latin typeface="Times New Roman" pitchFamily="18" charset="0"/>
                <a:cs typeface="Times New Roman" pitchFamily="18" charset="0"/>
              </a:rPr>
              <a:t>Dürüstlük</a:t>
            </a:r>
          </a:p>
          <a:p>
            <a:r>
              <a:rPr lang="tr-TR" sz="2400" dirty="0">
                <a:solidFill>
                  <a:schemeClr val="tx1"/>
                </a:solidFill>
                <a:latin typeface="Times New Roman" pitchFamily="18" charset="0"/>
                <a:cs typeface="Times New Roman" pitchFamily="18" charset="0"/>
              </a:rPr>
              <a:t>Sorumluluk</a:t>
            </a:r>
          </a:p>
          <a:p>
            <a:r>
              <a:rPr lang="tr-TR" sz="2400" dirty="0">
                <a:solidFill>
                  <a:schemeClr val="tx1"/>
                </a:solidFill>
                <a:latin typeface="Times New Roman" pitchFamily="18" charset="0"/>
                <a:cs typeface="Times New Roman" pitchFamily="18" charset="0"/>
              </a:rPr>
              <a:t>Etik kurallara bağlılık</a:t>
            </a:r>
          </a:p>
          <a:p>
            <a:r>
              <a:rPr lang="tr-TR" sz="2400" dirty="0">
                <a:solidFill>
                  <a:schemeClr val="tx1"/>
                </a:solidFill>
                <a:latin typeface="Times New Roman" pitchFamily="18" charset="0"/>
                <a:cs typeface="Times New Roman" pitchFamily="18" charset="0"/>
              </a:rPr>
              <a:t>Farklılıklara saygı duyma</a:t>
            </a:r>
          </a:p>
          <a:p>
            <a:r>
              <a:rPr lang="tr-TR" sz="2400" dirty="0">
                <a:solidFill>
                  <a:schemeClr val="tx1"/>
                </a:solidFill>
                <a:latin typeface="Times New Roman" pitchFamily="18" charset="0"/>
                <a:cs typeface="Times New Roman" pitchFamily="18" charset="0"/>
              </a:rPr>
              <a:t>Kültürel mirası yaşatma bilinci</a:t>
            </a:r>
          </a:p>
          <a:p>
            <a:pPr lvl="1"/>
            <a:endParaRPr lang="tr-TR" sz="3200" dirty="0">
              <a:solidFill>
                <a:schemeClr val="tx1"/>
              </a:solidFill>
            </a:endParaRPr>
          </a:p>
          <a:p>
            <a:endParaRPr lang="tr-TR" dirty="0"/>
          </a:p>
          <a:p>
            <a:endParaRPr lang="tr-TR" dirty="0"/>
          </a:p>
        </p:txBody>
      </p:sp>
      <p:pic>
        <p:nvPicPr>
          <p:cNvPr id="5122" name="Picture 2" descr="C:\Users\zhra\Desktop\Yeni klasör\jökjttu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56792"/>
            <a:ext cx="2808312" cy="470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9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1412776"/>
            <a:ext cx="6400800" cy="3474720"/>
          </a:xfrm>
        </p:spPr>
        <p:txBody>
          <a:bodyPr>
            <a:normAutofit fontScale="92500" lnSpcReduction="20000"/>
          </a:bodyPr>
          <a:lstStyle/>
          <a:p>
            <a:r>
              <a:rPr lang="tr-TR" sz="2800" dirty="0">
                <a:latin typeface="Times New Roman" pitchFamily="18" charset="0"/>
                <a:cs typeface="Times New Roman" pitchFamily="18" charset="0"/>
              </a:rPr>
              <a:t>Aile içi iletişime önem verme</a:t>
            </a:r>
          </a:p>
          <a:p>
            <a:r>
              <a:rPr lang="tr-TR" sz="2800" dirty="0">
                <a:latin typeface="Times New Roman" pitchFamily="18" charset="0"/>
                <a:cs typeface="Times New Roman" pitchFamily="18" charset="0"/>
              </a:rPr>
              <a:t>Bilinçli tüketim</a:t>
            </a:r>
          </a:p>
          <a:p>
            <a:r>
              <a:rPr lang="tr-TR" sz="2800" dirty="0">
                <a:latin typeface="Times New Roman" pitchFamily="18" charset="0"/>
                <a:cs typeface="Times New Roman" pitchFamily="18" charset="0"/>
              </a:rPr>
              <a:t>Toplumsal hayata aktif katılım</a:t>
            </a:r>
          </a:p>
          <a:p>
            <a:r>
              <a:rPr lang="tr-TR" sz="2800" dirty="0">
                <a:latin typeface="Times New Roman" pitchFamily="18" charset="0"/>
                <a:cs typeface="Times New Roman" pitchFamily="18" charset="0"/>
              </a:rPr>
              <a:t>Bilimsellik</a:t>
            </a:r>
          </a:p>
          <a:p>
            <a:r>
              <a:rPr lang="tr-TR" sz="2800" dirty="0">
                <a:latin typeface="Times New Roman" pitchFamily="18" charset="0"/>
                <a:cs typeface="Times New Roman" pitchFamily="18" charset="0"/>
              </a:rPr>
              <a:t>Eşitlik</a:t>
            </a:r>
          </a:p>
          <a:p>
            <a:r>
              <a:rPr lang="tr-TR" sz="2800" dirty="0">
                <a:latin typeface="Times New Roman" pitchFamily="18" charset="0"/>
                <a:cs typeface="Times New Roman" pitchFamily="18" charset="0"/>
              </a:rPr>
              <a:t>Yardımlaşma</a:t>
            </a:r>
          </a:p>
          <a:p>
            <a:r>
              <a:rPr lang="tr-TR" sz="2800" dirty="0">
                <a:latin typeface="Times New Roman" pitchFamily="18" charset="0"/>
                <a:cs typeface="Times New Roman" pitchFamily="18" charset="0"/>
              </a:rPr>
              <a:t>Dayanışma</a:t>
            </a:r>
          </a:p>
          <a:p>
            <a:r>
              <a:rPr lang="tr-TR" sz="2800" dirty="0">
                <a:latin typeface="Times New Roman" pitchFamily="18" charset="0"/>
                <a:cs typeface="Times New Roman" pitchFamily="18" charset="0"/>
              </a:rPr>
              <a:t>Paylaşma</a:t>
            </a:r>
          </a:p>
          <a:p>
            <a:endParaRPr lang="tr-TR" dirty="0"/>
          </a:p>
        </p:txBody>
      </p:sp>
    </p:spTree>
    <p:extLst>
      <p:ext uri="{BB962C8B-B14F-4D97-AF65-F5344CB8AC3E}">
        <p14:creationId xmlns:p14="http://schemas.microsoft.com/office/powerpoint/2010/main" val="2631247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Talim </a:t>
            </a:r>
            <a:r>
              <a:rPr lang="tr-TR" dirty="0" err="1" smtClean="0"/>
              <a:t>terbıye</a:t>
            </a:r>
            <a:r>
              <a:rPr lang="tr-TR" dirty="0" smtClean="0"/>
              <a:t> kurulu:</a:t>
            </a:r>
            <a:endParaRPr lang="tr-TR" dirty="0"/>
          </a:p>
        </p:txBody>
      </p:sp>
      <p:sp>
        <p:nvSpPr>
          <p:cNvPr id="3" name="2 İçerik Yer Tutucusu"/>
          <p:cNvSpPr>
            <a:spLocks noGrp="1"/>
          </p:cNvSpPr>
          <p:nvPr>
            <p:ph idx="1"/>
          </p:nvPr>
        </p:nvSpPr>
        <p:spPr/>
        <p:txBody>
          <a:bodyPr>
            <a:normAutofit/>
          </a:bodyPr>
          <a:lstStyle/>
          <a:p>
            <a:pPr>
              <a:buNone/>
            </a:pPr>
            <a:r>
              <a:rPr lang="tr-TR" dirty="0" smtClean="0"/>
              <a:t>2014-2015 Öğretim Yılından itibaren uygulanmak üzere</a:t>
            </a:r>
          </a:p>
          <a:p>
            <a:pPr lvl="1"/>
            <a:r>
              <a:rPr lang="tr-TR" dirty="0" smtClean="0"/>
              <a:t>Derslerde ders kitabı kullanılmaması</a:t>
            </a:r>
          </a:p>
          <a:p>
            <a:pPr lvl="1"/>
            <a:r>
              <a:rPr lang="tr-TR" dirty="0" smtClean="0"/>
              <a:t>İlgili Genel Müdürlük tarafından öğretim materyali hazırlanması,</a:t>
            </a:r>
          </a:p>
          <a:p>
            <a:pPr lvl="1"/>
            <a:r>
              <a:rPr lang="tr-TR" sz="2800" dirty="0" smtClean="0"/>
              <a:t>İlköğretim Seçmeli Medya Okuryazarlığı Dersi Öğretim Programının, 2014-2015 Öğretim Yılından itibaren uygulamadan kaldırılması</a:t>
            </a:r>
          </a:p>
          <a:p>
            <a:pPr lvl="1"/>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cstate="print"/>
          <a:srcRect l="6361" t="7501" r="40510" b="28142"/>
          <a:stretch>
            <a:fillRect/>
          </a:stretch>
        </p:blipFill>
        <p:spPr bwMode="auto">
          <a:xfrm>
            <a:off x="755576" y="548680"/>
            <a:ext cx="6912768" cy="4707904"/>
          </a:xfrm>
          <a:prstGeom prst="rect">
            <a:avLst/>
          </a:prstGeom>
          <a:noFill/>
          <a:ln w="9525">
            <a:noFill/>
            <a:miter lim="800000"/>
            <a:headEnd/>
            <a:tailEnd/>
          </a:ln>
        </p:spPr>
      </p:pic>
      <p:cxnSp>
        <p:nvCxnSpPr>
          <p:cNvPr id="6" name="5 Düz Bağlayıcı"/>
          <p:cNvCxnSpPr/>
          <p:nvPr/>
        </p:nvCxnSpPr>
        <p:spPr>
          <a:xfrm>
            <a:off x="1043608" y="2060848"/>
            <a:ext cx="4464000" cy="36000"/>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6146" name="Picture 2"/>
          <p:cNvPicPr>
            <a:picLocks noChangeAspect="1" noChangeArrowheads="1"/>
          </p:cNvPicPr>
          <p:nvPr/>
        </p:nvPicPr>
        <p:blipFill>
          <a:blip r:embed="rId2" cstate="print"/>
          <a:srcRect l="6914" t="9844" r="36082" b="22235"/>
          <a:stretch>
            <a:fillRect/>
          </a:stretch>
        </p:blipFill>
        <p:spPr bwMode="auto">
          <a:xfrm>
            <a:off x="827584" y="764704"/>
            <a:ext cx="7416824" cy="4968552"/>
          </a:xfrm>
          <a:prstGeom prst="rect">
            <a:avLst/>
          </a:prstGeom>
          <a:noFill/>
          <a:ln w="9525">
            <a:noFill/>
            <a:miter lim="800000"/>
            <a:headEnd/>
            <a:tailEnd/>
          </a:ln>
        </p:spPr>
      </p:pic>
      <p:cxnSp>
        <p:nvCxnSpPr>
          <p:cNvPr id="5" name="4 Düz Bağlayıcı"/>
          <p:cNvCxnSpPr/>
          <p:nvPr/>
        </p:nvCxnSpPr>
        <p:spPr>
          <a:xfrm>
            <a:off x="1043608" y="2060848"/>
            <a:ext cx="4464000" cy="36000"/>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İçerik Yer Tutucusu"/>
          <p:cNvSpPr>
            <a:spLocks noGrp="1"/>
          </p:cNvSpPr>
          <p:nvPr>
            <p:ph idx="1"/>
          </p:nvPr>
        </p:nvSpPr>
        <p:spPr/>
        <p:txBody>
          <a:bodyPr/>
          <a:lstStyle/>
          <a:p>
            <a:r>
              <a:rPr lang="tr-TR" dirty="0" smtClean="0"/>
              <a:t>1993’de Amerika’da gerçekleştirilen medya okuryazarlığı ulusal konferansında Amerikalı eğitimciler medya eğitiminin nasıl olması gerektiği konusunda ortak bir karara varamadılar ama İngiliz ve Kanadalı eğitimcilerin önderliğinde geliştirilen modellerin ışığında aşağıdaki prensipler üzerinde görüş birliğine vardılar. </a:t>
            </a:r>
            <a:r>
              <a:rPr lang="tr-TR" sz="1400" dirty="0" smtClean="0"/>
              <a:t>(Ece </a:t>
            </a:r>
            <a:r>
              <a:rPr lang="tr-TR" sz="1400" dirty="0" err="1" smtClean="0"/>
              <a:t>Algan</a:t>
            </a:r>
            <a:r>
              <a:rPr lang="tr-TR" sz="1400" dirty="0" smtClean="0"/>
              <a:t>)</a:t>
            </a:r>
            <a:endParaRPr lang="tr-T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Farklı ülkelerde </a:t>
            </a:r>
            <a:r>
              <a:rPr lang="tr-TR" dirty="0" err="1" smtClean="0"/>
              <a:t>medyaokuryazarlığı</a:t>
            </a:r>
            <a:r>
              <a:rPr lang="tr-TR" dirty="0" smtClean="0"/>
              <a:t> </a:t>
            </a:r>
            <a:r>
              <a:rPr lang="tr-TR" sz="2200" dirty="0" smtClean="0"/>
              <a:t>(</a:t>
            </a:r>
            <a:endParaRPr lang="tr-TR" sz="2200" dirty="0"/>
          </a:p>
        </p:txBody>
      </p:sp>
      <p:sp>
        <p:nvSpPr>
          <p:cNvPr id="3" name="2 İçerik Yer Tutucusu"/>
          <p:cNvSpPr>
            <a:spLocks noGrp="1"/>
          </p:cNvSpPr>
          <p:nvPr>
            <p:ph idx="1"/>
          </p:nvPr>
        </p:nvSpPr>
        <p:spPr>
          <a:xfrm>
            <a:off x="304800" y="1554162"/>
            <a:ext cx="8686800" cy="4899174"/>
          </a:xfrm>
        </p:spPr>
        <p:txBody>
          <a:bodyPr>
            <a:normAutofit fontScale="85000" lnSpcReduction="20000"/>
          </a:bodyPr>
          <a:lstStyle/>
          <a:p>
            <a:r>
              <a:rPr lang="tr-TR" dirty="0" smtClean="0"/>
              <a:t>Dünyanın </a:t>
            </a:r>
            <a:r>
              <a:rPr lang="tr-TR" dirty="0" smtClean="0">
                <a:solidFill>
                  <a:srgbClr val="FF0000"/>
                </a:solidFill>
              </a:rPr>
              <a:t>tüm gelişmiş ülkelerinde </a:t>
            </a:r>
            <a:r>
              <a:rPr lang="tr-TR" dirty="0" smtClean="0"/>
              <a:t>medya eğitimi ya da medya okuryazarlığı dersleri, çeşitli seviyelerde okullarda ders olarak okutulmaktadır.</a:t>
            </a:r>
          </a:p>
          <a:p>
            <a:r>
              <a:rPr lang="tr-TR" dirty="0" smtClean="0"/>
              <a:t>Bu dersler, </a:t>
            </a:r>
            <a:r>
              <a:rPr lang="tr-TR" dirty="0" smtClean="0">
                <a:solidFill>
                  <a:srgbClr val="FF0000"/>
                </a:solidFill>
              </a:rPr>
              <a:t>ya doğrudan müfredata konmakta </a:t>
            </a:r>
            <a:r>
              <a:rPr lang="tr-TR" dirty="0" smtClean="0"/>
              <a:t>(İngiltere, Fransa, ABD vb.) ya da </a:t>
            </a:r>
            <a:r>
              <a:rPr lang="tr-TR" dirty="0" smtClean="0">
                <a:solidFill>
                  <a:srgbClr val="FF0000"/>
                </a:solidFill>
              </a:rPr>
              <a:t>müfredatta ilgili dersler içinde </a:t>
            </a:r>
            <a:r>
              <a:rPr lang="tr-TR" dirty="0" smtClean="0"/>
              <a:t>(sanat, dil bilgisi, edebiyat, vatandaşlık vb.) okutulmaktadır (Kanada). </a:t>
            </a:r>
          </a:p>
          <a:p>
            <a:r>
              <a:rPr lang="tr-TR" dirty="0" smtClean="0"/>
              <a:t>Ne şekilde okutulursa okutulsun, dersin ağırlıklı olarak </a:t>
            </a:r>
            <a:r>
              <a:rPr lang="tr-TR" dirty="0" smtClean="0">
                <a:solidFill>
                  <a:srgbClr val="FF0000"/>
                </a:solidFill>
              </a:rPr>
              <a:t>uygulamaya dönük </a:t>
            </a:r>
            <a:r>
              <a:rPr lang="tr-TR" dirty="0" smtClean="0"/>
              <a:t>olarak işlendiği, öğrencilerin eleştirel, katılımcı ve yaratıcı yönlerini geliştirici bir şekilde planlandığı görülmektedir.</a:t>
            </a:r>
          </a:p>
          <a:p>
            <a:endParaRPr lang="tr-TR" dirty="0" smtClean="0"/>
          </a:p>
          <a:p>
            <a:pPr>
              <a:buNone/>
            </a:pPr>
            <a:r>
              <a:rPr lang="tr-TR" dirty="0" smtClean="0"/>
              <a:t>http://www.</a:t>
            </a:r>
            <a:r>
              <a:rPr lang="tr-TR" dirty="0" err="1" smtClean="0"/>
              <a:t>medyaokuryazarligi</a:t>
            </a:r>
            <a:r>
              <a:rPr lang="tr-TR" dirty="0" smtClean="0"/>
              <a:t>.</a:t>
            </a:r>
            <a:r>
              <a:rPr lang="tr-TR" dirty="0" err="1" smtClean="0"/>
              <a:t>org.tr</a:t>
            </a:r>
            <a:r>
              <a:rPr lang="tr-TR" dirty="0" smtClean="0"/>
              <a:t>/</a:t>
            </a:r>
            <a:r>
              <a:rPr lang="tr-TR" dirty="0" err="1" smtClean="0"/>
              <a:t>tarihce</a:t>
            </a:r>
            <a:r>
              <a:rPr lang="tr-TR" dirty="0" smtClean="0"/>
              <a:t>.html</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79512" y="692696"/>
            <a:ext cx="8686800" cy="4525963"/>
          </a:xfrm>
        </p:spPr>
        <p:txBody>
          <a:bodyPr/>
          <a:lstStyle/>
          <a:p>
            <a:r>
              <a:rPr lang="tr-TR" dirty="0" smtClean="0">
                <a:hlinkClick r:id="rId2" action="ppaction://hlinkfile"/>
              </a:rPr>
              <a:t>Kanada’nın müfredatı</a:t>
            </a:r>
            <a:endParaRPr lang="tr-TR" dirty="0"/>
          </a:p>
        </p:txBody>
      </p:sp>
      <p:pic>
        <p:nvPicPr>
          <p:cNvPr id="1026" name="Picture 2"/>
          <p:cNvPicPr>
            <a:picLocks noChangeAspect="1" noChangeArrowheads="1"/>
          </p:cNvPicPr>
          <p:nvPr/>
        </p:nvPicPr>
        <p:blipFill>
          <a:blip r:embed="rId3" cstate="print"/>
          <a:srcRect l="11896" t="3563" r="10624" b="13751"/>
          <a:stretch>
            <a:fillRect/>
          </a:stretch>
        </p:blipFill>
        <p:spPr bwMode="auto">
          <a:xfrm>
            <a:off x="539552" y="1340768"/>
            <a:ext cx="7309320" cy="51165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Afrika’da dahi….</a:t>
            </a:r>
            <a:endParaRPr lang="tr-TR" dirty="0"/>
          </a:p>
        </p:txBody>
      </p:sp>
      <p:sp>
        <p:nvSpPr>
          <p:cNvPr id="5" name="4 Metin Yer Tutucusu"/>
          <p:cNvSpPr>
            <a:spLocks noGrp="1"/>
          </p:cNvSpPr>
          <p:nvPr>
            <p:ph type="body" idx="1"/>
          </p:nvPr>
        </p:nvSpPr>
        <p:spPr/>
        <p:txBody>
          <a:bodyPr/>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Afrika</a:t>
            </a:r>
            <a:endParaRPr lang="tr-TR" dirty="0"/>
          </a:p>
        </p:txBody>
      </p:sp>
      <p:sp>
        <p:nvSpPr>
          <p:cNvPr id="3" name="2 İçerik Yer Tutucusu"/>
          <p:cNvSpPr>
            <a:spLocks noGrp="1"/>
          </p:cNvSpPr>
          <p:nvPr>
            <p:ph idx="1"/>
          </p:nvPr>
        </p:nvSpPr>
        <p:spPr/>
        <p:txBody>
          <a:bodyPr/>
          <a:lstStyle/>
          <a:p>
            <a:r>
              <a:rPr lang="tr-TR" dirty="0" smtClean="0"/>
              <a:t>Gençler kendilerini zararlı içerikten korumalı</a:t>
            </a:r>
          </a:p>
          <a:p>
            <a:r>
              <a:rPr lang="tr-TR" dirty="0" smtClean="0"/>
              <a:t>Okul dışında öğretilmektedir</a:t>
            </a:r>
            <a:endParaRPr lang="tr-TR" dirty="0"/>
          </a:p>
        </p:txBody>
      </p:sp>
      <p:pic>
        <p:nvPicPr>
          <p:cNvPr id="31746" name="Picture 2" descr="http://upload.wikimedia.org/wikipedia/commons/2/21/Africa_satellite_orthographic.jpg"/>
          <p:cNvPicPr>
            <a:picLocks noChangeAspect="1" noChangeArrowheads="1"/>
          </p:cNvPicPr>
          <p:nvPr/>
        </p:nvPicPr>
        <p:blipFill>
          <a:blip r:embed="rId2" cstate="print"/>
          <a:srcRect/>
          <a:stretch>
            <a:fillRect/>
          </a:stretch>
        </p:blipFill>
        <p:spPr bwMode="auto">
          <a:xfrm>
            <a:off x="6012160" y="2492896"/>
            <a:ext cx="1971285" cy="2736304"/>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1133</TotalTime>
  <Words>476</Words>
  <Application>Microsoft Macintosh PowerPoint</Application>
  <PresentationFormat>On-screen Show (4:3)</PresentationFormat>
  <Paragraphs>77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Franklin Gothic Book</vt:lpstr>
      <vt:lpstr>Franklin Gothic Medium</vt:lpstr>
      <vt:lpstr>Times New Roman</vt:lpstr>
      <vt:lpstr>Wingdings 2</vt:lpstr>
      <vt:lpstr>Gezinti</vt:lpstr>
      <vt:lpstr>Medya okuryazarlığı eğitimi dersi </vt:lpstr>
      <vt:lpstr>DÜNYADA MEDYA OKURYAZARLIĞI EĞİTİMİ</vt:lpstr>
      <vt:lpstr>PowerPoint Presentation</vt:lpstr>
      <vt:lpstr>PowerPoint Presentation</vt:lpstr>
      <vt:lpstr>PowerPoint Presentation</vt:lpstr>
      <vt:lpstr>Farklı ülkelerde medyaokuryazarlığı (</vt:lpstr>
      <vt:lpstr>PowerPoint Presentation</vt:lpstr>
      <vt:lpstr>Afrika’da dahi….</vt:lpstr>
      <vt:lpstr>Afrika</vt:lpstr>
      <vt:lpstr>Afrika</vt:lpstr>
      <vt:lpstr>Afrika</vt:lpstr>
      <vt:lpstr>Bir çıktısı olarak siberzorbalık’a karşı…</vt:lpstr>
      <vt:lpstr>TÜRKİYE’DE MEDYAOKURYAZARLIĞI EĞİTİMİ</vt:lpstr>
      <vt:lpstr>PowerPoint Presentation</vt:lpstr>
      <vt:lpstr>PowerPoint Presentation</vt:lpstr>
      <vt:lpstr>PowerPoint Presentation</vt:lpstr>
      <vt:lpstr>2014-2015 eğitim yılında kim okutur?</vt:lpstr>
      <vt:lpstr>PowerPoint Presentation</vt:lpstr>
      <vt:lpstr>PowerPoint Presentation</vt:lpstr>
      <vt:lpstr>MEDYA OKURYAZARLIĞI DERSİNDE OKUTULACAK KONULAR</vt:lpstr>
      <vt:lpstr>2014 programı ayrıntısı</vt:lpstr>
      <vt:lpstr>      MEDYA OKURYAZARLIĞI DERSİNDE ÖĞRENCİLERE KAZANDIRILMAK İSTENEN DAVRANIŞLAR</vt:lpstr>
      <vt:lpstr>PowerPoint Presentation</vt:lpstr>
      <vt:lpstr>Talim terbıye kurulu:</vt:lpstr>
    </vt:vector>
  </TitlesOfParts>
  <Company>-=[By NeC]=-</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Okuryazarlığı</dc:title>
  <dc:creator>zhra</dc:creator>
  <cp:lastModifiedBy>A</cp:lastModifiedBy>
  <cp:revision>104</cp:revision>
  <dcterms:created xsi:type="dcterms:W3CDTF">2014-05-01T13:20:44Z</dcterms:created>
  <dcterms:modified xsi:type="dcterms:W3CDTF">2017-12-14T20:48:53Z</dcterms:modified>
</cp:coreProperties>
</file>