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51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5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0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4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0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8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9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3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1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55185-8D69-4E83-9DC3-E8F8CBEFEC5A}" type="datetimeFigureOut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15.12.2017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40914A-B323-405C-A399-49D259A7F15C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5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u="sng" dirty="0" smtClean="0"/>
              <a:t>İNDEKS ÖZELLİKLERİN TAYİNİ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b="1" i="1" dirty="0"/>
              <a:t>2.KIVAM LİMİTLERİ (</a:t>
            </a:r>
            <a:r>
              <a:rPr lang="tr-TR" sz="3600" dirty="0"/>
              <a:t>ATTERBERG LİMİTLERİ)</a:t>
            </a:r>
          </a:p>
          <a:p>
            <a:pPr>
              <a:buNone/>
            </a:pPr>
            <a:endParaRPr lang="tr-TR" sz="3600" b="1" i="1" dirty="0"/>
          </a:p>
          <a:p>
            <a:r>
              <a:rPr lang="tr-TR" sz="3600" b="1" i="1" dirty="0"/>
              <a:t>LİKİT LİMİT (LL)</a:t>
            </a:r>
          </a:p>
          <a:p>
            <a:r>
              <a:rPr lang="tr-TR" sz="3600" b="1" i="1" dirty="0"/>
              <a:t>PLASTİK LİMİT (PL)</a:t>
            </a:r>
          </a:p>
          <a:p>
            <a:r>
              <a:rPr lang="tr-TR" sz="3600" b="1" i="1" dirty="0"/>
              <a:t>BÜZÜLME LİMİTİ (BL)</a:t>
            </a:r>
          </a:p>
        </p:txBody>
      </p:sp>
    </p:spTree>
    <p:extLst>
      <p:ext uri="{BB962C8B-B14F-4D97-AF65-F5344CB8AC3E}">
        <p14:creationId xmlns:p14="http://schemas.microsoft.com/office/powerpoint/2010/main" val="4394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Hesapla bulmak için: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LL= W</a:t>
            </a:r>
            <a:r>
              <a:rPr lang="tr-TR" baseline="-25000" dirty="0" smtClean="0"/>
              <a:t>N</a:t>
            </a:r>
            <a:r>
              <a:rPr lang="tr-TR" dirty="0" smtClean="0"/>
              <a:t> (N/25)</a:t>
            </a:r>
            <a:r>
              <a:rPr lang="tr-TR" baseline="30000" dirty="0" smtClean="0"/>
              <a:t>0,121</a:t>
            </a:r>
          </a:p>
          <a:p>
            <a:endParaRPr lang="tr-TR" baseline="30000" dirty="0" smtClean="0"/>
          </a:p>
          <a:p>
            <a:r>
              <a:rPr lang="tr-TR" dirty="0" smtClean="0"/>
              <a:t>W</a:t>
            </a:r>
            <a:r>
              <a:rPr lang="tr-TR" baseline="-25000" dirty="0" smtClean="0"/>
              <a:t>N</a:t>
            </a:r>
            <a:r>
              <a:rPr lang="tr-TR" dirty="0" smtClean="0"/>
              <a:t> : N vuruştaki nem, %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54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Plastik Limit (PL) Tayini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5561" y="2204864"/>
            <a:ext cx="72728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4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PLASTİK LİMİT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/>
              <a:t>Üç mm kalınlığında iplik oluştuğunda kırılma ve çatlamaların görüldüğü andaki maksimum nem değeridir.</a:t>
            </a:r>
          </a:p>
          <a:p>
            <a:endParaRPr lang="tr-TR" dirty="0"/>
          </a:p>
          <a:p>
            <a:r>
              <a:rPr lang="tr-TR" sz="2800" dirty="0" smtClean="0"/>
              <a:t>PL </a:t>
            </a:r>
            <a:r>
              <a:rPr lang="tr-TR" sz="2800" dirty="0" smtClean="0"/>
              <a:t>sayısal olarak, tane büyüklüğü eşit olduğunda artma eğilimi gösterirken, küçüldüğünde azalma eğilimi gösterir.</a:t>
            </a:r>
          </a:p>
          <a:p>
            <a:r>
              <a:rPr lang="tr-TR" sz="2800" dirty="0" smtClean="0"/>
              <a:t>PL ayrıca, toprağın kesme direncinin bir ölçüsüdür.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964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400" b="1" i="1" dirty="0"/>
              <a:t/>
            </a:r>
            <a:br>
              <a:rPr lang="tr-TR" sz="5400" b="1" i="1" dirty="0"/>
            </a:br>
            <a:r>
              <a:rPr lang="tr-TR" sz="5400" b="1" i="1" dirty="0"/>
              <a:t>Plastiklik  İndeksi Tayini</a:t>
            </a:r>
            <a:br>
              <a:rPr lang="tr-TR" sz="5400" b="1" i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4800" dirty="0"/>
          </a:p>
          <a:p>
            <a:r>
              <a:rPr lang="tr-TR" sz="4800" b="1" i="1" dirty="0"/>
              <a:t>PI = LL – PL</a:t>
            </a:r>
          </a:p>
          <a:p>
            <a:r>
              <a:rPr lang="tr-TR" sz="4800" b="1" i="1" dirty="0"/>
              <a:t>PI= 0,73(LL-20) </a:t>
            </a:r>
            <a:endParaRPr lang="tr-TR" sz="4800" b="1" i="1" dirty="0" smtClean="0"/>
          </a:p>
          <a:p>
            <a:pPr marL="0" indent="0">
              <a:buNone/>
            </a:pPr>
            <a:r>
              <a:rPr lang="tr-TR" sz="4800" b="1" i="1" dirty="0"/>
              <a:t> </a:t>
            </a:r>
            <a:r>
              <a:rPr lang="tr-TR" sz="4800" b="1" i="1" dirty="0" smtClean="0"/>
              <a:t>(</a:t>
            </a:r>
            <a:r>
              <a:rPr lang="tr-TR" sz="4800" b="1" i="1" dirty="0" smtClean="0"/>
              <a:t>sınıflandırma </a:t>
            </a:r>
            <a:r>
              <a:rPr lang="tr-TR" sz="4800" b="1" i="1" dirty="0"/>
              <a:t>eğrisinden</a:t>
            </a:r>
            <a:r>
              <a:rPr lang="tr-TR" sz="4800" i="1" dirty="0"/>
              <a:t>)</a:t>
            </a:r>
            <a:br>
              <a:rPr lang="tr-TR" sz="4800" i="1" dirty="0"/>
            </a:b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4833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CASSAGRANDE PLASTİKLİK KARTI</a:t>
            </a:r>
            <a:endParaRPr lang="tr-TR" dirty="0"/>
          </a:p>
        </p:txBody>
      </p:sp>
      <p:pic>
        <p:nvPicPr>
          <p:cNvPr id="5122" name="Picture 2" descr="C:\Users\baran\Pictures\printer\2011-12-05 1\1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268761"/>
            <a:ext cx="8208912" cy="558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2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AKTİVİTE SAYISI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4400" b="1" i="1" dirty="0"/>
              <a:t>A = </a:t>
            </a:r>
            <a:r>
              <a:rPr lang="tr-TR" sz="4400" b="1" i="1" dirty="0" smtClean="0"/>
              <a:t>PI / Kil Yüzdesi</a:t>
            </a:r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>                                  </a:t>
            </a:r>
          </a:p>
          <a:p>
            <a:pPr algn="ctr">
              <a:buNone/>
            </a:pPr>
            <a:r>
              <a:rPr lang="tr-TR" b="1" i="1" dirty="0" smtClean="0"/>
              <a:t>                                          hacim değişmesi artar</a:t>
            </a:r>
          </a:p>
          <a:p>
            <a:r>
              <a:rPr lang="tr-TR" sz="4000" b="1" i="1" dirty="0">
                <a:solidFill>
                  <a:srgbClr val="FF0000"/>
                </a:solidFill>
              </a:rPr>
              <a:t>&lt;0,75  </a:t>
            </a:r>
            <a:r>
              <a:rPr lang="tr-TR" sz="4000" b="1" i="1" dirty="0" err="1">
                <a:solidFill>
                  <a:srgbClr val="FF0000"/>
                </a:solidFill>
              </a:rPr>
              <a:t>inaktif</a:t>
            </a:r>
            <a:endParaRPr lang="tr-TR" sz="4000" b="1" i="1" dirty="0">
              <a:solidFill>
                <a:srgbClr val="FF0000"/>
              </a:solidFill>
            </a:endParaRPr>
          </a:p>
          <a:p>
            <a:r>
              <a:rPr lang="tr-TR" sz="4000" b="1" i="1" dirty="0">
                <a:solidFill>
                  <a:srgbClr val="FF0000"/>
                </a:solidFill>
              </a:rPr>
              <a:t>0,75-1,50 aktif</a:t>
            </a:r>
          </a:p>
          <a:p>
            <a:r>
              <a:rPr lang="tr-TR" sz="4000" b="1" i="1" dirty="0">
                <a:solidFill>
                  <a:srgbClr val="FF0000"/>
                </a:solidFill>
              </a:rPr>
              <a:t>1,50 – 5,5 çok aktif</a:t>
            </a:r>
            <a:endParaRPr lang="tr-TR" sz="4000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>
            <a:off x="7752184" y="3861048"/>
            <a:ext cx="0" cy="201622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Aktivite sayısını etkileyen etmenler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5400" dirty="0"/>
          </a:p>
          <a:p>
            <a:r>
              <a:rPr lang="tr-TR" sz="5400" dirty="0"/>
              <a:t>Su miktarı,</a:t>
            </a:r>
          </a:p>
          <a:p>
            <a:r>
              <a:rPr lang="tr-TR" sz="5400" dirty="0"/>
              <a:t>Kil tipi ve miktarı</a:t>
            </a:r>
          </a:p>
          <a:p>
            <a:r>
              <a:rPr lang="tr-TR" sz="5400" dirty="0"/>
              <a:t>Katyonların cinsi</a:t>
            </a:r>
          </a:p>
        </p:txBody>
      </p:sp>
    </p:spTree>
    <p:extLst>
      <p:ext uri="{BB962C8B-B14F-4D97-AF65-F5344CB8AC3E}">
        <p14:creationId xmlns:p14="http://schemas.microsoft.com/office/powerpoint/2010/main" val="37626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908717"/>
          <a:ext cx="8229600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Mineral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Aktivite sayısı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Smektit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1-7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İllit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0,5-1,0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Kaolinit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0,5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Attapulgit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0,8-1,2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Kuvars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0,0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1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Killerin hassaslığı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3200" dirty="0" smtClean="0"/>
              <a:t>   </a:t>
            </a:r>
          </a:p>
          <a:p>
            <a:pPr>
              <a:buNone/>
            </a:pPr>
            <a:r>
              <a:rPr lang="tr-TR" sz="3200" dirty="0"/>
              <a:t> </a:t>
            </a:r>
            <a:r>
              <a:rPr lang="tr-TR" sz="3200" dirty="0" smtClean="0"/>
              <a:t> </a:t>
            </a:r>
            <a:r>
              <a:rPr lang="tr-TR" sz="3200" dirty="0" smtClean="0"/>
              <a:t>Yoğrulmadan </a:t>
            </a:r>
            <a:r>
              <a:rPr lang="tr-TR" sz="3200" dirty="0"/>
              <a:t>dolayı kıvam değiştirerek  sertlik </a:t>
            </a:r>
            <a:r>
              <a:rPr lang="tr-TR" sz="3200" dirty="0" smtClean="0"/>
              <a:t>ve dayanıklılıklarının </a:t>
            </a:r>
            <a:r>
              <a:rPr lang="tr-TR" sz="3200" dirty="0"/>
              <a:t>azalması </a:t>
            </a:r>
            <a:r>
              <a:rPr lang="tr-TR" sz="3200" dirty="0" smtClean="0"/>
              <a:t>durumudur.</a:t>
            </a:r>
            <a:endParaRPr lang="tr-TR" sz="3200" dirty="0"/>
          </a:p>
          <a:p>
            <a:pPr>
              <a:buNone/>
            </a:pPr>
            <a:endParaRPr lang="tr-TR" sz="3200" dirty="0"/>
          </a:p>
          <a:p>
            <a:pPr>
              <a:buNone/>
            </a:pPr>
            <a:r>
              <a:rPr lang="tr-TR" sz="3200" dirty="0"/>
              <a:t>Su kapsamı aynı kaldığında,</a:t>
            </a:r>
          </a:p>
          <a:p>
            <a:pPr>
              <a:buNone/>
            </a:pPr>
            <a:endParaRPr lang="tr-TR" sz="3200" dirty="0"/>
          </a:p>
          <a:p>
            <a:r>
              <a:rPr lang="tr-TR" sz="3200" dirty="0"/>
              <a:t>bağlayıcı kuvvetlerin </a:t>
            </a:r>
            <a:r>
              <a:rPr lang="tr-TR" sz="3200" dirty="0" smtClean="0"/>
              <a:t>kalkar, </a:t>
            </a:r>
            <a:endParaRPr lang="tr-TR" sz="3200" dirty="0"/>
          </a:p>
          <a:p>
            <a:r>
              <a:rPr lang="tr-TR" sz="3200" dirty="0"/>
              <a:t>kümeli </a:t>
            </a:r>
            <a:r>
              <a:rPr lang="tr-TR" sz="3200" dirty="0" smtClean="0"/>
              <a:t>yapı bozulur.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266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7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0000"/>
                </a:solidFill>
              </a:rPr>
              <a:t>Killerin hassaslığı</a:t>
            </a:r>
            <a:r>
              <a:rPr lang="tr-TR" sz="5400" dirty="0" smtClean="0"/>
              <a:t>,</a:t>
            </a:r>
            <a:endParaRPr lang="tr-TR" sz="5400" dirty="0" smtClean="0"/>
          </a:p>
          <a:p>
            <a:pPr marL="0" indent="0">
              <a:buNone/>
            </a:pPr>
            <a:endParaRPr lang="tr-TR" sz="4400" dirty="0" smtClean="0"/>
          </a:p>
          <a:p>
            <a:pPr marL="0" indent="0">
              <a:buNone/>
            </a:pPr>
            <a:r>
              <a:rPr lang="tr-TR" sz="4400" dirty="0" smtClean="0"/>
              <a:t>örselenmiş </a:t>
            </a:r>
            <a:r>
              <a:rPr lang="tr-TR" sz="4400" dirty="0"/>
              <a:t>haldeki basınç mukavemetinin yoğrulmuş haldeki basınç mukavemetine oranı ile </a:t>
            </a:r>
            <a:r>
              <a:rPr lang="tr-TR" sz="4400" dirty="0" smtClean="0"/>
              <a:t>belirlenir.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1872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aran\Pictures\printer\2011-12-05 1\1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253952"/>
            <a:ext cx="8136904" cy="6482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79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BÜZÜLME LİMİTİ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3200" dirty="0" smtClean="0"/>
              <a:t>Daha </a:t>
            </a:r>
            <a:r>
              <a:rPr lang="tr-TR" sz="3200" dirty="0" smtClean="0"/>
              <a:t>fazla hacim değişmesinin olmadığı noktadaki nem miktarı.</a:t>
            </a:r>
          </a:p>
          <a:p>
            <a:endParaRPr lang="tr-TR" sz="3200" dirty="0" smtClean="0"/>
          </a:p>
          <a:p>
            <a:r>
              <a:rPr lang="tr-TR" sz="3200" dirty="0" smtClean="0"/>
              <a:t>Tamamen doygun topraklarda uygulanabildiği gibi Likit Limitin üzerinde bir nem değeri yeterlidir.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57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BÜZÜLME LİMİTİ TAYİNİ</a:t>
            </a:r>
            <a:endParaRPr lang="tr-TR" dirty="0"/>
          </a:p>
        </p:txBody>
      </p:sp>
      <p:pic>
        <p:nvPicPr>
          <p:cNvPr id="6" name="5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988841"/>
            <a:ext cx="763284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2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/>
              <a:t>Hesaplama</a:t>
            </a:r>
            <a:endParaRPr lang="tr-TR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3600" dirty="0" smtClean="0">
                <a:solidFill>
                  <a:srgbClr val="FF0000"/>
                </a:solidFill>
              </a:rPr>
              <a:t>BL</a:t>
            </a:r>
            <a:r>
              <a:rPr lang="tr-TR" sz="3600" dirty="0" smtClean="0">
                <a:solidFill>
                  <a:srgbClr val="FF0000"/>
                </a:solidFill>
              </a:rPr>
              <a:t>= W0 – </a:t>
            </a:r>
            <a:r>
              <a:rPr lang="tr-TR" sz="3600" dirty="0" smtClean="0">
                <a:solidFill>
                  <a:srgbClr val="FF0000"/>
                </a:solidFill>
              </a:rPr>
              <a:t>{(</a:t>
            </a:r>
            <a:r>
              <a:rPr lang="tr-TR" sz="3600" dirty="0" err="1" smtClean="0">
                <a:solidFill>
                  <a:srgbClr val="FF0000"/>
                </a:solidFill>
              </a:rPr>
              <a:t>Vo-Vt</a:t>
            </a:r>
            <a:r>
              <a:rPr lang="tr-TR" sz="3600" dirty="0" smtClean="0">
                <a:solidFill>
                  <a:srgbClr val="FF0000"/>
                </a:solidFill>
              </a:rPr>
              <a:t>)/ </a:t>
            </a:r>
            <a:r>
              <a:rPr lang="tr-TR" sz="3600" dirty="0" err="1" smtClean="0">
                <a:solidFill>
                  <a:srgbClr val="FF0000"/>
                </a:solidFill>
              </a:rPr>
              <a:t>Wt</a:t>
            </a:r>
            <a:r>
              <a:rPr lang="tr-TR" sz="3600" dirty="0" smtClean="0">
                <a:solidFill>
                  <a:srgbClr val="FF0000"/>
                </a:solidFill>
              </a:rPr>
              <a:t>) </a:t>
            </a:r>
            <a:r>
              <a:rPr lang="tr-TR" sz="3600" dirty="0" smtClean="0">
                <a:solidFill>
                  <a:srgbClr val="FF0000"/>
                </a:solidFill>
              </a:rPr>
              <a:t>x 100}</a:t>
            </a:r>
            <a:endParaRPr lang="tr-TR" sz="3600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r>
              <a:rPr lang="tr-TR" dirty="0" smtClean="0"/>
              <a:t>BL: Büzülme Limiti                                 </a:t>
            </a:r>
            <a:r>
              <a:rPr lang="tr-TR" dirty="0"/>
              <a:t>Büzülme oranı (BO)= </a:t>
            </a:r>
            <a:r>
              <a:rPr lang="tr-TR" dirty="0" err="1"/>
              <a:t>Wt</a:t>
            </a:r>
            <a:r>
              <a:rPr lang="tr-TR" dirty="0"/>
              <a:t>/ </a:t>
            </a:r>
            <a:r>
              <a:rPr lang="tr-TR" dirty="0" err="1"/>
              <a:t>Vt</a:t>
            </a:r>
            <a:endParaRPr lang="tr-TR" dirty="0"/>
          </a:p>
          <a:p>
            <a:r>
              <a:rPr lang="tr-TR" dirty="0" err="1" smtClean="0"/>
              <a:t>Wo</a:t>
            </a:r>
            <a:r>
              <a:rPr lang="tr-TR" dirty="0" smtClean="0"/>
              <a:t>: Toprak nemi, %        </a:t>
            </a:r>
            <a:endParaRPr lang="tr-TR" dirty="0" smtClean="0"/>
          </a:p>
          <a:p>
            <a:r>
              <a:rPr lang="tr-TR" dirty="0" err="1" smtClean="0"/>
              <a:t>Wt</a:t>
            </a:r>
            <a:r>
              <a:rPr lang="tr-TR" dirty="0" smtClean="0"/>
              <a:t>: </a:t>
            </a:r>
            <a:r>
              <a:rPr lang="tr-TR" dirty="0" smtClean="0"/>
              <a:t>Kuru </a:t>
            </a:r>
            <a:r>
              <a:rPr lang="tr-TR" dirty="0" smtClean="0"/>
              <a:t>toprak ağırlığı, g</a:t>
            </a:r>
          </a:p>
          <a:p>
            <a:r>
              <a:rPr lang="tr-TR" dirty="0" err="1" smtClean="0"/>
              <a:t>Vt</a:t>
            </a:r>
            <a:r>
              <a:rPr lang="tr-TR" dirty="0" smtClean="0"/>
              <a:t>: </a:t>
            </a:r>
            <a:r>
              <a:rPr lang="tr-TR" dirty="0" smtClean="0"/>
              <a:t>Kuru </a:t>
            </a:r>
            <a:r>
              <a:rPr lang="tr-TR" dirty="0" smtClean="0"/>
              <a:t>toprak hacmi, cm</a:t>
            </a:r>
            <a:r>
              <a:rPr lang="tr-TR" baseline="30000" dirty="0" smtClean="0"/>
              <a:t>3</a:t>
            </a:r>
          </a:p>
          <a:p>
            <a:r>
              <a:rPr lang="tr-TR" dirty="0" err="1" smtClean="0"/>
              <a:t>Vo</a:t>
            </a:r>
            <a:r>
              <a:rPr lang="tr-TR" dirty="0" smtClean="0"/>
              <a:t>: Yaş toprak hacmi</a:t>
            </a:r>
            <a:r>
              <a:rPr lang="tr-TR" dirty="0"/>
              <a:t>, cm</a:t>
            </a:r>
            <a:r>
              <a:rPr lang="tr-TR" baseline="30000" dirty="0"/>
              <a:t>3</a:t>
            </a:r>
          </a:p>
          <a:p>
            <a:endParaRPr lang="tr-TR" baseline="30000" dirty="0" smtClean="0"/>
          </a:p>
          <a:p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17441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an\Pictures\printer\2011-12-05 1\1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620688"/>
            <a:ext cx="8784976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0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91544" y="548680"/>
          <a:ext cx="8229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Hassaslık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Özellik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&lt;2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 değil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2-4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Orta 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4-8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8-16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Çok 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16-32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Az 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32-64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Orta 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&gt;64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5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28496" y="548680"/>
            <a:ext cx="66724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67609" y="2348880"/>
            <a:ext cx="64807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919536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/>
              <a:t>Kıvam Limitleri (</a:t>
            </a:r>
            <a:r>
              <a:rPr lang="tr-TR" b="1" i="1" dirty="0" err="1" smtClean="0"/>
              <a:t>Atterberg</a:t>
            </a:r>
            <a:r>
              <a:rPr lang="tr-TR" b="1" i="1" dirty="0" smtClean="0"/>
              <a:t> Limitleri)</a:t>
            </a:r>
            <a:r>
              <a:rPr lang="tr-TR" i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138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7729" y="404665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Likit  Limit (LL) </a:t>
            </a:r>
            <a:r>
              <a:rPr lang="tr-TR" b="1" i="1" dirty="0" smtClean="0"/>
              <a:t>Tayini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67609" y="2132856"/>
            <a:ext cx="72728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88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LİKİT LİMİT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LL kesme direncinin bir ölçüsüdür. </a:t>
            </a:r>
          </a:p>
          <a:p>
            <a:r>
              <a:rPr lang="tr-TR" dirty="0" smtClean="0"/>
              <a:t>Her  vuruş 1 g/cm</a:t>
            </a:r>
            <a:r>
              <a:rPr lang="tr-TR" baseline="30000" dirty="0" smtClean="0"/>
              <a:t>2 </a:t>
            </a:r>
            <a:r>
              <a:rPr lang="tr-TR" dirty="0" smtClean="0"/>
              <a:t>kesme direncine denk gelir.</a:t>
            </a:r>
          </a:p>
          <a:p>
            <a:r>
              <a:rPr lang="tr-TR" dirty="0" smtClean="0"/>
              <a:t>Bütün topraklar için LL= 20-25 g/cm</a:t>
            </a:r>
            <a:r>
              <a:rPr lang="tr-TR" baseline="30000" dirty="0" smtClean="0"/>
              <a:t>2 </a:t>
            </a:r>
            <a:r>
              <a:rPr lang="tr-TR" dirty="0" smtClean="0"/>
              <a:t>kesme direnci sabiti</a:t>
            </a:r>
          </a:p>
          <a:p>
            <a:r>
              <a:rPr lang="tr-TR" dirty="0" smtClean="0"/>
              <a:t>Tane büyüklüğü azaldığında LL artar.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03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an\Pictures\printer\2011-12-05 1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908720"/>
            <a:ext cx="7992888" cy="5064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6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an\Pictures\printer\2011-12-05 1\1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692697"/>
            <a:ext cx="7848872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8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an\Pictures\printer\2011-12-05 1\1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544232"/>
            <a:ext cx="7272807" cy="562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5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328</Words>
  <Application>Microsoft Office PowerPoint</Application>
  <PresentationFormat>Geniş ekran</PresentationFormat>
  <Paragraphs>94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Akış</vt:lpstr>
      <vt:lpstr>İNDEKS ÖZELLİKLERİN TAYİNİ </vt:lpstr>
      <vt:lpstr>PowerPoint Sunusu</vt:lpstr>
      <vt:lpstr>Kıvam Limitleri (Atterberg Limitleri)  </vt:lpstr>
      <vt:lpstr>PowerPoint Sunusu</vt:lpstr>
      <vt:lpstr>Likit  Limit (LL) Tayini</vt:lpstr>
      <vt:lpstr>LİKİT LİMİT</vt:lpstr>
      <vt:lpstr>PowerPoint Sunusu</vt:lpstr>
      <vt:lpstr>PowerPoint Sunusu</vt:lpstr>
      <vt:lpstr>PowerPoint Sunusu</vt:lpstr>
      <vt:lpstr>Hesapla bulmak için:</vt:lpstr>
      <vt:lpstr>Plastik Limit (PL) Tayini</vt:lpstr>
      <vt:lpstr>PLASTİK LİMİT</vt:lpstr>
      <vt:lpstr> Plastiklik  İndeksi Tayini </vt:lpstr>
      <vt:lpstr>CASSAGRANDE PLASTİKLİK KARTI</vt:lpstr>
      <vt:lpstr>AKTİVİTE SAYISI</vt:lpstr>
      <vt:lpstr>Aktivite sayısını etkileyen etmenler</vt:lpstr>
      <vt:lpstr>PowerPoint Sunusu</vt:lpstr>
      <vt:lpstr>Killerin hassaslığı</vt:lpstr>
      <vt:lpstr>PowerPoint Sunusu</vt:lpstr>
      <vt:lpstr>BÜZÜLME LİMİTİ</vt:lpstr>
      <vt:lpstr>BÜZÜLME LİMİTİ TAYİNİ</vt:lpstr>
      <vt:lpstr>Hesaplama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</dc:creator>
  <cp:lastModifiedBy>abdullah</cp:lastModifiedBy>
  <cp:revision>5</cp:revision>
  <dcterms:created xsi:type="dcterms:W3CDTF">2017-11-21T12:24:48Z</dcterms:created>
  <dcterms:modified xsi:type="dcterms:W3CDTF">2017-12-15T11:40:39Z</dcterms:modified>
</cp:coreProperties>
</file>