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7A898E-DF28-42FA-BD41-F62A5C84533A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A4926-2EF2-463F-8AFA-9311E00AB6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7007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880714-48AC-45D0-8E43-CEE7F48BE05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896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0F75-C032-4E51-B463-9728B3699D83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C9225-64DD-4AF4-B0E1-9795EF23D1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031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0F75-C032-4E51-B463-9728B3699D83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C9225-64DD-4AF4-B0E1-9795EF23D1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32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0F75-C032-4E51-B463-9728B3699D83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C9225-64DD-4AF4-B0E1-9795EF23D1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2378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0F75-C032-4E51-B463-9728B3699D83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C9225-64DD-4AF4-B0E1-9795EF23D1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5489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0F75-C032-4E51-B463-9728B3699D83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C9225-64DD-4AF4-B0E1-9795EF23D1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5045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0F75-C032-4E51-B463-9728B3699D83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C9225-64DD-4AF4-B0E1-9795EF23D1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4660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0F75-C032-4E51-B463-9728B3699D83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C9225-64DD-4AF4-B0E1-9795EF23D1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676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0F75-C032-4E51-B463-9728B3699D83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C9225-64DD-4AF4-B0E1-9795EF23D1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4955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0F75-C032-4E51-B463-9728B3699D83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C9225-64DD-4AF4-B0E1-9795EF23D1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8643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0F75-C032-4E51-B463-9728B3699D83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C9225-64DD-4AF4-B0E1-9795EF23D1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1909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0F75-C032-4E51-B463-9728B3699D83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C9225-64DD-4AF4-B0E1-9795EF23D1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898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40F75-C032-4E51-B463-9728B3699D83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C9225-64DD-4AF4-B0E1-9795EF23D1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7092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Biyoteknoloji</a:t>
            </a:r>
            <a:r>
              <a:rPr lang="tr-TR" dirty="0" smtClean="0"/>
              <a:t> İçin Mikrobiyoloji 1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2860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697163" y="457200"/>
            <a:ext cx="7772400" cy="45152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200" dirty="0">
                <a:latin typeface="Calibri" pitchFamily="34" charset="0"/>
                <a:cs typeface="Calibri" pitchFamily="34" charset="0"/>
              </a:rPr>
              <a:t>İnce Bağırsak</a:t>
            </a:r>
            <a:endParaRPr lang="tr-TR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1052736"/>
            <a:ext cx="7772400" cy="5043264"/>
          </a:xfrm>
        </p:spPr>
        <p:txBody>
          <a:bodyPr/>
          <a:lstStyle/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İnce bağırsak </a:t>
            </a:r>
            <a:r>
              <a:rPr lang="tr-TR" sz="2400" i="1" dirty="0" err="1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duodenum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ile</a:t>
            </a:r>
            <a:r>
              <a:rPr lang="tr-TR" sz="2400" i="1" dirty="0">
                <a:solidFill>
                  <a:srgbClr val="FF3399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i="1" dirty="0" err="1">
                <a:solidFill>
                  <a:srgbClr val="FF3399"/>
                </a:solidFill>
                <a:latin typeface="Calibri" pitchFamily="34" charset="0"/>
                <a:cs typeface="Calibri" pitchFamily="34" charset="0"/>
              </a:rPr>
              <a:t>ileum</a:t>
            </a:r>
            <a:r>
              <a:rPr lang="tr-TR" sz="24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ve bunları birbirine bağlayan</a:t>
            </a:r>
            <a:r>
              <a:rPr lang="tr-TR" sz="2400" dirty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i="1" dirty="0" err="1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jejunum</a:t>
            </a:r>
            <a:r>
              <a:rPr lang="tr-TR" sz="2400" dirty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olarak iki parçaya ayrılmıştır.</a:t>
            </a:r>
          </a:p>
          <a:p>
            <a:pPr>
              <a:buNone/>
            </a:pPr>
            <a:endParaRPr lang="tr-TR" sz="1600" dirty="0">
              <a:latin typeface="Calibri" pitchFamily="34" charset="0"/>
              <a:cs typeface="Calibri" pitchFamily="34" charset="0"/>
            </a:endParaRP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Mideye bitişik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duodenum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oldukça asidik olması ve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mikrobiyal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floranın eksikliği ile mideye benzerdir.</a:t>
            </a:r>
          </a:p>
          <a:p>
            <a:pPr>
              <a:buNone/>
            </a:pPr>
            <a:endParaRPr lang="tr-TR" sz="1600" dirty="0">
              <a:latin typeface="Calibri" pitchFamily="34" charset="0"/>
              <a:cs typeface="Calibri" pitchFamily="34" charset="0"/>
            </a:endParaRPr>
          </a:p>
          <a:p>
            <a:r>
              <a:rPr lang="tr-TR" sz="2400" dirty="0" err="1">
                <a:latin typeface="Calibri" pitchFamily="34" charset="0"/>
                <a:cs typeface="Calibri" pitchFamily="34" charset="0"/>
              </a:rPr>
              <a:t>Duodenum’dan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Jejunum’a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kadar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pH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daha bazik hale gelir ve bakteri sayısı artar.</a:t>
            </a:r>
          </a:p>
          <a:p>
            <a:pPr>
              <a:buNone/>
            </a:pPr>
            <a:endParaRPr lang="tr-TR" sz="1600" dirty="0">
              <a:latin typeface="Calibri" pitchFamily="34" charset="0"/>
              <a:cs typeface="Calibri" pitchFamily="34" charset="0"/>
            </a:endParaRPr>
          </a:p>
          <a:p>
            <a:r>
              <a:rPr lang="tr-TR" sz="2400" dirty="0" err="1">
                <a:latin typeface="Calibri" pitchFamily="34" charset="0"/>
                <a:cs typeface="Calibri" pitchFamily="34" charset="0"/>
              </a:rPr>
              <a:t>İleumun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aşağısında bağırsak lümeninde sindirim materyali ile karışmış halde bakteri bulunur.</a:t>
            </a:r>
          </a:p>
          <a:p>
            <a:pPr>
              <a:buNone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09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697163" y="457201"/>
            <a:ext cx="7772400" cy="45719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200" dirty="0">
                <a:latin typeface="Calibri" pitchFamily="34" charset="0"/>
                <a:cs typeface="Calibri" pitchFamily="34" charset="0"/>
              </a:rPr>
              <a:t>Kalın Bağırsak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1124744"/>
            <a:ext cx="7772400" cy="4971256"/>
          </a:xfrm>
        </p:spPr>
        <p:txBody>
          <a:bodyPr>
            <a:normAutofit fontScale="92500" lnSpcReduction="10000"/>
          </a:bodyPr>
          <a:lstStyle/>
          <a:p>
            <a:r>
              <a:rPr lang="tr-TR" sz="2400" dirty="0" err="1">
                <a:latin typeface="Calibri" pitchFamily="34" charset="0"/>
                <a:cs typeface="Calibri" pitchFamily="34" charset="0"/>
              </a:rPr>
              <a:t>İleum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, kalın bağırsakların bağlantı noktası olan </a:t>
            </a:r>
            <a:r>
              <a:rPr lang="tr-TR" sz="2400" i="1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Çekum’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a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boşalır.</a:t>
            </a:r>
          </a:p>
          <a:p>
            <a:pPr>
              <a:buNone/>
            </a:pPr>
            <a:endParaRPr lang="tr-TR" sz="1600" dirty="0">
              <a:latin typeface="Calibri" pitchFamily="34" charset="0"/>
              <a:cs typeface="Calibri" pitchFamily="34" charset="0"/>
            </a:endParaRP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Kalın bağırsakların geri kalan kısmını kolon oluşturur.</a:t>
            </a:r>
          </a:p>
          <a:p>
            <a:pPr>
              <a:buNone/>
            </a:pPr>
            <a:endParaRPr lang="tr-TR" sz="1600" dirty="0">
              <a:latin typeface="Calibri" pitchFamily="34" charset="0"/>
              <a:cs typeface="Calibri" pitchFamily="34" charset="0"/>
            </a:endParaRP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Kolon, </a:t>
            </a:r>
            <a:r>
              <a:rPr lang="tr-TR" sz="2400" i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özelleşmiş </a:t>
            </a:r>
            <a:r>
              <a:rPr lang="tr-TR" sz="2400" i="1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fermentasyon</a:t>
            </a:r>
            <a:r>
              <a:rPr lang="tr-TR" sz="2400" i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tankı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gibi davranır ve çok sayıda bakteriyi barındırır.</a:t>
            </a:r>
          </a:p>
          <a:p>
            <a:pPr>
              <a:buNone/>
            </a:pPr>
            <a:endParaRPr lang="tr-TR" sz="1600" dirty="0">
              <a:latin typeface="Calibri" pitchFamily="34" charset="0"/>
              <a:cs typeface="Calibri" pitchFamily="34" charset="0"/>
            </a:endParaRP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Bağırsak lümeni içinde muhtemelen gıda sindirimi sonucu oluşan besin kaynaklarını kullanan pek çok bakteri yaşar.</a:t>
            </a:r>
          </a:p>
          <a:p>
            <a:pPr>
              <a:buNone/>
            </a:pPr>
            <a:endParaRPr lang="tr-TR" sz="1600" dirty="0">
              <a:latin typeface="Calibri" pitchFamily="34" charset="0"/>
              <a:cs typeface="Calibri" pitchFamily="34" charset="0"/>
            </a:endParaRP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Az sayıda </a:t>
            </a:r>
            <a:r>
              <a:rPr lang="tr-TR" sz="2400" i="1" dirty="0">
                <a:latin typeface="Calibri" pitchFamily="34" charset="0"/>
                <a:cs typeface="Calibri" pitchFamily="34" charset="0"/>
              </a:rPr>
              <a:t>E. </a:t>
            </a:r>
            <a:r>
              <a:rPr lang="tr-TR" sz="2400" i="1" dirty="0" err="1">
                <a:latin typeface="Calibri" pitchFamily="34" charset="0"/>
                <a:cs typeface="Calibri" pitchFamily="34" charset="0"/>
              </a:rPr>
              <a:t>coli</a:t>
            </a:r>
            <a:r>
              <a:rPr lang="tr-TR" sz="24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gibi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fakültatif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aeroblar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mevcuttur.</a:t>
            </a:r>
          </a:p>
          <a:p>
            <a:pPr>
              <a:buNone/>
            </a:pPr>
            <a:endParaRPr lang="tr-TR" sz="1600" dirty="0">
              <a:latin typeface="Calibri" pitchFamily="34" charset="0"/>
              <a:cs typeface="Calibri" pitchFamily="34" charset="0"/>
            </a:endParaRP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Bu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fakültatif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aerob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organizmalar kalan oksijenin tamamını kullanarak ortamı tam olarak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anoksik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yapar.</a:t>
            </a:r>
          </a:p>
        </p:txBody>
      </p:sp>
    </p:spTree>
    <p:extLst>
      <p:ext uri="{BB962C8B-B14F-4D97-AF65-F5344CB8AC3E}">
        <p14:creationId xmlns:p14="http://schemas.microsoft.com/office/powerpoint/2010/main" val="368573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697163" y="457200"/>
            <a:ext cx="7772400" cy="37951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2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Bağırsak Florasının Fonksiyonları ve Ürünleri</a:t>
            </a:r>
            <a:endParaRPr lang="tr-TR" sz="32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1124744"/>
            <a:ext cx="7772400" cy="4971256"/>
          </a:xfrm>
        </p:spPr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Bağırsak florası: vitamin sentezi, gaz üretimi, koku üretimi, organik asit üretimi,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glikozidaz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reaksiyonları ve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steroid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metabolizması gibi temel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metabolik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reaksiyonları yürütürler.</a:t>
            </a:r>
          </a:p>
          <a:p>
            <a:pPr>
              <a:buClr>
                <a:srgbClr val="C00000"/>
              </a:buClr>
              <a:buNone/>
            </a:pPr>
            <a:endParaRPr lang="tr-TR" sz="14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B</a:t>
            </a:r>
            <a:r>
              <a:rPr lang="tr-TR" sz="2400" baseline="-25000" dirty="0">
                <a:latin typeface="Calibri" pitchFamily="34" charset="0"/>
                <a:cs typeface="Calibri" pitchFamily="34" charset="0"/>
              </a:rPr>
              <a:t>12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ve K vitaminleri bu ürünler arasındadır.</a:t>
            </a:r>
          </a:p>
          <a:p>
            <a:pPr>
              <a:buClr>
                <a:srgbClr val="C00000"/>
              </a:buClr>
              <a:buNone/>
            </a:pPr>
            <a:endParaRPr lang="tr-TR" sz="14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İnsanlar bu vitaminleri üretemezler ancak,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endojen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mikrobiyal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flora tarafından üretilip bağırsak tarafından emilirler.</a:t>
            </a:r>
          </a:p>
          <a:p>
            <a:pPr>
              <a:buClr>
                <a:srgbClr val="C00000"/>
              </a:buClr>
              <a:buNone/>
            </a:pPr>
            <a:endParaRPr lang="tr-TR" sz="16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Gaz,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fermentatif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ve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metanojenik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mikroorganizmaların aktiviteleri sonucu oluşur.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43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548680"/>
            <a:ext cx="7772400" cy="5547320"/>
          </a:xfrm>
        </p:spPr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Gıdaların sindirim sisteminden geçişleri sırasında su emilir.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Sindirilen materyal gittikçe yoğunlaşarak dışkıya dönüştürülür.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Bakteriler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fekal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maddenin ağırlığının üçte birini oluştururlar.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Kalın bağırsak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lumeninde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yaşayan organizmalar materyal akışıyla aşağı doğru devamlı yer değiştirir ve kaybolan mikroorganizmalar devamlı olarak yeni gelişim ile yenilenir.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Materyalin sindirim sisteminin tamamını geçiş süresi insanlarda 24 saattir.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Lümendeki bakterilerin gelişme hızı ise her gün 1-2 kez ikiye katlanma şeklinde gerçekleşir.</a:t>
            </a:r>
            <a:endParaRPr lang="tr-TR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4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692696"/>
            <a:ext cx="7772400" cy="5403304"/>
          </a:xfrm>
        </p:spPr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Oral olarak antibiyotik verilirse, patojenlerin yanı sıra normal floranın gelişimi de engellenerek bağırsak sistemindeki antibiyotiğe duyarlı bakterilerin kaybına yol açar.</a:t>
            </a:r>
          </a:p>
          <a:p>
            <a:pPr>
              <a:buClr>
                <a:srgbClr val="C00000"/>
              </a:buClr>
              <a:buNone/>
            </a:pPr>
            <a:endParaRPr lang="tr-TR" sz="16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Normal floranın yokluğunda antibiyotiğe dirençli </a:t>
            </a:r>
            <a:r>
              <a:rPr lang="tr-TR" sz="2400" i="1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Oportunist</a:t>
            </a:r>
            <a:r>
              <a:rPr lang="tr-TR" sz="2400" i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mikroorganizmalar bazen yerleşir.</a:t>
            </a:r>
          </a:p>
          <a:p>
            <a:pPr>
              <a:buClr>
                <a:srgbClr val="C00000"/>
              </a:buClr>
              <a:buNone/>
            </a:pPr>
            <a:endParaRPr lang="tr-TR" sz="18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2400" dirty="0" err="1">
                <a:latin typeface="Calibri" pitchFamily="34" charset="0"/>
                <a:cs typeface="Calibri" pitchFamily="34" charset="0"/>
              </a:rPr>
              <a:t>Oportunist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patojenlerin yerleşmesi sindirim fonksiyonunda zararlı değişikliklere ve hatta hastalığa yol açar.</a:t>
            </a:r>
          </a:p>
          <a:p>
            <a:pPr>
              <a:buClr>
                <a:srgbClr val="C00000"/>
              </a:buClr>
              <a:buNone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03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697163" y="457200"/>
            <a:ext cx="7772400" cy="66754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2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Mikroorganizmaların İnsanlarla Zararlı Etkileşimleri</a:t>
            </a:r>
            <a:endParaRPr lang="tr-TR" sz="32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1412776"/>
            <a:ext cx="7772400" cy="4683224"/>
          </a:xfrm>
        </p:spPr>
        <p:txBody>
          <a:bodyPr/>
          <a:lstStyle/>
          <a:p>
            <a:pPr>
              <a:buClr>
                <a:srgbClr val="C00000"/>
              </a:buClr>
              <a:buNone/>
            </a:pPr>
            <a:r>
              <a:rPr lang="tr-TR" sz="2400" u="sng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Patojenin Konakçıya Girişi: </a:t>
            </a:r>
            <a:endParaRPr lang="tr-TR" sz="2400" u="sng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Herhangi bir patojen zarar vermeden önce genellikle konakçı dokulara geçişi sağlamak ve çoğalmak zorundadır.</a:t>
            </a:r>
          </a:p>
          <a:p>
            <a:pPr>
              <a:buClr>
                <a:srgbClr val="C00000"/>
              </a:buClr>
              <a:buNone/>
            </a:pPr>
            <a:endParaRPr lang="tr-TR" sz="18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Çoğu durumda bunu gerçekleştirmek için organizmaların deri,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mukoz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membranlar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ya da bağırsak epitelyumu gibi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mikrobiyal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bariyer oluşturan yüzeylere nüfuz etmeleri gerekir.</a:t>
            </a:r>
          </a:p>
          <a:p>
            <a:pPr>
              <a:buClr>
                <a:srgbClr val="C00000"/>
              </a:buClr>
              <a:buNone/>
            </a:pPr>
            <a:r>
              <a:rPr lang="tr-TR" sz="2400" b="1" u="sng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Spesifik Bağlanma</a:t>
            </a:r>
          </a:p>
          <a:p>
            <a:pPr>
              <a:buClr>
                <a:srgbClr val="7030A0"/>
              </a:buClr>
              <a:buFont typeface="Wingdings" pitchFamily="2" charset="2"/>
              <a:buChar char="Ø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Çoğu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mikrobiyal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enfeksiyonlar deri ve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mukoz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membranlarda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bulunan çatlaklarda başlar.</a:t>
            </a:r>
          </a:p>
        </p:txBody>
      </p:sp>
    </p:spTree>
    <p:extLst>
      <p:ext uri="{BB962C8B-B14F-4D97-AF65-F5344CB8AC3E}">
        <p14:creationId xmlns:p14="http://schemas.microsoft.com/office/powerpoint/2010/main" val="52060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692696"/>
            <a:ext cx="7772400" cy="5403304"/>
          </a:xfrm>
        </p:spPr>
        <p:txBody>
          <a:bodyPr>
            <a:normAutofit lnSpcReduction="10000"/>
          </a:bodyPr>
          <a:lstStyle/>
          <a:p>
            <a:pPr>
              <a:buClr>
                <a:srgbClr val="7030A0"/>
              </a:buClr>
              <a:buFont typeface="Wingdings" pitchFamily="2" charset="2"/>
              <a:buChar char="Ø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Enfeksiyon başlatan bakteriler ya da virüsler çoğu kez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epitel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hücrelere spesifik olarak patojen ve konakçı hücre yüzeylerindeki </a:t>
            </a:r>
            <a:r>
              <a:rPr lang="tr-TR" sz="2400" b="1" dirty="0" err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makromoleküllerin</a:t>
            </a:r>
            <a:r>
              <a:rPr lang="tr-TR" sz="24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etkileşimi aracılığı ile tutunur.</a:t>
            </a:r>
          </a:p>
          <a:p>
            <a:pPr>
              <a:buClr>
                <a:srgbClr val="7030A0"/>
              </a:buClr>
              <a:buNone/>
            </a:pPr>
            <a:endParaRPr lang="tr-TR" sz="1800" b="1" dirty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7030A0"/>
              </a:buClr>
              <a:buFont typeface="Wingdings" pitchFamily="2" charset="2"/>
              <a:buChar char="Ø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Enfeksiyon yapan bir mikroorganizma her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epitel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hücreye eşit olarak bağlanmaz ancak vücudun belirli bölgesindeki hücrelere seçici olarak bağlanır.</a:t>
            </a:r>
          </a:p>
          <a:p>
            <a:pPr>
              <a:buClr>
                <a:srgbClr val="7030A0"/>
              </a:buClr>
              <a:buFont typeface="Wingdings" pitchFamily="2" charset="2"/>
              <a:buChar char="Ø"/>
            </a:pPr>
            <a:endParaRPr lang="tr-TR" sz="16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7030A0"/>
              </a:buClr>
              <a:buFont typeface="Wingdings" pitchFamily="2" charset="2"/>
              <a:buChar char="Ø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Örneğin bel soğukluğu etkeni olan </a:t>
            </a:r>
            <a:r>
              <a:rPr lang="tr-TR" sz="2400" i="1" dirty="0" err="1">
                <a:latin typeface="Calibri" pitchFamily="34" charset="0"/>
                <a:cs typeface="Calibri" pitchFamily="34" charset="0"/>
              </a:rPr>
              <a:t>Neisseria</a:t>
            </a:r>
            <a:r>
              <a:rPr lang="tr-TR" sz="24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i="1" dirty="0" err="1">
                <a:latin typeface="Calibri" pitchFamily="34" charset="0"/>
                <a:cs typeface="Calibri" pitchFamily="34" charset="0"/>
              </a:rPr>
              <a:t>gonorrhoeae</a:t>
            </a:r>
            <a:r>
              <a:rPr lang="tr-TR" sz="24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ürogenital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epitellere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b="1" dirty="0" err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Opa</a:t>
            </a:r>
            <a:r>
              <a:rPr lang="tr-TR" sz="24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(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opak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yapı oluşturan proteinler) adı verilen yüzey proteinleri aracılığı ile diğer dokulara tutunduklarından daha sıkı tutunurlar.</a:t>
            </a:r>
          </a:p>
          <a:p>
            <a:pPr>
              <a:buClr>
                <a:srgbClr val="7030A0"/>
              </a:buClr>
              <a:buNone/>
            </a:pPr>
            <a:endParaRPr lang="tr-TR" sz="16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7030A0"/>
              </a:buClr>
              <a:buFont typeface="Wingdings" pitchFamily="2" charset="2"/>
              <a:buChar char="Ø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Konakçı hücreler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Opa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proteinlerine sadece </a:t>
            </a:r>
            <a:r>
              <a:rPr lang="tr-TR" sz="24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CD66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adı verilen bir protein ile bağlanır.</a:t>
            </a:r>
            <a:endParaRPr lang="tr-TR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74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697163" y="457200"/>
            <a:ext cx="7772400" cy="9148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200" dirty="0" err="1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Virülens</a:t>
            </a:r>
            <a:endParaRPr lang="tr-TR" sz="3200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908720"/>
            <a:ext cx="7772400" cy="5187280"/>
          </a:xfrm>
        </p:spPr>
        <p:txBody>
          <a:bodyPr/>
          <a:lstStyle/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tr-TR" sz="2400" b="1" dirty="0" err="1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Virülens</a:t>
            </a:r>
            <a:r>
              <a:rPr lang="tr-TR" sz="24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Bir parazitin hastalığa neden  olma yeteneğidir.</a:t>
            </a:r>
          </a:p>
          <a:p>
            <a:pPr>
              <a:buClr>
                <a:srgbClr val="7030A0"/>
              </a:buClr>
              <a:buNone/>
            </a:pPr>
            <a:endParaRPr lang="tr-TR" sz="14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Bir patojenin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virülensi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, test edilen hayvan grubunun %50’sini öldüren etmenin dozu olan </a:t>
            </a:r>
            <a:r>
              <a:rPr lang="tr-TR" sz="2400" b="1" dirty="0">
                <a:solidFill>
                  <a:srgbClr val="FF9900"/>
                </a:solidFill>
                <a:latin typeface="Calibri" pitchFamily="34" charset="0"/>
                <a:cs typeface="Calibri" pitchFamily="34" charset="0"/>
              </a:rPr>
              <a:t>LD</a:t>
            </a:r>
            <a:r>
              <a:rPr lang="tr-TR" sz="2400" b="1" baseline="-25000" dirty="0">
                <a:solidFill>
                  <a:srgbClr val="FF9900"/>
                </a:solidFill>
                <a:latin typeface="Calibri" pitchFamily="34" charset="0"/>
                <a:cs typeface="Calibri" pitchFamily="34" charset="0"/>
              </a:rPr>
              <a:t>50</a:t>
            </a:r>
            <a:r>
              <a:rPr lang="tr-TR" sz="2400" b="1" dirty="0">
                <a:solidFill>
                  <a:srgbClr val="FF9900"/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tr-TR" sz="2400" b="1" dirty="0" err="1">
                <a:solidFill>
                  <a:srgbClr val="FF9900"/>
                </a:solidFill>
                <a:latin typeface="Calibri" pitchFamily="34" charset="0"/>
                <a:cs typeface="Calibri" pitchFamily="34" charset="0"/>
              </a:rPr>
              <a:t>letal</a:t>
            </a:r>
            <a:r>
              <a:rPr lang="tr-TR" sz="2400" b="1" dirty="0">
                <a:solidFill>
                  <a:srgbClr val="FF9900"/>
                </a:solidFill>
                <a:latin typeface="Calibri" pitchFamily="34" charset="0"/>
                <a:cs typeface="Calibri" pitchFamily="34" charset="0"/>
              </a:rPr>
              <a:t> doz 50)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’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nin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deneysel çalışmalarından tahmin edilebilir.</a:t>
            </a:r>
          </a:p>
          <a:p>
            <a:pPr>
              <a:buClr>
                <a:srgbClr val="7030A0"/>
              </a:buClr>
              <a:buNone/>
            </a:pPr>
            <a:endParaRPr lang="tr-TR" sz="14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Yüksek ölçüde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virülant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patojenler popülasyonun %50’si ile %100’ünü öldürmek için gereken hücre sayısı karşılaştırıldığında genellikle çok az farklılık gösterir.</a:t>
            </a:r>
          </a:p>
          <a:p>
            <a:pPr>
              <a:buClr>
                <a:srgbClr val="7030A0"/>
              </a:buClr>
              <a:buNone/>
            </a:pPr>
            <a:endParaRPr lang="tr-TR" sz="14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Ölümcül bir enfeksiyonu gerçekleştirmek için yalnızca birkaç  </a:t>
            </a:r>
            <a:r>
              <a:rPr lang="tr-TR" sz="2400" i="1" dirty="0" err="1">
                <a:latin typeface="Calibri" pitchFamily="34" charset="0"/>
                <a:cs typeface="Calibri" pitchFamily="34" charset="0"/>
              </a:rPr>
              <a:t>Streptococcus</a:t>
            </a:r>
            <a:r>
              <a:rPr lang="tr-TR" sz="24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i="1" dirty="0" err="1">
                <a:latin typeface="Calibri" pitchFamily="34" charset="0"/>
                <a:cs typeface="Calibri" pitchFamily="34" charset="0"/>
              </a:rPr>
              <a:t>pneumoniae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hücresi gerekir ve belirli bir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suşun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virülansı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yerleştiğinde fare popülasyonunun bütün üyelerini öldürür.</a:t>
            </a:r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02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697163" y="457200"/>
            <a:ext cx="7772400" cy="37951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200" i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Salmonella</a:t>
            </a:r>
            <a:endParaRPr lang="tr-TR" sz="3200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2895600" y="1124745"/>
            <a:ext cx="7772400" cy="457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Pct val="65000"/>
              <a:buFont typeface="Wingdings" pitchFamily="2" charset="2"/>
              <a:buNone/>
            </a:pPr>
            <a:r>
              <a:rPr lang="en-US" b="1" i="1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S</a:t>
            </a:r>
            <a:r>
              <a:rPr lang="en-US" sz="24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b="1" i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bongori</a:t>
            </a:r>
            <a:r>
              <a:rPr lang="tr-TR" sz="24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S. </a:t>
            </a:r>
            <a:r>
              <a:rPr lang="tr-TR" sz="2400" b="1" i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enterica</a:t>
            </a:r>
            <a:endParaRPr lang="tr-TR" sz="2400" b="1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  <a:buSzPct val="65000"/>
              <a:buFont typeface="Wingdings" pitchFamily="2" charset="2"/>
              <a:buChar char="§"/>
            </a:pPr>
            <a:r>
              <a:rPr lang="en-US" sz="2400" b="1" i="1" dirty="0">
                <a:latin typeface="Calibri" pitchFamily="34" charset="0"/>
                <a:cs typeface="Calibri" pitchFamily="34" charset="0"/>
              </a:rPr>
              <a:t>Salmonella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b="1" i="1" dirty="0" err="1">
                <a:latin typeface="Calibri" pitchFamily="34" charset="0"/>
                <a:cs typeface="Calibri" pitchFamily="34" charset="0"/>
              </a:rPr>
              <a:t>enterica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 tüm evcil hayvanları </a:t>
            </a:r>
            <a:r>
              <a:rPr lang="tr-TR" sz="2400" b="1" dirty="0" err="1">
                <a:latin typeface="Calibri" pitchFamily="34" charset="0"/>
                <a:cs typeface="Calibri" pitchFamily="34" charset="0"/>
              </a:rPr>
              <a:t>enfekte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 eder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spcBef>
                <a:spcPct val="50000"/>
              </a:spcBef>
              <a:buSzPct val="65000"/>
              <a:buFont typeface="Wingdings" pitchFamily="2" charset="2"/>
              <a:buChar char="§"/>
            </a:pPr>
            <a:r>
              <a:rPr lang="tr-TR" sz="2400" b="1" dirty="0">
                <a:latin typeface="Calibri" pitchFamily="34" charset="0"/>
                <a:cs typeface="Calibri" pitchFamily="34" charset="0"/>
              </a:rPr>
              <a:t>En yaygın gıda kaynaklı hastalık etmenidir (</a:t>
            </a:r>
            <a:r>
              <a:rPr lang="tr-TR" sz="2400" b="1" dirty="0" err="1">
                <a:latin typeface="Calibri" pitchFamily="34" charset="0"/>
                <a:cs typeface="Calibri" pitchFamily="34" charset="0"/>
              </a:rPr>
              <a:t>Salmonellozis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) 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  <a:buSzPct val="65000"/>
              <a:buFont typeface="Wingdings" pitchFamily="2" charset="2"/>
              <a:buChar char="§"/>
            </a:pPr>
            <a:r>
              <a:rPr lang="tr-TR" sz="2400" b="1" dirty="0">
                <a:latin typeface="Calibri" pitchFamily="34" charset="0"/>
                <a:cs typeface="Calibri" pitchFamily="34" charset="0"/>
              </a:rPr>
              <a:t>Sınıflandırılması </a:t>
            </a:r>
            <a:r>
              <a:rPr lang="tr-TR" sz="2400" b="1" dirty="0" err="1">
                <a:latin typeface="Calibri" pitchFamily="34" charset="0"/>
                <a:cs typeface="Calibri" pitchFamily="34" charset="0"/>
              </a:rPr>
              <a:t>serolojik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 testler ve </a:t>
            </a:r>
            <a:r>
              <a:rPr lang="tr-TR" sz="2400" b="1" dirty="0" err="1">
                <a:latin typeface="Calibri" pitchFamily="34" charset="0"/>
                <a:cs typeface="Calibri" pitchFamily="34" charset="0"/>
              </a:rPr>
              <a:t>faj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 tiplendirmesini esas almaktadır 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  <a:p>
            <a:pPr lvl="1">
              <a:spcBef>
                <a:spcPct val="50000"/>
              </a:spcBef>
              <a:buSzPct val="65000"/>
              <a:buFont typeface="Wingdings" pitchFamily="2" charset="2"/>
              <a:buChar char="§"/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 2</a:t>
            </a:r>
            <a:r>
              <a:rPr lang="tr-TR" b="1" dirty="0">
                <a:latin typeface="Calibri" pitchFamily="34" charset="0"/>
                <a:cs typeface="Calibri" pitchFamily="34" charset="0"/>
              </a:rPr>
              <a:t>7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00</a:t>
            </a:r>
            <a:r>
              <a:rPr lang="tr-TR" b="1" dirty="0">
                <a:latin typeface="Calibri" pitchFamily="34" charset="0"/>
                <a:cs typeface="Calibri" pitchFamily="34" charset="0"/>
              </a:rPr>
              <a:t>’den fazla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serovar</a:t>
            </a:r>
            <a:r>
              <a:rPr lang="tr-TR" b="1" dirty="0">
                <a:latin typeface="Calibri" pitchFamily="34" charset="0"/>
                <a:cs typeface="Calibri" pitchFamily="34" charset="0"/>
              </a:rPr>
              <a:t>yetesi tanımlanmıştır</a:t>
            </a:r>
            <a:endParaRPr lang="en-US" b="1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  <a:buSzPct val="65000"/>
              <a:buFont typeface="Wingdings" pitchFamily="2" charset="2"/>
              <a:buChar char="§"/>
            </a:pPr>
            <a:r>
              <a:rPr lang="en-US" sz="2400" b="1" i="1" dirty="0">
                <a:latin typeface="Calibri" pitchFamily="34" charset="0"/>
                <a:cs typeface="Calibri" pitchFamily="34" charset="0"/>
              </a:rPr>
              <a:t>S. </a:t>
            </a:r>
            <a:r>
              <a:rPr lang="en-US" sz="2400" b="1" i="1" dirty="0" err="1">
                <a:latin typeface="Calibri" pitchFamily="34" charset="0"/>
                <a:cs typeface="Calibri" pitchFamily="34" charset="0"/>
              </a:rPr>
              <a:t>enterica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türü 7 alt türe ayrılmıştır. I. Grup insan ve diğer sıcakkanlı hayvanlarda hastalık etmenidir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 lvl="1">
              <a:spcBef>
                <a:spcPct val="50000"/>
              </a:spcBef>
              <a:buSzPct val="65000"/>
              <a:buFont typeface="Wingdings" pitchFamily="2" charset="2"/>
              <a:buChar char="§"/>
            </a:pPr>
            <a:r>
              <a:rPr lang="tr-TR" b="1" dirty="0">
                <a:latin typeface="Calibri" pitchFamily="34" charset="0"/>
                <a:cs typeface="Calibri" pitchFamily="34" charset="0"/>
              </a:rPr>
              <a:t>Örnekler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: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Typhimurium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Enteritidis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Choleraesuis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, Dublin,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Gallinarum</a:t>
            </a:r>
            <a:r>
              <a:rPr lang="tr-TR" b="1" dirty="0">
                <a:latin typeface="Calibri" pitchFamily="34" charset="0"/>
                <a:cs typeface="Calibri" pitchFamily="34" charset="0"/>
              </a:rPr>
              <a:t> ve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Pullorum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7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895600" y="908720"/>
            <a:ext cx="3488432" cy="379512"/>
          </a:xfrm>
        </p:spPr>
        <p:txBody>
          <a:bodyPr>
            <a:normAutofit fontScale="90000"/>
          </a:bodyPr>
          <a:lstStyle/>
          <a:p>
            <a:r>
              <a:rPr lang="tr-TR" i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Salmonella</a:t>
            </a:r>
            <a:endParaRPr lang="tr-TR" dirty="0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2697163" y="1981201"/>
            <a:ext cx="7772400" cy="400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Pct val="65000"/>
              <a:buFont typeface="Wingdings" pitchFamily="2" charset="2"/>
              <a:buChar char="§"/>
            </a:pPr>
            <a:r>
              <a:rPr lang="tr-TR" sz="2400" b="1" dirty="0">
                <a:latin typeface="Calibri" pitchFamily="34" charset="0"/>
                <a:cs typeface="Calibri" pitchFamily="34" charset="0"/>
              </a:rPr>
              <a:t>G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ram (-) 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hareketli çubuk 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  <a:buSzPct val="65000"/>
              <a:buFont typeface="Wingdings" pitchFamily="2" charset="2"/>
              <a:buChar char="§"/>
            </a:pPr>
            <a:r>
              <a:rPr lang="en-US" sz="2400" b="1" dirty="0" err="1">
                <a:latin typeface="Calibri" pitchFamily="34" charset="0"/>
                <a:cs typeface="Calibri" pitchFamily="34" charset="0"/>
              </a:rPr>
              <a:t>Fa</a:t>
            </a:r>
            <a:r>
              <a:rPr lang="tr-TR" sz="2400" b="1" dirty="0" err="1">
                <a:latin typeface="Calibri" pitchFamily="34" charset="0"/>
                <a:cs typeface="Calibri" pitchFamily="34" charset="0"/>
              </a:rPr>
              <a:t>kültatif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b="1" dirty="0" err="1">
                <a:latin typeface="Calibri" pitchFamily="34" charset="0"/>
                <a:cs typeface="Calibri" pitchFamily="34" charset="0"/>
              </a:rPr>
              <a:t>aerob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  <a:buSzPct val="65000"/>
              <a:buFont typeface="Wingdings" pitchFamily="2" charset="2"/>
              <a:buChar char="§"/>
            </a:pPr>
            <a:r>
              <a:rPr lang="tr-TR" sz="2400" b="1" dirty="0">
                <a:latin typeface="Calibri" pitchFamily="34" charset="0"/>
                <a:cs typeface="Calibri" pitchFamily="34" charset="0"/>
              </a:rPr>
              <a:t>Gelişme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optimum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u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37</a:t>
            </a:r>
            <a:r>
              <a:rPr lang="en-US" sz="2400" b="1" baseline="30000" dirty="0">
                <a:latin typeface="Calibri" pitchFamily="34" charset="0"/>
                <a:cs typeface="Calibri" pitchFamily="34" charset="0"/>
              </a:rPr>
              <a:t>o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C</a:t>
            </a:r>
          </a:p>
          <a:p>
            <a:pPr>
              <a:spcBef>
                <a:spcPct val="50000"/>
              </a:spcBef>
              <a:buSzPct val="65000"/>
              <a:buFont typeface="Wingdings" pitchFamily="2" charset="2"/>
              <a:buChar char="§"/>
            </a:pPr>
            <a:r>
              <a:rPr lang="tr-TR" sz="2400" b="1" dirty="0">
                <a:latin typeface="Calibri" pitchFamily="34" charset="0"/>
                <a:cs typeface="Calibri" pitchFamily="34" charset="0"/>
              </a:rPr>
              <a:t>Düşük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pH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, düşük su aktivitesi ya da yüksek yağ içeriğine sahip gıdalarda sıcaklığa dirençlidirler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  <a:buSzPct val="65000"/>
              <a:buFont typeface="Wingdings" pitchFamily="2" charset="2"/>
              <a:buChar char="§"/>
            </a:pPr>
            <a:r>
              <a:rPr lang="tr-TR" sz="2400" b="1" dirty="0">
                <a:latin typeface="Calibri" pitchFamily="34" charset="0"/>
                <a:cs typeface="Calibri" pitchFamily="34" charset="0"/>
              </a:rPr>
              <a:t>Gıdaların dondurularak depolanmasında, özellikle donma sıcaklığı </a:t>
            </a:r>
            <a:r>
              <a:rPr lang="tr-TR" sz="2400" b="1" dirty="0" err="1">
                <a:latin typeface="Calibri" pitchFamily="34" charset="0"/>
                <a:cs typeface="Calibri" pitchFamily="34" charset="0"/>
              </a:rPr>
              <a:t>cıvarında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 canlılık düşer 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  <a:buSzPct val="65000"/>
              <a:buFont typeface="Wingdings" pitchFamily="2" charset="2"/>
              <a:buChar char="§"/>
            </a:pPr>
            <a:r>
              <a:rPr lang="en-US" sz="2400" b="1" dirty="0">
                <a:latin typeface="Calibri" pitchFamily="34" charset="0"/>
                <a:cs typeface="Calibri" pitchFamily="34" charset="0"/>
              </a:rPr>
              <a:t>Optimum 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gelişme 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pH 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değeri 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6.5-7.5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civarındadır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. Ancak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pH  4.5-9.0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 arasında gelişebilirler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7" descr="salmon-d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0056" y="476672"/>
            <a:ext cx="3744416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6377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697163" y="457200"/>
            <a:ext cx="7772400" cy="45152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200" dirty="0">
                <a:latin typeface="Calibri" pitchFamily="34" charset="0"/>
                <a:cs typeface="Calibri" pitchFamily="34" charset="0"/>
              </a:rPr>
              <a:t>Mikroorganizmaların İnsanlarla Etkileşimleri</a:t>
            </a:r>
            <a:endParaRPr lang="tr-TR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1124744"/>
            <a:ext cx="7772400" cy="497125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İnsanların vücudu:</a:t>
            </a:r>
          </a:p>
          <a:p>
            <a:pPr>
              <a:buNone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		-deri yüzeyi ile ağzı</a:t>
            </a:r>
          </a:p>
          <a:p>
            <a:pPr>
              <a:buNone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		-sindirim</a:t>
            </a:r>
          </a:p>
          <a:p>
            <a:pPr>
              <a:buNone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		-salgı</a:t>
            </a:r>
          </a:p>
          <a:p>
            <a:pPr>
              <a:buNone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		-üreme sistemlerini kaplayan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mukoz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membranlarda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yaygın bir mikroorganizma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populasyonuna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sahiptir.</a:t>
            </a:r>
          </a:p>
          <a:p>
            <a:pPr>
              <a:buNone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		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Mİkroorganizmalar</a:t>
            </a:r>
            <a:endParaRPr lang="tr-TR" sz="24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" name="4 Düz Ok Bağlayıcısı"/>
          <p:cNvCxnSpPr/>
          <p:nvPr/>
        </p:nvCxnSpPr>
        <p:spPr bwMode="auto">
          <a:xfrm flipH="1">
            <a:off x="4151784" y="4797152"/>
            <a:ext cx="504056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6 Düz Ok Bağlayıcısı"/>
          <p:cNvCxnSpPr/>
          <p:nvPr/>
        </p:nvCxnSpPr>
        <p:spPr bwMode="auto">
          <a:xfrm>
            <a:off x="6888088" y="4797152"/>
            <a:ext cx="576064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7 Metin kutusu"/>
          <p:cNvSpPr txBox="1"/>
          <p:nvPr/>
        </p:nvSpPr>
        <p:spPr>
          <a:xfrm>
            <a:off x="2711625" y="5373216"/>
            <a:ext cx="205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Yararlı (Hatta zaruri)</a:t>
            </a:r>
            <a:endParaRPr lang="tr-TR" dirty="0"/>
          </a:p>
        </p:txBody>
      </p:sp>
      <p:sp>
        <p:nvSpPr>
          <p:cNvPr id="9" name="8 Metin kutusu"/>
          <p:cNvSpPr txBox="1"/>
          <p:nvPr/>
        </p:nvSpPr>
        <p:spPr>
          <a:xfrm>
            <a:off x="6960097" y="5301208"/>
            <a:ext cx="1677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Zararlı (Patojen)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575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697163" y="457200"/>
            <a:ext cx="7772400" cy="163488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200" i="1" dirty="0" err="1">
                <a:latin typeface="Calibri" pitchFamily="34" charset="0"/>
                <a:cs typeface="Calibri" pitchFamily="34" charset="0"/>
              </a:rPr>
              <a:t>Salmonella</a:t>
            </a:r>
            <a:r>
              <a:rPr lang="tr-TR" dirty="0" err="1" smtClean="0"/>
              <a:t>’</a:t>
            </a:r>
            <a:r>
              <a:rPr lang="tr-TR" sz="3200" dirty="0" err="1">
                <a:latin typeface="Calibri" pitchFamily="34" charset="0"/>
                <a:cs typeface="Calibri" pitchFamily="34" charset="0"/>
              </a:rPr>
              <a:t>nın</a:t>
            </a:r>
            <a:r>
              <a:rPr lang="tr-TR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dirty="0" err="1">
                <a:latin typeface="Calibri" pitchFamily="34" charset="0"/>
                <a:cs typeface="Calibri" pitchFamily="34" charset="0"/>
              </a:rPr>
              <a:t>Virülensi</a:t>
            </a:r>
            <a:endParaRPr lang="tr-TR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1052736"/>
            <a:ext cx="7772400" cy="5043264"/>
          </a:xfrm>
        </p:spPr>
        <p:txBody>
          <a:bodyPr>
            <a:normAutofit lnSpcReduction="10000"/>
          </a:bodyPr>
          <a:lstStyle/>
          <a:p>
            <a:r>
              <a:rPr lang="tr-TR" sz="2400" i="1" dirty="0" err="1">
                <a:latin typeface="Calibri" pitchFamily="34" charset="0"/>
                <a:cs typeface="Calibri" pitchFamily="34" charset="0"/>
              </a:rPr>
              <a:t>Samonella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türleri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patojeniteyi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arttırmak için toksin oluşturma, yayılmacılık ve diğer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virülens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faktörlerin karışımını kullanır.</a:t>
            </a:r>
          </a:p>
          <a:p>
            <a:pPr>
              <a:buNone/>
            </a:pPr>
            <a:endParaRPr lang="tr-TR" sz="1800" dirty="0">
              <a:latin typeface="Calibri" pitchFamily="34" charset="0"/>
              <a:cs typeface="Calibri" pitchFamily="34" charset="0"/>
            </a:endParaRPr>
          </a:p>
          <a:p>
            <a:r>
              <a:rPr lang="tr-TR" sz="2400" i="1" dirty="0" err="1">
                <a:latin typeface="Calibri" pitchFamily="34" charset="0"/>
                <a:cs typeface="Calibri" pitchFamily="34" charset="0"/>
              </a:rPr>
              <a:t>Samonella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’nın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virülensına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çeşitli toksinler yardım eder ve en az üç toksin üretirler: </a:t>
            </a:r>
            <a:r>
              <a:rPr lang="tr-TR" sz="2400" i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enterotoksin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tr-TR" sz="2400" i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endotoksin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ve </a:t>
            </a:r>
            <a:r>
              <a:rPr lang="tr-TR" sz="2400" i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sitotoksin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None/>
            </a:pPr>
            <a:endParaRPr lang="tr-TR" sz="1800" dirty="0">
              <a:latin typeface="Calibri" pitchFamily="34" charset="0"/>
              <a:cs typeface="Calibri" pitchFamily="34" charset="0"/>
            </a:endParaRPr>
          </a:p>
          <a:p>
            <a:r>
              <a:rPr lang="tr-TR" sz="2400" dirty="0" err="1">
                <a:latin typeface="Calibri" pitchFamily="34" charset="0"/>
                <a:cs typeface="Calibri" pitchFamily="34" charset="0"/>
              </a:rPr>
              <a:t>Sitotoksin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, konakçı hücre protein sentezini engelleyerek ve konakçı hücrelerinden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Ca</a:t>
            </a:r>
            <a:r>
              <a:rPr lang="tr-TR" sz="2400" baseline="30000" dirty="0">
                <a:latin typeface="Calibri" pitchFamily="34" charset="0"/>
                <a:cs typeface="Calibri" pitchFamily="34" charset="0"/>
              </a:rPr>
              <a:t>+2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iyonlarının kaçışını sağlayarak hareket eder.</a:t>
            </a:r>
          </a:p>
          <a:p>
            <a:pPr>
              <a:buNone/>
            </a:pPr>
            <a:endParaRPr lang="tr-TR" sz="1800" dirty="0">
              <a:latin typeface="Calibri" pitchFamily="34" charset="0"/>
              <a:cs typeface="Calibri" pitchFamily="34" charset="0"/>
            </a:endParaRP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Hücre yüzey O antijeni,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flagellar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H antijeni ve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fimbriyalar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tutunmayı arttırır.</a:t>
            </a:r>
          </a:p>
          <a:p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845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620688"/>
            <a:ext cx="7772400" cy="5475312"/>
          </a:xfrm>
        </p:spPr>
        <p:txBody>
          <a:bodyPr>
            <a:normAutofit lnSpcReduction="10000"/>
          </a:bodyPr>
          <a:lstStyle/>
          <a:p>
            <a:r>
              <a:rPr lang="tr-TR" sz="2400" i="1" dirty="0" err="1">
                <a:latin typeface="Calibri" pitchFamily="34" charset="0"/>
                <a:cs typeface="Calibri" pitchFamily="34" charset="0"/>
              </a:rPr>
              <a:t>Salmonella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‘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nın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inv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genleri yayılmada yer alan en az 10 farklı protein kodlar.</a:t>
            </a:r>
          </a:p>
          <a:p>
            <a:pPr>
              <a:buNone/>
            </a:pPr>
            <a:endParaRPr lang="tr-TR" sz="1600" dirty="0">
              <a:latin typeface="Calibri" pitchFamily="34" charset="0"/>
              <a:cs typeface="Calibri" pitchFamily="34" charset="0"/>
            </a:endParaRPr>
          </a:p>
          <a:p>
            <a:r>
              <a:rPr lang="tr-TR" sz="2400" i="1" dirty="0" err="1">
                <a:latin typeface="Calibri" pitchFamily="34" charset="0"/>
                <a:cs typeface="Calibri" pitchFamily="34" charset="0"/>
              </a:rPr>
              <a:t>Salmonella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hücre içi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parazitizm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yoluyla kolaylıkla enfeksiyon oluşturur ve bağırsakları kaplayan hücrelerin yanı sıra normalde bakterileri sindirip öldüren beyaz kan hücreleri olan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makrofajlar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içinde gelişirler.</a:t>
            </a:r>
          </a:p>
          <a:p>
            <a:pPr>
              <a:buNone/>
            </a:pPr>
            <a:endParaRPr lang="tr-TR" sz="1600" dirty="0">
              <a:latin typeface="Calibri" pitchFamily="34" charset="0"/>
              <a:cs typeface="Calibri" pitchFamily="34" charset="0"/>
            </a:endParaRPr>
          </a:p>
          <a:p>
            <a:r>
              <a:rPr lang="tr-TR" sz="2400" dirty="0" err="1">
                <a:latin typeface="Calibri" pitchFamily="34" charset="0"/>
                <a:cs typeface="Calibri" pitchFamily="34" charset="0"/>
              </a:rPr>
              <a:t>Makrofajların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tarafından üretilen ve </a:t>
            </a:r>
            <a:r>
              <a:rPr lang="tr-TR" sz="24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defensinler</a:t>
            </a:r>
            <a:r>
              <a:rPr lang="tr-TR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olarak adlandırılan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antibakteriyal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moleküller </a:t>
            </a:r>
            <a:r>
              <a:rPr lang="tr-TR" sz="2400" i="1" dirty="0" err="1">
                <a:latin typeface="Calibri" pitchFamily="34" charset="0"/>
                <a:cs typeface="Calibri" pitchFamily="34" charset="0"/>
              </a:rPr>
              <a:t>phoP</a:t>
            </a:r>
            <a:r>
              <a:rPr lang="tr-TR" sz="24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ve </a:t>
            </a:r>
            <a:r>
              <a:rPr lang="tr-TR" sz="2400" i="1" dirty="0" err="1">
                <a:latin typeface="Calibri" pitchFamily="34" charset="0"/>
                <a:cs typeface="Calibri" pitchFamily="34" charset="0"/>
              </a:rPr>
              <a:t>phoQ</a:t>
            </a:r>
            <a:r>
              <a:rPr lang="tr-TR" sz="24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genlerinin ürünleri tarafından nötralize edilir.</a:t>
            </a:r>
          </a:p>
          <a:p>
            <a:pPr>
              <a:buNone/>
            </a:pPr>
            <a:endParaRPr lang="tr-TR" sz="1600" dirty="0">
              <a:latin typeface="Calibri" pitchFamily="34" charset="0"/>
              <a:cs typeface="Calibri" pitchFamily="34" charset="0"/>
            </a:endParaRP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Bu şekilde</a:t>
            </a:r>
            <a:r>
              <a:rPr lang="tr-TR" sz="24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i="1" dirty="0" err="1">
                <a:latin typeface="Calibri" pitchFamily="34" charset="0"/>
                <a:cs typeface="Calibri" pitchFamily="34" charset="0"/>
              </a:rPr>
              <a:t>Salmonella’nın</a:t>
            </a:r>
            <a:r>
              <a:rPr lang="tr-TR" sz="24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i="1" dirty="0" err="1">
                <a:latin typeface="Calibri" pitchFamily="34" charset="0"/>
                <a:cs typeface="Calibri" pitchFamily="34" charset="0"/>
              </a:rPr>
              <a:t>oxy</a:t>
            </a:r>
            <a:r>
              <a:rPr lang="tr-TR" sz="24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ve </a:t>
            </a:r>
            <a:r>
              <a:rPr lang="tr-TR" sz="2400" i="1" dirty="0" err="1">
                <a:latin typeface="Calibri" pitchFamily="34" charset="0"/>
                <a:cs typeface="Calibri" pitchFamily="34" charset="0"/>
              </a:rPr>
              <a:t>pho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gen ürünleri hücre içi yayılma yöntemlerini genişleterek ve normal koşullarda da hücre içi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bakteriyal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gelişimi engelleyen konakçı savunma sistemlerini nötralize ederek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patojeniteyi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arttırır.</a:t>
            </a:r>
          </a:p>
        </p:txBody>
      </p:sp>
    </p:spTree>
    <p:extLst>
      <p:ext uri="{BB962C8B-B14F-4D97-AF65-F5344CB8AC3E}">
        <p14:creationId xmlns:p14="http://schemas.microsoft.com/office/powerpoint/2010/main" val="393402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764704"/>
            <a:ext cx="7772400" cy="5331296"/>
          </a:xfrm>
        </p:spPr>
        <p:txBody>
          <a:bodyPr/>
          <a:lstStyle/>
          <a:p>
            <a:r>
              <a:rPr lang="tr-TR" sz="2400" dirty="0" err="1">
                <a:latin typeface="Calibri" pitchFamily="34" charset="0"/>
                <a:cs typeface="Calibri" pitchFamily="34" charset="0"/>
              </a:rPr>
              <a:t>Plazmit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kaynaklı çeşitli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virülens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faktörleri aynı zamanda çoğu </a:t>
            </a:r>
            <a:r>
              <a:rPr lang="tr-TR" sz="2400" i="1" dirty="0" err="1">
                <a:latin typeface="Calibri" pitchFamily="34" charset="0"/>
                <a:cs typeface="Calibri" pitchFamily="34" charset="0"/>
              </a:rPr>
              <a:t>Salmonella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türünde kalıcılık ve yayılmada görev yapar.</a:t>
            </a:r>
          </a:p>
          <a:p>
            <a:pPr>
              <a:buNone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Örneğin antibiyotik dirençlilik bir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plazmit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üzerinde kodludur.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159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548680"/>
            <a:ext cx="7772400" cy="5547320"/>
          </a:xfrm>
        </p:spPr>
        <p:txBody>
          <a:bodyPr/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Patojen mikroorganizmalar konakçıda besin kaynaklarına ulaşmak için çeşitli yollar kullanırlar:</a:t>
            </a:r>
          </a:p>
          <a:p>
            <a:pPr>
              <a:lnSpc>
                <a:spcPct val="200000"/>
              </a:lnSpc>
              <a:buNone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		- Özelleşmiş tutunma yapıları</a:t>
            </a:r>
          </a:p>
          <a:p>
            <a:pPr>
              <a:lnSpc>
                <a:spcPct val="200000"/>
              </a:lnSpc>
              <a:buNone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		- Özgün büyüme faktörleri</a:t>
            </a:r>
          </a:p>
          <a:p>
            <a:pPr>
              <a:lnSpc>
                <a:spcPct val="200000"/>
              </a:lnSpc>
              <a:buNone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		- Yayılımcı enzimler</a:t>
            </a:r>
          </a:p>
          <a:p>
            <a:pPr>
              <a:lnSpc>
                <a:spcPct val="200000"/>
              </a:lnSpc>
              <a:buNone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		- Kuvvetli biyolojik toksinleri     kapsar.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72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697163" y="457200"/>
            <a:ext cx="7772400" cy="73955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200" dirty="0">
                <a:latin typeface="Calibri" pitchFamily="34" charset="0"/>
                <a:cs typeface="Calibri" pitchFamily="34" charset="0"/>
              </a:rPr>
              <a:t>İnsanlar ve Mikroorganizmaların Yararlı Etkileşimleri</a:t>
            </a:r>
            <a:endParaRPr lang="tr-TR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1484784"/>
            <a:ext cx="7772400" cy="461121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İnsan vücudu, günlük normal aktiviteleri süresince çevremizde bulunan sayısız mikroorganizmaya maruz kalır.</a:t>
            </a:r>
          </a:p>
          <a:p>
            <a:pPr>
              <a:lnSpc>
                <a:spcPct val="150000"/>
              </a:lnSpc>
              <a:buNone/>
            </a:pPr>
            <a:endParaRPr lang="tr-TR" sz="16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“</a:t>
            </a:r>
            <a:r>
              <a:rPr lang="tr-TR" sz="2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Normal </a:t>
            </a:r>
            <a:r>
              <a:rPr lang="tr-TR" sz="2400" b="1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mikroflora</a:t>
            </a:r>
            <a:r>
              <a:rPr lang="tr-TR" sz="2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“olarak adlandırılan çok sayıda mikroorganizma türü insan vücudu 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içinde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ya da 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üzerinde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yaşar.</a:t>
            </a:r>
          </a:p>
          <a:p>
            <a:pPr>
              <a:lnSpc>
                <a:spcPct val="150000"/>
              </a:lnSpc>
              <a:buNone/>
            </a:pPr>
            <a:endParaRPr lang="tr-TR" sz="16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Vücudumuzdaki mikroorganizmaların çoğu sağlığımıza doğrudan katkıda bulunur.</a:t>
            </a:r>
          </a:p>
          <a:p>
            <a:pPr>
              <a:lnSpc>
                <a:spcPct val="150000"/>
              </a:lnSpc>
              <a:buNone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69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895600" y="188640"/>
            <a:ext cx="7772400" cy="30750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200" dirty="0">
                <a:latin typeface="Calibri" pitchFamily="34" charset="0"/>
                <a:cs typeface="Calibri" pitchFamily="34" charset="0"/>
              </a:rPr>
              <a:t>Patojenler</a:t>
            </a:r>
            <a:endParaRPr lang="tr-TR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95600" y="692696"/>
            <a:ext cx="7772400" cy="497125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Konak bir organizma üzerinde ya da içinde yaşayan, konakçıya </a:t>
            </a:r>
            <a:r>
              <a:rPr lang="tr-TR" sz="2400" b="1" u="sng" dirty="0">
                <a:latin typeface="Calibri" pitchFamily="34" charset="0"/>
                <a:cs typeface="Calibri" pitchFamily="34" charset="0"/>
              </a:rPr>
              <a:t>zarar veren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organizmalara </a:t>
            </a:r>
            <a:r>
              <a:rPr lang="tr-TR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PARAZİT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adı verilir.</a:t>
            </a:r>
          </a:p>
          <a:p>
            <a:pPr>
              <a:lnSpc>
                <a:spcPct val="150000"/>
              </a:lnSpc>
              <a:buNone/>
            </a:pPr>
            <a:endParaRPr lang="tr-TR" sz="16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r-TR" sz="2400" dirty="0" err="1">
                <a:latin typeface="Calibri" pitchFamily="34" charset="0"/>
                <a:cs typeface="Calibri" pitchFamily="34" charset="0"/>
              </a:rPr>
              <a:t>Mikrobiyal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parazitler </a:t>
            </a:r>
            <a:r>
              <a:rPr lang="tr-TR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PATOJEN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olarak adlandırılır.</a:t>
            </a:r>
          </a:p>
          <a:p>
            <a:pPr>
              <a:lnSpc>
                <a:spcPct val="150000"/>
              </a:lnSpc>
              <a:buNone/>
            </a:pPr>
            <a:endParaRPr lang="tr-TR" sz="16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r-TR" sz="2400" b="1" dirty="0" err="1">
                <a:latin typeface="Calibri" pitchFamily="34" charset="0"/>
                <a:cs typeface="Calibri" pitchFamily="34" charset="0"/>
              </a:rPr>
              <a:t>Oportunist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 patojen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, normal konakçı direncinin olmadığı durumlarda hastalığa yol açar.</a:t>
            </a:r>
          </a:p>
          <a:p>
            <a:pPr>
              <a:lnSpc>
                <a:spcPct val="150000"/>
              </a:lnSpc>
              <a:buNone/>
            </a:pPr>
            <a:endParaRPr lang="tr-TR" sz="16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r-TR" sz="2400" dirty="0" err="1">
                <a:latin typeface="Calibri" pitchFamily="34" charset="0"/>
                <a:cs typeface="Calibri" pitchFamily="34" charset="0"/>
              </a:rPr>
              <a:t>Patojenite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her ayrı patojen için belirli şekilde ifade edilir.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r-TR" sz="2400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Virülens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, belirli bir sürede konakçıda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patojenik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yanıtı sağlayacak hücre sayısı olarak ifade edilir.</a:t>
            </a:r>
            <a:endParaRPr lang="tr-TR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70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476672"/>
            <a:ext cx="7772400" cy="5619328"/>
          </a:xfrm>
        </p:spPr>
        <p:txBody>
          <a:bodyPr/>
          <a:lstStyle/>
          <a:p>
            <a:pPr>
              <a:buNone/>
            </a:pPr>
            <a:r>
              <a:rPr lang="tr-TR" sz="24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Enfeksiyon: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terimi konakçıya zarar versin ya da vermesin, bir organizmanın konakçıda gelişmesi ve yerleşmesi durumunu anlatır.</a:t>
            </a:r>
          </a:p>
          <a:p>
            <a:pPr>
              <a:buNone/>
            </a:pPr>
            <a:endParaRPr lang="tr-TR" sz="16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tr-TR" sz="24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Hastalık: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konakçı fonksiyonlarını bozarak konakçının zarar görmesidir.</a:t>
            </a:r>
          </a:p>
          <a:p>
            <a:pPr>
              <a:buNone/>
            </a:pPr>
            <a:endParaRPr lang="tr-TR" sz="16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tr-TR" sz="24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***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Enfeksiyon ile hastalık eş anlamlı değildir.</a:t>
            </a:r>
          </a:p>
          <a:p>
            <a:pPr>
              <a:buNone/>
            </a:pPr>
            <a:endParaRPr lang="tr-TR" sz="16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Bu nedenle normal floranın üyeleri enfeksiyona neden olabilirler ancak nadiren hastalığa yol açarlar.</a:t>
            </a:r>
          </a:p>
          <a:p>
            <a:pPr>
              <a:buNone/>
            </a:pPr>
            <a:endParaRPr lang="tr-TR" sz="1600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tr-TR" sz="240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***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AIDS, Kanser gibi hastalıklarda olduğu gibi, eğer konakçının bağışıklığı baskılanmış ise normal floraya ait mikroorganizmalar hastalığa neden olurlar.</a:t>
            </a:r>
          </a:p>
          <a:p>
            <a:pPr>
              <a:buNone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18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697163" y="457200"/>
            <a:ext cx="7772400" cy="23549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20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Konakçı Parazit Etkileşimleri</a:t>
            </a:r>
            <a:endParaRPr lang="tr-TR" sz="3200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980728"/>
            <a:ext cx="7772400" cy="5115272"/>
          </a:xfrm>
        </p:spPr>
        <p:txBody>
          <a:bodyPr/>
          <a:lstStyle/>
          <a:p>
            <a:pPr>
              <a:buClr>
                <a:srgbClr val="7030A0"/>
              </a:buClr>
              <a:buFont typeface="Wingdings" pitchFamily="2" charset="2"/>
              <a:buChar char="Ø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Hayvan vücudu organik besinler ve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kemoorganotroflar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için gereksinim duyulan gelişme faktörleri bakımından zengindir.</a:t>
            </a:r>
          </a:p>
          <a:p>
            <a:pPr>
              <a:buClr>
                <a:srgbClr val="7030A0"/>
              </a:buClr>
              <a:buNone/>
            </a:pPr>
            <a:endParaRPr lang="tr-TR" sz="14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7030A0"/>
              </a:buClr>
              <a:buFont typeface="Wingdings" pitchFamily="2" charset="2"/>
              <a:buChar char="Ø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Hayvan vücudu ayrıca lokal olarak kontrol edilen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pH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ozmotik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basınç ve sıcaklık sağlar.</a:t>
            </a:r>
          </a:p>
          <a:p>
            <a:pPr>
              <a:buClr>
                <a:srgbClr val="7030A0"/>
              </a:buClr>
              <a:buNone/>
            </a:pPr>
            <a:endParaRPr lang="tr-TR" sz="14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7030A0"/>
              </a:buClr>
              <a:buFont typeface="Wingdings" pitchFamily="2" charset="2"/>
              <a:buChar char="Ø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Her bölge ve organ birbirinden farklı özellik gösterdiğinden belirli mikroorganizmaların gelişmesine ayrıcalık tanıyan seçici bir ortam oluşturur.</a:t>
            </a:r>
          </a:p>
          <a:p>
            <a:pPr>
              <a:buClr>
                <a:srgbClr val="7030A0"/>
              </a:buClr>
              <a:buNone/>
            </a:pPr>
            <a:endParaRPr lang="tr-TR" sz="14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7030A0"/>
              </a:buClr>
              <a:buFont typeface="Wingdings" pitchFamily="2" charset="2"/>
              <a:buChar char="Ø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Derinin oldukça kuru koşulları </a:t>
            </a:r>
            <a:r>
              <a:rPr lang="tr-TR" sz="2400" i="1" dirty="0" err="1">
                <a:latin typeface="Calibri" pitchFamily="34" charset="0"/>
                <a:cs typeface="Calibri" pitchFamily="34" charset="0"/>
              </a:rPr>
              <a:t>Staphylococcus</a:t>
            </a:r>
            <a:r>
              <a:rPr lang="tr-TR" sz="24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i="1" dirty="0" err="1">
                <a:latin typeface="Calibri" pitchFamily="34" charset="0"/>
                <a:cs typeface="Calibri" pitchFamily="34" charset="0"/>
              </a:rPr>
              <a:t>aureus</a:t>
            </a:r>
            <a:r>
              <a:rPr lang="tr-TR" sz="24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gibi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dehidrasyona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karşı dayanıklı organizmaların gelişmesine olanak sağlar.</a:t>
            </a:r>
            <a:endParaRPr lang="tr-TR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0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476672"/>
            <a:ext cx="7772400" cy="5619328"/>
          </a:xfrm>
        </p:spPr>
        <p:txBody>
          <a:bodyPr>
            <a:normAutofit lnSpcReduction="10000"/>
          </a:bodyPr>
          <a:lstStyle/>
          <a:p>
            <a:pPr>
              <a:buClr>
                <a:srgbClr val="7030A0"/>
              </a:buClr>
              <a:buFont typeface="Wingdings" pitchFamily="2" charset="2"/>
              <a:buChar char="Ø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Akciğerin yüksek düzeyde oksijen içeren ortamı mutlak aerobik </a:t>
            </a:r>
            <a:r>
              <a:rPr lang="tr-TR" sz="2400" i="1" dirty="0" err="1">
                <a:latin typeface="Calibri" pitchFamily="34" charset="0"/>
                <a:cs typeface="Calibri" pitchFamily="34" charset="0"/>
              </a:rPr>
              <a:t>Mycobacterium</a:t>
            </a:r>
            <a:r>
              <a:rPr lang="tr-TR" sz="24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i="1" dirty="0" err="1">
                <a:latin typeface="Calibri" pitchFamily="34" charset="0"/>
                <a:cs typeface="Calibri" pitchFamily="34" charset="0"/>
              </a:rPr>
              <a:t>tuberculosis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’in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gelişmesini sağlar.</a:t>
            </a:r>
          </a:p>
          <a:p>
            <a:pPr>
              <a:buClr>
                <a:srgbClr val="7030A0"/>
              </a:buClr>
              <a:buNone/>
            </a:pPr>
            <a:endParaRPr lang="tr-TR" sz="14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7030A0"/>
              </a:buClr>
              <a:buFont typeface="Wingdings" pitchFamily="2" charset="2"/>
              <a:buChar char="Ø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Kalın bağırsaktaki anaerobik ortam ise mutlak anaerobik </a:t>
            </a:r>
            <a:r>
              <a:rPr lang="tr-TR" sz="2400" i="1" dirty="0" err="1">
                <a:latin typeface="Calibri" pitchFamily="34" charset="0"/>
                <a:cs typeface="Calibri" pitchFamily="34" charset="0"/>
              </a:rPr>
              <a:t>Clostridium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cinsi üyelerinin gelişmesini destekler.</a:t>
            </a:r>
          </a:p>
          <a:p>
            <a:pPr>
              <a:buClr>
                <a:srgbClr val="7030A0"/>
              </a:buClr>
              <a:buNone/>
            </a:pPr>
            <a:endParaRPr lang="tr-TR" sz="14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7030A0"/>
              </a:buClr>
              <a:buFont typeface="Wingdings" pitchFamily="2" charset="2"/>
              <a:buChar char="Ø"/>
            </a:pPr>
            <a:r>
              <a:rPr lang="tr-TR" sz="2400" b="1" dirty="0" err="1">
                <a:solidFill>
                  <a:srgbClr val="FF3399"/>
                </a:solidFill>
                <a:latin typeface="Calibri" pitchFamily="34" charset="0"/>
                <a:cs typeface="Calibri" pitchFamily="34" charset="0"/>
              </a:rPr>
              <a:t>Mukoz</a:t>
            </a:r>
            <a:r>
              <a:rPr lang="tr-TR" sz="2400" b="1" dirty="0">
                <a:solidFill>
                  <a:srgbClr val="FF3399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b="1" dirty="0" err="1">
                <a:solidFill>
                  <a:srgbClr val="FF3399"/>
                </a:solidFill>
                <a:latin typeface="Calibri" pitchFamily="34" charset="0"/>
                <a:cs typeface="Calibri" pitchFamily="34" charset="0"/>
              </a:rPr>
              <a:t>membranlar</a:t>
            </a:r>
            <a:r>
              <a:rPr lang="tr-TR" sz="2400" b="1" dirty="0">
                <a:solidFill>
                  <a:srgbClr val="FF3399"/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dış ortam ile ara yüzey oluşturacak şekilde sıkıca paketlenmiş tekli ya da çoklu tabaka halinde bulunan </a:t>
            </a:r>
            <a:r>
              <a:rPr lang="tr-TR" sz="2400" b="1" dirty="0" err="1">
                <a:latin typeface="Calibri" pitchFamily="34" charset="0"/>
                <a:cs typeface="Calibri" pitchFamily="34" charset="0"/>
              </a:rPr>
              <a:t>epitel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 hücrelerden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oluşur.</a:t>
            </a:r>
          </a:p>
          <a:p>
            <a:pPr>
              <a:buClr>
                <a:srgbClr val="7030A0"/>
              </a:buClr>
              <a:buNone/>
            </a:pPr>
            <a:endParaRPr lang="tr-TR" sz="14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7030A0"/>
              </a:buClr>
              <a:buFont typeface="Wingdings" pitchFamily="2" charset="2"/>
              <a:buChar char="Ø"/>
            </a:pPr>
            <a:r>
              <a:rPr lang="tr-TR" sz="2400" dirty="0" err="1">
                <a:latin typeface="Calibri" pitchFamily="34" charset="0"/>
                <a:cs typeface="Calibri" pitchFamily="34" charset="0"/>
              </a:rPr>
              <a:t>Mukoz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tabaka; ağız, yutak, yemek borusu ile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ürogenital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sistem ve sindirim sistemlerini kapsar.</a:t>
            </a:r>
          </a:p>
          <a:p>
            <a:pPr>
              <a:buClr>
                <a:srgbClr val="7030A0"/>
              </a:buClr>
              <a:buNone/>
            </a:pPr>
            <a:endParaRPr lang="tr-TR" sz="16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7030A0"/>
              </a:buClr>
              <a:buFont typeface="Wingdings" pitchFamily="2" charset="2"/>
              <a:buChar char="Ø"/>
            </a:pPr>
            <a:r>
              <a:rPr lang="tr-TR" sz="2400" dirty="0" err="1">
                <a:latin typeface="Calibri" pitchFamily="34" charset="0"/>
                <a:cs typeface="Calibri" pitchFamily="34" charset="0"/>
              </a:rPr>
              <a:t>Mukoz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membranlar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çoğunlukla </a:t>
            </a:r>
            <a:r>
              <a:rPr lang="tr-TR" sz="2400" b="1" dirty="0">
                <a:solidFill>
                  <a:srgbClr val="FF3399"/>
                </a:solidFill>
                <a:latin typeface="Calibri" pitchFamily="34" charset="0"/>
                <a:cs typeface="Calibri" pitchFamily="34" charset="0"/>
              </a:rPr>
              <a:t>MUKUS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adı verilen, yapışkan, çözülebilir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glikoproteinlerden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oluşan 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koruyucu bir tabaka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ile kaplıdır.</a:t>
            </a:r>
            <a:endParaRPr lang="tr-TR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13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476672"/>
            <a:ext cx="7772400" cy="5619328"/>
          </a:xfrm>
        </p:spPr>
        <p:txBody>
          <a:bodyPr/>
          <a:lstStyle/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Bakteriler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mukozal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yüzeye gevşek bağlanır iseler genellikle fiziksel süreçler sonunda süpürülerek uzaklaştırılırlar.</a:t>
            </a:r>
          </a:p>
          <a:p>
            <a:pPr>
              <a:buClr>
                <a:srgbClr val="7030A0"/>
              </a:buClr>
              <a:buNone/>
            </a:pPr>
            <a:endParaRPr lang="tr-TR" sz="16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tr-TR" sz="2400" dirty="0" err="1">
                <a:latin typeface="Calibri" pitchFamily="34" charset="0"/>
                <a:cs typeface="Calibri" pitchFamily="34" charset="0"/>
              </a:rPr>
              <a:t>Mukozal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engelin kırılması ve patojenin daha derin dokulara (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submukozal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) yayılmasını doku enfeksiyonu takip eder.</a:t>
            </a:r>
          </a:p>
          <a:p>
            <a:pPr>
              <a:buClr>
                <a:srgbClr val="7030A0"/>
              </a:buClr>
              <a:buNone/>
            </a:pPr>
            <a:endParaRPr lang="tr-TR" sz="16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tr-TR" sz="2400" dirty="0" err="1">
                <a:latin typeface="Calibri" pitchFamily="34" charset="0"/>
                <a:cs typeface="Calibri" pitchFamily="34" charset="0"/>
              </a:rPr>
              <a:t>Mukozal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yüzeyler çok çeşitli mikroorganizmalar içerir çünkü korunaklı nemli bir ortamdır ve 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yaklaşık 400 m</a:t>
            </a:r>
            <a:r>
              <a:rPr lang="tr-TR" sz="2400" b="1" baseline="30000" dirty="0">
                <a:latin typeface="Calibri" pitchFamily="34" charset="0"/>
                <a:cs typeface="Calibri" pitchFamily="34" charset="0"/>
              </a:rPr>
              <a:t>2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büyüklüğünde bir yüzey sunar.</a:t>
            </a:r>
          </a:p>
          <a:p>
            <a:pPr>
              <a:buClr>
                <a:srgbClr val="7030A0"/>
              </a:buClr>
              <a:buNone/>
            </a:pPr>
            <a:endParaRPr lang="tr-TR" sz="16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Örneğin ince bağırsak gibi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mukozal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bir organ besin maddelerinin taşınması için geniş bir yüzeyi gerektirir ve bu yüzey aynı zamanda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mikrobiyal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gelişim için bir alandır.</a:t>
            </a:r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96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1269</Words>
  <Application>Microsoft Office PowerPoint</Application>
  <PresentationFormat>Geniş ekran</PresentationFormat>
  <Paragraphs>159</Paragraphs>
  <Slides>22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Comic Sans MS</vt:lpstr>
      <vt:lpstr>Wingdings</vt:lpstr>
      <vt:lpstr>Office Teması</vt:lpstr>
      <vt:lpstr>Biyoteknoloji İçin Mikrobiyoloji 1</vt:lpstr>
      <vt:lpstr>Mikroorganizmaların İnsanlarla Etkileşimleri</vt:lpstr>
      <vt:lpstr>PowerPoint Sunusu</vt:lpstr>
      <vt:lpstr>İnsanlar ve Mikroorganizmaların Yararlı Etkileşimleri</vt:lpstr>
      <vt:lpstr>Patojenler</vt:lpstr>
      <vt:lpstr>PowerPoint Sunusu</vt:lpstr>
      <vt:lpstr>Konakçı Parazit Etkileşimleri</vt:lpstr>
      <vt:lpstr>PowerPoint Sunusu</vt:lpstr>
      <vt:lpstr>PowerPoint Sunusu</vt:lpstr>
      <vt:lpstr>İnce Bağırsak</vt:lpstr>
      <vt:lpstr>Kalın Bağırsak</vt:lpstr>
      <vt:lpstr>Bağırsak Florasının Fonksiyonları ve Ürünleri</vt:lpstr>
      <vt:lpstr>PowerPoint Sunusu</vt:lpstr>
      <vt:lpstr>PowerPoint Sunusu</vt:lpstr>
      <vt:lpstr>Mikroorganizmaların İnsanlarla Zararlı Etkileşimleri</vt:lpstr>
      <vt:lpstr>PowerPoint Sunusu</vt:lpstr>
      <vt:lpstr>Virülens</vt:lpstr>
      <vt:lpstr>Salmonella</vt:lpstr>
      <vt:lpstr>Salmonella</vt:lpstr>
      <vt:lpstr>Salmonella’nın Virülensi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Biyoteknoloji İçin Mikrobiyoloji 1</dc:title>
  <dc:creator>iso</dc:creator>
  <cp:lastModifiedBy>iso</cp:lastModifiedBy>
  <cp:revision>1</cp:revision>
  <dcterms:created xsi:type="dcterms:W3CDTF">2017-12-15T11:15:37Z</dcterms:created>
  <dcterms:modified xsi:type="dcterms:W3CDTF">2017-12-15T11:15:46Z</dcterms:modified>
</cp:coreProperties>
</file>