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25FF222-C82F-45BA-A0C6-308AACC0DCA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2918801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5FF222-C82F-45BA-A0C6-308AACC0DCA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3350230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5FF222-C82F-45BA-A0C6-308AACC0DCA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87395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5FF222-C82F-45BA-A0C6-308AACC0DCA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3694048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25FF222-C82F-45BA-A0C6-308AACC0DCA5}"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1872776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25FF222-C82F-45BA-A0C6-308AACC0DCA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187841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25FF222-C82F-45BA-A0C6-308AACC0DCA5}"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91895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25FF222-C82F-45BA-A0C6-308AACC0DCA5}"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69436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5FF222-C82F-45BA-A0C6-308AACC0DCA5}"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4047551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25FF222-C82F-45BA-A0C6-308AACC0DCA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1492105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25FF222-C82F-45BA-A0C6-308AACC0DCA5}"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A6E95D-C1BC-405B-8A97-6956DCDA751E}" type="slidenum">
              <a:rPr lang="tr-TR" smtClean="0"/>
              <a:t>‹#›</a:t>
            </a:fld>
            <a:endParaRPr lang="tr-TR"/>
          </a:p>
        </p:txBody>
      </p:sp>
    </p:spTree>
    <p:extLst>
      <p:ext uri="{BB962C8B-B14F-4D97-AF65-F5344CB8AC3E}">
        <p14:creationId xmlns:p14="http://schemas.microsoft.com/office/powerpoint/2010/main" val="4258583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FF222-C82F-45BA-A0C6-308AACC0DCA5}"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6E95D-C1BC-405B-8A97-6956DCDA751E}" type="slidenum">
              <a:rPr lang="tr-TR" smtClean="0"/>
              <a:t>‹#›</a:t>
            </a:fld>
            <a:endParaRPr lang="tr-TR"/>
          </a:p>
        </p:txBody>
      </p:sp>
    </p:spTree>
    <p:extLst>
      <p:ext uri="{BB962C8B-B14F-4D97-AF65-F5344CB8AC3E}">
        <p14:creationId xmlns:p14="http://schemas.microsoft.com/office/powerpoint/2010/main" val="328409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230086" y="2078038"/>
            <a:ext cx="9144000" cy="1655762"/>
          </a:xfrm>
        </p:spPr>
        <p:txBody>
          <a:bodyPr/>
          <a:lstStyle/>
          <a:p>
            <a:r>
              <a:rPr lang="tr-TR" b="1" dirty="0" smtClean="0">
                <a:latin typeface="Arial" panose="020B0604020202020204" pitchFamily="34" charset="0"/>
                <a:cs typeface="Arial" panose="020B0604020202020204" pitchFamily="34" charset="0"/>
              </a:rPr>
              <a:t>SANAL SU</a:t>
            </a:r>
          </a:p>
          <a:p>
            <a:endParaRPr lang="tr-TR" b="1" dirty="0" smtClean="0">
              <a:latin typeface="Arial" panose="020B0604020202020204" pitchFamily="34" charset="0"/>
              <a:cs typeface="Arial" panose="020B0604020202020204" pitchFamily="34" charset="0"/>
            </a:endParaRPr>
          </a:p>
          <a:p>
            <a:r>
              <a:rPr lang="tr-TR" b="1" dirty="0" err="1" smtClean="0">
                <a:latin typeface="Arial" panose="020B0604020202020204" pitchFamily="34" charset="0"/>
                <a:cs typeface="Arial" panose="020B0604020202020204" pitchFamily="34" charset="0"/>
              </a:rPr>
              <a:t>Prof.Dr.Belgin</a:t>
            </a:r>
            <a:r>
              <a:rPr lang="tr-TR" b="1" dirty="0" smtClean="0">
                <a:latin typeface="Arial" panose="020B0604020202020204" pitchFamily="34" charset="0"/>
                <a:cs typeface="Arial" panose="020B0604020202020204" pitchFamily="34" charset="0"/>
              </a:rPr>
              <a:t> ÇAKMAK</a:t>
            </a: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8457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2732" y="335028"/>
            <a:ext cx="11124156" cy="6291240"/>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Küresel ölçekteki sanal su akışında en büyük payı  %13 ile sığır eti almaktadır. Daha sonra soya (%11), buğday ve kakao (%9) yer almaktadır. Tarımsal üretimde su kullanımının en büyük bölümü çeltik bitkisine aittir. Ancak uluslararası ticarette buğdayının payının daha fazla olması nedeniyle sanal su akışında buğday daha yüksek paya sahiptir. Sanal su akışında en önemli ülke olan ABD’nin sanal su ihracatının %48’i yağ bitkileri ve yağ, %38’i tahıl ürünleridir. ABD’nin sanal su ithalatının %50’si kahve, çay ve kakao ürünlerinden kaynaklanmaktadır (</a:t>
            </a:r>
            <a:r>
              <a:rPr lang="tr-TR" sz="2400" dirty="0" err="1">
                <a:latin typeface="Arial" panose="020B0604020202020204" pitchFamily="34" charset="0"/>
                <a:cs typeface="Arial" panose="020B0604020202020204" pitchFamily="34" charset="0"/>
              </a:rPr>
              <a:t>Chapagain</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Hoekstra</a:t>
            </a:r>
            <a:r>
              <a:rPr lang="tr-TR" sz="2400" dirty="0">
                <a:latin typeface="Arial" panose="020B0604020202020204" pitchFamily="34" charset="0"/>
                <a:cs typeface="Arial" panose="020B0604020202020204" pitchFamily="34" charset="0"/>
              </a:rPr>
              <a:t>, 2004</a:t>
            </a:r>
            <a:r>
              <a:rPr lang="tr-TR" sz="2400" dirty="0" smtClean="0">
                <a:latin typeface="Arial" panose="020B0604020202020204" pitchFamily="34" charset="0"/>
                <a:cs typeface="Arial" panose="020B0604020202020204" pitchFamily="34" charset="0"/>
              </a:rPr>
              <a:t>).</a:t>
            </a: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a:latin typeface="Arial" panose="020B0604020202020204" pitchFamily="34" charset="0"/>
                <a:cs typeface="Arial" panose="020B0604020202020204" pitchFamily="34" charset="0"/>
              </a:rPr>
              <a:t>Tarımsal ürünler, üretim süreçlerinde faklı miktarlarda su kullandıkları için sanal su içerikleri de büyük değişim gösterir. Tarımsal ürünlerdeki sanal su miktarları, iklim ve coğrafi bölge yanında, kullanılan girdi ve teknolojiye bağlı olarak elde edilen verim ile çok yakından ilişkilidir. </a:t>
            </a:r>
            <a:r>
              <a:rPr lang="tr-TR" sz="2400" b="1" u="sng" dirty="0">
                <a:latin typeface="Arial" panose="020B0604020202020204" pitchFamily="34" charset="0"/>
                <a:cs typeface="Arial" panose="020B0604020202020204" pitchFamily="34" charset="0"/>
              </a:rPr>
              <a:t>Genel olarak, hayvansal ürünlerin sanal su içerikleri bitkisel ürünlere oranla daha </a:t>
            </a:r>
            <a:r>
              <a:rPr lang="tr-TR" sz="2400" b="1" u="sng" dirty="0" smtClean="0">
                <a:latin typeface="Arial" panose="020B0604020202020204" pitchFamily="34" charset="0"/>
                <a:cs typeface="Arial" panose="020B0604020202020204" pitchFamily="34" charset="0"/>
              </a:rPr>
              <a:t>yüksektir</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Çünkü 1 kg kemiksiz sığır eti için, 6,5 kg tahıl, 36 kg saman, silaj, yeşil ot </a:t>
            </a:r>
            <a:r>
              <a:rPr lang="tr-TR" sz="2400" dirty="0" err="1">
                <a:latin typeface="Arial" panose="020B0604020202020204" pitchFamily="34" charset="0"/>
                <a:cs typeface="Arial" panose="020B0604020202020204" pitchFamily="34" charset="0"/>
              </a:rPr>
              <a:t>v.b</a:t>
            </a:r>
            <a:r>
              <a:rPr lang="tr-TR" sz="2400" dirty="0">
                <a:latin typeface="Arial" panose="020B0604020202020204" pitchFamily="34" charset="0"/>
                <a:cs typeface="Arial" panose="020B0604020202020204" pitchFamily="34" charset="0"/>
              </a:rPr>
              <a:t>. ve 155 litre içme-kullanma suyu tüketilmektedir (</a:t>
            </a:r>
            <a:r>
              <a:rPr lang="tr-TR" sz="2400" dirty="0" err="1">
                <a:latin typeface="Arial" panose="020B0604020202020204" pitchFamily="34" charset="0"/>
                <a:cs typeface="Arial" panose="020B0604020202020204" pitchFamily="34" charset="0"/>
              </a:rPr>
              <a:t>Chapagain</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Hoekstra</a:t>
            </a:r>
            <a:r>
              <a:rPr lang="tr-TR" sz="2400" dirty="0">
                <a:latin typeface="Arial" panose="020B0604020202020204" pitchFamily="34" charset="0"/>
                <a:cs typeface="Arial" panose="020B0604020202020204" pitchFamily="34" charset="0"/>
              </a:rPr>
              <a:t>, 2004).</a:t>
            </a:r>
          </a:p>
          <a:p>
            <a:endParaRPr lang="tr-TR" dirty="0"/>
          </a:p>
        </p:txBody>
      </p:sp>
    </p:spTree>
    <p:extLst>
      <p:ext uri="{BB962C8B-B14F-4D97-AF65-F5344CB8AC3E}">
        <p14:creationId xmlns:p14="http://schemas.microsoft.com/office/powerpoint/2010/main" val="3789169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Dikdörtgen 3"/>
          <p:cNvSpPr/>
          <p:nvPr/>
        </p:nvSpPr>
        <p:spPr>
          <a:xfrm>
            <a:off x="288100" y="446345"/>
            <a:ext cx="11085533" cy="941796"/>
          </a:xfrm>
          <a:prstGeom prst="rect">
            <a:avLst/>
          </a:prstGeom>
        </p:spPr>
        <p:txBody>
          <a:bodyPr wrap="square">
            <a:spAutoFit/>
          </a:bodyPr>
          <a:lstStyle/>
          <a:p>
            <a:pPr algn="just">
              <a:lnSpc>
                <a:spcPct val="115000"/>
              </a:lnSpc>
              <a:spcAft>
                <a:spcPts val="0"/>
              </a:spcAft>
            </a:pPr>
            <a:r>
              <a:rPr lang="tr-TR" sz="2400" dirty="0" smtClean="0">
                <a:effectLst/>
                <a:latin typeface="Arial" panose="020B0604020202020204" pitchFamily="34" charset="0"/>
                <a:ea typeface="Calibri" panose="020F0502020204030204" pitchFamily="34" charset="0"/>
                <a:cs typeface="Arial" panose="020B0604020202020204" pitchFamily="34" charset="0"/>
              </a:rPr>
              <a:t>Çizelge 4. Bazı tarımsal ürünlerin dünya ortalaması olarak sanal su içerikleri (m</a:t>
            </a:r>
            <a:r>
              <a:rPr lang="tr-TR" sz="2400" baseline="30000" dirty="0" smtClean="0">
                <a:effectLst/>
                <a:latin typeface="Arial" panose="020B0604020202020204" pitchFamily="34" charset="0"/>
                <a:ea typeface="Calibri" panose="020F0502020204030204" pitchFamily="34" charset="0"/>
                <a:cs typeface="Arial" panose="020B0604020202020204" pitchFamily="34" charset="0"/>
              </a:rPr>
              <a:t>3</a:t>
            </a:r>
            <a:r>
              <a:rPr lang="tr-TR" sz="2400" dirty="0" smtClean="0">
                <a:effectLst/>
                <a:latin typeface="Arial" panose="020B0604020202020204" pitchFamily="34" charset="0"/>
                <a:ea typeface="Calibri" panose="020F0502020204030204" pitchFamily="34" charset="0"/>
                <a:cs typeface="Arial" panose="020B0604020202020204" pitchFamily="34" charset="0"/>
              </a:rPr>
              <a:t>/ton).</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5" name="Tablo 4"/>
          <p:cNvGraphicFramePr>
            <a:graphicFrameLocks noGrp="1"/>
          </p:cNvGraphicFramePr>
          <p:nvPr>
            <p:extLst>
              <p:ext uri="{D42A27DB-BD31-4B8C-83A1-F6EECF244321}">
                <p14:modId xmlns:p14="http://schemas.microsoft.com/office/powerpoint/2010/main" val="922485191"/>
              </p:ext>
            </p:extLst>
          </p:nvPr>
        </p:nvGraphicFramePr>
        <p:xfrm>
          <a:off x="288100" y="1590810"/>
          <a:ext cx="10960272" cy="4626864"/>
        </p:xfrm>
        <a:graphic>
          <a:graphicData uri="http://schemas.openxmlformats.org/drawingml/2006/table">
            <a:tbl>
              <a:tblPr firstRow="1" firstCol="1" bandRow="1">
                <a:tableStyleId>{5C22544A-7EE6-4342-B048-85BDC9FD1C3A}</a:tableStyleId>
              </a:tblPr>
              <a:tblGrid>
                <a:gridCol w="2740068">
                  <a:extLst>
                    <a:ext uri="{9D8B030D-6E8A-4147-A177-3AD203B41FA5}">
                      <a16:colId xmlns:a16="http://schemas.microsoft.com/office/drawing/2014/main" val="20000"/>
                    </a:ext>
                  </a:extLst>
                </a:gridCol>
                <a:gridCol w="2740068">
                  <a:extLst>
                    <a:ext uri="{9D8B030D-6E8A-4147-A177-3AD203B41FA5}">
                      <a16:colId xmlns:a16="http://schemas.microsoft.com/office/drawing/2014/main" val="20001"/>
                    </a:ext>
                  </a:extLst>
                </a:gridCol>
                <a:gridCol w="2740068">
                  <a:extLst>
                    <a:ext uri="{9D8B030D-6E8A-4147-A177-3AD203B41FA5}">
                      <a16:colId xmlns:a16="http://schemas.microsoft.com/office/drawing/2014/main" val="20002"/>
                    </a:ext>
                  </a:extLst>
                </a:gridCol>
                <a:gridCol w="2740068">
                  <a:extLst>
                    <a:ext uri="{9D8B030D-6E8A-4147-A177-3AD203B41FA5}">
                      <a16:colId xmlns:a16="http://schemas.microsoft.com/office/drawing/2014/main" val="20003"/>
                    </a:ext>
                  </a:extLst>
                </a:gridCol>
              </a:tblGrid>
              <a:tr h="311972">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Ürünler</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Sanal su içerikleri</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tr-TR" sz="2400">
                          <a:effectLst/>
                          <a:latin typeface="Arial" panose="020B0604020202020204" pitchFamily="34" charset="0"/>
                          <a:cs typeface="Arial" panose="020B0604020202020204" pitchFamily="34" charset="0"/>
                        </a:rPr>
                        <a:t>Ürünler</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tr-TR" sz="2400">
                          <a:effectLst/>
                          <a:latin typeface="Arial" panose="020B0604020202020204" pitchFamily="34" charset="0"/>
                          <a:cs typeface="Arial" panose="020B0604020202020204" pitchFamily="34" charset="0"/>
                        </a:rPr>
                        <a:t>Sanal su içerikleri</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311972">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Çeltik</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2291</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Kahve </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17373</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Buğday</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1334</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Çay</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9205</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Mısır</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909</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Sığır eti</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15497</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Soya</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1789</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Domuz eti</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4856</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Şeker kamışı</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175</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Koyun eti</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6143</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Kütlü pamuk</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3644</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Piliç eti</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3918</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6"/>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Lif pamuk</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8242</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Yumurta </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3340</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7"/>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Arpa</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1388</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Süt</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990</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8"/>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Sorgum</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2853</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tr-TR" sz="2400">
                          <a:effectLst/>
                          <a:latin typeface="Arial" panose="020B0604020202020204" pitchFamily="34" charset="0"/>
                          <a:cs typeface="Arial" panose="020B0604020202020204" pitchFamily="34" charset="0"/>
                        </a:rPr>
                        <a:t>Peynir </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4914</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9"/>
                  </a:ext>
                </a:extLst>
              </a:tr>
              <a:tr h="311972">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Hindistan cevizi</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2545</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tr-TR" sz="2400">
                          <a:effectLst/>
                          <a:latin typeface="Arial" panose="020B0604020202020204" pitchFamily="34" charset="0"/>
                          <a:cs typeface="Arial" panose="020B0604020202020204" pitchFamily="34" charset="0"/>
                        </a:rPr>
                        <a:t>Deri</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16656</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541685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4841" y="1412266"/>
            <a:ext cx="11174260" cy="4351338"/>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Endüstriyel ürünlerde dünya ortalaması olarak sanal su içeriği, her ABD doları için 80 litredir.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değer ABD’de 100 litre/$, Almanya’da 50 litre/$, Japonya, Avustralya ve Kanada’da 10-15 litre/$’</a:t>
            </a:r>
            <a:r>
              <a:rPr lang="tr-TR" sz="2400" dirty="0" err="1">
                <a:latin typeface="Arial" panose="020B0604020202020204" pitchFamily="34" charset="0"/>
                <a:cs typeface="Arial" panose="020B0604020202020204" pitchFamily="34" charset="0"/>
              </a:rPr>
              <a:t>dır</a:t>
            </a:r>
            <a:r>
              <a:rPr lang="tr-TR"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Hızlı </a:t>
            </a:r>
            <a:r>
              <a:rPr lang="tr-TR" sz="2400" dirty="0">
                <a:latin typeface="Arial" panose="020B0604020202020204" pitchFamily="34" charset="0"/>
                <a:cs typeface="Arial" panose="020B0604020202020204" pitchFamily="34" charset="0"/>
              </a:rPr>
              <a:t>ekonomik gelişme gösteren ve yükselen ekonomiler arasında yer alan Çin ve Hindistan’da endüstriyel ürünlerin sanal su içerikleri 20-25 litre/$’</a:t>
            </a:r>
            <a:r>
              <a:rPr lang="tr-TR" sz="2400" dirty="0" err="1">
                <a:latin typeface="Arial" panose="020B0604020202020204" pitchFamily="34" charset="0"/>
                <a:cs typeface="Arial" panose="020B0604020202020204" pitchFamily="34" charset="0"/>
              </a:rPr>
              <a:t>dır</a:t>
            </a:r>
            <a:r>
              <a:rPr lang="tr-T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59368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2314" y="209766"/>
            <a:ext cx="11362151" cy="6040721"/>
          </a:xfrm>
        </p:spPr>
        <p:txBody>
          <a:bodyPr>
            <a:normAutofit/>
          </a:bodyPr>
          <a:lstStyle/>
          <a:p>
            <a:pPr marL="0" indent="0">
              <a:buNone/>
            </a:pPr>
            <a:r>
              <a:rPr lang="tr-TR" b="1" dirty="0"/>
              <a:t>Sanal Su ve Sanal Su Ticareti Kavramı</a:t>
            </a:r>
            <a:endParaRPr lang="tr-TR" dirty="0"/>
          </a:p>
          <a:p>
            <a:pPr marL="0" indent="0" algn="just">
              <a:buNone/>
            </a:pPr>
            <a:r>
              <a:rPr lang="tr-TR" b="1" u="sng" dirty="0"/>
              <a:t>Sanal su</a:t>
            </a:r>
            <a:r>
              <a:rPr lang="tr-TR" b="1" dirty="0"/>
              <a:t>,</a:t>
            </a:r>
            <a:r>
              <a:rPr lang="tr-TR" dirty="0"/>
              <a:t> normal suyun bir ürünün ya da cismin içerisinde farklı yer almasına ve normal formunun dışında bulunmasına verilen isimdir. </a:t>
            </a:r>
            <a:endParaRPr lang="tr-TR" dirty="0" smtClean="0"/>
          </a:p>
          <a:p>
            <a:pPr marL="0" indent="0" algn="just">
              <a:buNone/>
            </a:pPr>
            <a:endParaRPr lang="tr-TR" dirty="0"/>
          </a:p>
          <a:p>
            <a:pPr marL="0" indent="0" algn="just">
              <a:buNone/>
            </a:pPr>
            <a:r>
              <a:rPr lang="tr-TR" dirty="0" smtClean="0"/>
              <a:t>Burada </a:t>
            </a:r>
            <a:r>
              <a:rPr lang="tr-TR" dirty="0"/>
              <a:t>suyun gerçek olarak değil de sanal olarak yer aldığı varsayılmaktadır. </a:t>
            </a:r>
            <a:endParaRPr lang="tr-TR" dirty="0" smtClean="0"/>
          </a:p>
          <a:p>
            <a:pPr marL="0" indent="0" algn="just">
              <a:buNone/>
            </a:pPr>
            <a:endParaRPr lang="tr-TR" dirty="0"/>
          </a:p>
          <a:p>
            <a:pPr marL="0" indent="0" algn="just">
              <a:buNone/>
            </a:pPr>
            <a:r>
              <a:rPr lang="tr-TR" dirty="0" smtClean="0"/>
              <a:t>Sanal </a:t>
            </a:r>
            <a:r>
              <a:rPr lang="tr-TR" dirty="0"/>
              <a:t>suya cisimleşmiş-</a:t>
            </a:r>
            <a:r>
              <a:rPr lang="tr-TR" dirty="0" err="1"/>
              <a:t>şekilleşmiş</a:t>
            </a:r>
            <a:r>
              <a:rPr lang="tr-TR" dirty="0"/>
              <a:t> su da denilmekte, ayrıca dışsal su olarak da adlandırılan sanal su, yapılan ürün ithali ile ithal edilen sanal su dışsal bir girdi olarak adlandırılmakta ve ülkenin içsel su kaynaklarına eklenmektedir. </a:t>
            </a:r>
            <a:endParaRPr lang="tr-TR" dirty="0" smtClean="0"/>
          </a:p>
          <a:p>
            <a:pPr marL="0" indent="0" algn="just">
              <a:buNone/>
            </a:pPr>
            <a:endParaRPr lang="tr-TR" dirty="0" smtClean="0"/>
          </a:p>
          <a:p>
            <a:pPr marL="0" indent="0" algn="just">
              <a:buNone/>
            </a:pPr>
            <a:r>
              <a:rPr lang="tr-TR" b="1" u="sng" dirty="0"/>
              <a:t>yeni bir soru karşımıza çıkmakta: eğer suyu üretmek yerine dışarıdan ihraç </a:t>
            </a:r>
            <a:r>
              <a:rPr lang="tr-TR" b="1" u="sng" dirty="0" smtClean="0"/>
              <a:t>edersek, </a:t>
            </a:r>
            <a:r>
              <a:rPr lang="tr-TR" b="1" u="sng" dirty="0"/>
              <a:t>ne kadar su tasarruf etmiş oluruz</a:t>
            </a:r>
            <a:r>
              <a:rPr lang="tr-TR" dirty="0"/>
              <a:t> </a:t>
            </a:r>
            <a:r>
              <a:rPr lang="tr-TR" dirty="0" smtClean="0"/>
              <a:t>?(</a:t>
            </a:r>
            <a:r>
              <a:rPr lang="tr-TR" dirty="0" err="1"/>
              <a:t>Chapagain</a:t>
            </a:r>
            <a:r>
              <a:rPr lang="tr-TR" dirty="0"/>
              <a:t> ve </a:t>
            </a:r>
            <a:r>
              <a:rPr lang="tr-TR" dirty="0" err="1"/>
              <a:t>Hoektra</a:t>
            </a:r>
            <a:r>
              <a:rPr lang="tr-TR" dirty="0"/>
              <a:t> 2003).</a:t>
            </a:r>
          </a:p>
          <a:p>
            <a:pPr marL="0" indent="0">
              <a:buNone/>
            </a:pPr>
            <a:endParaRPr lang="tr-TR" dirty="0"/>
          </a:p>
        </p:txBody>
      </p:sp>
    </p:spTree>
    <p:extLst>
      <p:ext uri="{BB962C8B-B14F-4D97-AF65-F5344CB8AC3E}">
        <p14:creationId xmlns:p14="http://schemas.microsoft.com/office/powerpoint/2010/main" val="772538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0522" y="162837"/>
            <a:ext cx="11686782" cy="6563639"/>
          </a:xfrm>
        </p:spPr>
        <p:txBody>
          <a:bodyPr>
            <a:normAutofit fontScale="92500" lnSpcReduction="20000"/>
          </a:bodyPr>
          <a:lstStyle/>
          <a:p>
            <a:pPr marL="0" indent="0" algn="just">
              <a:buNone/>
            </a:pPr>
            <a:r>
              <a:rPr lang="tr-TR" dirty="0">
                <a:latin typeface="Arial" panose="020B0604020202020204" pitchFamily="34" charset="0"/>
                <a:cs typeface="Arial" panose="020B0604020202020204" pitchFamily="34" charset="0"/>
              </a:rPr>
              <a:t>Sanal su kavramı ile ilgili önemli noktalardan biri de sanal suyun yapısını oluşturan </a:t>
            </a:r>
            <a:r>
              <a:rPr lang="tr-TR" b="1" u="sng" dirty="0">
                <a:latin typeface="Arial" panose="020B0604020202020204" pitchFamily="34" charset="0"/>
                <a:cs typeface="Arial" panose="020B0604020202020204" pitchFamily="34" charset="0"/>
              </a:rPr>
              <a:t>yeşil ve mavi su (</a:t>
            </a:r>
            <a:r>
              <a:rPr lang="tr-TR" b="1" u="sng" dirty="0" err="1">
                <a:latin typeface="Arial" panose="020B0604020202020204" pitchFamily="34" charset="0"/>
                <a:cs typeface="Arial" panose="020B0604020202020204" pitchFamily="34" charset="0"/>
              </a:rPr>
              <a:t>Green</a:t>
            </a:r>
            <a:r>
              <a:rPr lang="tr-TR" b="1" u="sng" dirty="0">
                <a:latin typeface="Arial" panose="020B0604020202020204" pitchFamily="34" charset="0"/>
                <a:cs typeface="Arial" panose="020B0604020202020204" pitchFamily="34" charset="0"/>
              </a:rPr>
              <a:t> </a:t>
            </a:r>
            <a:r>
              <a:rPr lang="tr-TR" b="1" u="sng" dirty="0" err="1">
                <a:latin typeface="Arial" panose="020B0604020202020204" pitchFamily="34" charset="0"/>
                <a:cs typeface="Arial" panose="020B0604020202020204" pitchFamily="34" charset="0"/>
              </a:rPr>
              <a:t>and</a:t>
            </a:r>
            <a:r>
              <a:rPr lang="tr-TR" b="1" u="sng" dirty="0">
                <a:latin typeface="Arial" panose="020B0604020202020204" pitchFamily="34" charset="0"/>
                <a:cs typeface="Arial" panose="020B0604020202020204" pitchFamily="34" charset="0"/>
              </a:rPr>
              <a:t> Blue </a:t>
            </a:r>
            <a:r>
              <a:rPr lang="tr-TR" b="1" u="sng" dirty="0" err="1">
                <a:latin typeface="Arial" panose="020B0604020202020204" pitchFamily="34" charset="0"/>
                <a:cs typeface="Arial" panose="020B0604020202020204" pitchFamily="34" charset="0"/>
              </a:rPr>
              <a:t>Water</a:t>
            </a:r>
            <a:r>
              <a:rPr lang="tr-TR" b="1" u="sng"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kavramlarıdır. </a:t>
            </a:r>
            <a:endParaRPr lang="tr-TR" dirty="0" smtClean="0">
              <a:latin typeface="Arial" panose="020B0604020202020204" pitchFamily="34" charset="0"/>
              <a:cs typeface="Arial" panose="020B0604020202020204" pitchFamily="34" charset="0"/>
            </a:endParaRPr>
          </a:p>
          <a:p>
            <a:pPr marL="0" indent="0" algn="just">
              <a:buNone/>
            </a:pPr>
            <a:r>
              <a:rPr lang="tr-TR" sz="3500" b="1" dirty="0" smtClean="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Göllerden</a:t>
            </a:r>
            <a:r>
              <a:rPr lang="tr-TR" dirty="0">
                <a:latin typeface="Arial" panose="020B0604020202020204" pitchFamily="34" charset="0"/>
                <a:cs typeface="Arial" panose="020B0604020202020204" pitchFamily="34" charset="0"/>
              </a:rPr>
              <a:t>, akarsulardan ve yeraltından tüketim için kullanılan sulara </a:t>
            </a:r>
            <a:r>
              <a:rPr lang="tr-TR" b="1" u="sng" dirty="0">
                <a:latin typeface="Arial" panose="020B0604020202020204" pitchFamily="34" charset="0"/>
                <a:cs typeface="Arial" panose="020B0604020202020204" pitchFamily="34" charset="0"/>
              </a:rPr>
              <a:t>Mavi Su </a:t>
            </a:r>
            <a:r>
              <a:rPr lang="tr-TR" dirty="0">
                <a:latin typeface="Arial" panose="020B0604020202020204" pitchFamily="34" charset="0"/>
                <a:cs typeface="Arial" panose="020B0604020202020204" pitchFamily="34" charset="0"/>
              </a:rPr>
              <a:t>(Blue </a:t>
            </a:r>
            <a:r>
              <a:rPr lang="tr-TR" dirty="0" err="1">
                <a:latin typeface="Arial" panose="020B0604020202020204" pitchFamily="34" charset="0"/>
                <a:cs typeface="Arial" panose="020B0604020202020204" pitchFamily="34" charset="0"/>
              </a:rPr>
              <a:t>Water</a:t>
            </a:r>
            <a:r>
              <a:rPr lang="tr-TR" dirty="0">
                <a:latin typeface="Arial" panose="020B0604020202020204" pitchFamily="34" charset="0"/>
                <a:cs typeface="Arial" panose="020B0604020202020204" pitchFamily="34" charset="0"/>
              </a:rPr>
              <a:t>) adı verilmektedir. </a:t>
            </a:r>
            <a:endParaRPr lang="tr-TR" dirty="0" smtClean="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
            </a:r>
            <a:r>
              <a:rPr lang="tr-TR" b="1" u="sng" dirty="0" smtClean="0">
                <a:latin typeface="Arial" panose="020B0604020202020204" pitchFamily="34" charset="0"/>
                <a:cs typeface="Arial" panose="020B0604020202020204" pitchFamily="34" charset="0"/>
              </a:rPr>
              <a:t>Yeşil </a:t>
            </a:r>
            <a:r>
              <a:rPr lang="tr-TR" b="1" u="sng" dirty="0">
                <a:latin typeface="Arial" panose="020B0604020202020204" pitchFamily="34" charset="0"/>
                <a:cs typeface="Arial" panose="020B0604020202020204" pitchFamily="34" charset="0"/>
              </a:rPr>
              <a:t>su </a:t>
            </a:r>
            <a:r>
              <a:rPr lang="tr-TR" dirty="0">
                <a:latin typeface="Arial" panose="020B0604020202020204" pitchFamily="34" charset="0"/>
                <a:cs typeface="Arial" panose="020B0604020202020204" pitchFamily="34" charset="0"/>
              </a:rPr>
              <a:t>ise hidrolojik çevrimdeki yağmur gibi faaliyetler sonucu ürünler tarafından kullanılan ve nihai ürünün içerisinde bulunan, toprak ile havadaki </a:t>
            </a:r>
            <a:r>
              <a:rPr lang="tr-TR" dirty="0" err="1">
                <a:latin typeface="Arial" panose="020B0604020202020204" pitchFamily="34" charset="0"/>
                <a:cs typeface="Arial" panose="020B0604020202020204" pitchFamily="34" charset="0"/>
              </a:rPr>
              <a:t>nem’e</a:t>
            </a:r>
            <a:r>
              <a:rPr lang="tr-TR" dirty="0">
                <a:latin typeface="Arial" panose="020B0604020202020204" pitchFamily="34" charset="0"/>
                <a:cs typeface="Arial" panose="020B0604020202020204" pitchFamily="34" charset="0"/>
              </a:rPr>
              <a:t> denilmektedir (Diler 2008). </a:t>
            </a:r>
            <a:endParaRPr lang="tr-TR" dirty="0" smtClean="0">
              <a:latin typeface="Arial" panose="020B0604020202020204" pitchFamily="34" charset="0"/>
              <a:cs typeface="Arial" panose="020B0604020202020204" pitchFamily="34" charset="0"/>
            </a:endParaRPr>
          </a:p>
          <a:p>
            <a:pPr marL="0" indent="0" algn="just">
              <a:buNone/>
            </a:pPr>
            <a:endParaRPr lang="tr-TR" b="1" u="sng" dirty="0">
              <a:latin typeface="Arial" panose="020B0604020202020204" pitchFamily="34" charset="0"/>
              <a:cs typeface="Arial" panose="020B0604020202020204" pitchFamily="34" charset="0"/>
            </a:endParaRPr>
          </a:p>
          <a:p>
            <a:pPr marL="0" indent="0" algn="just">
              <a:buNone/>
            </a:pPr>
            <a:r>
              <a:rPr lang="tr-TR" b="1" u="sng" dirty="0" smtClean="0">
                <a:latin typeface="Arial" panose="020B0604020202020204" pitchFamily="34" charset="0"/>
                <a:cs typeface="Arial" panose="020B0604020202020204" pitchFamily="34" charset="0"/>
              </a:rPr>
              <a:t>Mavi </a:t>
            </a:r>
            <a:r>
              <a:rPr lang="tr-TR" b="1" u="sng" dirty="0">
                <a:latin typeface="Arial" panose="020B0604020202020204" pitchFamily="34" charset="0"/>
                <a:cs typeface="Arial" panose="020B0604020202020204" pitchFamily="34" charset="0"/>
              </a:rPr>
              <a:t>ve yeşil su nihai ürün içerisinde yer aldığı için sanal su hesaplamalarına </a:t>
            </a:r>
            <a:r>
              <a:rPr lang="tr-TR" b="1" u="sng" dirty="0" smtClean="0">
                <a:latin typeface="Arial" panose="020B0604020202020204" pitchFamily="34" charset="0"/>
                <a:cs typeface="Arial" panose="020B0604020202020204" pitchFamily="34" charset="0"/>
              </a:rPr>
              <a:t>dahil </a:t>
            </a:r>
            <a:r>
              <a:rPr lang="tr-TR" b="1" u="sng" dirty="0">
                <a:latin typeface="Arial" panose="020B0604020202020204" pitchFamily="34" charset="0"/>
                <a:cs typeface="Arial" panose="020B0604020202020204" pitchFamily="34" charset="0"/>
              </a:rPr>
              <a:t>edilmektedir.</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Ürün </a:t>
            </a:r>
            <a:r>
              <a:rPr lang="tr-TR" dirty="0">
                <a:latin typeface="Arial" panose="020B0604020202020204" pitchFamily="34" charset="0"/>
                <a:cs typeface="Arial" panose="020B0604020202020204" pitchFamily="34" charset="0"/>
              </a:rPr>
              <a:t>içerisinde kullanılan sanal suyun ne kadarının yeşil, ne kadarının mavi su olduğu özellikle ürün üretimindeki maliyetler açısından önemlidir. </a:t>
            </a:r>
            <a:endParaRPr lang="tr-TR" dirty="0" smtClean="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r>
              <a:rPr lang="tr-TR" dirty="0" smtClean="0">
                <a:latin typeface="Arial" panose="020B0604020202020204" pitchFamily="34" charset="0"/>
                <a:cs typeface="Arial" panose="020B0604020202020204" pitchFamily="34" charset="0"/>
              </a:rPr>
              <a:t>Yeşil </a:t>
            </a:r>
            <a:r>
              <a:rPr lang="tr-TR" dirty="0">
                <a:latin typeface="Arial" panose="020B0604020202020204" pitchFamily="34" charset="0"/>
                <a:cs typeface="Arial" panose="020B0604020202020204" pitchFamily="34" charset="0"/>
              </a:rPr>
              <a:t>suyun maliyetinin düşük olması nedeniyle ürün içerisindeki yeşil su miktarı ürün üretimindeki maliyetlerin azalmasına neden olacaktır. Aynı şekilde mavi suyun üretilen ürün içerisindeki miktarının fazla olması da maliyetlerin yükselmesine yol açacak ve doğru orantılı bir şekilde ürünün maliyeti artacaktır.</a:t>
            </a:r>
          </a:p>
          <a:p>
            <a:pPr marL="0" indent="0" algn="just">
              <a:buNone/>
            </a:pPr>
            <a:endParaRPr lang="tr-TR" dirty="0"/>
          </a:p>
        </p:txBody>
      </p:sp>
    </p:spTree>
    <p:extLst>
      <p:ext uri="{BB962C8B-B14F-4D97-AF65-F5344CB8AC3E}">
        <p14:creationId xmlns:p14="http://schemas.microsoft.com/office/powerpoint/2010/main" val="2826054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0102" y="184714"/>
            <a:ext cx="11236890" cy="6191033"/>
          </a:xfrm>
        </p:spPr>
        <p:txBody>
          <a:bodyPr>
            <a:normAutofit/>
          </a:bodyPr>
          <a:lstStyle/>
          <a:p>
            <a:pPr marL="0" indent="0" algn="just">
              <a:buNone/>
            </a:pPr>
            <a:r>
              <a:rPr lang="tr-TR" sz="2400" b="1" dirty="0">
                <a:latin typeface="Arial" panose="020B0604020202020204" pitchFamily="34" charset="0"/>
                <a:cs typeface="Arial" panose="020B0604020202020204" pitchFamily="34" charset="0"/>
              </a:rPr>
              <a:t>Su kaynaklarının daha verimli ve etkin şekilde kullanılması sanal su ile gerçekleşebilmektedir.</a:t>
            </a:r>
            <a:r>
              <a:rPr lang="tr-TR" sz="2400" dirty="0">
                <a:latin typeface="Arial" panose="020B0604020202020204" pitchFamily="34" charset="0"/>
                <a:cs typeface="Arial" panose="020B0604020202020204" pitchFamily="34" charset="0"/>
              </a:rPr>
              <a:t> Örnek </a:t>
            </a:r>
            <a:r>
              <a:rPr lang="tr-TR" sz="2400" dirty="0" smtClean="0">
                <a:latin typeface="Arial" panose="020B0604020202020204" pitchFamily="34" charset="0"/>
                <a:cs typeface="Arial" panose="020B0604020202020204" pitchFamily="34" charset="0"/>
              </a:rPr>
              <a:t>olarak; </a:t>
            </a:r>
            <a:r>
              <a:rPr lang="tr-TR" sz="2400" dirty="0">
                <a:latin typeface="Arial" panose="020B0604020202020204" pitchFamily="34" charset="0"/>
                <a:cs typeface="Arial" panose="020B0604020202020204" pitchFamily="34" charset="0"/>
              </a:rPr>
              <a:t>su kaynakları az olan bir ülke sanal su ticareti sayesinde mevcut su kaynaklarını koruyabilir ve </a:t>
            </a:r>
            <a:r>
              <a:rPr lang="tr-TR" sz="2400" dirty="0" smtClean="0">
                <a:latin typeface="Arial" panose="020B0604020202020204" pitchFamily="34" charset="0"/>
                <a:cs typeface="Arial" panose="020B0604020202020204" pitchFamily="34" charset="0"/>
              </a:rPr>
              <a:t>tarımda </a:t>
            </a:r>
            <a:r>
              <a:rPr lang="tr-TR" sz="2400" dirty="0">
                <a:latin typeface="Arial" panose="020B0604020202020204" pitchFamily="34" charset="0"/>
                <a:cs typeface="Arial" panose="020B0604020202020204" pitchFamily="34" charset="0"/>
              </a:rPr>
              <a:t>sulama için kullanacağı suyu, içme veya evsel kullanım suyu </a:t>
            </a:r>
            <a:r>
              <a:rPr lang="tr-TR" sz="2400" dirty="0" smtClean="0">
                <a:latin typeface="Arial" panose="020B0604020202020204" pitchFamily="34" charset="0"/>
                <a:cs typeface="Arial" panose="020B0604020202020204" pitchFamily="34" charset="0"/>
              </a:rPr>
              <a:t>olarak </a:t>
            </a:r>
            <a:r>
              <a:rPr lang="tr-TR" sz="2400" dirty="0">
                <a:latin typeface="Arial" panose="020B0604020202020204" pitchFamily="34" charset="0"/>
                <a:cs typeface="Arial" panose="020B0604020202020204" pitchFamily="34" charset="0"/>
              </a:rPr>
              <a:t>insan hayatı için önemli olan alanlara yönlendirebilir</a:t>
            </a:r>
            <a:r>
              <a:rPr lang="tr-TR" sz="2400" dirty="0" smtClean="0">
                <a:latin typeface="Arial" panose="020B0604020202020204" pitchFamily="34" charset="0"/>
                <a:cs typeface="Arial" panose="020B0604020202020204" pitchFamily="34" charset="0"/>
              </a:rPr>
              <a:t>.</a:t>
            </a: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b="1" dirty="0">
                <a:latin typeface="Arial" panose="020B0604020202020204" pitchFamily="34" charset="0"/>
                <a:cs typeface="Arial" panose="020B0604020202020204" pitchFamily="34" charset="0"/>
              </a:rPr>
              <a:t>Sanal su ticareti bir diğer faydası, optimum olmayan su yatırımlarını engelleyerek gereksiz yatırımların yapılmasının önlenmesidir.</a:t>
            </a:r>
            <a:r>
              <a:rPr lang="tr-TR" sz="2400" dirty="0">
                <a:latin typeface="Arial" panose="020B0604020202020204" pitchFamily="34" charset="0"/>
                <a:cs typeface="Arial" panose="020B0604020202020204" pitchFamily="34" charset="0"/>
              </a:rPr>
              <a:t> Kıraç alanlara ekim yapılabilmesi için oraya yeni sulama kanalları ve varsa mevcut su kaynaklarının ıslahı gereklidir.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Ekonomik </a:t>
            </a:r>
            <a:r>
              <a:rPr lang="tr-TR" sz="2400" dirty="0">
                <a:latin typeface="Arial" panose="020B0604020202020204" pitchFamily="34" charset="0"/>
                <a:cs typeface="Arial" panose="020B0604020202020204" pitchFamily="34" charset="0"/>
              </a:rPr>
              <a:t>açıdan faydalı olmayan alanlara yapılan yatırımlar ve ayrılan kaynaklar ürün üretimi yerine sanal su ticaretine aktarıldığı takdirde, daha düşük maliyetlere ürün elde edilebilecektir. Böylece gereksiz yatırımlar önlenmiş olacaktır </a:t>
            </a:r>
          </a:p>
        </p:txBody>
      </p:sp>
    </p:spTree>
    <p:extLst>
      <p:ext uri="{BB962C8B-B14F-4D97-AF65-F5344CB8AC3E}">
        <p14:creationId xmlns:p14="http://schemas.microsoft.com/office/powerpoint/2010/main" val="4079755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7263" y="360079"/>
            <a:ext cx="11011422" cy="5639887"/>
          </a:xfrm>
        </p:spPr>
        <p:txBody>
          <a:bodyPr>
            <a:normAutofit/>
          </a:bodyPr>
          <a:lstStyle/>
          <a:p>
            <a:pPr marL="0" indent="0" algn="just">
              <a:buNone/>
            </a:pPr>
            <a:r>
              <a:rPr lang="tr-TR" sz="2400" b="1" dirty="0">
                <a:latin typeface="Arial" panose="020B0604020202020204" pitchFamily="34" charset="0"/>
                <a:cs typeface="Arial" panose="020B0604020202020204" pitchFamily="34" charset="0"/>
              </a:rPr>
              <a:t>Sanal su ticareti ile dönemsel ya da kısa dönemde temel yiyecek maddeleri ve su eksikliği telafi edilebilir.</a:t>
            </a:r>
            <a:r>
              <a:rPr lang="tr-TR" sz="2400" dirty="0">
                <a:latin typeface="Arial" panose="020B0604020202020204" pitchFamily="34" charset="0"/>
                <a:cs typeface="Arial" panose="020B0604020202020204" pitchFamily="34" charset="0"/>
              </a:rPr>
              <a:t> Örneğin; Afrika’daki birçok ülke su fakiri ülkeler arasında yer almaktadır. Bu ülkeler ekonomik olarak da fakir </a:t>
            </a:r>
            <a:r>
              <a:rPr lang="tr-TR" sz="2400" dirty="0" smtClean="0">
                <a:latin typeface="Arial" panose="020B0604020202020204" pitchFamily="34" charset="0"/>
                <a:cs typeface="Arial" panose="020B0604020202020204" pitchFamily="34" charset="0"/>
              </a:rPr>
              <a:t>ülkelerdir.</a:t>
            </a: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Sanal </a:t>
            </a:r>
            <a:r>
              <a:rPr lang="tr-TR" sz="2400" dirty="0">
                <a:latin typeface="Arial" panose="020B0604020202020204" pitchFamily="34" charset="0"/>
                <a:cs typeface="Arial" panose="020B0604020202020204" pitchFamily="34" charset="0"/>
              </a:rPr>
              <a:t>su ticareti sayesinde bu ülkelere gerek temel yiyecek ihtiyacı gerekse de su sanal yolla tahsil edilebilmektedir.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Suyu </a:t>
            </a:r>
            <a:r>
              <a:rPr lang="tr-TR" sz="2400" dirty="0">
                <a:latin typeface="Arial" panose="020B0604020202020204" pitchFamily="34" charset="0"/>
                <a:cs typeface="Arial" panose="020B0604020202020204" pitchFamily="34" charset="0"/>
              </a:rPr>
              <a:t>depolaması, saklaması ve taşıması çok zor olduğundan dolayı, su fakiri ülkelere direkt olarak değil dolaylı yoldan sanal su ticaretini, ürünler ile yapmak kısa dönemdeki birçok sorunu ortadan kaldıracaktır</a:t>
            </a:r>
          </a:p>
        </p:txBody>
      </p:sp>
    </p:spTree>
    <p:extLst>
      <p:ext uri="{BB962C8B-B14F-4D97-AF65-F5344CB8AC3E}">
        <p14:creationId xmlns:p14="http://schemas.microsoft.com/office/powerpoint/2010/main" val="134565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4945" y="510392"/>
            <a:ext cx="11249417" cy="5840304"/>
          </a:xfrm>
        </p:spPr>
        <p:txBody>
          <a:bodyPr>
            <a:normAutofit/>
          </a:bodyPr>
          <a:lstStyle/>
          <a:p>
            <a:pPr marL="0" indent="0" algn="just">
              <a:buNone/>
            </a:pPr>
            <a:r>
              <a:rPr lang="tr-TR" sz="2400" dirty="0" smtClean="0"/>
              <a:t>Bu avantajlar sayesinde, </a:t>
            </a:r>
            <a:r>
              <a:rPr lang="tr-TR" sz="2400" dirty="0"/>
              <a:t>sanal su ticareti ile ülkeler su kaynaklarını korumaktadır. Bu şekilde su kaynakları, daha kritik olan insan </a:t>
            </a:r>
            <a:r>
              <a:rPr lang="tr-TR" sz="2400" dirty="0" smtClean="0"/>
              <a:t>ihtiyaçlarına, </a:t>
            </a:r>
            <a:r>
              <a:rPr lang="tr-TR" sz="2400" dirty="0"/>
              <a:t>suyun veriminin daha yüksek olduğu ya da daha yüksek değerli malların üretildiği sektörlere yönlendirilebilir. </a:t>
            </a:r>
            <a:r>
              <a:rPr lang="tr-TR" sz="2400" dirty="0" smtClean="0"/>
              <a:t>Sanal </a:t>
            </a:r>
            <a:r>
              <a:rPr lang="tr-TR" sz="2400" dirty="0"/>
              <a:t>su sayesinde yapılan su tasarrufuna Mısır örnek gösterilebilir. </a:t>
            </a:r>
            <a:r>
              <a:rPr lang="tr-TR" sz="2400" dirty="0" smtClean="0"/>
              <a:t>Mısırın </a:t>
            </a:r>
            <a:r>
              <a:rPr lang="tr-TR" sz="2400" dirty="0"/>
              <a:t>A.B.D., Fransa, Arjantin, Kanada, Türkiye, Avustralya ve diğer ülkelerden yaptığı sanal su </a:t>
            </a:r>
            <a:r>
              <a:rPr lang="tr-TR" sz="2400" dirty="0" smtClean="0"/>
              <a:t>ithalatı </a:t>
            </a:r>
            <a:r>
              <a:rPr lang="tr-TR" sz="2400" dirty="0"/>
              <a:t>sayesinde yılda 3578 Mm</a:t>
            </a:r>
            <a:r>
              <a:rPr lang="tr-TR" sz="2400" baseline="30000" dirty="0"/>
              <a:t>3</a:t>
            </a:r>
            <a:r>
              <a:rPr lang="tr-TR" sz="2400" dirty="0"/>
              <a:t> su tasarruf ettiği </a:t>
            </a:r>
            <a:r>
              <a:rPr lang="tr-TR" sz="2400" dirty="0" smtClean="0"/>
              <a:t>görülmektedir. Bu </a:t>
            </a:r>
            <a:r>
              <a:rPr lang="tr-TR" sz="2400" dirty="0"/>
              <a:t>tasarruf sayesinde Mısır sahip olduğu su kaynaklarını insan hayatı için daha önemli olan ihtiyaçlar için kullanabilmektedir </a:t>
            </a:r>
            <a:r>
              <a:rPr lang="tr-TR" sz="2400" dirty="0" smtClean="0"/>
              <a:t>.</a:t>
            </a:r>
          </a:p>
          <a:p>
            <a:pPr marL="0" indent="0" algn="just">
              <a:buNone/>
            </a:pPr>
            <a:endParaRPr lang="tr-TR" sz="2400" dirty="0"/>
          </a:p>
        </p:txBody>
      </p:sp>
      <p:graphicFrame>
        <p:nvGraphicFramePr>
          <p:cNvPr id="4" name="Tablo 3"/>
          <p:cNvGraphicFramePr>
            <a:graphicFrameLocks noGrp="1"/>
          </p:cNvGraphicFramePr>
          <p:nvPr>
            <p:extLst>
              <p:ext uri="{D42A27DB-BD31-4B8C-83A1-F6EECF244321}">
                <p14:modId xmlns:p14="http://schemas.microsoft.com/office/powerpoint/2010/main" val="1472042406"/>
              </p:ext>
            </p:extLst>
          </p:nvPr>
        </p:nvGraphicFramePr>
        <p:xfrm>
          <a:off x="2079321" y="3132619"/>
          <a:ext cx="7515616" cy="3218076"/>
        </p:xfrm>
        <a:graphic>
          <a:graphicData uri="http://schemas.openxmlformats.org/drawingml/2006/table">
            <a:tbl>
              <a:tblPr firstRow="1" firstCol="1" bandRow="1">
                <a:tableStyleId>{5C22544A-7EE6-4342-B048-85BDC9FD1C3A}</a:tableStyleId>
              </a:tblPr>
              <a:tblGrid>
                <a:gridCol w="3635707">
                  <a:extLst>
                    <a:ext uri="{9D8B030D-6E8A-4147-A177-3AD203B41FA5}">
                      <a16:colId xmlns:a16="http://schemas.microsoft.com/office/drawing/2014/main" val="20000"/>
                    </a:ext>
                  </a:extLst>
                </a:gridCol>
                <a:gridCol w="3879909">
                  <a:extLst>
                    <a:ext uri="{9D8B030D-6E8A-4147-A177-3AD203B41FA5}">
                      <a16:colId xmlns:a16="http://schemas.microsoft.com/office/drawing/2014/main" val="20001"/>
                    </a:ext>
                  </a:extLst>
                </a:gridCol>
              </a:tblGrid>
              <a:tr h="357564">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Ülkeler</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Yıllık sanal su ithali (Mm</a:t>
                      </a:r>
                      <a:r>
                        <a:rPr lang="tr-TR" sz="2000" baseline="30000">
                          <a:effectLst/>
                          <a:latin typeface="Arial" panose="020B0604020202020204" pitchFamily="34" charset="0"/>
                          <a:cs typeface="Arial" panose="020B0604020202020204" pitchFamily="34" charset="0"/>
                        </a:rPr>
                        <a:t>3</a:t>
                      </a:r>
                      <a:r>
                        <a:rPr lang="tr-TR" sz="2000">
                          <a:effectLst/>
                          <a:latin typeface="Arial" panose="020B0604020202020204" pitchFamily="34" charset="0"/>
                          <a:cs typeface="Arial" panose="020B0604020202020204" pitchFamily="34" charset="0"/>
                        </a:rPr>
                        <a:t>)</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357564">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ABD</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a:effectLst/>
                          <a:latin typeface="Arial" panose="020B0604020202020204" pitchFamily="34" charset="0"/>
                          <a:cs typeface="Arial" panose="020B0604020202020204" pitchFamily="34" charset="0"/>
                        </a:rPr>
                        <a:t>2051</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357564">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Avustralya</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a:effectLst/>
                          <a:latin typeface="Arial" panose="020B0604020202020204" pitchFamily="34" charset="0"/>
                          <a:cs typeface="Arial" panose="020B0604020202020204" pitchFamily="34" charset="0"/>
                        </a:rPr>
                        <a:t>686</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357564">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Fransa</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effectLst/>
                          <a:latin typeface="Arial" panose="020B0604020202020204" pitchFamily="34" charset="0"/>
                          <a:cs typeface="Arial" panose="020B0604020202020204" pitchFamily="34" charset="0"/>
                        </a:rPr>
                        <a:t>431</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357564">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Arjantin</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effectLst/>
                          <a:latin typeface="Arial" panose="020B0604020202020204" pitchFamily="34" charset="0"/>
                          <a:cs typeface="Arial" panose="020B0604020202020204" pitchFamily="34" charset="0"/>
                        </a:rPr>
                        <a:t>147</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357564">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Türkiye</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effectLst/>
                          <a:latin typeface="Arial" panose="020B0604020202020204" pitchFamily="34" charset="0"/>
                          <a:cs typeface="Arial" panose="020B0604020202020204" pitchFamily="34" charset="0"/>
                        </a:rPr>
                        <a:t>96</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r h="357564">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Kanada </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effectLst/>
                          <a:latin typeface="Arial" panose="020B0604020202020204" pitchFamily="34" charset="0"/>
                          <a:cs typeface="Arial" panose="020B0604020202020204" pitchFamily="34" charset="0"/>
                        </a:rPr>
                        <a:t>53</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6"/>
                  </a:ext>
                </a:extLst>
              </a:tr>
              <a:tr h="357564">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Diğer</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effectLst/>
                          <a:latin typeface="Arial" panose="020B0604020202020204" pitchFamily="34" charset="0"/>
                          <a:cs typeface="Arial" panose="020B0604020202020204" pitchFamily="34" charset="0"/>
                        </a:rPr>
                        <a:t>114</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7"/>
                  </a:ext>
                </a:extLst>
              </a:tr>
              <a:tr h="357564">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TOPLAM</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000" dirty="0">
                          <a:effectLst/>
                          <a:latin typeface="Arial" panose="020B0604020202020204" pitchFamily="34" charset="0"/>
                          <a:cs typeface="Arial" panose="020B0604020202020204" pitchFamily="34" charset="0"/>
                        </a:rPr>
                        <a:t>3578</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00460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Dikdörtgen 3"/>
          <p:cNvSpPr/>
          <p:nvPr/>
        </p:nvSpPr>
        <p:spPr>
          <a:xfrm>
            <a:off x="100209" y="0"/>
            <a:ext cx="11285950" cy="517065"/>
          </a:xfrm>
          <a:prstGeom prst="rect">
            <a:avLst/>
          </a:prstGeom>
        </p:spPr>
        <p:txBody>
          <a:bodyPr wrap="square">
            <a:spAutoFit/>
          </a:bodyPr>
          <a:lstStyle/>
          <a:p>
            <a:pPr algn="just">
              <a:lnSpc>
                <a:spcPct val="115000"/>
              </a:lnSpc>
              <a:spcAft>
                <a:spcPts val="0"/>
              </a:spcAft>
            </a:pPr>
            <a:r>
              <a:rPr lang="tr-TR" sz="2400" dirty="0" smtClean="0">
                <a:effectLst/>
                <a:latin typeface="Arial" panose="020B0604020202020204" pitchFamily="34" charset="0"/>
                <a:ea typeface="Calibri" panose="020F0502020204030204" pitchFamily="34" charset="0"/>
                <a:cs typeface="Arial" panose="020B0604020202020204" pitchFamily="34" charset="0"/>
              </a:rPr>
              <a:t>Çizelge 5. Sanal su ihracat ve ithalatında ilk 10 ülke sıralaması (Anaç ve ark 2011)</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045389460"/>
              </p:ext>
            </p:extLst>
          </p:nvPr>
        </p:nvGraphicFramePr>
        <p:xfrm>
          <a:off x="1139867" y="977031"/>
          <a:ext cx="7724733" cy="5508065"/>
        </p:xfrm>
        <a:graphic>
          <a:graphicData uri="http://schemas.openxmlformats.org/drawingml/2006/table">
            <a:tbl>
              <a:tblPr firstRow="1" firstCol="1" bandRow="1">
                <a:tableStyleId>{5C22544A-7EE6-4342-B048-85BDC9FD1C3A}</a:tableStyleId>
              </a:tblPr>
              <a:tblGrid>
                <a:gridCol w="1943585">
                  <a:extLst>
                    <a:ext uri="{9D8B030D-6E8A-4147-A177-3AD203B41FA5}">
                      <a16:colId xmlns:a16="http://schemas.microsoft.com/office/drawing/2014/main" val="20000"/>
                    </a:ext>
                  </a:extLst>
                </a:gridCol>
                <a:gridCol w="1926754">
                  <a:extLst>
                    <a:ext uri="{9D8B030D-6E8A-4147-A177-3AD203B41FA5}">
                      <a16:colId xmlns:a16="http://schemas.microsoft.com/office/drawing/2014/main" val="20001"/>
                    </a:ext>
                  </a:extLst>
                </a:gridCol>
                <a:gridCol w="1927640">
                  <a:extLst>
                    <a:ext uri="{9D8B030D-6E8A-4147-A177-3AD203B41FA5}">
                      <a16:colId xmlns:a16="http://schemas.microsoft.com/office/drawing/2014/main" val="20002"/>
                    </a:ext>
                  </a:extLst>
                </a:gridCol>
                <a:gridCol w="1926754">
                  <a:extLst>
                    <a:ext uri="{9D8B030D-6E8A-4147-A177-3AD203B41FA5}">
                      <a16:colId xmlns:a16="http://schemas.microsoft.com/office/drawing/2014/main" val="20003"/>
                    </a:ext>
                  </a:extLst>
                </a:gridCol>
              </a:tblGrid>
              <a:tr h="1301825">
                <a:tc>
                  <a:txBody>
                    <a:bodyPr/>
                    <a:lstStyle/>
                    <a:p>
                      <a:pPr algn="just">
                        <a:lnSpc>
                          <a:spcPct val="115000"/>
                        </a:lnSpc>
                        <a:spcAft>
                          <a:spcPts val="0"/>
                        </a:spcAft>
                      </a:pPr>
                      <a:r>
                        <a:rPr lang="tr-TR" sz="2400" dirty="0">
                          <a:effectLst/>
                        </a:rPr>
                        <a:t>Ülke</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tr-TR" sz="2400" dirty="0">
                          <a:effectLst/>
                        </a:rPr>
                        <a:t>Sanal su ihracatı</a:t>
                      </a:r>
                    </a:p>
                    <a:p>
                      <a:pPr algn="just">
                        <a:lnSpc>
                          <a:spcPct val="115000"/>
                        </a:lnSpc>
                        <a:spcAft>
                          <a:spcPts val="0"/>
                        </a:spcAft>
                      </a:pPr>
                      <a:r>
                        <a:rPr lang="tr-TR" sz="2400" dirty="0">
                          <a:effectLst/>
                        </a:rPr>
                        <a:t>(km</a:t>
                      </a:r>
                      <a:r>
                        <a:rPr lang="tr-TR" sz="2400" baseline="30000" dirty="0">
                          <a:effectLst/>
                        </a:rPr>
                        <a:t>3</a:t>
                      </a:r>
                      <a:r>
                        <a:rPr lang="tr-TR" sz="2400" dirty="0">
                          <a:effectLst/>
                        </a:rPr>
                        <a:t>/yıl)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dirty="0">
                          <a:effectLst/>
                        </a:rPr>
                        <a:t>Ülke</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tr-TR" sz="2400" dirty="0">
                          <a:effectLst/>
                        </a:rPr>
                        <a:t>Sanal su ithalatı</a:t>
                      </a:r>
                    </a:p>
                    <a:p>
                      <a:pPr algn="just">
                        <a:lnSpc>
                          <a:spcPct val="115000"/>
                        </a:lnSpc>
                        <a:spcAft>
                          <a:spcPts val="0"/>
                        </a:spcAft>
                      </a:pPr>
                      <a:r>
                        <a:rPr lang="tr-TR" sz="2400" dirty="0">
                          <a:effectLst/>
                        </a:rPr>
                        <a:t>(km</a:t>
                      </a:r>
                      <a:r>
                        <a:rPr lang="tr-TR" sz="2400" baseline="30000" dirty="0">
                          <a:effectLst/>
                        </a:rPr>
                        <a:t>3</a:t>
                      </a:r>
                      <a:r>
                        <a:rPr lang="tr-TR" sz="2400" dirty="0">
                          <a:effectLst/>
                        </a:rPr>
                        <a:t>/yıl)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3364">
                <a:tc>
                  <a:txBody>
                    <a:bodyPr/>
                    <a:lstStyle/>
                    <a:p>
                      <a:pPr algn="just">
                        <a:lnSpc>
                          <a:spcPct val="115000"/>
                        </a:lnSpc>
                        <a:spcAft>
                          <a:spcPts val="0"/>
                        </a:spcAft>
                      </a:pPr>
                      <a:r>
                        <a:rPr lang="tr-TR" sz="2400">
                          <a:effectLst/>
                        </a:rPr>
                        <a:t>ABD</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229</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ABD</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176</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73364">
                <a:tc>
                  <a:txBody>
                    <a:bodyPr/>
                    <a:lstStyle/>
                    <a:p>
                      <a:pPr algn="just">
                        <a:lnSpc>
                          <a:spcPct val="115000"/>
                        </a:lnSpc>
                        <a:spcAft>
                          <a:spcPts val="0"/>
                        </a:spcAft>
                      </a:pPr>
                      <a:r>
                        <a:rPr lang="tr-TR" sz="2400">
                          <a:effectLst/>
                        </a:rPr>
                        <a:t>Kanada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95</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Almanya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106</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73364">
                <a:tc>
                  <a:txBody>
                    <a:bodyPr/>
                    <a:lstStyle/>
                    <a:p>
                      <a:pPr algn="just">
                        <a:lnSpc>
                          <a:spcPct val="115000"/>
                        </a:lnSpc>
                        <a:spcAft>
                          <a:spcPts val="0"/>
                        </a:spcAft>
                      </a:pPr>
                      <a:r>
                        <a:rPr lang="tr-TR" sz="2400">
                          <a:effectLst/>
                        </a:rPr>
                        <a:t>Fransa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79</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Japonya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98</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73364">
                <a:tc>
                  <a:txBody>
                    <a:bodyPr/>
                    <a:lstStyle/>
                    <a:p>
                      <a:pPr algn="just">
                        <a:lnSpc>
                          <a:spcPct val="115000"/>
                        </a:lnSpc>
                        <a:spcAft>
                          <a:spcPts val="0"/>
                        </a:spcAft>
                      </a:pPr>
                      <a:r>
                        <a:rPr lang="tr-TR" sz="2400">
                          <a:effectLst/>
                        </a:rPr>
                        <a:t>Avustralya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73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İtalya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89</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73364">
                <a:tc>
                  <a:txBody>
                    <a:bodyPr/>
                    <a:lstStyle/>
                    <a:p>
                      <a:pPr algn="just">
                        <a:lnSpc>
                          <a:spcPct val="115000"/>
                        </a:lnSpc>
                        <a:spcAft>
                          <a:spcPts val="0"/>
                        </a:spcAft>
                      </a:pPr>
                      <a:r>
                        <a:rPr lang="tr-TR" sz="2400">
                          <a:effectLst/>
                        </a:rPr>
                        <a:t>Çin</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73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Fransa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72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73364">
                <a:tc>
                  <a:txBody>
                    <a:bodyPr/>
                    <a:lstStyle/>
                    <a:p>
                      <a:pPr algn="just">
                        <a:lnSpc>
                          <a:spcPct val="115000"/>
                        </a:lnSpc>
                        <a:spcAft>
                          <a:spcPts val="0"/>
                        </a:spcAft>
                      </a:pPr>
                      <a:r>
                        <a:rPr lang="tr-TR" sz="2400">
                          <a:effectLst/>
                        </a:rPr>
                        <a:t>Almanya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71</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Hollanda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69</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73364">
                <a:tc>
                  <a:txBody>
                    <a:bodyPr/>
                    <a:lstStyle/>
                    <a:p>
                      <a:pPr algn="just">
                        <a:lnSpc>
                          <a:spcPct val="115000"/>
                        </a:lnSpc>
                        <a:spcAft>
                          <a:spcPts val="0"/>
                        </a:spcAft>
                      </a:pPr>
                      <a:r>
                        <a:rPr lang="tr-TR" sz="2400">
                          <a:effectLst/>
                        </a:rPr>
                        <a:t>Brezilya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68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İngiltere</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64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73364">
                <a:tc>
                  <a:txBody>
                    <a:bodyPr/>
                    <a:lstStyle/>
                    <a:p>
                      <a:pPr algn="just">
                        <a:lnSpc>
                          <a:spcPct val="115000"/>
                        </a:lnSpc>
                        <a:spcAft>
                          <a:spcPts val="0"/>
                        </a:spcAft>
                      </a:pPr>
                      <a:r>
                        <a:rPr lang="tr-TR" sz="2400">
                          <a:effectLst/>
                        </a:rPr>
                        <a:t>Hollanda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58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Çin</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63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373364">
                <a:tc>
                  <a:txBody>
                    <a:bodyPr/>
                    <a:lstStyle/>
                    <a:p>
                      <a:pPr algn="just">
                        <a:lnSpc>
                          <a:spcPct val="115000"/>
                        </a:lnSpc>
                        <a:spcAft>
                          <a:spcPts val="0"/>
                        </a:spcAft>
                      </a:pPr>
                      <a:r>
                        <a:rPr lang="tr-TR" sz="2400">
                          <a:effectLst/>
                        </a:rPr>
                        <a:t>Arjantin</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51</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Meksika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50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373364">
                <a:tc>
                  <a:txBody>
                    <a:bodyPr/>
                    <a:lstStyle/>
                    <a:p>
                      <a:pPr algn="just">
                        <a:lnSpc>
                          <a:spcPct val="115000"/>
                        </a:lnSpc>
                        <a:spcAft>
                          <a:spcPts val="0"/>
                        </a:spcAft>
                      </a:pPr>
                      <a:r>
                        <a:rPr lang="tr-TR" sz="2400">
                          <a:effectLst/>
                        </a:rPr>
                        <a:t>Rusya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a:effectLst/>
                        </a:rPr>
                        <a:t>48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2400">
                          <a:effectLst/>
                        </a:rPr>
                        <a:t>Belçika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400" dirty="0">
                          <a:effectLst/>
                        </a:rPr>
                        <a:t>47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58466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7366" y="573021"/>
            <a:ext cx="11074053" cy="5589783"/>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Sanal su ticareti bakımından en karlı ülke Amerika Birleşik Devletleri’dir.  İhracat oranının ithalat oranına göre Amerika ile birlikte pozitif durumda yer alan ülkeler arasında Avustralya ve Arjantin bulunmaktadır</a:t>
            </a:r>
            <a:r>
              <a:rPr lang="tr-TR" sz="2400" dirty="0" smtClean="0">
                <a:latin typeface="Arial" panose="020B0604020202020204" pitchFamily="34" charset="0"/>
                <a:cs typeface="Arial" panose="020B0604020202020204" pitchFamily="34" charset="0"/>
              </a:rPr>
              <a:t>.</a:t>
            </a: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b="1" dirty="0" smtClean="0">
                <a:latin typeface="Arial" panose="020B0604020202020204" pitchFamily="34" charset="0"/>
                <a:cs typeface="Arial" panose="020B0604020202020204" pitchFamily="34" charset="0"/>
              </a:rPr>
              <a:t>İthalat-ihracat </a:t>
            </a:r>
            <a:r>
              <a:rPr lang="tr-TR" sz="2400" b="1" dirty="0">
                <a:latin typeface="Arial" panose="020B0604020202020204" pitchFamily="34" charset="0"/>
                <a:cs typeface="Arial" panose="020B0604020202020204" pitchFamily="34" charset="0"/>
              </a:rPr>
              <a:t>değerlerinde ithalat bakımından en yüksek miktara ulaşan ülke ise Japonya’dır. </a:t>
            </a:r>
            <a:endParaRPr lang="tr-TR" sz="2400" b="1"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Bölge </a:t>
            </a:r>
            <a:r>
              <a:rPr lang="tr-TR" sz="2400" dirty="0">
                <a:latin typeface="Arial" panose="020B0604020202020204" pitchFamily="34" charset="0"/>
                <a:cs typeface="Arial" panose="020B0604020202020204" pitchFamily="34" charset="0"/>
              </a:rPr>
              <a:t>ülkelerine bakıldığında Türkiye ile beraber, Irak, İran, İsrail, Rusya gibi ülkelerin yine ithalat miktarlarının ihracat oranlarına göre daha yüksek olduğunu, bu nedenle sanal su ticareti bakımından açık verdikleri gözlemlenmektedir.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Yunanistan</a:t>
            </a:r>
            <a:r>
              <a:rPr lang="tr-TR" sz="2400" dirty="0">
                <a:latin typeface="Arial" panose="020B0604020202020204" pitchFamily="34" charset="0"/>
                <a:cs typeface="Arial" panose="020B0604020202020204" pitchFamily="34" charset="0"/>
              </a:rPr>
              <a:t>, Suriye gibi komşu ülkelerin ihracat oranlarının ithalat oranlarından daha yüksek olduğu ve sanal su ticaretinde ticari anlamda pozitif bir durumda oldukları göze çarpmaktadır.</a:t>
            </a:r>
          </a:p>
        </p:txBody>
      </p:sp>
    </p:spTree>
    <p:extLst>
      <p:ext uri="{BB962C8B-B14F-4D97-AF65-F5344CB8AC3E}">
        <p14:creationId xmlns:p14="http://schemas.microsoft.com/office/powerpoint/2010/main" val="57278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8971" y="192766"/>
            <a:ext cx="10515600" cy="5152119"/>
          </a:xfrm>
        </p:spPr>
        <p:txBody>
          <a:bodyPr>
            <a:noAutofit/>
          </a:bodyPr>
          <a:lstStyle/>
          <a:p>
            <a:pPr marL="0" indent="0">
              <a:buNone/>
            </a:pPr>
            <a:r>
              <a:rPr lang="tr-TR" sz="2400" b="1" dirty="0"/>
              <a:t>SANAL SU  </a:t>
            </a:r>
            <a:endParaRPr lang="tr-TR" sz="2400" dirty="0"/>
          </a:p>
          <a:p>
            <a:pPr marL="0" indent="0">
              <a:buNone/>
            </a:pPr>
            <a:r>
              <a:rPr lang="tr-TR" sz="2400" b="1" dirty="0"/>
              <a:t> </a:t>
            </a:r>
            <a:endParaRPr lang="tr-TR" sz="2400" dirty="0"/>
          </a:p>
          <a:p>
            <a:pPr marL="0" indent="0" algn="just">
              <a:buNone/>
            </a:pPr>
            <a:r>
              <a:rPr lang="tr-TR" sz="2400" dirty="0"/>
              <a:t>Üretilen ürünlerin (tarım, sanayi ürünleri gibi) üretimleri sürecinde değişik miktarlarda su tüketilmektedir. </a:t>
            </a:r>
            <a:endParaRPr lang="tr-TR" sz="2400" dirty="0" smtClean="0"/>
          </a:p>
          <a:p>
            <a:pPr marL="0" indent="0" algn="just">
              <a:buNone/>
            </a:pPr>
            <a:endParaRPr lang="tr-TR" sz="2400" dirty="0" smtClean="0"/>
          </a:p>
          <a:p>
            <a:pPr marL="0" indent="0" algn="just">
              <a:buNone/>
            </a:pPr>
            <a:r>
              <a:rPr lang="tr-TR" sz="2400" b="1" u="sng" dirty="0" smtClean="0"/>
              <a:t>Ürünün </a:t>
            </a:r>
            <a:r>
              <a:rPr lang="tr-TR" sz="2400" b="1" u="sng" dirty="0"/>
              <a:t>tüketildiği yerde, bu ürünün elde edilmesi sürecinde kullanılmış olan suyun da tüketildiği kabul edilebilir. Bu su, sanal su olarak tanımlanmaktadır</a:t>
            </a:r>
            <a:r>
              <a:rPr lang="tr-TR" sz="2400" b="1" u="sng" dirty="0" smtClean="0"/>
              <a:t>.</a:t>
            </a:r>
            <a:endParaRPr lang="tr-TR" sz="2400" dirty="0" smtClean="0"/>
          </a:p>
          <a:p>
            <a:pPr marL="0" indent="0" algn="just">
              <a:buNone/>
            </a:pPr>
            <a:endParaRPr lang="tr-TR" sz="2400" dirty="0"/>
          </a:p>
          <a:p>
            <a:pPr marL="0" indent="0" algn="just">
              <a:buNone/>
            </a:pPr>
            <a:r>
              <a:rPr lang="tr-TR" sz="2400" dirty="0" smtClean="0"/>
              <a:t>4 </a:t>
            </a:r>
            <a:r>
              <a:rPr lang="tr-TR" sz="2400" dirty="0"/>
              <a:t>adet otomobil lastiği üretimi için 7500, 1 otomobil üretmek için 150, 1 ton çelik üretmek için 240, 1 varil ham petrolü rafine etmek için 7 ton su kullanılmaktadır (UNESCO 2003). </a:t>
            </a:r>
          </a:p>
          <a:p>
            <a:pPr marL="0" indent="0">
              <a:buNone/>
            </a:pPr>
            <a:endParaRPr lang="tr-TR" sz="2400" dirty="0"/>
          </a:p>
        </p:txBody>
      </p:sp>
    </p:spTree>
    <p:extLst>
      <p:ext uri="{BB962C8B-B14F-4D97-AF65-F5344CB8AC3E}">
        <p14:creationId xmlns:p14="http://schemas.microsoft.com/office/powerpoint/2010/main" val="1037306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9580" y="823542"/>
            <a:ext cx="11662775" cy="5627361"/>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Sanal su ticareti, su kaynaklarının etkin kullanımında önemli bir araç olmaktadır. </a:t>
            </a:r>
            <a:r>
              <a:rPr lang="tr-TR" sz="2400" u="sng" dirty="0">
                <a:latin typeface="Arial" panose="020B0604020202020204" pitchFamily="34" charset="0"/>
                <a:cs typeface="Arial" panose="020B0604020202020204" pitchFamily="34" charset="0"/>
              </a:rPr>
              <a:t>Su sorunu yaşayan ülkeler, su ihtiyacı fazla olan ürünleri üretmeyip ithal ederek, sanal su transferi yapabilmektedir. </a:t>
            </a:r>
            <a:endParaRPr lang="tr-TR" sz="2400" u="sng"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Böylece</a:t>
            </a:r>
            <a:r>
              <a:rPr lang="tr-TR" sz="2400" dirty="0">
                <a:latin typeface="Arial" panose="020B0604020202020204" pitchFamily="34" charset="0"/>
                <a:cs typeface="Arial" panose="020B0604020202020204" pitchFamily="34" charset="0"/>
              </a:rPr>
              <a:t>, tarım sektöründe su yüksek verimliliğe sahip alanlarda kullanılarak su kullanım randımanları yükseltilmektedir. Ayrıca birim sudan elde edilen verim de artmaktadır.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b="1" u="sng" dirty="0" smtClean="0">
                <a:latin typeface="Arial" panose="020B0604020202020204" pitchFamily="34" charset="0"/>
                <a:cs typeface="Arial" panose="020B0604020202020204" pitchFamily="34" charset="0"/>
              </a:rPr>
              <a:t>Örneğin</a:t>
            </a:r>
            <a:r>
              <a:rPr lang="tr-TR" sz="2400" b="1" u="sng" dirty="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 su sorunu yaşayan Ortadoğu’da, en az su kaynaklarına sahip ülkelerden Ürdün’ün su kaynağı 1 milyar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olmasına karşın; buğday, çeltik, et gibi ürünleri ithalat ederek 5 milyar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sanal su transferi yapmaktadır. İsrail, Lübnan, Kuveyt, Katar, Bahreyn, Malta, sanal su transferi ile su sorununu önemli ölçüde azaltan ülkelerdir.</a:t>
            </a:r>
          </a:p>
          <a:p>
            <a:pPr marL="0" indent="0">
              <a:buNone/>
            </a:pPr>
            <a:endParaRPr lang="tr-TR" sz="2400" dirty="0">
              <a:latin typeface="Arial" panose="020B0604020202020204" pitchFamily="34" charset="0"/>
              <a:cs typeface="Arial" panose="020B0604020202020204" pitchFamily="34" charset="0"/>
            </a:endParaRPr>
          </a:p>
        </p:txBody>
      </p:sp>
      <p:sp>
        <p:nvSpPr>
          <p:cNvPr id="4" name="Dikdörtgen 3"/>
          <p:cNvSpPr/>
          <p:nvPr/>
        </p:nvSpPr>
        <p:spPr>
          <a:xfrm>
            <a:off x="632949" y="142156"/>
            <a:ext cx="7744492" cy="480901"/>
          </a:xfrm>
          <a:prstGeom prst="rect">
            <a:avLst/>
          </a:prstGeom>
        </p:spPr>
        <p:txBody>
          <a:bodyPr wrap="none">
            <a:spAutoFit/>
          </a:bodyPr>
          <a:lstStyle/>
          <a:p>
            <a:pPr lvl="0" algn="just">
              <a:lnSpc>
                <a:spcPct val="115000"/>
              </a:lnSpc>
              <a:spcAft>
                <a:spcPts val="0"/>
              </a:spcAft>
            </a:pPr>
            <a:r>
              <a:rPr lang="tr-TR" sz="2400" b="1" dirty="0" smtClean="0">
                <a:effectLst/>
                <a:latin typeface="Arial" panose="020B0604020202020204" pitchFamily="34" charset="0"/>
                <a:ea typeface="Calibri" panose="020F0502020204030204" pitchFamily="34" charset="0"/>
                <a:cs typeface="Arial" panose="020B0604020202020204" pitchFamily="34" charset="0"/>
              </a:rPr>
              <a:t>SANAL SU TİCARETİ VE SU YÖNETİMİNE ETKİLERİ</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6776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5049" y="485340"/>
            <a:ext cx="10911213" cy="5765148"/>
          </a:xfrm>
        </p:spPr>
        <p:txBody>
          <a:bodyPr>
            <a:normAutofit fontScale="92500" lnSpcReduction="10000"/>
          </a:bodyPr>
          <a:lstStyle/>
          <a:p>
            <a:pPr marL="0" indent="0" algn="just">
              <a:buNone/>
            </a:pPr>
            <a:r>
              <a:rPr lang="tr-TR" sz="2600" u="sng" dirty="0">
                <a:latin typeface="Arial" panose="020B0604020202020204" pitchFamily="34" charset="0"/>
                <a:cs typeface="Arial" panose="020B0604020202020204" pitchFamily="34" charset="0"/>
              </a:rPr>
              <a:t>Sanal su, su kaynaklarının daha verimli ve etkin kullanılmasını sağlar. Örneğin; su kaynakları kıt olan bir ülke sanal su ticareti ile mevcut su kaynaklarını, su tüketimi çok fazla olan tarım ürünleri yetiştiriciliğinden su tüketimi daha az olan sanayi ürünlerine kaydırarak hem su tüketimini minimuma indirmiş hem de sanayi ürünlerinden daha fazla gelir elde ederek sanal su ticaretini artırmış olur. </a:t>
            </a:r>
            <a:endParaRPr lang="tr-TR" sz="2600" u="sng" dirty="0" smtClean="0">
              <a:latin typeface="Arial" panose="020B0604020202020204" pitchFamily="34" charset="0"/>
              <a:cs typeface="Arial" panose="020B0604020202020204" pitchFamily="34" charset="0"/>
            </a:endParaRPr>
          </a:p>
          <a:p>
            <a:pPr marL="0" indent="0" algn="just">
              <a:buNone/>
            </a:pPr>
            <a:endParaRPr lang="tr-TR" sz="2600" dirty="0">
              <a:latin typeface="Arial" panose="020B0604020202020204" pitchFamily="34" charset="0"/>
              <a:cs typeface="Arial" panose="020B0604020202020204" pitchFamily="34" charset="0"/>
            </a:endParaRPr>
          </a:p>
          <a:p>
            <a:pPr marL="0" indent="0" algn="just">
              <a:buNone/>
            </a:pPr>
            <a:r>
              <a:rPr lang="tr-TR" sz="2600" dirty="0" smtClean="0">
                <a:latin typeface="Arial" panose="020B0604020202020204" pitchFamily="34" charset="0"/>
                <a:cs typeface="Arial" panose="020B0604020202020204" pitchFamily="34" charset="0"/>
              </a:rPr>
              <a:t>Böylece </a:t>
            </a:r>
            <a:r>
              <a:rPr lang="tr-TR" sz="2600" dirty="0">
                <a:latin typeface="Arial" panose="020B0604020202020204" pitchFamily="34" charset="0"/>
                <a:cs typeface="Arial" panose="020B0604020202020204" pitchFamily="34" charset="0"/>
              </a:rPr>
              <a:t>su kaynaklarını içme ve kullanma suyu olarak kullanabilmeyi sağlamış olur. Sanal su ticareti ile optimum olmayan yatırımlara yönelmemiş olur. </a:t>
            </a:r>
            <a:endParaRPr lang="tr-TR" sz="2600" dirty="0" smtClean="0">
              <a:latin typeface="Arial" panose="020B0604020202020204" pitchFamily="34" charset="0"/>
              <a:cs typeface="Arial" panose="020B0604020202020204" pitchFamily="34" charset="0"/>
            </a:endParaRPr>
          </a:p>
          <a:p>
            <a:pPr marL="0" indent="0" algn="just">
              <a:buNone/>
            </a:pPr>
            <a:endParaRPr lang="tr-TR" sz="2600" dirty="0">
              <a:latin typeface="Arial" panose="020B0604020202020204" pitchFamily="34" charset="0"/>
              <a:cs typeface="Arial" panose="020B0604020202020204" pitchFamily="34" charset="0"/>
            </a:endParaRPr>
          </a:p>
          <a:p>
            <a:pPr marL="0" indent="0" algn="just">
              <a:buNone/>
            </a:pPr>
            <a:r>
              <a:rPr lang="tr-TR" sz="2600" dirty="0" smtClean="0">
                <a:latin typeface="Arial" panose="020B0604020202020204" pitchFamily="34" charset="0"/>
                <a:cs typeface="Arial" panose="020B0604020202020204" pitchFamily="34" charset="0"/>
              </a:rPr>
              <a:t>Kurak </a:t>
            </a:r>
            <a:r>
              <a:rPr lang="tr-TR" sz="2600" dirty="0">
                <a:latin typeface="Arial" panose="020B0604020202020204" pitchFamily="34" charset="0"/>
                <a:cs typeface="Arial" panose="020B0604020202020204" pitchFamily="34" charset="0"/>
              </a:rPr>
              <a:t>ve suya uzak bölgelerde tarım ürünleri yetiştirme amaçlı, verimli olmayan baraj ve sulama kanalları yatırımlarından vazgeçilir. </a:t>
            </a:r>
            <a:endParaRPr lang="tr-TR" sz="2600" dirty="0" smtClean="0">
              <a:latin typeface="Arial" panose="020B0604020202020204" pitchFamily="34" charset="0"/>
              <a:cs typeface="Arial" panose="020B0604020202020204" pitchFamily="34" charset="0"/>
            </a:endParaRPr>
          </a:p>
          <a:p>
            <a:pPr marL="0" indent="0" algn="just">
              <a:buNone/>
            </a:pPr>
            <a:endParaRPr lang="tr-TR" sz="2600" dirty="0">
              <a:latin typeface="Arial" panose="020B0604020202020204" pitchFamily="34" charset="0"/>
              <a:cs typeface="Arial" panose="020B0604020202020204" pitchFamily="34" charset="0"/>
            </a:endParaRPr>
          </a:p>
          <a:p>
            <a:pPr marL="0" indent="0" algn="just">
              <a:buNone/>
            </a:pPr>
            <a:r>
              <a:rPr lang="tr-TR" sz="2600" dirty="0" smtClean="0">
                <a:latin typeface="Arial" panose="020B0604020202020204" pitchFamily="34" charset="0"/>
                <a:cs typeface="Arial" panose="020B0604020202020204" pitchFamily="34" charset="0"/>
              </a:rPr>
              <a:t>Sanal </a:t>
            </a:r>
            <a:r>
              <a:rPr lang="tr-TR" sz="2600" dirty="0">
                <a:latin typeface="Arial" panose="020B0604020202020204" pitchFamily="34" charset="0"/>
                <a:cs typeface="Arial" panose="020B0604020202020204" pitchFamily="34" charset="0"/>
              </a:rPr>
              <a:t>su ticareti ile zor olan suyu depolama, taşıma ve saklama durumundan kurtulmuş olacaktır. Örneğin; İthal-ihraç edilen ürünleri depolamak ve korumak suya göre daha kolay olacaktır.</a:t>
            </a:r>
          </a:p>
          <a:p>
            <a:endParaRPr lang="tr-TR" dirty="0"/>
          </a:p>
        </p:txBody>
      </p:sp>
    </p:spTree>
    <p:extLst>
      <p:ext uri="{BB962C8B-B14F-4D97-AF65-F5344CB8AC3E}">
        <p14:creationId xmlns:p14="http://schemas.microsoft.com/office/powerpoint/2010/main" val="3029351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9788" y="560495"/>
            <a:ext cx="11687827" cy="5214003"/>
          </a:xfrm>
        </p:spPr>
        <p:txBody>
          <a:bodyPr>
            <a:normAutofit fontScale="92500" lnSpcReduction="10000"/>
          </a:bodyPr>
          <a:lstStyle/>
          <a:p>
            <a:pPr marL="0" indent="0" algn="just">
              <a:buNone/>
            </a:pPr>
            <a:r>
              <a:rPr lang="tr-TR" sz="2400" dirty="0">
                <a:latin typeface="Arial" panose="020B0604020202020204" pitchFamily="34" charset="0"/>
                <a:cs typeface="Arial" panose="020B0604020202020204" pitchFamily="34" charset="0"/>
              </a:rPr>
              <a:t>Su fakiri olan ülkeler, su tüketimi çok fazla olan tarımsal ürünleri üretmeyerek, su zengini ülkelerden satın almayı tercih ederek, ülkeleri için su tasarrufu sağlamış olurlar ve böylece sanal su ticareti ile tasarruf etmiş oldukları suyu yaşamsal gereksinimleri için kullanmış olurlar.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3500" b="1" dirty="0">
                <a:latin typeface="Arial" panose="020B0604020202020204" pitchFamily="34" charset="0"/>
                <a:cs typeface="Arial" panose="020B0604020202020204" pitchFamily="34" charset="0"/>
              </a:rPr>
              <a:t>*</a:t>
            </a:r>
            <a:r>
              <a:rPr lang="tr-TR" sz="2400" b="1" dirty="0">
                <a:latin typeface="Arial" panose="020B0604020202020204" pitchFamily="34" charset="0"/>
                <a:cs typeface="Arial" panose="020B0604020202020204" pitchFamily="34" charset="0"/>
              </a:rPr>
              <a:t> </a:t>
            </a:r>
            <a:r>
              <a:rPr lang="tr-TR" sz="2400" b="1" u="sng" dirty="0" smtClean="0">
                <a:latin typeface="Arial" panose="020B0604020202020204" pitchFamily="34" charset="0"/>
                <a:cs typeface="Arial" panose="020B0604020202020204" pitchFamily="34" charset="0"/>
              </a:rPr>
              <a:t>Su yönetiminde, </a:t>
            </a:r>
            <a:r>
              <a:rPr lang="tr-TR" sz="2400" b="1" u="sng" dirty="0">
                <a:latin typeface="Arial" panose="020B0604020202020204" pitchFamily="34" charset="0"/>
                <a:cs typeface="Arial" panose="020B0604020202020204" pitchFamily="34" charset="0"/>
              </a:rPr>
              <a:t>tasarruf açısından diğer </a:t>
            </a:r>
            <a:r>
              <a:rPr lang="tr-TR" sz="2400" b="1" u="sng" dirty="0" smtClean="0">
                <a:latin typeface="Arial" panose="020B0604020202020204" pitchFamily="34" charset="0"/>
                <a:cs typeface="Arial" panose="020B0604020202020204" pitchFamily="34" charset="0"/>
              </a:rPr>
              <a:t>bir önemli nokta; </a:t>
            </a:r>
            <a:r>
              <a:rPr lang="tr-TR" sz="2400" b="1" u="sng" dirty="0">
                <a:latin typeface="Arial" panose="020B0604020202020204" pitchFamily="34" charset="0"/>
                <a:cs typeface="Arial" panose="020B0604020202020204" pitchFamily="34" charset="0"/>
              </a:rPr>
              <a:t>tarımsal üretimde çokça harcanan ‘’mavi su’’ yerine ‘’yeşil su’’ kullanımıdır</a:t>
            </a:r>
            <a:r>
              <a:rPr lang="tr-TR" sz="2400" b="1" u="sng" dirty="0" smtClean="0">
                <a:latin typeface="Arial" panose="020B0604020202020204" pitchFamily="34" charset="0"/>
                <a:cs typeface="Arial" panose="020B0604020202020204" pitchFamily="34" charset="0"/>
              </a:rPr>
              <a:t>. </a:t>
            </a:r>
            <a:r>
              <a:rPr lang="tr-TR" sz="2400" b="1" dirty="0" smtClean="0">
                <a:latin typeface="Arial" panose="020B0604020202020204" pitchFamily="34" charset="0"/>
                <a:cs typeface="Arial" panose="020B0604020202020204" pitchFamily="34" charset="0"/>
              </a:rPr>
              <a:t>Mavi su; sulu tarımda kullanılan su, yeşil su; kuru tarımda kullanılan su olarak tanımlanabilir.</a:t>
            </a:r>
          </a:p>
          <a:p>
            <a:pPr marL="0" indent="0" algn="just">
              <a:buNone/>
            </a:pPr>
            <a:endParaRPr lang="tr-TR" sz="2400" b="1"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Mavi </a:t>
            </a:r>
            <a:r>
              <a:rPr lang="tr-TR" sz="2400" dirty="0">
                <a:latin typeface="Arial" panose="020B0604020202020204" pitchFamily="34" charset="0"/>
                <a:cs typeface="Arial" panose="020B0604020202020204" pitchFamily="34" charset="0"/>
              </a:rPr>
              <a:t>su kullanımı büyük alt yapı şebekesinin kurulmasını gerektirir. Bu nedenle ilk yatırım, bakım-onarım maliyet giderleri çok yüksek olmaktadır.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Doğal </a:t>
            </a:r>
            <a:r>
              <a:rPr lang="tr-TR" sz="2400" dirty="0">
                <a:latin typeface="Arial" panose="020B0604020202020204" pitchFamily="34" charset="0"/>
                <a:cs typeface="Arial" panose="020B0604020202020204" pitchFamily="34" charset="0"/>
              </a:rPr>
              <a:t>yağışla toprakta tutulan su ile bitki su ihtiyacının karşılandığı yeşil su kullanımında, özellikle küresel olarak büyük miktarlarda tüketilen tahıllarda daha düşük maliyetle yüksek verimler alınabilmektedir. </a:t>
            </a:r>
          </a:p>
        </p:txBody>
      </p:sp>
    </p:spTree>
    <p:extLst>
      <p:ext uri="{BB962C8B-B14F-4D97-AF65-F5344CB8AC3E}">
        <p14:creationId xmlns:p14="http://schemas.microsoft.com/office/powerpoint/2010/main" val="4232466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Dikdörtgen 3"/>
          <p:cNvSpPr/>
          <p:nvPr/>
        </p:nvSpPr>
        <p:spPr>
          <a:xfrm>
            <a:off x="0" y="0"/>
            <a:ext cx="11974882" cy="446276"/>
          </a:xfrm>
          <a:prstGeom prst="rect">
            <a:avLst/>
          </a:prstGeom>
        </p:spPr>
        <p:txBody>
          <a:bodyPr wrap="square">
            <a:spAutoFit/>
          </a:bodyPr>
          <a:lstStyle/>
          <a:p>
            <a:pPr algn="just">
              <a:lnSpc>
                <a:spcPct val="115000"/>
              </a:lnSpc>
              <a:spcAft>
                <a:spcPts val="0"/>
              </a:spcAft>
            </a:pPr>
            <a:r>
              <a:rPr lang="tr-TR" sz="2000" dirty="0" smtClean="0">
                <a:effectLst/>
                <a:latin typeface="Arial" panose="020B0604020202020204" pitchFamily="34" charset="0"/>
                <a:ea typeface="Calibri" panose="020F0502020204030204" pitchFamily="34" charset="0"/>
                <a:cs typeface="Arial" panose="020B0604020202020204" pitchFamily="34" charset="0"/>
              </a:rPr>
              <a:t>Çizelge 1. Türkiye’de su kaynaklarına ilişkin son yıllarda yayımlanan ve devam eden yasal düzenlemeler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561357102"/>
              </p:ext>
            </p:extLst>
          </p:nvPr>
        </p:nvGraphicFramePr>
        <p:xfrm>
          <a:off x="112735" y="446278"/>
          <a:ext cx="11974882" cy="6320868"/>
        </p:xfrm>
        <a:graphic>
          <a:graphicData uri="http://schemas.openxmlformats.org/drawingml/2006/table">
            <a:tbl>
              <a:tblPr firstRow="1" firstCol="1" bandRow="1">
                <a:tableStyleId>{5C22544A-7EE6-4342-B048-85BDC9FD1C3A}</a:tableStyleId>
              </a:tblPr>
              <a:tblGrid>
                <a:gridCol w="6773894">
                  <a:extLst>
                    <a:ext uri="{9D8B030D-6E8A-4147-A177-3AD203B41FA5}">
                      <a16:colId xmlns:a16="http://schemas.microsoft.com/office/drawing/2014/main" val="20000"/>
                    </a:ext>
                  </a:extLst>
                </a:gridCol>
                <a:gridCol w="5200988">
                  <a:extLst>
                    <a:ext uri="{9D8B030D-6E8A-4147-A177-3AD203B41FA5}">
                      <a16:colId xmlns:a16="http://schemas.microsoft.com/office/drawing/2014/main" val="20001"/>
                    </a:ext>
                  </a:extLst>
                </a:gridCol>
              </a:tblGrid>
              <a:tr h="340485">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Mevzuat adı / devam eden ve yayımlanan</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Açıklama</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340485">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Su Kanunu</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Kurum görüşleri değerlendiriliyor</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693344">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Su kaynaklarının Korunması ve Planlanması Yönetmeliği</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17 Ekim 2012 Tarihinde yayımlandı.</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693344">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İçme Suyu Havzalarının Korunmasına Dair Yönetmelik</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Kurum görüşleri alındı. Başbakanlığa gönderilecek</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340485">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Su Kayıp-Kaçaklarının Kontrolü Yönetmeliği</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Taslak Hazırlanıyor</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1055396">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Yeraltı Sularının Kirlenmeye ve Bozulmaya Karşı Korunması Hakkında Yönetmelik</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07.04.2012 tarihli ve 28257</a:t>
                      </a:r>
                    </a:p>
                    <a:p>
                      <a:pPr algn="just">
                        <a:lnSpc>
                          <a:spcPct val="115000"/>
                        </a:lnSpc>
                        <a:spcAft>
                          <a:spcPts val="0"/>
                        </a:spcAft>
                      </a:pPr>
                      <a:r>
                        <a:rPr lang="tr-TR" sz="2000" dirty="0">
                          <a:effectLst/>
                          <a:latin typeface="Arial" panose="020B0604020202020204" pitchFamily="34" charset="0"/>
                          <a:cs typeface="Arial" panose="020B0604020202020204" pitchFamily="34" charset="0"/>
                        </a:rPr>
                        <a:t>sayılı Resmi </a:t>
                      </a:r>
                      <a:r>
                        <a:rPr lang="tr-TR" sz="2000" dirty="0" err="1">
                          <a:effectLst/>
                          <a:latin typeface="Arial" panose="020B0604020202020204" pitchFamily="34" charset="0"/>
                          <a:cs typeface="Arial" panose="020B0604020202020204" pitchFamily="34" charset="0"/>
                        </a:rPr>
                        <a:t>Gazete’de</a:t>
                      </a:r>
                      <a:r>
                        <a:rPr lang="tr-TR" sz="2000" dirty="0">
                          <a:effectLst/>
                          <a:latin typeface="Arial" panose="020B0604020202020204" pitchFamily="34" charset="0"/>
                          <a:cs typeface="Arial" panose="020B0604020202020204" pitchFamily="34" charset="0"/>
                        </a:rPr>
                        <a:t> yayımlanarak </a:t>
                      </a:r>
                    </a:p>
                    <a:p>
                      <a:pPr algn="just">
                        <a:lnSpc>
                          <a:spcPct val="115000"/>
                        </a:lnSpc>
                        <a:spcAft>
                          <a:spcPts val="0"/>
                        </a:spcAft>
                      </a:pPr>
                      <a:r>
                        <a:rPr lang="tr-TR" sz="2000" dirty="0">
                          <a:effectLst/>
                          <a:latin typeface="Arial" panose="020B0604020202020204" pitchFamily="34" charset="0"/>
                          <a:cs typeface="Arial" panose="020B0604020202020204" pitchFamily="34" charset="0"/>
                        </a:rPr>
                        <a:t>yürürlüğe girmiştir.</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r h="1055396">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İçme Suyu Elde Edilen veya Elde Edilmesi Planlanan Yüzeysel Suların Kalitesine Dair Yönetmelik</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29.06.2012 tarihli ve 28338 </a:t>
                      </a:r>
                    </a:p>
                    <a:p>
                      <a:pPr algn="just">
                        <a:lnSpc>
                          <a:spcPct val="115000"/>
                        </a:lnSpc>
                        <a:spcAft>
                          <a:spcPts val="0"/>
                        </a:spcAft>
                      </a:pPr>
                      <a:r>
                        <a:rPr lang="tr-TR" sz="2000" dirty="0">
                          <a:effectLst/>
                          <a:latin typeface="Arial" panose="020B0604020202020204" pitchFamily="34" charset="0"/>
                          <a:cs typeface="Arial" panose="020B0604020202020204" pitchFamily="34" charset="0"/>
                        </a:rPr>
                        <a:t>sayılı Resmi </a:t>
                      </a:r>
                      <a:r>
                        <a:rPr lang="tr-TR" sz="2000" dirty="0" err="1">
                          <a:effectLst/>
                          <a:latin typeface="Arial" panose="020B0604020202020204" pitchFamily="34" charset="0"/>
                          <a:cs typeface="Arial" panose="020B0604020202020204" pitchFamily="34" charset="0"/>
                        </a:rPr>
                        <a:t>Gazete’de</a:t>
                      </a:r>
                      <a:r>
                        <a:rPr lang="tr-TR" sz="2000" dirty="0">
                          <a:effectLst/>
                          <a:latin typeface="Arial" panose="020B0604020202020204" pitchFamily="34" charset="0"/>
                          <a:cs typeface="Arial" panose="020B0604020202020204" pitchFamily="34" charset="0"/>
                        </a:rPr>
                        <a:t> yayımlanarak </a:t>
                      </a:r>
                    </a:p>
                    <a:p>
                      <a:pPr algn="just">
                        <a:lnSpc>
                          <a:spcPct val="115000"/>
                        </a:lnSpc>
                        <a:spcAft>
                          <a:spcPts val="0"/>
                        </a:spcAft>
                      </a:pPr>
                      <a:r>
                        <a:rPr lang="tr-TR" sz="2000" dirty="0">
                          <a:effectLst/>
                          <a:latin typeface="Arial" panose="020B0604020202020204" pitchFamily="34" charset="0"/>
                          <a:cs typeface="Arial" panose="020B0604020202020204" pitchFamily="34" charset="0"/>
                        </a:rPr>
                        <a:t>yürürlüğe girmiştir. </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6"/>
                  </a:ext>
                </a:extLst>
              </a:tr>
              <a:tr h="693344">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Yüzeysel Su Kalitesi Yönetimi </a:t>
                      </a:r>
                    </a:p>
                    <a:p>
                      <a:pPr algn="just">
                        <a:lnSpc>
                          <a:spcPct val="115000"/>
                        </a:lnSpc>
                        <a:spcAft>
                          <a:spcPts val="0"/>
                        </a:spcAft>
                      </a:pPr>
                      <a:r>
                        <a:rPr lang="tr-TR" sz="2000">
                          <a:effectLst/>
                          <a:latin typeface="Arial" panose="020B0604020202020204" pitchFamily="34" charset="0"/>
                          <a:cs typeface="Arial" panose="020B0604020202020204" pitchFamily="34" charset="0"/>
                        </a:rPr>
                        <a:t>Yönetmeliği</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30.11.2012 tarihli ve 28483 sayılı </a:t>
                      </a:r>
                      <a:r>
                        <a:rPr lang="tr-TR" sz="2000" dirty="0" err="1">
                          <a:effectLst/>
                          <a:latin typeface="Arial" panose="020B0604020202020204" pitchFamily="34" charset="0"/>
                          <a:cs typeface="Arial" panose="020B0604020202020204" pitchFamily="34" charset="0"/>
                        </a:rPr>
                        <a:t>R.G’de</a:t>
                      </a:r>
                      <a:r>
                        <a:rPr lang="tr-TR" sz="2000" dirty="0">
                          <a:effectLst/>
                          <a:latin typeface="Arial" panose="020B0604020202020204" pitchFamily="34" charset="0"/>
                          <a:cs typeface="Arial" panose="020B0604020202020204" pitchFamily="34" charset="0"/>
                        </a:rPr>
                        <a:t> yayımlanarak yürürlüğe girmiştir</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7"/>
                  </a:ext>
                </a:extLst>
              </a:tr>
              <a:tr h="1055396">
                <a:tc>
                  <a:txBody>
                    <a:bodyPr/>
                    <a:lstStyle/>
                    <a:p>
                      <a:pPr algn="just">
                        <a:lnSpc>
                          <a:spcPct val="115000"/>
                        </a:lnSpc>
                        <a:spcAft>
                          <a:spcPts val="0"/>
                        </a:spcAft>
                      </a:pPr>
                      <a:r>
                        <a:rPr lang="tr-TR" sz="2000">
                          <a:effectLst/>
                          <a:latin typeface="Arial" panose="020B0604020202020204" pitchFamily="34" charset="0"/>
                          <a:cs typeface="Arial" panose="020B0604020202020204" pitchFamily="34" charset="0"/>
                        </a:rPr>
                        <a:t>Yüzeysel Sular ve Yeraltı Sularının İzlenmesine Dair Yönetmelik</a:t>
                      </a:r>
                    </a:p>
                    <a:p>
                      <a:pPr algn="just">
                        <a:lnSpc>
                          <a:spcPct val="115000"/>
                        </a:lnSpc>
                        <a:spcAft>
                          <a:spcPts val="0"/>
                        </a:spcAft>
                      </a:pPr>
                      <a:r>
                        <a:rPr lang="tr-TR" sz="2000">
                          <a:effectLst/>
                          <a:latin typeface="Arial" panose="020B0604020202020204" pitchFamily="34" charset="0"/>
                          <a:cs typeface="Arial" panose="020B0604020202020204" pitchFamily="34" charset="0"/>
                        </a:rPr>
                        <a:t> </a:t>
                      </a:r>
                      <a:endParaRPr lang="tr-T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15000"/>
                        </a:lnSpc>
                        <a:spcAft>
                          <a:spcPts val="0"/>
                        </a:spcAft>
                      </a:pPr>
                      <a:r>
                        <a:rPr lang="tr-TR" sz="2000" dirty="0">
                          <a:effectLst/>
                          <a:latin typeface="Arial" panose="020B0604020202020204" pitchFamily="34" charset="0"/>
                          <a:cs typeface="Arial" panose="020B0604020202020204" pitchFamily="34" charset="0"/>
                        </a:rPr>
                        <a:t>11.02.2014 tarihli 28910 sayılı Resmi </a:t>
                      </a:r>
                      <a:r>
                        <a:rPr lang="tr-TR" sz="2000" dirty="0" err="1">
                          <a:effectLst/>
                          <a:latin typeface="Arial" panose="020B0604020202020204" pitchFamily="34" charset="0"/>
                          <a:cs typeface="Arial" panose="020B0604020202020204" pitchFamily="34" charset="0"/>
                        </a:rPr>
                        <a:t>Gazete’de</a:t>
                      </a:r>
                      <a:r>
                        <a:rPr lang="tr-TR" sz="2000" dirty="0">
                          <a:effectLst/>
                          <a:latin typeface="Arial" panose="020B0604020202020204" pitchFamily="34" charset="0"/>
                          <a:cs typeface="Arial" panose="020B0604020202020204" pitchFamily="34" charset="0"/>
                        </a:rPr>
                        <a:t> yayımlanarak </a:t>
                      </a:r>
                    </a:p>
                    <a:p>
                      <a:pPr algn="just">
                        <a:lnSpc>
                          <a:spcPct val="115000"/>
                        </a:lnSpc>
                        <a:spcAft>
                          <a:spcPts val="0"/>
                        </a:spcAft>
                      </a:pPr>
                      <a:r>
                        <a:rPr lang="tr-TR" sz="2000" dirty="0">
                          <a:effectLst/>
                          <a:latin typeface="Arial" panose="020B0604020202020204" pitchFamily="34" charset="0"/>
                          <a:cs typeface="Arial" panose="020B0604020202020204" pitchFamily="34" charset="0"/>
                        </a:rPr>
                        <a:t>yürürlüğe girmiştir.</a:t>
                      </a:r>
                      <a:endParaRPr lang="tr-T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056642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5049" y="560496"/>
            <a:ext cx="11074052" cy="4351338"/>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21.yüzyılda tüm dünyada olduğu gibi ülkemizde de suyun önemi anlaşılmış ve su tasarrufu konusunda eylem planı hazırlanmıştır.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Ülkemizde </a:t>
            </a:r>
            <a:r>
              <a:rPr lang="tr-TR" sz="2400" b="1" u="sng" dirty="0">
                <a:latin typeface="Arial" panose="020B0604020202020204" pitchFamily="34" charset="0"/>
                <a:cs typeface="Arial" panose="020B0604020202020204" pitchFamily="34" charset="0"/>
              </a:rPr>
              <a:t>su tasarrufu eylem planında</a:t>
            </a:r>
            <a:r>
              <a:rPr lang="tr-TR" sz="2400" dirty="0">
                <a:latin typeface="Arial" panose="020B0604020202020204" pitchFamily="34" charset="0"/>
                <a:cs typeface="Arial" panose="020B0604020202020204" pitchFamily="34" charset="0"/>
              </a:rPr>
              <a:t>, en önemli aktiviteler dört başlıkta toplanmıştır.</a:t>
            </a:r>
          </a:p>
          <a:p>
            <a:pPr marL="514350" indent="-514350" algn="just">
              <a:buAutoNum type="arabicPeriod"/>
            </a:pPr>
            <a:r>
              <a:rPr lang="tr-TR" sz="2400" dirty="0" smtClean="0">
                <a:latin typeface="Arial" panose="020B0604020202020204" pitchFamily="34" charset="0"/>
                <a:cs typeface="Arial" panose="020B0604020202020204" pitchFamily="34" charset="0"/>
              </a:rPr>
              <a:t>Arıtılmış </a:t>
            </a:r>
            <a:r>
              <a:rPr lang="tr-TR" sz="2400" dirty="0">
                <a:latin typeface="Arial" panose="020B0604020202020204" pitchFamily="34" charset="0"/>
                <a:cs typeface="Arial" panose="020B0604020202020204" pitchFamily="34" charset="0"/>
              </a:rPr>
              <a:t>Evsel </a:t>
            </a:r>
            <a:r>
              <a:rPr lang="tr-TR" sz="2400" dirty="0" err="1">
                <a:latin typeface="Arial" panose="020B0604020202020204" pitchFamily="34" charset="0"/>
                <a:cs typeface="Arial" panose="020B0604020202020204" pitchFamily="34" charset="0"/>
              </a:rPr>
              <a:t>Atıksuların</a:t>
            </a:r>
            <a:r>
              <a:rPr lang="tr-TR" sz="2400" dirty="0">
                <a:latin typeface="Arial" panose="020B0604020202020204" pitchFamily="34" charset="0"/>
                <a:cs typeface="Arial" panose="020B0604020202020204" pitchFamily="34" charset="0"/>
              </a:rPr>
              <a:t> Yeniden Kullanımı </a:t>
            </a:r>
            <a:endParaRPr lang="tr-TR" sz="2400" dirty="0" smtClean="0">
              <a:latin typeface="Arial" panose="020B0604020202020204" pitchFamily="34" charset="0"/>
              <a:cs typeface="Arial" panose="020B0604020202020204" pitchFamily="34" charset="0"/>
            </a:endParaRPr>
          </a:p>
          <a:p>
            <a:pPr marL="514350" indent="-514350" algn="just">
              <a:buAutoNum type="arabicPeriod"/>
            </a:pPr>
            <a:r>
              <a:rPr lang="tr-TR" sz="2400" dirty="0" smtClean="0">
                <a:latin typeface="Arial" panose="020B0604020202020204" pitchFamily="34" charset="0"/>
                <a:cs typeface="Arial" panose="020B0604020202020204" pitchFamily="34" charset="0"/>
              </a:rPr>
              <a:t>Su </a:t>
            </a:r>
            <a:r>
              <a:rPr lang="tr-TR" sz="2400" dirty="0">
                <a:latin typeface="Arial" panose="020B0604020202020204" pitchFamily="34" charset="0"/>
                <a:cs typeface="Arial" panose="020B0604020202020204" pitchFamily="34" charset="0"/>
              </a:rPr>
              <a:t>Tasarrufu Konusunda Kamuoyunu Bilinçlendirmek </a:t>
            </a:r>
            <a:endParaRPr lang="tr-TR" sz="2400" dirty="0" smtClean="0">
              <a:latin typeface="Arial" panose="020B0604020202020204" pitchFamily="34" charset="0"/>
              <a:cs typeface="Arial" panose="020B0604020202020204" pitchFamily="34" charset="0"/>
            </a:endParaRPr>
          </a:p>
          <a:p>
            <a:pPr marL="514350" indent="-514350" algn="just">
              <a:buAutoNum type="arabicPeriod"/>
            </a:pPr>
            <a:r>
              <a:rPr lang="tr-TR" sz="2400" dirty="0">
                <a:latin typeface="Arial" panose="020B0604020202020204" pitchFamily="34" charset="0"/>
                <a:cs typeface="Arial" panose="020B0604020202020204" pitchFamily="34" charset="0"/>
              </a:rPr>
              <a:t>Su ayak izi </a:t>
            </a:r>
            <a:r>
              <a:rPr lang="tr-TR" sz="2400" dirty="0" smtClean="0">
                <a:latin typeface="Arial" panose="020B0604020202020204" pitchFamily="34" charset="0"/>
                <a:cs typeface="Arial" panose="020B0604020202020204" pitchFamily="34" charset="0"/>
              </a:rPr>
              <a:t>çalışmaları</a:t>
            </a:r>
          </a:p>
          <a:p>
            <a:pPr marL="514350" indent="-514350" algn="just">
              <a:buAutoNum type="arabicPeriod"/>
            </a:pPr>
            <a:r>
              <a:rPr lang="tr-TR" sz="2400" dirty="0" smtClean="0">
                <a:latin typeface="Arial" panose="020B0604020202020204" pitchFamily="34" charset="0"/>
                <a:cs typeface="Arial" panose="020B0604020202020204" pitchFamily="34" charset="0"/>
              </a:rPr>
              <a:t>Su kayıp ve kaçaklarının azaltılması</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99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257" y="192767"/>
            <a:ext cx="10515600" cy="6545489"/>
          </a:xfrm>
        </p:spPr>
        <p:txBody>
          <a:bodyPr>
            <a:noAutofit/>
          </a:bodyPr>
          <a:lstStyle/>
          <a:p>
            <a:pPr marL="0" indent="0" algn="just">
              <a:buNone/>
            </a:pPr>
            <a:r>
              <a:rPr lang="tr-TR" sz="2400" dirty="0">
                <a:latin typeface="Arial" panose="020B0604020202020204" pitchFamily="34" charset="0"/>
                <a:cs typeface="Arial" panose="020B0604020202020204" pitchFamily="34" charset="0"/>
              </a:rPr>
              <a:t>Bir çok ülke, üretiminde fazla su kullanılan ürünleri ithal ederken </a:t>
            </a:r>
            <a:r>
              <a:rPr lang="tr-TR" sz="2400" dirty="0" smtClean="0">
                <a:latin typeface="Arial" panose="020B0604020202020204" pitchFamily="34" charset="0"/>
                <a:cs typeface="Arial" panose="020B0604020202020204" pitchFamily="34" charset="0"/>
              </a:rPr>
              <a:t>büyük ölçüde </a:t>
            </a:r>
            <a:r>
              <a:rPr lang="tr-TR" sz="2400" dirty="0">
                <a:latin typeface="Arial" panose="020B0604020202020204" pitchFamily="34" charset="0"/>
                <a:cs typeface="Arial" panose="020B0604020202020204" pitchFamily="34" charset="0"/>
              </a:rPr>
              <a:t>sanal su ithal etmektedirler.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a:latin typeface="Arial" panose="020B0604020202020204" pitchFamily="34" charset="0"/>
                <a:cs typeface="Arial" panose="020B0604020202020204" pitchFamily="34" charset="0"/>
              </a:rPr>
              <a:t>Her çeşit ürünün üretiminde az ya da çok miktarda suya ihtiyaç vardır.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3200" b="1" dirty="0" smtClean="0">
                <a:latin typeface="Arial" panose="020B0604020202020204" pitchFamily="34" charset="0"/>
                <a:cs typeface="Arial" panose="020B0604020202020204" pitchFamily="34" charset="0"/>
              </a:rPr>
              <a:t>*</a:t>
            </a:r>
            <a:r>
              <a:rPr lang="tr-TR" sz="2400" dirty="0" smtClean="0">
                <a:latin typeface="Arial" panose="020B0604020202020204" pitchFamily="34" charset="0"/>
                <a:cs typeface="Arial" panose="020B0604020202020204" pitchFamily="34" charset="0"/>
              </a:rPr>
              <a:t>Endüstri</a:t>
            </a:r>
            <a:r>
              <a:rPr lang="tr-TR" sz="2400" dirty="0">
                <a:latin typeface="Arial" panose="020B0604020202020204" pitchFamily="34" charset="0"/>
                <a:cs typeface="Arial" panose="020B0604020202020204" pitchFamily="34" charset="0"/>
              </a:rPr>
              <a:t>, tarım ya da hizmet üretirken; </a:t>
            </a:r>
            <a:r>
              <a:rPr lang="tr-TR" sz="2400" u="sng" dirty="0">
                <a:latin typeface="Arial" panose="020B0604020202020204" pitchFamily="34" charset="0"/>
                <a:cs typeface="Arial" panose="020B0604020202020204" pitchFamily="34" charset="0"/>
              </a:rPr>
              <a:t>üretilen ürünün üretim aşamasında kullanılan suya </a:t>
            </a:r>
            <a:r>
              <a:rPr lang="tr-TR" sz="2400" b="1" u="sng" dirty="0">
                <a:latin typeface="Arial" panose="020B0604020202020204" pitchFamily="34" charset="0"/>
                <a:cs typeface="Arial" panose="020B0604020202020204" pitchFamily="34" charset="0"/>
              </a:rPr>
              <a:t>sanal su </a:t>
            </a:r>
            <a:r>
              <a:rPr lang="tr-TR" sz="2400" u="sng" dirty="0">
                <a:latin typeface="Arial" panose="020B0604020202020204" pitchFamily="34" charset="0"/>
                <a:cs typeface="Arial" panose="020B0604020202020204" pitchFamily="34" charset="0"/>
              </a:rPr>
              <a:t>denilmektedir. </a:t>
            </a:r>
            <a:endParaRPr lang="tr-TR" sz="2400" u="sng"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Sanal </a:t>
            </a:r>
            <a:r>
              <a:rPr lang="tr-TR" sz="2400" dirty="0">
                <a:latin typeface="Arial" panose="020B0604020202020204" pitchFamily="34" charset="0"/>
                <a:cs typeface="Arial" panose="020B0604020202020204" pitchFamily="34" charset="0"/>
              </a:rPr>
              <a:t>su ile suyun, gıda ve diğer ürünlerinin üretiminde nasıl bir rol oynadığını tespit etmek ve bunu hesaplamak mümkün olmaktadır.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b="1" u="sng" dirty="0" smtClean="0">
                <a:latin typeface="Arial" panose="020B0604020202020204" pitchFamily="34" charset="0"/>
                <a:cs typeface="Arial" panose="020B0604020202020204" pitchFamily="34" charset="0"/>
              </a:rPr>
              <a:t>Örneğin</a:t>
            </a:r>
            <a:r>
              <a:rPr lang="tr-TR" sz="2400" b="1" u="sng" dirty="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 bir fincan kahve;  kahve tanelerinin yetiştirilmesi, paketlenmesi ve taşınması için harcanan 140 litre su içeriyor. Bu durum, kahve içerken sadece 100 ml su tüketilmediğini göstermektedir. 140 litre su İngiltere'deki normal bir insanın bir günde içme ve ev ihtiyaçları için kullandığı suya karşılık geliyor. </a:t>
            </a:r>
          </a:p>
        </p:txBody>
      </p:sp>
    </p:spTree>
    <p:extLst>
      <p:ext uri="{BB962C8B-B14F-4D97-AF65-F5344CB8AC3E}">
        <p14:creationId xmlns:p14="http://schemas.microsoft.com/office/powerpoint/2010/main" val="2063722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Dikdörtgen 3"/>
          <p:cNvSpPr/>
          <p:nvPr/>
        </p:nvSpPr>
        <p:spPr>
          <a:xfrm>
            <a:off x="1205510" y="0"/>
            <a:ext cx="6173485" cy="383823"/>
          </a:xfrm>
          <a:prstGeom prst="rect">
            <a:avLst/>
          </a:prstGeom>
        </p:spPr>
        <p:txBody>
          <a:bodyPr wrap="none">
            <a:spAutoFit/>
          </a:bodyPr>
          <a:lstStyle/>
          <a:p>
            <a:pPr algn="just">
              <a:lnSpc>
                <a:spcPct val="115000"/>
              </a:lnSpc>
              <a:spcAft>
                <a:spcPts val="0"/>
              </a:spcAft>
            </a:pPr>
            <a:r>
              <a:rPr lang="tr-TR" dirty="0" smtClean="0">
                <a:effectLst/>
                <a:latin typeface="Arial" panose="020B0604020202020204" pitchFamily="34" charset="0"/>
                <a:ea typeface="Calibri" panose="020F0502020204030204" pitchFamily="34" charset="0"/>
                <a:cs typeface="Arial" panose="020B0604020202020204" pitchFamily="34" charset="0"/>
              </a:rPr>
              <a:t>Çizelge 1. Çeşitli ürünlerin sanal su içeriği (</a:t>
            </a:r>
            <a:r>
              <a:rPr lang="tr-TR" dirty="0" err="1" smtClean="0">
                <a:effectLst/>
                <a:latin typeface="Arial" panose="020B0604020202020204" pitchFamily="34" charset="0"/>
                <a:ea typeface="Calibri" panose="020F0502020204030204" pitchFamily="34" charset="0"/>
                <a:cs typeface="Arial" panose="020B0604020202020204" pitchFamily="34" charset="0"/>
              </a:rPr>
              <a:t>Hoekstra</a:t>
            </a:r>
            <a:r>
              <a:rPr lang="tr-TR" dirty="0" smtClean="0">
                <a:effectLst/>
                <a:latin typeface="Arial" panose="020B0604020202020204" pitchFamily="34" charset="0"/>
                <a:ea typeface="Calibri" panose="020F0502020204030204" pitchFamily="34" charset="0"/>
                <a:cs typeface="Arial" panose="020B0604020202020204" pitchFamily="34" charset="0"/>
              </a:rPr>
              <a:t> 2008)</a:t>
            </a:r>
            <a:endParaRPr lang="tr-TR"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728894184"/>
              </p:ext>
            </p:extLst>
          </p:nvPr>
        </p:nvGraphicFramePr>
        <p:xfrm>
          <a:off x="702369" y="383823"/>
          <a:ext cx="9393610" cy="6350762"/>
        </p:xfrm>
        <a:graphic>
          <a:graphicData uri="http://schemas.openxmlformats.org/drawingml/2006/table">
            <a:tbl>
              <a:tblPr firstRow="1" firstCol="1" bandRow="1">
                <a:tableStyleId>{5C22544A-7EE6-4342-B048-85BDC9FD1C3A}</a:tableStyleId>
              </a:tblPr>
              <a:tblGrid>
                <a:gridCol w="5603331">
                  <a:extLst>
                    <a:ext uri="{9D8B030D-6E8A-4147-A177-3AD203B41FA5}">
                      <a16:colId xmlns:a16="http://schemas.microsoft.com/office/drawing/2014/main" val="20000"/>
                    </a:ext>
                  </a:extLst>
                </a:gridCol>
                <a:gridCol w="3790279">
                  <a:extLst>
                    <a:ext uri="{9D8B030D-6E8A-4147-A177-3AD203B41FA5}">
                      <a16:colId xmlns:a16="http://schemas.microsoft.com/office/drawing/2014/main" val="20001"/>
                    </a:ext>
                  </a:extLst>
                </a:gridCol>
              </a:tblGrid>
              <a:tr h="284385">
                <a:tc>
                  <a:txBody>
                    <a:bodyPr/>
                    <a:lstStyle/>
                    <a:p>
                      <a:pPr algn="just">
                        <a:lnSpc>
                          <a:spcPct val="115000"/>
                        </a:lnSpc>
                        <a:spcAft>
                          <a:spcPts val="0"/>
                        </a:spcAft>
                      </a:pPr>
                      <a:r>
                        <a:rPr lang="tr-TR" sz="1800" dirty="0">
                          <a:effectLst/>
                          <a:latin typeface="Arial" panose="020B0604020202020204" pitchFamily="34" charset="0"/>
                          <a:cs typeface="Arial" panose="020B0604020202020204" pitchFamily="34" charset="0"/>
                        </a:rPr>
                        <a:t>Ürün</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Sanal su içeriği (litre)</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0"/>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bardak bira (250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75</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1"/>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bardak süt (250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200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2"/>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fincan kahve (125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140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3"/>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fincan çay (250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35</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4"/>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dilim ekmek (30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40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5"/>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dilim peynirli (10 g) ekmek (30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90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6"/>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patates (100g)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25</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7"/>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elma (100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70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8"/>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adet pamuklu T-SHİRT (Medium beden, 500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4100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09"/>
                  </a:ext>
                </a:extLst>
              </a:tr>
              <a:tr h="284385">
                <a:tc>
                  <a:txBody>
                    <a:bodyPr/>
                    <a:lstStyle/>
                    <a:p>
                      <a:pPr algn="just">
                        <a:lnSpc>
                          <a:spcPct val="115000"/>
                        </a:lnSpc>
                        <a:spcAft>
                          <a:spcPts val="0"/>
                        </a:spcAft>
                      </a:pPr>
                      <a:r>
                        <a:rPr lang="tr-TR" sz="1800" dirty="0">
                          <a:effectLst/>
                          <a:latin typeface="Arial" panose="020B0604020202020204" pitchFamily="34" charset="0"/>
                          <a:cs typeface="Arial" panose="020B0604020202020204" pitchFamily="34" charset="0"/>
                        </a:rPr>
                        <a:t>1 sayfa A4 kağıt (80 g/m</a:t>
                      </a:r>
                      <a:r>
                        <a:rPr lang="tr-TR" sz="1800" baseline="30000" dirty="0">
                          <a:effectLst/>
                          <a:latin typeface="Arial" panose="020B0604020202020204" pitchFamily="34" charset="0"/>
                          <a:cs typeface="Arial" panose="020B0604020202020204" pitchFamily="34" charset="0"/>
                        </a:rPr>
                        <a:t>2</a:t>
                      </a:r>
                      <a:r>
                        <a:rPr lang="tr-TR" sz="1800" dirty="0">
                          <a:effectLst/>
                          <a:latin typeface="Arial" panose="020B0604020202020204" pitchFamily="34" charset="0"/>
                          <a:cs typeface="Arial" panose="020B0604020202020204" pitchFamily="34" charset="0"/>
                        </a:rPr>
                        <a:t>)</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10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0"/>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bardak şarap (125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120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1"/>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bardak elma suyu (200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190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2"/>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bardak portakal suyu (200 ml)</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170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3"/>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paket patates cipsi (200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185</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4"/>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adet küp şeker</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7.5</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5"/>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yumurta (40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a:effectLst/>
                          <a:latin typeface="Arial" panose="020B0604020202020204" pitchFamily="34" charset="0"/>
                          <a:cs typeface="Arial" panose="020B0604020202020204" pitchFamily="34" charset="0"/>
                        </a:rPr>
                        <a:t>135</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6"/>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hamburger (150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2400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7"/>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domates (70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a:effectLst/>
                          <a:latin typeface="Arial" panose="020B0604020202020204" pitchFamily="34" charset="0"/>
                          <a:cs typeface="Arial" panose="020B0604020202020204" pitchFamily="34" charset="0"/>
                        </a:rPr>
                        <a:t>13</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8"/>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portakal (100 g)</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50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19"/>
                  </a:ext>
                </a:extLst>
              </a:tr>
              <a:tr h="284385">
                <a:tc>
                  <a:txBody>
                    <a:bodyPr/>
                    <a:lstStyle/>
                    <a:p>
                      <a:pPr algn="just">
                        <a:lnSpc>
                          <a:spcPct val="115000"/>
                        </a:lnSpc>
                        <a:spcAft>
                          <a:spcPts val="0"/>
                        </a:spcAft>
                      </a:pPr>
                      <a:r>
                        <a:rPr lang="tr-TR" sz="1800">
                          <a:effectLst/>
                          <a:latin typeface="Arial" panose="020B0604020202020204" pitchFamily="34" charset="0"/>
                          <a:cs typeface="Arial" panose="020B0604020202020204" pitchFamily="34" charset="0"/>
                        </a:rPr>
                        <a:t>1 çift ayakkabı (sığır derisi)</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8000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20"/>
                  </a:ext>
                </a:extLst>
              </a:tr>
              <a:tr h="284385">
                <a:tc>
                  <a:txBody>
                    <a:bodyPr/>
                    <a:lstStyle/>
                    <a:p>
                      <a:pPr algn="just">
                        <a:lnSpc>
                          <a:spcPct val="115000"/>
                        </a:lnSpc>
                        <a:spcAft>
                          <a:spcPts val="0"/>
                        </a:spcAft>
                      </a:pPr>
                      <a:r>
                        <a:rPr lang="tr-TR" sz="1800" dirty="0">
                          <a:effectLst/>
                          <a:latin typeface="Arial" panose="020B0604020202020204" pitchFamily="34" charset="0"/>
                          <a:cs typeface="Arial" panose="020B0604020202020204" pitchFamily="34" charset="0"/>
                        </a:rPr>
                        <a:t>1 mikro çip (2 g)</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tc>
                  <a:txBody>
                    <a:bodyPr/>
                    <a:lstStyle/>
                    <a:p>
                      <a:pPr algn="ctr">
                        <a:lnSpc>
                          <a:spcPct val="115000"/>
                        </a:lnSpc>
                        <a:spcAft>
                          <a:spcPts val="0"/>
                        </a:spcAft>
                      </a:pPr>
                      <a:r>
                        <a:rPr lang="tr-TR" sz="1800" dirty="0">
                          <a:effectLst/>
                          <a:latin typeface="Arial" panose="020B0604020202020204" pitchFamily="34" charset="0"/>
                          <a:cs typeface="Arial" panose="020B0604020202020204" pitchFamily="34" charset="0"/>
                        </a:rPr>
                        <a:t>32</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4496" marR="64496" marT="0" marB="0"/>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3447067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0310" y="322502"/>
            <a:ext cx="10515600" cy="6216084"/>
          </a:xfrm>
        </p:spPr>
        <p:txBody>
          <a:bodyPr>
            <a:normAutofit/>
          </a:bodyPr>
          <a:lstStyle/>
          <a:p>
            <a:pPr marL="0" indent="0" algn="just">
              <a:buNone/>
            </a:pPr>
            <a:r>
              <a:rPr lang="tr-TR" sz="2400" dirty="0">
                <a:latin typeface="Arial" panose="020B0604020202020204" pitchFamily="34" charset="0"/>
                <a:cs typeface="Arial" panose="020B0604020202020204" pitchFamily="34" charset="0"/>
              </a:rPr>
              <a:t>Bir insan olarak günde 3-4 litre su içmektedir. Ancak yediğimiz yemeklerin üretilmesi için harcanan su günde en az 2000 litre suya karşılık gelmektedir. Temizlik vb. amaçlarla da yüksek miktarlarda su kullanılmaktadır. </a:t>
            </a:r>
            <a:r>
              <a:rPr lang="tr-TR" sz="2400" b="1" u="sng" dirty="0">
                <a:latin typeface="Arial" panose="020B0604020202020204" pitchFamily="34" charset="0"/>
                <a:cs typeface="Arial" panose="020B0604020202020204" pitchFamily="34" charset="0"/>
              </a:rPr>
              <a:t>Tarım ürünleri dışındaki diğer tüketim maddeleri kullanılırken de bu ürünlerin su ayak izleri olduğu dikkate alınmalı ve suyu doğrudan ya da dolaylı olarak kullanırken tasarruf etmeye çalışılmalıdır</a:t>
            </a:r>
            <a:r>
              <a:rPr lang="tr-TR" sz="2400" b="1" u="sng" dirty="0" smtClean="0">
                <a:latin typeface="Arial" panose="020B0604020202020204" pitchFamily="34" charset="0"/>
                <a:cs typeface="Arial" panose="020B0604020202020204" pitchFamily="34" charset="0"/>
              </a:rPr>
              <a:t>.</a:t>
            </a:r>
          </a:p>
          <a:p>
            <a:pPr algn="just"/>
            <a:endParaRPr lang="tr-TR" sz="2400" dirty="0">
              <a:latin typeface="Arial" panose="020B0604020202020204" pitchFamily="34" charset="0"/>
              <a:cs typeface="Arial" panose="020B0604020202020204" pitchFamily="34" charset="0"/>
            </a:endParaRPr>
          </a:p>
          <a:p>
            <a:pPr marL="0" indent="0" algn="just">
              <a:buNone/>
            </a:pPr>
            <a:r>
              <a:rPr lang="tr-TR" sz="2400" dirty="0">
                <a:latin typeface="Arial" panose="020B0604020202020204" pitchFamily="34" charset="0"/>
                <a:cs typeface="Arial" panose="020B0604020202020204" pitchFamily="34" charset="0"/>
              </a:rPr>
              <a:t>ABD’nin su ayak izi yaklaşık kişi başına yılda 2500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’dür. Japonya’nın su ayak izi yaklaşık kişi başına yılda 1150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’dür. Japonya’nın su ayak izinin yaklaşık %65’i Japonya’nın dışından sağlanmaktadır. Çin’in su ayak izi kişi başına yılda 700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’dür. Çin’in ayak izinin sadece %7’si Çin’in dışarısından sağlanmaktadır. </a:t>
            </a:r>
            <a:r>
              <a:rPr lang="tr-TR" sz="2400" b="1" u="sng" dirty="0">
                <a:latin typeface="Arial" panose="020B0604020202020204" pitchFamily="34" charset="0"/>
                <a:cs typeface="Arial" panose="020B0604020202020204" pitchFamily="34" charset="0"/>
              </a:rPr>
              <a:t>Türkiye için hesaplanan su ayak izi miktarı kişi başına yılda 1650 m</a:t>
            </a:r>
            <a:r>
              <a:rPr lang="tr-TR" sz="2400" b="1" u="sng" baseline="30000" dirty="0">
                <a:latin typeface="Arial" panose="020B0604020202020204" pitchFamily="34" charset="0"/>
                <a:cs typeface="Arial" panose="020B0604020202020204" pitchFamily="34" charset="0"/>
              </a:rPr>
              <a:t>3</a:t>
            </a:r>
            <a:r>
              <a:rPr lang="tr-TR" sz="2400" b="1" u="sng" dirty="0">
                <a:latin typeface="Arial" panose="020B0604020202020204" pitchFamily="34" charset="0"/>
                <a:cs typeface="Arial" panose="020B0604020202020204" pitchFamily="34" charset="0"/>
              </a:rPr>
              <a:t>’dür.</a:t>
            </a:r>
            <a:r>
              <a:rPr lang="tr-TR" sz="2400" dirty="0">
                <a:latin typeface="Arial" panose="020B0604020202020204" pitchFamily="34" charset="0"/>
                <a:cs typeface="Arial" panose="020B0604020202020204" pitchFamily="34" charset="0"/>
              </a:rPr>
              <a:t> Başka bir ifadeyle, Türkiye’de yıllık kişi başına tüketilen mal ve hizmetlerin üretimi için kullanılan temiz su kaynağı miktarı 1650 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 olmaktadır. Türkiye’nin yurtdışına düşen su ayak izi oranı %15’dir. </a:t>
            </a:r>
          </a:p>
          <a:p>
            <a:pPr algn="just"/>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8058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2732" y="372606"/>
            <a:ext cx="10515600" cy="6485394"/>
          </a:xfrm>
        </p:spPr>
        <p:txBody>
          <a:bodyPr>
            <a:normAutofit/>
          </a:bodyPr>
          <a:lstStyle/>
          <a:p>
            <a:pPr marL="0" indent="0">
              <a:buNone/>
            </a:pPr>
            <a:r>
              <a:rPr lang="tr-TR" sz="2400" b="1" dirty="0">
                <a:latin typeface="Arial" panose="020B0604020202020204" pitchFamily="34" charset="0"/>
                <a:cs typeface="Arial" panose="020B0604020202020204" pitchFamily="34" charset="0"/>
              </a:rPr>
              <a:t>Sanal Su Kavramının Tarihçesi</a:t>
            </a:r>
            <a:endParaRPr lang="tr-TR" sz="2400" dirty="0">
              <a:latin typeface="Arial" panose="020B0604020202020204" pitchFamily="34" charset="0"/>
              <a:cs typeface="Arial" panose="020B0604020202020204" pitchFamily="34" charset="0"/>
            </a:endParaRPr>
          </a:p>
          <a:p>
            <a:pPr marL="0" indent="0">
              <a:buNone/>
            </a:pPr>
            <a:r>
              <a:rPr lang="tr-TR" sz="2400" b="1" dirty="0">
                <a:latin typeface="Arial" panose="020B0604020202020204" pitchFamily="34" charset="0"/>
                <a:cs typeface="Arial" panose="020B0604020202020204" pitchFamily="34" charset="0"/>
              </a:rPr>
              <a:t> </a:t>
            </a:r>
            <a:endParaRPr lang="tr-TR" sz="2400" dirty="0">
              <a:latin typeface="Arial" panose="020B0604020202020204" pitchFamily="34" charset="0"/>
              <a:cs typeface="Arial" panose="020B0604020202020204" pitchFamily="34" charset="0"/>
            </a:endParaRPr>
          </a:p>
          <a:p>
            <a:pPr marL="0" indent="0" algn="just">
              <a:buNone/>
            </a:pPr>
            <a:r>
              <a:rPr lang="tr-TR" sz="2400" dirty="0" err="1">
                <a:latin typeface="Arial" panose="020B0604020202020204" pitchFamily="34" charset="0"/>
                <a:cs typeface="Arial" panose="020B0604020202020204" pitchFamily="34" charset="0"/>
              </a:rPr>
              <a:t>King's</a:t>
            </a:r>
            <a:r>
              <a:rPr lang="tr-TR" sz="2400" dirty="0">
                <a:latin typeface="Arial" panose="020B0604020202020204" pitchFamily="34" charset="0"/>
                <a:cs typeface="Arial" panose="020B0604020202020204" pitchFamily="34" charset="0"/>
              </a:rPr>
              <a:t> koleji ve Oryantal Afrika çalışmaları üyesi </a:t>
            </a:r>
            <a:r>
              <a:rPr lang="tr-TR" sz="2400" dirty="0" smtClean="0">
                <a:latin typeface="Arial" panose="020B0604020202020204" pitchFamily="34" charset="0"/>
                <a:cs typeface="Arial" panose="020B0604020202020204" pitchFamily="34" charset="0"/>
              </a:rPr>
              <a:t>Profesör </a:t>
            </a:r>
            <a:r>
              <a:rPr lang="tr-TR" sz="2400" dirty="0">
                <a:latin typeface="Arial" panose="020B0604020202020204" pitchFamily="34" charset="0"/>
                <a:cs typeface="Arial" panose="020B0604020202020204" pitchFamily="34" charset="0"/>
              </a:rPr>
              <a:t>John </a:t>
            </a:r>
            <a:r>
              <a:rPr lang="tr-TR" sz="2400" dirty="0" err="1">
                <a:latin typeface="Arial" panose="020B0604020202020204" pitchFamily="34" charset="0"/>
                <a:cs typeface="Arial" panose="020B0604020202020204" pitchFamily="34" charset="0"/>
              </a:rPr>
              <a:t>Anthony</a:t>
            </a:r>
            <a:r>
              <a:rPr lang="tr-TR" sz="2400" dirty="0">
                <a:latin typeface="Arial" panose="020B0604020202020204" pitchFamily="34" charset="0"/>
                <a:cs typeface="Arial" panose="020B0604020202020204" pitchFamily="34" charset="0"/>
              </a:rPr>
              <a:t> Allan, 1993 de yaptığı bir çalışma </a:t>
            </a:r>
            <a:r>
              <a:rPr lang="tr-TR" sz="2400" dirty="0" smtClean="0">
                <a:latin typeface="Arial" panose="020B0604020202020204" pitchFamily="34" charset="0"/>
                <a:cs typeface="Arial" panose="020B0604020202020204" pitchFamily="34" charset="0"/>
              </a:rPr>
              <a:t>sonucunda; </a:t>
            </a:r>
            <a:r>
              <a:rPr lang="tr-TR" sz="2400" dirty="0">
                <a:latin typeface="Arial" panose="020B0604020202020204" pitchFamily="34" charset="0"/>
                <a:cs typeface="Arial" panose="020B0604020202020204" pitchFamily="34" charset="0"/>
              </a:rPr>
              <a:t>sanal suyu tanıtmış ve insanların sadece su içtiğinde ya da duş aldığında değil diğer tüketimleri esnasında da su tükettiklerini iddia etmiştir.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2001 </a:t>
            </a:r>
            <a:r>
              <a:rPr lang="tr-TR" sz="2400" dirty="0">
                <a:latin typeface="Arial" panose="020B0604020202020204" pitchFamily="34" charset="0"/>
                <a:cs typeface="Arial" panose="020B0604020202020204" pitchFamily="34" charset="0"/>
              </a:rPr>
              <a:t>yılında yayınladığı “Ortadoğu Su Sorusu: </a:t>
            </a:r>
            <a:r>
              <a:rPr lang="tr-TR" sz="2400" dirty="0" err="1">
                <a:latin typeface="Arial" panose="020B0604020202020204" pitchFamily="34" charset="0"/>
                <a:cs typeface="Arial" panose="020B0604020202020204" pitchFamily="34" charset="0"/>
              </a:rPr>
              <a:t>Hidro</a:t>
            </a:r>
            <a:r>
              <a:rPr lang="tr-TR" sz="2400" dirty="0">
                <a:latin typeface="Arial" panose="020B0604020202020204" pitchFamily="34" charset="0"/>
                <a:cs typeface="Arial" panose="020B0604020202020204" pitchFamily="34" charset="0"/>
              </a:rPr>
              <a:t> Politikalar ve Global Ekonomi” adlı eseri sanal suya farklı bir bakış açısı getirmiştir.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Allan</a:t>
            </a:r>
            <a:r>
              <a:rPr lang="tr-TR" sz="2400" dirty="0">
                <a:latin typeface="Arial" panose="020B0604020202020204" pitchFamily="34" charset="0"/>
                <a:cs typeface="Arial" panose="020B0604020202020204" pitchFamily="34" charset="0"/>
              </a:rPr>
              <a:t>, ürünlerin ya da hizmetlerin ticareti yapıldığında küçük miktarlarda fiziksel suyun aktarıldığını, fakat bu ürünler içerisinde sanal su miktarının oldukça fazla olduğunu belirtmiştir.</a:t>
            </a:r>
          </a:p>
          <a:p>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75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4424" y="122084"/>
            <a:ext cx="11687827" cy="6507315"/>
          </a:xfrm>
        </p:spPr>
        <p:txBody>
          <a:bodyPr>
            <a:noAutofit/>
          </a:bodyPr>
          <a:lstStyle/>
          <a:p>
            <a:pPr marL="0" indent="0" algn="just">
              <a:buNone/>
            </a:pPr>
            <a:r>
              <a:rPr lang="tr-TR" sz="2400" dirty="0">
                <a:latin typeface="Arial" panose="020B0604020202020204" pitchFamily="34" charset="0"/>
                <a:cs typeface="Arial" panose="020B0604020202020204" pitchFamily="34" charset="0"/>
              </a:rPr>
              <a:t>Araştırmalara göre Amerikalılar her gün Çinlilerin üç katı, 6800 litre sanal su tüketmektedir.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Ortadoğu’daki </a:t>
            </a:r>
            <a:r>
              <a:rPr lang="tr-TR" sz="2400" dirty="0">
                <a:latin typeface="Arial" panose="020B0604020202020204" pitchFamily="34" charset="0"/>
                <a:cs typeface="Arial" panose="020B0604020202020204" pitchFamily="34" charset="0"/>
              </a:rPr>
              <a:t>su kıtlığını da inceleyen Profesör Allan, gıda yoluyla alternatif su 'kaynağı' olacak sanal su ithalatı teorisini geliştirmiştir.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Bir </a:t>
            </a:r>
            <a:r>
              <a:rPr lang="tr-TR" sz="2400" dirty="0">
                <a:latin typeface="Arial" panose="020B0604020202020204" pitchFamily="34" charset="0"/>
                <a:cs typeface="Arial" panose="020B0604020202020204" pitchFamily="34" charset="0"/>
              </a:rPr>
              <a:t>ülke üretiminde su kullanılan bir maddeyi ihraç ederse aynı zamanda suyu da sanal yolla ihraç etmiş olduğunu belirtmiştir. Bu ise suyun sanal ticareti anlamına gelmektedir. Bu şekilde, su kaynakları fazla olan ülkeler su kıtlığı yaşayan ülkelere dolaylı yoldan destek olmaktadırlar.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Maliyetler </a:t>
            </a:r>
            <a:r>
              <a:rPr lang="tr-TR" sz="2400" dirty="0">
                <a:latin typeface="Arial" panose="020B0604020202020204" pitchFamily="34" charset="0"/>
                <a:cs typeface="Arial" panose="020B0604020202020204" pitchFamily="34" charset="0"/>
              </a:rPr>
              <a:t>ve mesafeden dolayı doğrudan su fakiri ülkeler ile su zengini ülkeler arasında su ticareti yapmak neredeyse imkansızdır. Ancak üretiminde su kullanılan mallar ile sanal su transferi olarak adlandırılan su ticareti yapmak ise daha basittir. Su fakiri ülkeler, bu ticaret sayesinde sınırlı su kaynakları ile ürün üretmek yerine kaynaklarını daha zaruri ihtiyaçlar için ayırabilir ve gerek duydukları ürünleri ithal edebilirler. Bu şekilde sınırlı su kaynaklarını koruma altına alabilmektedirler.</a:t>
            </a:r>
          </a:p>
        </p:txBody>
      </p:sp>
    </p:spTree>
    <p:extLst>
      <p:ext uri="{BB962C8B-B14F-4D97-AF65-F5344CB8AC3E}">
        <p14:creationId xmlns:p14="http://schemas.microsoft.com/office/powerpoint/2010/main" val="3456777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2210" y="447762"/>
            <a:ext cx="11700353" cy="6103350"/>
          </a:xfrm>
        </p:spPr>
        <p:txBody>
          <a:bodyPr>
            <a:normAutofit/>
          </a:bodyPr>
          <a:lstStyle/>
          <a:p>
            <a:pPr marL="0" indent="0">
              <a:buNone/>
            </a:pPr>
            <a:r>
              <a:rPr lang="tr-TR" sz="2400" b="1" dirty="0">
                <a:latin typeface="Arial" panose="020B0604020202020204" pitchFamily="34" charset="0"/>
                <a:cs typeface="Arial" panose="020B0604020202020204" pitchFamily="34" charset="0"/>
              </a:rPr>
              <a:t>Tarım Ürünlerinde Sanal Suyun Hesaplanması</a:t>
            </a:r>
            <a:endParaRPr lang="tr-TR" sz="2400" dirty="0">
              <a:latin typeface="Arial" panose="020B0604020202020204" pitchFamily="34" charset="0"/>
              <a:cs typeface="Arial" panose="020B0604020202020204" pitchFamily="34" charset="0"/>
            </a:endParaRPr>
          </a:p>
          <a:p>
            <a:pPr marL="0" indent="0">
              <a:buNone/>
            </a:pPr>
            <a:r>
              <a:rPr lang="tr-TR" sz="2400" dirty="0" smtClean="0">
                <a:latin typeface="Arial" panose="020B0604020202020204" pitchFamily="34" charset="0"/>
                <a:cs typeface="Arial" panose="020B0604020202020204" pitchFamily="34" charset="0"/>
              </a:rPr>
              <a:t>Küresel </a:t>
            </a:r>
            <a:r>
              <a:rPr lang="tr-TR" sz="2400" dirty="0">
                <a:latin typeface="Arial" panose="020B0604020202020204" pitchFamily="34" charset="0"/>
                <a:cs typeface="Arial" panose="020B0604020202020204" pitchFamily="34" charset="0"/>
              </a:rPr>
              <a:t>ölçekte, tarımsal üretimde 6391 km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/yıl, endüstriyel üretimde 716 km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/yıl ve içme-kullanma sektöründe 344 km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/yıl olmak üzere toplam 7451 km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/yıl su kullanılmaktadır (FAO, 2003).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Küresel </a:t>
            </a:r>
            <a:r>
              <a:rPr lang="tr-TR" sz="2400" dirty="0">
                <a:latin typeface="Arial" panose="020B0604020202020204" pitchFamily="34" charset="0"/>
                <a:cs typeface="Arial" panose="020B0604020202020204" pitchFamily="34" charset="0"/>
              </a:rPr>
              <a:t>ölçekteki uluslararası ticaret ile toplam sanal su akışı 1625 km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/yıl olup, toplam su kullanımının %16’sının sanal su ithalatı ile karşılandığı tahmin edilmektedir</a:t>
            </a:r>
            <a:r>
              <a:rPr lang="tr-TR" sz="2400" dirty="0" smtClean="0">
                <a:latin typeface="Arial" panose="020B0604020202020204" pitchFamily="34" charset="0"/>
                <a:cs typeface="Arial" panose="020B0604020202020204" pitchFamily="34" charset="0"/>
              </a:rPr>
              <a:t>.</a:t>
            </a: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Uluslararası </a:t>
            </a:r>
            <a:r>
              <a:rPr lang="tr-TR" sz="2400" dirty="0">
                <a:latin typeface="Arial" panose="020B0604020202020204" pitchFamily="34" charset="0"/>
                <a:cs typeface="Arial" panose="020B0604020202020204" pitchFamily="34" charset="0"/>
              </a:rPr>
              <a:t>sanal su akışının tarımsal ve endüstriyel ticaretten kaynaklanan miktarları sırasıyla 1263 ve 362 km</a:t>
            </a:r>
            <a:r>
              <a:rPr lang="tr-TR" sz="2400" baseline="30000" dirty="0">
                <a:latin typeface="Arial" panose="020B0604020202020204" pitchFamily="34" charset="0"/>
                <a:cs typeface="Arial" panose="020B0604020202020204" pitchFamily="34" charset="0"/>
              </a:rPr>
              <a:t>3</a:t>
            </a: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yıl’dır</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Chapagain</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Hoekstra</a:t>
            </a:r>
            <a:r>
              <a:rPr lang="tr-TR" sz="2400" dirty="0">
                <a:latin typeface="Arial" panose="020B0604020202020204" pitchFamily="34" charset="0"/>
                <a:cs typeface="Arial" panose="020B0604020202020204" pitchFamily="34" charset="0"/>
              </a:rPr>
              <a:t>, 2004). </a:t>
            </a: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a:p>
            <a:pPr marL="0" indent="0" algn="just">
              <a:buNone/>
            </a:pPr>
            <a:r>
              <a:rPr lang="tr-TR" sz="2400" dirty="0" smtClean="0">
                <a:latin typeface="Arial" panose="020B0604020202020204" pitchFamily="34" charset="0"/>
                <a:cs typeface="Arial" panose="020B0604020202020204" pitchFamily="34" charset="0"/>
              </a:rPr>
              <a:t>Toplam </a:t>
            </a:r>
            <a:r>
              <a:rPr lang="tr-TR" sz="2400" dirty="0">
                <a:latin typeface="Arial" panose="020B0604020202020204" pitchFamily="34" charset="0"/>
                <a:cs typeface="Arial" panose="020B0604020202020204" pitchFamily="34" charset="0"/>
              </a:rPr>
              <a:t>tarımsal üretimin %15’i, endüstriyel üretimin %34’ü ihracat ile sanal su ticaretine konu olmaktadır. Uluslararası ticaret ile sanal su akışının %80’e yakını tarımsal ürünlerde gerçekleşmektedir </a:t>
            </a:r>
          </a:p>
        </p:txBody>
      </p:sp>
    </p:spTree>
    <p:extLst>
      <p:ext uri="{BB962C8B-B14F-4D97-AF65-F5344CB8AC3E}">
        <p14:creationId xmlns:p14="http://schemas.microsoft.com/office/powerpoint/2010/main" val="268302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Dikdörtgen 3"/>
          <p:cNvSpPr/>
          <p:nvPr/>
        </p:nvSpPr>
        <p:spPr>
          <a:xfrm>
            <a:off x="501042" y="684340"/>
            <a:ext cx="11110586" cy="517065"/>
          </a:xfrm>
          <a:prstGeom prst="rect">
            <a:avLst/>
          </a:prstGeom>
        </p:spPr>
        <p:txBody>
          <a:bodyPr wrap="square">
            <a:spAutoFit/>
          </a:bodyPr>
          <a:lstStyle/>
          <a:p>
            <a:pPr algn="just">
              <a:lnSpc>
                <a:spcPct val="115000"/>
              </a:lnSpc>
              <a:spcAft>
                <a:spcPts val="0"/>
              </a:spcAft>
            </a:pPr>
            <a:r>
              <a:rPr lang="tr-TR" sz="2400" dirty="0" smtClean="0">
                <a:effectLst/>
                <a:latin typeface="Arial" panose="020B0604020202020204" pitchFamily="34" charset="0"/>
                <a:ea typeface="Calibri" panose="020F0502020204030204" pitchFamily="34" charset="0"/>
                <a:cs typeface="Arial" panose="020B0604020202020204" pitchFamily="34" charset="0"/>
              </a:rPr>
              <a:t>Çizelge 2. Sektörlere göre küresel su kullanımı ve sanal su ihracatının durumu</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688346400"/>
              </p:ext>
            </p:extLst>
          </p:nvPr>
        </p:nvGraphicFramePr>
        <p:xfrm>
          <a:off x="501042" y="1499031"/>
          <a:ext cx="11210794" cy="3785616"/>
        </p:xfrm>
        <a:graphic>
          <a:graphicData uri="http://schemas.openxmlformats.org/drawingml/2006/table">
            <a:tbl>
              <a:tblPr firstRow="1" firstCol="1" bandRow="1">
                <a:tableStyleId>{5C22544A-7EE6-4342-B048-85BDC9FD1C3A}</a:tableStyleId>
              </a:tblPr>
              <a:tblGrid>
                <a:gridCol w="3554554">
                  <a:extLst>
                    <a:ext uri="{9D8B030D-6E8A-4147-A177-3AD203B41FA5}">
                      <a16:colId xmlns:a16="http://schemas.microsoft.com/office/drawing/2014/main" val="20000"/>
                    </a:ext>
                  </a:extLst>
                </a:gridCol>
                <a:gridCol w="1884167">
                  <a:extLst>
                    <a:ext uri="{9D8B030D-6E8A-4147-A177-3AD203B41FA5}">
                      <a16:colId xmlns:a16="http://schemas.microsoft.com/office/drawing/2014/main" val="20001"/>
                    </a:ext>
                  </a:extLst>
                </a:gridCol>
                <a:gridCol w="2224767">
                  <a:extLst>
                    <a:ext uri="{9D8B030D-6E8A-4147-A177-3AD203B41FA5}">
                      <a16:colId xmlns:a16="http://schemas.microsoft.com/office/drawing/2014/main" val="20002"/>
                    </a:ext>
                  </a:extLst>
                </a:gridCol>
                <a:gridCol w="2047219">
                  <a:extLst>
                    <a:ext uri="{9D8B030D-6E8A-4147-A177-3AD203B41FA5}">
                      <a16:colId xmlns:a16="http://schemas.microsoft.com/office/drawing/2014/main" val="20003"/>
                    </a:ext>
                  </a:extLst>
                </a:gridCol>
                <a:gridCol w="1500087">
                  <a:extLst>
                    <a:ext uri="{9D8B030D-6E8A-4147-A177-3AD203B41FA5}">
                      <a16:colId xmlns:a16="http://schemas.microsoft.com/office/drawing/2014/main" val="20004"/>
                    </a:ext>
                  </a:extLst>
                </a:gridCol>
              </a:tblGrid>
              <a:tr h="566995">
                <a:tc>
                  <a:txBody>
                    <a:bodyPr/>
                    <a:lstStyle/>
                    <a:p>
                      <a:pPr algn="just">
                        <a:lnSpc>
                          <a:spcPct val="115000"/>
                        </a:lnSpc>
                        <a:spcAft>
                          <a:spcPts val="0"/>
                        </a:spcAft>
                      </a:pPr>
                      <a:r>
                        <a:rPr lang="tr-TR" sz="2400" dirty="0">
                          <a:effectLst/>
                          <a:latin typeface="Arial" panose="020B0604020202020204" pitchFamily="34" charset="0"/>
                          <a:cs typeface="Arial" panose="020B0604020202020204" pitchFamily="34" charset="0"/>
                        </a:rPr>
                        <a:t> </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Tarım</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Sanayi</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İçme-kullanma</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Toplam</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566995">
                <a:tc>
                  <a:txBody>
                    <a:bodyPr/>
                    <a:lstStyle/>
                    <a:p>
                      <a:pPr marR="20955" algn="just">
                        <a:lnSpc>
                          <a:spcPct val="115000"/>
                        </a:lnSpc>
                        <a:spcAft>
                          <a:spcPts val="0"/>
                        </a:spcAft>
                      </a:pPr>
                      <a:r>
                        <a:rPr lang="tr-TR" sz="2400">
                          <a:effectLst/>
                          <a:latin typeface="Arial" panose="020B0604020202020204" pitchFamily="34" charset="0"/>
                          <a:cs typeface="Arial" panose="020B0604020202020204" pitchFamily="34" charset="0"/>
                        </a:rPr>
                        <a:t>Küresel su kullanımı (km</a:t>
                      </a:r>
                      <a:r>
                        <a:rPr lang="tr-TR" sz="2400" baseline="30000">
                          <a:effectLst/>
                          <a:latin typeface="Arial" panose="020B0604020202020204" pitchFamily="34" charset="0"/>
                          <a:cs typeface="Arial" panose="020B0604020202020204" pitchFamily="34" charset="0"/>
                        </a:rPr>
                        <a:t>3</a:t>
                      </a:r>
                      <a:r>
                        <a:rPr lang="tr-TR" sz="2400">
                          <a:effectLst/>
                          <a:latin typeface="Arial" panose="020B0604020202020204" pitchFamily="34" charset="0"/>
                          <a:cs typeface="Arial" panose="020B0604020202020204" pitchFamily="34" charset="0"/>
                        </a:rPr>
                        <a:t>/yıl)</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6391</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716</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344</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7451</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566995">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Sanal su ihracatı (km</a:t>
                      </a:r>
                      <a:r>
                        <a:rPr lang="tr-TR" sz="2400" baseline="30000">
                          <a:effectLst/>
                          <a:latin typeface="Arial" panose="020B0604020202020204" pitchFamily="34" charset="0"/>
                          <a:cs typeface="Arial" panose="020B0604020202020204" pitchFamily="34" charset="0"/>
                        </a:rPr>
                        <a:t>3</a:t>
                      </a:r>
                      <a:r>
                        <a:rPr lang="tr-TR" sz="2400">
                          <a:effectLst/>
                          <a:latin typeface="Arial" panose="020B0604020202020204" pitchFamily="34" charset="0"/>
                          <a:cs typeface="Arial" panose="020B0604020202020204" pitchFamily="34" charset="0"/>
                        </a:rPr>
                        <a:t>/yıl)</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1263</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362</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0</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1625</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1133990">
                <a:tc>
                  <a:txBody>
                    <a:bodyPr/>
                    <a:lstStyle/>
                    <a:p>
                      <a:pPr algn="just">
                        <a:lnSpc>
                          <a:spcPct val="115000"/>
                        </a:lnSpc>
                        <a:spcAft>
                          <a:spcPts val="0"/>
                        </a:spcAft>
                      </a:pPr>
                      <a:r>
                        <a:rPr lang="tr-TR" sz="2400">
                          <a:effectLst/>
                          <a:latin typeface="Arial" panose="020B0604020202020204" pitchFamily="34" charset="0"/>
                          <a:cs typeface="Arial" panose="020B0604020202020204" pitchFamily="34" charset="0"/>
                        </a:rPr>
                        <a:t>Sanal su ihracatının toplam sektörel kullanıma oranı (%)</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15</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a:effectLst/>
                          <a:latin typeface="Arial" panose="020B0604020202020204" pitchFamily="34" charset="0"/>
                          <a:cs typeface="Arial" panose="020B0604020202020204" pitchFamily="34" charset="0"/>
                        </a:rPr>
                        <a:t>34</a:t>
                      </a:r>
                      <a:endParaRPr lang="tr-TR"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0</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tr-TR" sz="2400" dirty="0">
                          <a:effectLst/>
                          <a:latin typeface="Arial" panose="020B0604020202020204" pitchFamily="34" charset="0"/>
                          <a:cs typeface="Arial" panose="020B0604020202020204" pitchFamily="34" charset="0"/>
                        </a:rPr>
                        <a:t>16</a:t>
                      </a: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863493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2460</Words>
  <Application>Microsoft Office PowerPoint</Application>
  <PresentationFormat>Geniş ekran</PresentationFormat>
  <Paragraphs>315</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Belgin</dc:creator>
  <cp:lastModifiedBy>kenan</cp:lastModifiedBy>
  <cp:revision>41</cp:revision>
  <dcterms:created xsi:type="dcterms:W3CDTF">2016-12-22T09:29:18Z</dcterms:created>
  <dcterms:modified xsi:type="dcterms:W3CDTF">2017-12-28T10:52:58Z</dcterms:modified>
</cp:coreProperties>
</file>