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_al__ma_Sayfas_.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_al__ma_Sayfas_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Sayfa1!$B$1</c:f>
              <c:strCache>
                <c:ptCount val="1"/>
                <c:pt idx="0">
                  <c:v>Mavi Su</c:v>
                </c:pt>
              </c:strCache>
            </c:strRef>
          </c:tx>
          <c:spPr>
            <a:solidFill>
              <a:schemeClr val="accent1">
                <a:lumMod val="75000"/>
              </a:schemeClr>
            </a:solidFill>
            <a:ln>
              <a:noFill/>
            </a:ln>
            <a:effectLst/>
          </c:spPr>
          <c:invertIfNegative val="0"/>
          <c:dLbls>
            <c:dLbl>
              <c:idx val="0"/>
              <c:tx>
                <c:rich>
                  <a:bodyPr/>
                  <a:lstStyle/>
                  <a:p>
                    <a:r>
                      <a:rPr lang="en-US" sz="1400"/>
                      <a:t>19%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341-410D-B951-70FD0F5471CD}"/>
                </c:ext>
              </c:extLst>
            </c:dLbl>
            <c:dLbl>
              <c:idx val="1"/>
              <c:tx>
                <c:rich>
                  <a:bodyPr/>
                  <a:lstStyle/>
                  <a:p>
                    <a:r>
                      <a:rPr lang="en-US" sz="1400"/>
                      <a:t>17%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341-410D-B951-70FD0F5471CD}"/>
                </c:ext>
              </c:extLst>
            </c:dLbl>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Sayfa1!$A$2:$A$3</c:f>
              <c:strCache>
                <c:ptCount val="2"/>
                <c:pt idx="0">
                  <c:v>Üretimin Su Ayak İzi</c:v>
                </c:pt>
                <c:pt idx="1">
                  <c:v>Tüketimin Su Ayak İzi</c:v>
                </c:pt>
              </c:strCache>
            </c:strRef>
          </c:cat>
          <c:val>
            <c:numRef>
              <c:f>Sayfa1!$B$2:$B$3</c:f>
              <c:numCache>
                <c:formatCode>0%</c:formatCode>
                <c:ptCount val="2"/>
                <c:pt idx="0">
                  <c:v>0.19</c:v>
                </c:pt>
                <c:pt idx="1">
                  <c:v>0.17</c:v>
                </c:pt>
              </c:numCache>
            </c:numRef>
          </c:val>
          <c:extLst>
            <c:ext xmlns:c16="http://schemas.microsoft.com/office/drawing/2014/chart" uri="{C3380CC4-5D6E-409C-BE32-E72D297353CC}">
              <c16:uniqueId val="{00000002-5341-410D-B951-70FD0F5471CD}"/>
            </c:ext>
          </c:extLst>
        </c:ser>
        <c:ser>
          <c:idx val="1"/>
          <c:order val="1"/>
          <c:tx>
            <c:strRef>
              <c:f>Sayfa1!$C$1</c:f>
              <c:strCache>
                <c:ptCount val="1"/>
                <c:pt idx="0">
                  <c:v>Yeşil Su</c:v>
                </c:pt>
              </c:strCache>
            </c:strRef>
          </c:tx>
          <c:spPr>
            <a:solidFill>
              <a:schemeClr val="accent6"/>
            </a:solidFill>
            <a:ln>
              <a:noFill/>
            </a:ln>
            <a:effectLst/>
          </c:spPr>
          <c:invertIfNegative val="0"/>
          <c:dLbls>
            <c:dLbl>
              <c:idx val="0"/>
              <c:tx>
                <c:rich>
                  <a:bodyPr/>
                  <a:lstStyle/>
                  <a:p>
                    <a:r>
                      <a:rPr lang="en-US" sz="1400"/>
                      <a:t>64%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341-410D-B951-70FD0F5471CD}"/>
                </c:ext>
              </c:extLst>
            </c:dLbl>
            <c:dLbl>
              <c:idx val="1"/>
              <c:tx>
                <c:rich>
                  <a:bodyPr/>
                  <a:lstStyle/>
                  <a:p>
                    <a:r>
                      <a:rPr lang="en-US" sz="1400"/>
                      <a:t>66%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341-410D-B951-70FD0F5471CD}"/>
                </c:ext>
              </c:extLst>
            </c:dLbl>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Sayfa1!$A$2:$A$3</c:f>
              <c:strCache>
                <c:ptCount val="2"/>
                <c:pt idx="0">
                  <c:v>Üretimin Su Ayak İzi</c:v>
                </c:pt>
                <c:pt idx="1">
                  <c:v>Tüketimin Su Ayak İzi</c:v>
                </c:pt>
              </c:strCache>
            </c:strRef>
          </c:cat>
          <c:val>
            <c:numRef>
              <c:f>Sayfa1!$C$2:$C$3</c:f>
              <c:numCache>
                <c:formatCode>0%</c:formatCode>
                <c:ptCount val="2"/>
                <c:pt idx="0">
                  <c:v>0.64</c:v>
                </c:pt>
                <c:pt idx="1">
                  <c:v>0.66</c:v>
                </c:pt>
              </c:numCache>
            </c:numRef>
          </c:val>
          <c:extLst>
            <c:ext xmlns:c16="http://schemas.microsoft.com/office/drawing/2014/chart" uri="{C3380CC4-5D6E-409C-BE32-E72D297353CC}">
              <c16:uniqueId val="{00000005-5341-410D-B951-70FD0F5471CD}"/>
            </c:ext>
          </c:extLst>
        </c:ser>
        <c:ser>
          <c:idx val="2"/>
          <c:order val="2"/>
          <c:tx>
            <c:strRef>
              <c:f>Sayfa1!$D$1</c:f>
              <c:strCache>
                <c:ptCount val="1"/>
                <c:pt idx="0">
                  <c:v>Gri Su</c:v>
                </c:pt>
              </c:strCache>
            </c:strRef>
          </c:tx>
          <c:spPr>
            <a:solidFill>
              <a:schemeClr val="accent3"/>
            </a:solidFill>
            <a:ln>
              <a:noFill/>
            </a:ln>
            <a:effectLst/>
          </c:spPr>
          <c:invertIfNegative val="0"/>
          <c:dLbls>
            <c:dLbl>
              <c:idx val="0"/>
              <c:tx>
                <c:rich>
                  <a:bodyPr/>
                  <a:lstStyle/>
                  <a:p>
                    <a:r>
                      <a:rPr lang="en-US" sz="1400"/>
                      <a:t>17%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341-410D-B951-70FD0F5471CD}"/>
                </c:ext>
              </c:extLst>
            </c:dLbl>
            <c:dLbl>
              <c:idx val="1"/>
              <c:tx>
                <c:rich>
                  <a:bodyPr/>
                  <a:lstStyle/>
                  <a:p>
                    <a:r>
                      <a:rPr lang="en-US" sz="1400"/>
                      <a:t>17%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341-410D-B951-70FD0F5471CD}"/>
                </c:ext>
              </c:extLst>
            </c:dLbl>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Sayfa1!$A$2:$A$3</c:f>
              <c:strCache>
                <c:ptCount val="2"/>
                <c:pt idx="0">
                  <c:v>Üretimin Su Ayak İzi</c:v>
                </c:pt>
                <c:pt idx="1">
                  <c:v>Tüketimin Su Ayak İzi</c:v>
                </c:pt>
              </c:strCache>
            </c:strRef>
          </c:cat>
          <c:val>
            <c:numRef>
              <c:f>Sayfa1!$D$2:$D$3</c:f>
              <c:numCache>
                <c:formatCode>0%</c:formatCode>
                <c:ptCount val="2"/>
                <c:pt idx="0">
                  <c:v>0.17</c:v>
                </c:pt>
                <c:pt idx="1">
                  <c:v>0.17</c:v>
                </c:pt>
              </c:numCache>
            </c:numRef>
          </c:val>
          <c:extLst>
            <c:ext xmlns:c16="http://schemas.microsoft.com/office/drawing/2014/chart" uri="{C3380CC4-5D6E-409C-BE32-E72D297353CC}">
              <c16:uniqueId val="{00000008-5341-410D-B951-70FD0F5471CD}"/>
            </c:ext>
          </c:extLst>
        </c:ser>
        <c:dLbls>
          <c:showLegendKey val="0"/>
          <c:showVal val="0"/>
          <c:showCatName val="0"/>
          <c:showSerName val="0"/>
          <c:showPercent val="0"/>
          <c:showBubbleSize val="0"/>
        </c:dLbls>
        <c:gapWidth val="150"/>
        <c:overlap val="100"/>
        <c:axId val="367703968"/>
        <c:axId val="367704512"/>
      </c:barChart>
      <c:catAx>
        <c:axId val="36770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itchFamily="18" charset="0"/>
                <a:ea typeface="+mn-ea"/>
                <a:cs typeface="+mn-cs"/>
              </a:defRPr>
            </a:pPr>
            <a:endParaRPr lang="tr-TR"/>
          </a:p>
        </c:txPr>
        <c:crossAx val="367704512"/>
        <c:crosses val="autoZero"/>
        <c:auto val="1"/>
        <c:lblAlgn val="ctr"/>
        <c:lblOffset val="100"/>
        <c:noMultiLvlLbl val="0"/>
      </c:catAx>
      <c:valAx>
        <c:axId val="3677045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itchFamily="18" charset="0"/>
                <a:ea typeface="+mn-ea"/>
                <a:cs typeface="+mn-cs"/>
              </a:defRPr>
            </a:pPr>
            <a:endParaRPr lang="tr-TR"/>
          </a:p>
        </c:txPr>
        <c:crossAx val="367703968"/>
        <c:crosses val="autoZero"/>
        <c:crossBetween val="between"/>
      </c:valAx>
      <c:spPr>
        <a:noFill/>
        <a:ln w="12700">
          <a:solidFill>
            <a:sysClr val="windowText" lastClr="000000"/>
          </a:solidFill>
        </a:ln>
        <a:effectLst/>
      </c:spPr>
    </c:plotArea>
    <c:legend>
      <c:legendPos val="b"/>
      <c:layout>
        <c:manualLayout>
          <c:xMode val="edge"/>
          <c:yMode val="edge"/>
          <c:x val="0.38394838258214581"/>
          <c:y val="0.84644449322938897"/>
          <c:w val="0.30452386591755981"/>
          <c:h val="0.1358909265489599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itchFamily="18" charset="0"/>
              <a:ea typeface="+mn-ea"/>
              <a:cs typeface="+mn-cs"/>
            </a:defRPr>
          </a:pPr>
          <a:endParaRPr lang="tr-TR"/>
        </a:p>
      </c:txPr>
    </c:legend>
    <c:plotVisOnly val="1"/>
    <c:dispBlanksAs val="gap"/>
    <c:showDLblsOverMax val="0"/>
  </c:chart>
  <c:spPr>
    <a:solidFill>
      <a:schemeClr val="bg1"/>
    </a:solidFill>
    <a:ln w="15875" cap="flat" cmpd="sng" algn="ctr">
      <a:solidFill>
        <a:sysClr val="windowText" lastClr="000000"/>
      </a:solidFill>
      <a:round/>
    </a:ln>
    <a:effectLst/>
  </c:spPr>
  <c:txPr>
    <a:bodyPr/>
    <a:lstStyle/>
    <a:p>
      <a:pPr>
        <a:defRPr/>
      </a:pPr>
      <a:endParaRPr lang="tr-T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Sayfa1!$B$1</c:f>
              <c:strCache>
                <c:ptCount val="1"/>
                <c:pt idx="0">
                  <c:v>Satışlar</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239-4DE6-BCBA-C845662DFA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239-4DE6-BCBA-C845662DFA8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239-4DE6-BCBA-C845662DFA8F}"/>
              </c:ext>
            </c:extLst>
          </c:dPt>
          <c:dLbls>
            <c:dLbl>
              <c:idx val="0"/>
              <c:layout>
                <c:manualLayout>
                  <c:x val="-2.0858486439195099E-2"/>
                  <c:y val="7.3128671416072988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itchFamily="18" charset="0"/>
                      <a:ea typeface="+mn-ea"/>
                      <a:cs typeface="+mn-cs"/>
                    </a:defRPr>
                  </a:pPr>
                  <a:endParaRPr lang="tr-T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239-4DE6-BCBA-C845662DFA8F}"/>
                </c:ext>
              </c:extLst>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itchFamily="18" charset="0"/>
                      <a:ea typeface="+mn-ea"/>
                      <a:cs typeface="+mn-cs"/>
                    </a:defRPr>
                  </a:pPr>
                  <a:endParaRPr lang="tr-TR"/>
                </a:p>
              </c:txPr>
              <c:showLegendKey val="0"/>
              <c:showVal val="1"/>
              <c:showCatName val="0"/>
              <c:showSerName val="0"/>
              <c:showPercent val="0"/>
              <c:showBubbleSize val="0"/>
              <c:extLst>
                <c:ext xmlns:c16="http://schemas.microsoft.com/office/drawing/2014/chart" uri="{C3380CC4-5D6E-409C-BE32-E72D297353CC}">
                  <c16:uniqueId val="{00000003-3239-4DE6-BCBA-C845662DFA8F}"/>
                </c:ext>
              </c:extLst>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itchFamily="18" charset="0"/>
                      <a:ea typeface="+mn-ea"/>
                      <a:cs typeface="+mn-cs"/>
                    </a:defRPr>
                  </a:pPr>
                  <a:endParaRPr lang="tr-TR"/>
                </a:p>
              </c:txPr>
              <c:showLegendKey val="0"/>
              <c:showVal val="1"/>
              <c:showCatName val="0"/>
              <c:showSerName val="0"/>
              <c:showPercent val="0"/>
              <c:showBubbleSize val="0"/>
              <c:extLst>
                <c:ext xmlns:c16="http://schemas.microsoft.com/office/drawing/2014/chart" uri="{C3380CC4-5D6E-409C-BE32-E72D297353CC}">
                  <c16:uniqueId val="{00000005-3239-4DE6-BCBA-C845662DFA8F}"/>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itchFamily="18" charset="0"/>
                    <a:ea typeface="+mn-ea"/>
                    <a:cs typeface="+mn-cs"/>
                  </a:defRPr>
                </a:pPr>
                <a:endParaRPr lang="tr-T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Sayfa1!$A$2:$A$4</c:f>
              <c:strCache>
                <c:ptCount val="3"/>
                <c:pt idx="0">
                  <c:v>Endüstriyel su ayak izi</c:v>
                </c:pt>
                <c:pt idx="1">
                  <c:v>Evsel su ayak izi</c:v>
                </c:pt>
                <c:pt idx="2">
                  <c:v>Tarımın su ayak izi</c:v>
                </c:pt>
              </c:strCache>
            </c:strRef>
          </c:cat>
          <c:val>
            <c:numRef>
              <c:f>Sayfa1!$B$2:$B$4</c:f>
              <c:numCache>
                <c:formatCode>0%</c:formatCode>
                <c:ptCount val="3"/>
                <c:pt idx="0">
                  <c:v>0.04</c:v>
                </c:pt>
                <c:pt idx="1">
                  <c:v>7.0000000000000007E-2</c:v>
                </c:pt>
                <c:pt idx="2">
                  <c:v>0.89</c:v>
                </c:pt>
              </c:numCache>
            </c:numRef>
          </c:val>
          <c:extLst>
            <c:ext xmlns:c16="http://schemas.microsoft.com/office/drawing/2014/chart" uri="{C3380CC4-5D6E-409C-BE32-E72D297353CC}">
              <c16:uniqueId val="{00000006-3239-4DE6-BCBA-C845662DFA8F}"/>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itchFamily="18" charset="0"/>
                <a:ea typeface="+mn-ea"/>
                <a:cs typeface="+mn-cs"/>
              </a:defRPr>
            </a:pPr>
            <a:endParaRPr lang="tr-TR"/>
          </a:p>
        </c:txPr>
      </c:legendEntry>
      <c:legendEntry>
        <c:idx val="1"/>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itchFamily="18" charset="0"/>
                <a:ea typeface="+mn-ea"/>
                <a:cs typeface="+mn-cs"/>
              </a:defRPr>
            </a:pPr>
            <a:endParaRPr lang="tr-TR"/>
          </a:p>
        </c:txPr>
      </c:legendEntry>
      <c:legendEntry>
        <c:idx val="2"/>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itchFamily="18" charset="0"/>
                <a:ea typeface="+mn-ea"/>
                <a:cs typeface="+mn-cs"/>
              </a:defRPr>
            </a:pPr>
            <a:endParaRPr lang="tr-TR"/>
          </a:p>
        </c:txPr>
      </c:legendEntry>
      <c:layout>
        <c:manualLayout>
          <c:xMode val="edge"/>
          <c:yMode val="edge"/>
          <c:x val="0.10853382725220467"/>
          <c:y val="0.82528166726895957"/>
          <c:w val="0.82924362117686712"/>
          <c:h val="0.1332221977529352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itchFamily="18" charset="0"/>
              <a:ea typeface="+mn-ea"/>
              <a:cs typeface="+mn-cs"/>
            </a:defRPr>
          </a:pPr>
          <a:endParaRPr lang="tr-TR"/>
        </a:p>
      </c:txPr>
    </c:legend>
    <c:plotVisOnly val="1"/>
    <c:dispBlanksAs val="gap"/>
    <c:showDLblsOverMax val="0"/>
  </c:chart>
  <c:spPr>
    <a:solidFill>
      <a:sysClr val="window" lastClr="FFFFFF">
        <a:alpha val="90000"/>
      </a:sysClr>
    </a:solidFill>
    <a:ln w="15875" cap="flat" cmpd="sng" algn="ctr">
      <a:solidFill>
        <a:sysClr val="windowText" lastClr="000000"/>
      </a:solidFill>
      <a:round/>
    </a:ln>
    <a:effectLst/>
  </c:spPr>
  <c:txPr>
    <a:bodyPr/>
    <a:lstStyle/>
    <a:p>
      <a:pPr>
        <a:defRPr/>
      </a:pPr>
      <a:endParaRPr lang="tr-TR"/>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416821F-5D44-4CA1-851E-34552336E86F}"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20365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16821F-5D44-4CA1-851E-34552336E86F}"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181117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16821F-5D44-4CA1-851E-34552336E86F}"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167111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416821F-5D44-4CA1-851E-34552336E86F}"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271952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416821F-5D44-4CA1-851E-34552336E86F}"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970448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416821F-5D44-4CA1-851E-34552336E86F}"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2733954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416821F-5D44-4CA1-851E-34552336E86F}"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399892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416821F-5D44-4CA1-851E-34552336E86F}"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85194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416821F-5D44-4CA1-851E-34552336E86F}"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162541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16821F-5D44-4CA1-851E-34552336E86F}"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384213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416821F-5D44-4CA1-851E-34552336E86F}"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A04DB3-6867-48B7-82B5-F332870ACBEA}" type="slidenum">
              <a:rPr lang="tr-TR" smtClean="0"/>
              <a:t>‹#›</a:t>
            </a:fld>
            <a:endParaRPr lang="tr-TR"/>
          </a:p>
        </p:txBody>
      </p:sp>
    </p:spTree>
    <p:extLst>
      <p:ext uri="{BB962C8B-B14F-4D97-AF65-F5344CB8AC3E}">
        <p14:creationId xmlns:p14="http://schemas.microsoft.com/office/powerpoint/2010/main" val="847805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16821F-5D44-4CA1-851E-34552336E86F}"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04DB3-6867-48B7-82B5-F332870ACBEA}" type="slidenum">
              <a:rPr lang="tr-TR" smtClean="0"/>
              <a:t>‹#›</a:t>
            </a:fld>
            <a:endParaRPr lang="tr-TR"/>
          </a:p>
        </p:txBody>
      </p:sp>
    </p:spTree>
    <p:extLst>
      <p:ext uri="{BB962C8B-B14F-4D97-AF65-F5344CB8AC3E}">
        <p14:creationId xmlns:p14="http://schemas.microsoft.com/office/powerpoint/2010/main" val="2450821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580361"/>
            <a:ext cx="9144000" cy="929601"/>
          </a:xfrm>
        </p:spPr>
        <p:txBody>
          <a:bodyPr>
            <a:normAutofit/>
          </a:bodyPr>
          <a:lstStyle/>
          <a:p>
            <a:r>
              <a:rPr lang="tr-TR" sz="2800" b="1" dirty="0" smtClean="0">
                <a:latin typeface="Arial" panose="020B0604020202020204" pitchFamily="34" charset="0"/>
                <a:cs typeface="Arial" panose="020B0604020202020204" pitchFamily="34" charset="0"/>
              </a:rPr>
              <a:t>SU AYAK İZİ</a:t>
            </a:r>
            <a:r>
              <a:rPr lang="tr-TR" sz="2800" b="1" dirty="0">
                <a:latin typeface="Arial" panose="020B0604020202020204" pitchFamily="34" charset="0"/>
                <a:cs typeface="Arial" panose="020B0604020202020204" pitchFamily="34" charset="0"/>
              </a:rPr>
              <a:t/>
            </a:r>
            <a:br>
              <a:rPr lang="tr-TR" sz="2800" b="1" dirty="0">
                <a:latin typeface="Arial" panose="020B0604020202020204" pitchFamily="34" charset="0"/>
                <a:cs typeface="Arial" panose="020B0604020202020204" pitchFamily="34" charset="0"/>
              </a:rPr>
            </a:br>
            <a:r>
              <a:rPr lang="tr-TR" sz="2800" b="1" dirty="0" err="1" smtClean="0">
                <a:latin typeface="Arial" panose="020B0604020202020204" pitchFamily="34" charset="0"/>
                <a:cs typeface="Arial" panose="020B0604020202020204" pitchFamily="34" charset="0"/>
              </a:rPr>
              <a:t>Prof.Dr.Belgin</a:t>
            </a:r>
            <a:r>
              <a:rPr lang="tr-TR" sz="2800" b="1" dirty="0" smtClean="0">
                <a:latin typeface="Arial" panose="020B0604020202020204" pitchFamily="34" charset="0"/>
                <a:cs typeface="Arial" panose="020B0604020202020204" pitchFamily="34" charset="0"/>
              </a:rPr>
              <a:t> ÇAKMAK</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309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Dikdörtgen 3"/>
          <p:cNvSpPr/>
          <p:nvPr/>
        </p:nvSpPr>
        <p:spPr>
          <a:xfrm>
            <a:off x="906048" y="-74000"/>
            <a:ext cx="10091803" cy="764825"/>
          </a:xfrm>
          <a:prstGeom prst="rect">
            <a:avLst/>
          </a:prstGeom>
        </p:spPr>
        <p:txBody>
          <a:bodyPr wrap="square">
            <a:spAutoFit/>
          </a:bodyPr>
          <a:lstStyle/>
          <a:p>
            <a:pPr algn="just">
              <a:lnSpc>
                <a:spcPct val="115000"/>
              </a:lnSpc>
              <a:spcAft>
                <a:spcPts val="0"/>
              </a:spcAft>
            </a:pP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Çizelge 1. Bazı tarım ürünlerinin su ayak izleri </a:t>
            </a:r>
            <a:r>
              <a:rPr lang="tr-TR" sz="2000" dirty="0" smtClean="0">
                <a:effectLst/>
                <a:latin typeface="Times New Roman" panose="02020603050405020304" pitchFamily="18" charset="0"/>
                <a:ea typeface="Calibri" panose="020F0502020204030204" pitchFamily="34" charset="0"/>
                <a:cs typeface="Times New Roman" panose="02020603050405020304" pitchFamily="18" charset="0"/>
              </a:rPr>
              <a:t>(ortalama dünya değerleri) </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tr-TR" dirty="0" err="1" smtClean="0">
                <a:effectLst/>
                <a:latin typeface="Times New Roman" panose="02020603050405020304" pitchFamily="18" charset="0"/>
                <a:ea typeface="Calibri" panose="020F0502020204030204" pitchFamily="34" charset="0"/>
                <a:cs typeface="Times New Roman" panose="02020603050405020304" pitchFamily="18" charset="0"/>
              </a:rPr>
              <a:t>Hoekstra</a:t>
            </a: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2008)</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416168903"/>
              </p:ext>
            </p:extLst>
          </p:nvPr>
        </p:nvGraphicFramePr>
        <p:xfrm>
          <a:off x="906048" y="308412"/>
          <a:ext cx="10133556" cy="6730548"/>
        </p:xfrm>
        <a:graphic>
          <a:graphicData uri="http://schemas.openxmlformats.org/drawingml/2006/table">
            <a:tbl>
              <a:tblPr firstRow="1" firstCol="1" bandRow="1">
                <a:tableStyleId>{5C22544A-7EE6-4342-B048-85BDC9FD1C3A}</a:tableStyleId>
              </a:tblPr>
              <a:tblGrid>
                <a:gridCol w="3327009">
                  <a:extLst>
                    <a:ext uri="{9D8B030D-6E8A-4147-A177-3AD203B41FA5}">
                      <a16:colId xmlns:a16="http://schemas.microsoft.com/office/drawing/2014/main" val="20000"/>
                    </a:ext>
                  </a:extLst>
                </a:gridCol>
                <a:gridCol w="2372333">
                  <a:extLst>
                    <a:ext uri="{9D8B030D-6E8A-4147-A177-3AD203B41FA5}">
                      <a16:colId xmlns:a16="http://schemas.microsoft.com/office/drawing/2014/main" val="20001"/>
                    </a:ext>
                  </a:extLst>
                </a:gridCol>
                <a:gridCol w="4434214">
                  <a:extLst>
                    <a:ext uri="{9D8B030D-6E8A-4147-A177-3AD203B41FA5}">
                      <a16:colId xmlns:a16="http://schemas.microsoft.com/office/drawing/2014/main" val="20002"/>
                    </a:ext>
                  </a:extLst>
                </a:gridCol>
              </a:tblGrid>
              <a:tr h="420906">
                <a:tc>
                  <a:txBody>
                    <a:bodyPr/>
                    <a:lstStyle/>
                    <a:p>
                      <a:pPr algn="just">
                        <a:lnSpc>
                          <a:spcPct val="115000"/>
                        </a:lnSpc>
                        <a:spcAft>
                          <a:spcPts val="0"/>
                        </a:spcAft>
                      </a:pPr>
                      <a:r>
                        <a:rPr lang="tr-TR" sz="1600" dirty="0">
                          <a:effectLst/>
                          <a:latin typeface="Arial" panose="020B0604020202020204" pitchFamily="34" charset="0"/>
                          <a:cs typeface="Arial" panose="020B0604020202020204" pitchFamily="34" charset="0"/>
                        </a:rPr>
                        <a:t>Ürün çeşidi</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Birim (kg)</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just">
                        <a:lnSpc>
                          <a:spcPct val="115000"/>
                        </a:lnSpc>
                        <a:spcAft>
                          <a:spcPts val="0"/>
                        </a:spcAft>
                      </a:pPr>
                      <a:r>
                        <a:rPr lang="tr-TR" sz="1600" dirty="0">
                          <a:effectLst/>
                          <a:latin typeface="Arial" panose="020B0604020202020204" pitchFamily="34" charset="0"/>
                          <a:cs typeface="Arial" panose="020B0604020202020204" pitchFamily="34" charset="0"/>
                        </a:rPr>
                        <a:t>Global ortalama su ayak izi (Litre)</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0"/>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Elma/Armut</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700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1"/>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Muz</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860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2"/>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Sığır eti</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15500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3"/>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Ekmek (buğdaydan)</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1300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4"/>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Lahana</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200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5"/>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Peynir</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5000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6"/>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Tavuk</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3900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7"/>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Çikolata</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24000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8"/>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Salatalık/Balkabağı</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240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09"/>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Hurma</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3000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0"/>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Yerfıstığı (kabuklu)</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3100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1"/>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Marul</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130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2"/>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Mısır</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900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3"/>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Mango </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1600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4"/>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Zeytin</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4400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5"/>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Portakal</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460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6"/>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Şeftali/Nektarin</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1200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7"/>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Domuz eti</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4800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8"/>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Patates</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250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19"/>
                  </a:ext>
                </a:extLst>
              </a:tr>
              <a:tr h="264939">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Pirinç</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3400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20"/>
                  </a:ext>
                </a:extLst>
              </a:tr>
              <a:tr h="420906">
                <a:tc>
                  <a:txBody>
                    <a:bodyPr/>
                    <a:lstStyle/>
                    <a:p>
                      <a:pPr algn="just">
                        <a:lnSpc>
                          <a:spcPct val="115000"/>
                        </a:lnSpc>
                        <a:spcAft>
                          <a:spcPts val="0"/>
                        </a:spcAft>
                      </a:pPr>
                      <a:r>
                        <a:rPr lang="tr-TR" sz="1600">
                          <a:effectLst/>
                          <a:latin typeface="Arial" panose="020B0604020202020204" pitchFamily="34" charset="0"/>
                          <a:cs typeface="Arial" panose="020B0604020202020204" pitchFamily="34" charset="0"/>
                        </a:rPr>
                        <a:t>Şeker (şeker kamışından)</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a:effectLst/>
                          <a:latin typeface="Arial" panose="020B0604020202020204" pitchFamily="34" charset="0"/>
                          <a:cs typeface="Arial" panose="020B0604020202020204" pitchFamily="34" charset="0"/>
                        </a:rPr>
                        <a:t>1</a:t>
                      </a:r>
                      <a:endParaRPr lang="tr-TR" sz="160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1500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21"/>
                  </a:ext>
                </a:extLst>
              </a:tr>
              <a:tr h="264939">
                <a:tc>
                  <a:txBody>
                    <a:bodyPr/>
                    <a:lstStyle/>
                    <a:p>
                      <a:pPr algn="just">
                        <a:lnSpc>
                          <a:spcPct val="115000"/>
                        </a:lnSpc>
                        <a:spcAft>
                          <a:spcPts val="0"/>
                        </a:spcAft>
                      </a:pPr>
                      <a:r>
                        <a:rPr lang="tr-TR" sz="1600" dirty="0">
                          <a:effectLst/>
                          <a:latin typeface="Arial" panose="020B0604020202020204" pitchFamily="34" charset="0"/>
                          <a:cs typeface="Arial" panose="020B0604020202020204" pitchFamily="34" charset="0"/>
                        </a:rPr>
                        <a:t>Domates</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tc>
                  <a:txBody>
                    <a:bodyPr/>
                    <a:lstStyle/>
                    <a:p>
                      <a:pPr algn="ctr">
                        <a:lnSpc>
                          <a:spcPct val="115000"/>
                        </a:lnSpc>
                        <a:spcAft>
                          <a:spcPts val="0"/>
                        </a:spcAft>
                      </a:pPr>
                      <a:r>
                        <a:rPr lang="tr-TR" sz="1600" dirty="0">
                          <a:effectLst/>
                          <a:latin typeface="Arial" panose="020B0604020202020204" pitchFamily="34" charset="0"/>
                          <a:cs typeface="Arial" panose="020B0604020202020204" pitchFamily="34" charset="0"/>
                        </a:rPr>
                        <a:t>180</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7300" marR="67300" marT="0" marB="0"/>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1280132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2477" y="1037679"/>
            <a:ext cx="11524989" cy="4176578"/>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Su ayak izi kavramı, su kullanımının değerlendirilmesinde kullanılan önemli ve güncel bir göstergedir.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b="1" u="sng" dirty="0" smtClean="0">
                <a:latin typeface="Arial" panose="020B0604020202020204" pitchFamily="34" charset="0"/>
                <a:cs typeface="Arial" panose="020B0604020202020204" pitchFamily="34" charset="0"/>
              </a:rPr>
              <a:t>Su </a:t>
            </a:r>
            <a:r>
              <a:rPr lang="tr-TR" sz="2400" b="1" u="sng" dirty="0">
                <a:latin typeface="Arial" panose="020B0604020202020204" pitchFamily="34" charset="0"/>
                <a:cs typeface="Arial" panose="020B0604020202020204" pitchFamily="34" charset="0"/>
              </a:rPr>
              <a:t>ayak izi</a:t>
            </a:r>
            <a:r>
              <a:rPr lang="tr-TR" sz="2400" u="sng" dirty="0">
                <a:latin typeface="Arial" panose="020B0604020202020204" pitchFamily="34" charset="0"/>
                <a:cs typeface="Arial" panose="020B0604020202020204" pitchFamily="34" charset="0"/>
              </a:rPr>
              <a:t>, hem doğrudan su kullanımını hem de üretim sürecindeki dolaylı su kullanımını göz önüne alır. </a:t>
            </a:r>
            <a:endParaRPr lang="tr-TR" sz="2400" u="sng"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Su </a:t>
            </a:r>
            <a:r>
              <a:rPr lang="tr-TR" sz="2400" dirty="0">
                <a:latin typeface="Arial" panose="020B0604020202020204" pitchFamily="34" charset="0"/>
                <a:cs typeface="Arial" panose="020B0604020202020204" pitchFamily="34" charset="0"/>
              </a:rPr>
              <a:t>ayak izi çalışmalarında, sistemden çekilen su miktarı yerine tüketilen su miktarını incelenmektedir. Bu açıdan su ayak izi, geleneksel su kullanım göstergelerinden farklıdır </a:t>
            </a:r>
          </a:p>
        </p:txBody>
      </p:sp>
    </p:spTree>
    <p:extLst>
      <p:ext uri="{BB962C8B-B14F-4D97-AF65-F5344CB8AC3E}">
        <p14:creationId xmlns:p14="http://schemas.microsoft.com/office/powerpoint/2010/main" val="119366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9892" y="272398"/>
            <a:ext cx="11274469" cy="6078298"/>
          </a:xfrm>
        </p:spPr>
        <p:txBody>
          <a:bodyPr>
            <a:normAutofit fontScale="92500" lnSpcReduction="10000"/>
          </a:bodyPr>
          <a:lstStyle/>
          <a:p>
            <a:pPr marL="0" indent="0">
              <a:buNone/>
            </a:pPr>
            <a:r>
              <a:rPr lang="tr-TR" sz="2600" b="1" dirty="0">
                <a:latin typeface="Arial" panose="020B0604020202020204" pitchFamily="34" charset="0"/>
                <a:cs typeface="Arial" panose="020B0604020202020204" pitchFamily="34" charset="0"/>
              </a:rPr>
              <a:t>TÜRKİYE’NİN SU AYAK İZİ</a:t>
            </a:r>
            <a:endParaRPr lang="tr-TR" sz="2600" dirty="0">
              <a:latin typeface="Arial" panose="020B0604020202020204" pitchFamily="34" charset="0"/>
              <a:cs typeface="Arial" panose="020B0604020202020204" pitchFamily="34" charset="0"/>
            </a:endParaRPr>
          </a:p>
          <a:p>
            <a:pPr marL="0" indent="0">
              <a:buNone/>
            </a:pPr>
            <a:r>
              <a:rPr lang="tr-TR" sz="2600" dirty="0">
                <a:latin typeface="Arial" panose="020B0604020202020204" pitchFamily="34" charset="0"/>
                <a:cs typeface="Arial" panose="020B0604020202020204" pitchFamily="34" charset="0"/>
              </a:rPr>
              <a:t> </a:t>
            </a:r>
          </a:p>
          <a:p>
            <a:pPr marL="0" indent="0" algn="just">
              <a:buNone/>
            </a:pPr>
            <a:r>
              <a:rPr lang="tr-TR" sz="2600" dirty="0">
                <a:latin typeface="Arial" panose="020B0604020202020204" pitchFamily="34" charset="0"/>
                <a:cs typeface="Arial" panose="020B0604020202020204" pitchFamily="34" charset="0"/>
              </a:rPr>
              <a:t>Türkiye’nin su ayak izini değerlendirirken, üretimin ve tüketimin su kullanımı birlikte incelenmiştir (Şekil 2). </a:t>
            </a:r>
            <a:endParaRPr lang="tr-TR" sz="2600" dirty="0" smtClean="0">
              <a:latin typeface="Arial" panose="020B0604020202020204" pitchFamily="34" charset="0"/>
              <a:cs typeface="Arial" panose="020B0604020202020204" pitchFamily="34" charset="0"/>
            </a:endParaRPr>
          </a:p>
          <a:p>
            <a:pPr marL="0" indent="0" algn="just">
              <a:buNone/>
            </a:pPr>
            <a:endParaRPr lang="tr-TR" sz="2600" b="1" dirty="0">
              <a:latin typeface="Arial" panose="020B0604020202020204" pitchFamily="34" charset="0"/>
              <a:cs typeface="Arial" panose="020B0604020202020204" pitchFamily="34" charset="0"/>
            </a:endParaRPr>
          </a:p>
          <a:p>
            <a:pPr marL="0" indent="0" algn="just">
              <a:buNone/>
            </a:pPr>
            <a:r>
              <a:rPr lang="tr-TR" sz="2600" b="1" dirty="0" smtClean="0">
                <a:latin typeface="Arial" panose="020B0604020202020204" pitchFamily="34" charset="0"/>
                <a:cs typeface="Arial" panose="020B0604020202020204" pitchFamily="34" charset="0"/>
              </a:rPr>
              <a:t>Üretimin </a:t>
            </a:r>
            <a:r>
              <a:rPr lang="tr-TR" sz="2600" b="1" dirty="0">
                <a:latin typeface="Arial" panose="020B0604020202020204" pitchFamily="34" charset="0"/>
                <a:cs typeface="Arial" panose="020B0604020202020204" pitchFamily="34" charset="0"/>
              </a:rPr>
              <a:t>su ayak izi:</a:t>
            </a:r>
            <a:r>
              <a:rPr lang="tr-TR" sz="2600" dirty="0">
                <a:latin typeface="Arial" panose="020B0604020202020204" pitchFamily="34" charset="0"/>
                <a:cs typeface="Arial" panose="020B0604020202020204" pitchFamily="34" charset="0"/>
              </a:rPr>
              <a:t> Bir ülke içerisinde üretilen tüm ürünler için gerekli toplam su  (yeşil, mavi, gri) miktarıdır. </a:t>
            </a:r>
            <a:endParaRPr lang="tr-TR" sz="2600" dirty="0" smtClean="0">
              <a:latin typeface="Arial" panose="020B0604020202020204" pitchFamily="34" charset="0"/>
              <a:cs typeface="Arial" panose="020B0604020202020204" pitchFamily="34" charset="0"/>
            </a:endParaRPr>
          </a:p>
          <a:p>
            <a:pPr marL="0" indent="0" algn="just">
              <a:buNone/>
            </a:pPr>
            <a:endParaRPr lang="tr-TR" sz="2600" b="1" dirty="0">
              <a:latin typeface="Arial" panose="020B0604020202020204" pitchFamily="34" charset="0"/>
              <a:cs typeface="Arial" panose="020B0604020202020204" pitchFamily="34" charset="0"/>
            </a:endParaRPr>
          </a:p>
          <a:p>
            <a:pPr marL="0" indent="0" algn="just">
              <a:buNone/>
            </a:pPr>
            <a:r>
              <a:rPr lang="tr-TR" sz="2600" b="1" dirty="0" smtClean="0">
                <a:latin typeface="Arial" panose="020B0604020202020204" pitchFamily="34" charset="0"/>
                <a:cs typeface="Arial" panose="020B0604020202020204" pitchFamily="34" charset="0"/>
              </a:rPr>
              <a:t>İhracatın </a:t>
            </a:r>
            <a:r>
              <a:rPr lang="tr-TR" sz="2600" b="1" dirty="0">
                <a:latin typeface="Arial" panose="020B0604020202020204" pitchFamily="34" charset="0"/>
                <a:cs typeface="Arial" panose="020B0604020202020204" pitchFamily="34" charset="0"/>
              </a:rPr>
              <a:t>su ayak izi (sanal su ihracatı) :</a:t>
            </a:r>
            <a:r>
              <a:rPr lang="tr-TR" sz="2600" dirty="0">
                <a:latin typeface="Arial" panose="020B0604020202020204" pitchFamily="34" charset="0"/>
                <a:cs typeface="Arial" panose="020B0604020202020204" pitchFamily="34" charset="0"/>
              </a:rPr>
              <a:t> Bir ülkenin ihraç ettiği mal ve hizmetlerin üretimi için gerekli toplam su (yeşil, mavi, gri) miktarıdır. </a:t>
            </a:r>
            <a:endParaRPr lang="tr-TR" sz="2600" dirty="0" smtClean="0">
              <a:latin typeface="Arial" panose="020B0604020202020204" pitchFamily="34" charset="0"/>
              <a:cs typeface="Arial" panose="020B0604020202020204" pitchFamily="34" charset="0"/>
            </a:endParaRPr>
          </a:p>
          <a:p>
            <a:pPr marL="0" indent="0" algn="just">
              <a:buNone/>
            </a:pPr>
            <a:endParaRPr lang="tr-TR" sz="2600" b="1" dirty="0">
              <a:latin typeface="Arial" panose="020B0604020202020204" pitchFamily="34" charset="0"/>
              <a:cs typeface="Arial" panose="020B0604020202020204" pitchFamily="34" charset="0"/>
            </a:endParaRPr>
          </a:p>
          <a:p>
            <a:pPr marL="0" indent="0" algn="just">
              <a:buNone/>
            </a:pPr>
            <a:r>
              <a:rPr lang="tr-TR" sz="2600" b="1" dirty="0" smtClean="0">
                <a:latin typeface="Arial" panose="020B0604020202020204" pitchFamily="34" charset="0"/>
                <a:cs typeface="Arial" panose="020B0604020202020204" pitchFamily="34" charset="0"/>
              </a:rPr>
              <a:t>İthalatın </a:t>
            </a:r>
            <a:r>
              <a:rPr lang="tr-TR" sz="2600" b="1" dirty="0">
                <a:latin typeface="Arial" panose="020B0604020202020204" pitchFamily="34" charset="0"/>
                <a:cs typeface="Arial" panose="020B0604020202020204" pitchFamily="34" charset="0"/>
              </a:rPr>
              <a:t>su ayak izi (sanal su ithalatı):</a:t>
            </a:r>
            <a:r>
              <a:rPr lang="tr-TR" sz="2600" dirty="0">
                <a:latin typeface="Arial" panose="020B0604020202020204" pitchFamily="34" charset="0"/>
                <a:cs typeface="Arial" panose="020B0604020202020204" pitchFamily="34" charset="0"/>
              </a:rPr>
              <a:t> Bir ülkenin ithal ettiği mal ve hizmetlerin üretimi için kullanılan toplam su (yeşil, mavi, gri) miktarıdır. </a:t>
            </a:r>
            <a:endParaRPr lang="tr-TR" sz="2600" dirty="0" smtClean="0">
              <a:latin typeface="Arial" panose="020B0604020202020204" pitchFamily="34" charset="0"/>
              <a:cs typeface="Arial" panose="020B0604020202020204" pitchFamily="34" charset="0"/>
            </a:endParaRPr>
          </a:p>
          <a:p>
            <a:pPr marL="0" indent="0" algn="just">
              <a:buNone/>
            </a:pPr>
            <a:endParaRPr lang="tr-TR" sz="2600" b="1" dirty="0">
              <a:latin typeface="Arial" panose="020B0604020202020204" pitchFamily="34" charset="0"/>
              <a:cs typeface="Arial" panose="020B0604020202020204" pitchFamily="34" charset="0"/>
            </a:endParaRPr>
          </a:p>
          <a:p>
            <a:pPr marL="0" indent="0" algn="just">
              <a:buNone/>
            </a:pPr>
            <a:r>
              <a:rPr lang="tr-TR" sz="2600" b="1" dirty="0" smtClean="0">
                <a:latin typeface="Arial" panose="020B0604020202020204" pitchFamily="34" charset="0"/>
                <a:cs typeface="Arial" panose="020B0604020202020204" pitchFamily="34" charset="0"/>
              </a:rPr>
              <a:t>Tüketimin </a:t>
            </a:r>
            <a:r>
              <a:rPr lang="tr-TR" sz="2600" b="1" dirty="0">
                <a:latin typeface="Arial" panose="020B0604020202020204" pitchFamily="34" charset="0"/>
                <a:cs typeface="Arial" panose="020B0604020202020204" pitchFamily="34" charset="0"/>
              </a:rPr>
              <a:t>su ayak izi:</a:t>
            </a:r>
            <a:r>
              <a:rPr lang="tr-TR" sz="2600" dirty="0">
                <a:latin typeface="Arial" panose="020B0604020202020204" pitchFamily="34" charset="0"/>
                <a:cs typeface="Arial" panose="020B0604020202020204" pitchFamily="34" charset="0"/>
              </a:rPr>
              <a:t> Ülke içerisinde tüketilen mal ve hizmetlerin üretimi için kullanılan toplam su (yeşil, mavi, gri) miktarıdır.</a:t>
            </a:r>
          </a:p>
          <a:p>
            <a:pPr algn="just"/>
            <a:endParaRPr lang="tr-TR"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102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4" name="Grup 3"/>
          <p:cNvGrpSpPr/>
          <p:nvPr/>
        </p:nvGrpSpPr>
        <p:grpSpPr>
          <a:xfrm>
            <a:off x="1705257" y="456636"/>
            <a:ext cx="8766501" cy="5118230"/>
            <a:chOff x="-19050" y="23819"/>
            <a:chExt cx="6057900" cy="4824406"/>
          </a:xfrm>
        </p:grpSpPr>
        <p:pic>
          <p:nvPicPr>
            <p:cNvPr id="5" name="Resim 4"/>
            <p:cNvPicPr>
              <a:picLocks noChangeAspect="1"/>
            </p:cNvPicPr>
            <p:nvPr/>
          </p:nvPicPr>
          <p:blipFill rotWithShape="1">
            <a:blip r:embed="rId2">
              <a:extLst>
                <a:ext uri="{28A0092B-C50C-407E-A947-70E740481C1C}">
                  <a14:useLocalDpi xmlns:a14="http://schemas.microsoft.com/office/drawing/2010/main" val="0"/>
                </a:ext>
              </a:extLst>
            </a:blip>
            <a:srcRect l="57371" t="33529" r="39317" b="60000"/>
            <a:stretch/>
          </p:blipFill>
          <p:spPr bwMode="auto">
            <a:xfrm>
              <a:off x="3962398" y="257175"/>
              <a:ext cx="323851" cy="561975"/>
            </a:xfrm>
            <a:prstGeom prst="rect">
              <a:avLst/>
            </a:prstGeom>
            <a:ln>
              <a:noFill/>
            </a:ln>
            <a:extLst>
              <a:ext uri="{53640926-AAD7-44D8-BBD7-CCE9431645EC}">
                <a14:shadowObscured xmlns:a14="http://schemas.microsoft.com/office/drawing/2010/main"/>
              </a:ext>
            </a:extLst>
          </p:spPr>
        </p:pic>
        <p:pic>
          <p:nvPicPr>
            <p:cNvPr id="6" name="Resim 5"/>
            <p:cNvPicPr>
              <a:picLocks noChangeAspect="1"/>
            </p:cNvPicPr>
            <p:nvPr/>
          </p:nvPicPr>
          <p:blipFill rotWithShape="1">
            <a:blip r:embed="rId3">
              <a:extLst>
                <a:ext uri="{28A0092B-C50C-407E-A947-70E740481C1C}">
                  <a14:useLocalDpi xmlns:a14="http://schemas.microsoft.com/office/drawing/2010/main" val="0"/>
                </a:ext>
              </a:extLst>
            </a:blip>
            <a:srcRect l="40809" t="33499" r="56512" b="59801"/>
            <a:stretch/>
          </p:blipFill>
          <p:spPr bwMode="auto">
            <a:xfrm>
              <a:off x="1638300" y="200025"/>
              <a:ext cx="438150" cy="619125"/>
            </a:xfrm>
            <a:prstGeom prst="rect">
              <a:avLst/>
            </a:prstGeom>
            <a:ln>
              <a:noFill/>
            </a:ln>
            <a:extLst>
              <a:ext uri="{53640926-AAD7-44D8-BBD7-CCE9431645EC}">
                <a14:shadowObscured xmlns:a14="http://schemas.microsoft.com/office/drawing/2010/main"/>
              </a:ext>
            </a:extLst>
          </p:spPr>
        </p:pic>
        <p:grpSp>
          <p:nvGrpSpPr>
            <p:cNvPr id="7" name="Grup 6"/>
            <p:cNvGrpSpPr/>
            <p:nvPr/>
          </p:nvGrpSpPr>
          <p:grpSpPr>
            <a:xfrm>
              <a:off x="-19050" y="23819"/>
              <a:ext cx="6057900" cy="4824406"/>
              <a:chOff x="-19050" y="23819"/>
              <a:chExt cx="6057900" cy="4824406"/>
            </a:xfrm>
          </p:grpSpPr>
          <p:pic>
            <p:nvPicPr>
              <p:cNvPr id="8" name="Resim 7"/>
              <p:cNvPicPr>
                <a:picLocks noChangeAspect="1"/>
              </p:cNvPicPr>
              <p:nvPr/>
            </p:nvPicPr>
            <p:blipFill rotWithShape="1">
              <a:blip r:embed="rId2">
                <a:extLst>
                  <a:ext uri="{28A0092B-C50C-407E-A947-70E740481C1C}">
                    <a14:useLocalDpi xmlns:a14="http://schemas.microsoft.com/office/drawing/2010/main" val="0"/>
                  </a:ext>
                </a:extLst>
              </a:blip>
              <a:srcRect l="57371" t="33529" r="39317" b="60000"/>
              <a:stretch/>
            </p:blipFill>
            <p:spPr bwMode="auto">
              <a:xfrm>
                <a:off x="523876" y="3048000"/>
                <a:ext cx="438150" cy="561975"/>
              </a:xfrm>
              <a:prstGeom prst="rect">
                <a:avLst/>
              </a:prstGeom>
              <a:ln>
                <a:noFill/>
              </a:ln>
              <a:extLst>
                <a:ext uri="{53640926-AAD7-44D8-BBD7-CCE9431645EC}">
                  <a14:shadowObscured xmlns:a14="http://schemas.microsoft.com/office/drawing/2010/main"/>
                </a:ext>
              </a:extLst>
            </p:spPr>
          </p:pic>
          <p:pic>
            <p:nvPicPr>
              <p:cNvPr id="9" name="Resim 8"/>
              <p:cNvPicPr>
                <a:picLocks noChangeAspect="1"/>
              </p:cNvPicPr>
              <p:nvPr/>
            </p:nvPicPr>
            <p:blipFill rotWithShape="1">
              <a:blip r:embed="rId3">
                <a:extLst>
                  <a:ext uri="{28A0092B-C50C-407E-A947-70E740481C1C}">
                    <a14:useLocalDpi xmlns:a14="http://schemas.microsoft.com/office/drawing/2010/main" val="0"/>
                  </a:ext>
                </a:extLst>
              </a:blip>
              <a:srcRect l="40809" t="33499" r="56512" b="59801"/>
              <a:stretch/>
            </p:blipFill>
            <p:spPr bwMode="auto">
              <a:xfrm>
                <a:off x="2667000" y="1066800"/>
                <a:ext cx="438150" cy="619125"/>
              </a:xfrm>
              <a:prstGeom prst="rect">
                <a:avLst/>
              </a:prstGeom>
              <a:ln>
                <a:noFill/>
              </a:ln>
              <a:extLst>
                <a:ext uri="{53640926-AAD7-44D8-BBD7-CCE9431645EC}">
                  <a14:shadowObscured xmlns:a14="http://schemas.microsoft.com/office/drawing/2010/main"/>
                </a:ext>
              </a:extLst>
            </p:spPr>
          </p:pic>
          <p:pic>
            <p:nvPicPr>
              <p:cNvPr id="10" name="Resim 9"/>
              <p:cNvPicPr>
                <a:picLocks noChangeAspect="1"/>
              </p:cNvPicPr>
              <p:nvPr/>
            </p:nvPicPr>
            <p:blipFill rotWithShape="1">
              <a:blip r:embed="rId3">
                <a:extLst>
                  <a:ext uri="{28A0092B-C50C-407E-A947-70E740481C1C}">
                    <a14:useLocalDpi xmlns:a14="http://schemas.microsoft.com/office/drawing/2010/main" val="0"/>
                  </a:ext>
                </a:extLst>
              </a:blip>
              <a:srcRect l="40809" t="33499" r="56512" b="59801"/>
              <a:stretch/>
            </p:blipFill>
            <p:spPr bwMode="auto">
              <a:xfrm>
                <a:off x="552450" y="981075"/>
                <a:ext cx="438150" cy="600075"/>
              </a:xfrm>
              <a:prstGeom prst="rect">
                <a:avLst/>
              </a:prstGeom>
              <a:ln>
                <a:noFill/>
              </a:ln>
              <a:extLst>
                <a:ext uri="{53640926-AAD7-44D8-BBD7-CCE9431645EC}">
                  <a14:shadowObscured xmlns:a14="http://schemas.microsoft.com/office/drawing/2010/main"/>
                </a:ext>
              </a:extLst>
            </p:spPr>
          </p:pic>
          <p:sp>
            <p:nvSpPr>
              <p:cNvPr id="11" name="Metin Kutusu 2"/>
              <p:cNvSpPr txBox="1">
                <a:spLocks noChangeArrowheads="1"/>
              </p:cNvSpPr>
              <p:nvPr/>
            </p:nvSpPr>
            <p:spPr bwMode="auto">
              <a:xfrm>
                <a:off x="-19050" y="23819"/>
                <a:ext cx="1581150" cy="90487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dirty="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İÇ SU AYAK İZİ</a:t>
                </a:r>
                <a:endParaRPr kumimoji="0" lang="tr-T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dirty="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121</a:t>
                </a:r>
                <a:endParaRPr kumimoji="0" lang="tr-T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sp>
            <p:nvSpPr>
              <p:cNvPr id="12" name="Metin Kutusu 2"/>
              <p:cNvSpPr txBox="1">
                <a:spLocks noChangeArrowheads="1"/>
              </p:cNvSpPr>
              <p:nvPr/>
            </p:nvSpPr>
            <p:spPr bwMode="auto">
              <a:xfrm>
                <a:off x="2076449" y="38100"/>
                <a:ext cx="1857375" cy="94297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DIŞ SU AYAK İZİ</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19</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sp>
            <p:nvSpPr>
              <p:cNvPr id="13" name="Metin Kutusu 17"/>
              <p:cNvSpPr txBox="1">
                <a:spLocks noChangeArrowheads="1"/>
              </p:cNvSpPr>
              <p:nvPr/>
            </p:nvSpPr>
            <p:spPr bwMode="auto">
              <a:xfrm>
                <a:off x="4286250" y="76200"/>
                <a:ext cx="1695450" cy="82867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TÜKETİM SU AYAK İZİ</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-140</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sp>
            <p:nvSpPr>
              <p:cNvPr id="14" name="Metin Kutusu 2"/>
              <p:cNvSpPr txBox="1">
                <a:spLocks noChangeArrowheads="1"/>
              </p:cNvSpPr>
              <p:nvPr/>
            </p:nvSpPr>
            <p:spPr bwMode="auto">
              <a:xfrm>
                <a:off x="47625" y="1752600"/>
                <a:ext cx="1533525" cy="100012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İHRACAT İÇİN KULLANILAN SU</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18</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sp>
            <p:nvSpPr>
              <p:cNvPr id="15" name="Metin Kutusu 2"/>
              <p:cNvSpPr txBox="1">
                <a:spLocks noChangeArrowheads="1"/>
              </p:cNvSpPr>
              <p:nvPr/>
            </p:nvSpPr>
            <p:spPr bwMode="auto">
              <a:xfrm>
                <a:off x="4333875" y="1752600"/>
                <a:ext cx="1704975" cy="10287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İHRACATIN SU AYAK İZİ</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-23</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pic>
            <p:nvPicPr>
              <p:cNvPr id="16" name="Resim 15"/>
              <p:cNvPicPr>
                <a:picLocks noChangeAspect="1"/>
              </p:cNvPicPr>
              <p:nvPr/>
            </p:nvPicPr>
            <p:blipFill rotWithShape="1">
              <a:blip r:embed="rId3">
                <a:extLst>
                  <a:ext uri="{28A0092B-C50C-407E-A947-70E740481C1C}">
                    <a14:useLocalDpi xmlns:a14="http://schemas.microsoft.com/office/drawing/2010/main" val="0"/>
                  </a:ext>
                </a:extLst>
              </a:blip>
              <a:srcRect l="40809" t="33499" r="56512" b="59801"/>
              <a:stretch/>
            </p:blipFill>
            <p:spPr bwMode="auto">
              <a:xfrm>
                <a:off x="1638300" y="2028825"/>
                <a:ext cx="438150" cy="600075"/>
              </a:xfrm>
              <a:prstGeom prst="rect">
                <a:avLst/>
              </a:prstGeom>
              <a:ln>
                <a:noFill/>
              </a:ln>
              <a:extLst>
                <a:ext uri="{53640926-AAD7-44D8-BBD7-CCE9431645EC}">
                  <a14:shadowObscured xmlns:a14="http://schemas.microsoft.com/office/drawing/2010/main"/>
                </a:ext>
              </a:extLst>
            </p:spPr>
          </p:pic>
          <p:sp>
            <p:nvSpPr>
              <p:cNvPr id="17" name="Metin Kutusu 2"/>
              <p:cNvSpPr txBox="1">
                <a:spLocks noChangeArrowheads="1"/>
              </p:cNvSpPr>
              <p:nvPr/>
            </p:nvSpPr>
            <p:spPr bwMode="auto">
              <a:xfrm>
                <a:off x="2076450" y="1752599"/>
                <a:ext cx="1857375" cy="1028701"/>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İHRACAT AMACIYLA İTHAL EDİLEN SU</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5</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defTabSz="914400" eaLnBrk="1" fontAlgn="auto" latinLnBrk="0" hangingPunct="1">
                  <a:lnSpc>
                    <a:spcPct val="115000"/>
                  </a:lnSpc>
                  <a:spcBef>
                    <a:spcPts val="0"/>
                  </a:spcBef>
                  <a:spcAft>
                    <a:spcPts val="100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sp>
            <p:nvSpPr>
              <p:cNvPr id="18" name="Metin Kutusu 2"/>
              <p:cNvSpPr txBox="1">
                <a:spLocks noChangeArrowheads="1"/>
              </p:cNvSpPr>
              <p:nvPr/>
            </p:nvSpPr>
            <p:spPr bwMode="auto">
              <a:xfrm>
                <a:off x="9525" y="3705225"/>
                <a:ext cx="1628775" cy="1143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ÜRETİMİN SU AYAK İZİ</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139</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sp>
            <p:nvSpPr>
              <p:cNvPr id="19" name="Metin Kutusu 2"/>
              <p:cNvSpPr txBox="1">
                <a:spLocks noChangeArrowheads="1"/>
              </p:cNvSpPr>
              <p:nvPr/>
            </p:nvSpPr>
            <p:spPr bwMode="auto">
              <a:xfrm>
                <a:off x="2152650" y="3705225"/>
                <a:ext cx="1781174" cy="1143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İTHALATIN SU AYAK İZİ</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24</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pic>
            <p:nvPicPr>
              <p:cNvPr id="20" name="Resim 19"/>
              <p:cNvPicPr>
                <a:picLocks noChangeAspect="1"/>
              </p:cNvPicPr>
              <p:nvPr/>
            </p:nvPicPr>
            <p:blipFill rotWithShape="1">
              <a:blip r:embed="rId3">
                <a:extLst>
                  <a:ext uri="{28A0092B-C50C-407E-A947-70E740481C1C}">
                    <a14:useLocalDpi xmlns:a14="http://schemas.microsoft.com/office/drawing/2010/main" val="0"/>
                  </a:ext>
                </a:extLst>
              </a:blip>
              <a:srcRect l="40809" t="33499" r="56512" b="59801"/>
              <a:stretch/>
            </p:blipFill>
            <p:spPr bwMode="auto">
              <a:xfrm>
                <a:off x="1771650" y="3810000"/>
                <a:ext cx="342900" cy="600075"/>
              </a:xfrm>
              <a:prstGeom prst="rect">
                <a:avLst/>
              </a:prstGeom>
              <a:ln>
                <a:noFill/>
              </a:ln>
              <a:extLst>
                <a:ext uri="{53640926-AAD7-44D8-BBD7-CCE9431645EC}">
                  <a14:shadowObscured xmlns:a14="http://schemas.microsoft.com/office/drawing/2010/main"/>
                </a:ext>
              </a:extLst>
            </p:spPr>
          </p:pic>
          <p:pic>
            <p:nvPicPr>
              <p:cNvPr id="21" name="Resim 20"/>
              <p:cNvPicPr>
                <a:picLocks noChangeAspect="1"/>
              </p:cNvPicPr>
              <p:nvPr/>
            </p:nvPicPr>
            <p:blipFill rotWithShape="1">
              <a:blip r:embed="rId2">
                <a:extLst>
                  <a:ext uri="{28A0092B-C50C-407E-A947-70E740481C1C}">
                    <a14:useLocalDpi xmlns:a14="http://schemas.microsoft.com/office/drawing/2010/main" val="0"/>
                  </a:ext>
                </a:extLst>
              </a:blip>
              <a:srcRect l="57371" t="33529" r="39317" b="60000"/>
              <a:stretch/>
            </p:blipFill>
            <p:spPr bwMode="auto">
              <a:xfrm>
                <a:off x="3962399" y="3924300"/>
                <a:ext cx="352426" cy="561975"/>
              </a:xfrm>
              <a:prstGeom prst="rect">
                <a:avLst/>
              </a:prstGeom>
              <a:ln>
                <a:noFill/>
              </a:ln>
              <a:extLst>
                <a:ext uri="{53640926-AAD7-44D8-BBD7-CCE9431645EC}">
                  <a14:shadowObscured xmlns:a14="http://schemas.microsoft.com/office/drawing/2010/main"/>
                </a:ext>
              </a:extLst>
            </p:spPr>
          </p:pic>
          <p:pic>
            <p:nvPicPr>
              <p:cNvPr id="22" name="Resim 21"/>
              <p:cNvPicPr>
                <a:picLocks noChangeAspect="1"/>
              </p:cNvPicPr>
              <p:nvPr/>
            </p:nvPicPr>
            <p:blipFill rotWithShape="1">
              <a:blip r:embed="rId2">
                <a:extLst>
                  <a:ext uri="{28A0092B-C50C-407E-A947-70E740481C1C}">
                    <a14:useLocalDpi xmlns:a14="http://schemas.microsoft.com/office/drawing/2010/main" val="0"/>
                  </a:ext>
                </a:extLst>
              </a:blip>
              <a:srcRect l="57371" t="33529" r="39317" b="60000"/>
              <a:stretch/>
            </p:blipFill>
            <p:spPr bwMode="auto">
              <a:xfrm>
                <a:off x="2667001" y="2990850"/>
                <a:ext cx="438150" cy="514350"/>
              </a:xfrm>
              <a:prstGeom prst="rect">
                <a:avLst/>
              </a:prstGeom>
              <a:ln>
                <a:noFill/>
              </a:ln>
              <a:extLst>
                <a:ext uri="{53640926-AAD7-44D8-BBD7-CCE9431645EC}">
                  <a14:shadowObscured xmlns:a14="http://schemas.microsoft.com/office/drawing/2010/main"/>
                </a:ext>
              </a:extLst>
            </p:spPr>
          </p:pic>
          <p:sp>
            <p:nvSpPr>
              <p:cNvPr id="23" name="Metin Kutusu 2"/>
              <p:cNvSpPr txBox="1">
                <a:spLocks noChangeArrowheads="1"/>
              </p:cNvSpPr>
              <p:nvPr/>
            </p:nvSpPr>
            <p:spPr bwMode="auto">
              <a:xfrm>
                <a:off x="4333875" y="3705225"/>
                <a:ext cx="1647825" cy="1143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vert="horz" wrap="square" lIns="91440" tIns="45720" rIns="91440" bIns="45720" anchor="t" anchorCtr="0">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DENGE (SU BÜTÇESİ)</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-163</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sng"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+163</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tr-TR" sz="1400" b="1" i="0" u="none" strike="noStrike" kern="0" cap="none" spc="0" normalizeH="0" baseline="0" noProof="0">
                    <a:ln>
                      <a:noFill/>
                    </a:ln>
                    <a:solidFill>
                      <a:sysClr val="window" lastClr="FFFFFF"/>
                    </a:solidFill>
                    <a:effectLst/>
                    <a:uLnTx/>
                    <a:uFillTx/>
                    <a:latin typeface="Times New Roman" panose="02020603050405020304" pitchFamily="18" charset="0"/>
                    <a:ea typeface="Calibri" panose="020F0502020204030204" pitchFamily="34" charset="0"/>
                    <a:cs typeface="Times New Roman" panose="02020603050405020304" pitchFamily="18" charset="0"/>
                  </a:rPr>
                  <a:t>0</a:t>
                </a:r>
                <a:endParaRPr kumimoji="0" lang="tr-T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Times New Roman" panose="02020603050405020304" pitchFamily="18" charset="0"/>
                </a:endParaRPr>
              </a:p>
            </p:txBody>
          </p:sp>
          <p:pic>
            <p:nvPicPr>
              <p:cNvPr id="24" name="Resim 23"/>
              <p:cNvPicPr>
                <a:picLocks noChangeAspect="1"/>
              </p:cNvPicPr>
              <p:nvPr/>
            </p:nvPicPr>
            <p:blipFill rotWithShape="1">
              <a:blip r:embed="rId2">
                <a:extLst>
                  <a:ext uri="{28A0092B-C50C-407E-A947-70E740481C1C}">
                    <a14:useLocalDpi xmlns:a14="http://schemas.microsoft.com/office/drawing/2010/main" val="0"/>
                  </a:ext>
                </a:extLst>
              </a:blip>
              <a:srcRect l="57371" t="33529" r="39317" b="60000"/>
              <a:stretch/>
            </p:blipFill>
            <p:spPr bwMode="auto">
              <a:xfrm>
                <a:off x="3990975" y="1981200"/>
                <a:ext cx="314326" cy="561975"/>
              </a:xfrm>
              <a:prstGeom prst="rect">
                <a:avLst/>
              </a:prstGeom>
              <a:ln>
                <a:noFill/>
              </a:ln>
              <a:extLst>
                <a:ext uri="{53640926-AAD7-44D8-BBD7-CCE9431645EC}">
                  <a14:shadowObscured xmlns:a14="http://schemas.microsoft.com/office/drawing/2010/main"/>
                </a:ext>
              </a:extLst>
            </p:spPr>
          </p:pic>
          <p:pic>
            <p:nvPicPr>
              <p:cNvPr id="25" name="Resim 24"/>
              <p:cNvPicPr>
                <a:picLocks noChangeAspect="1"/>
              </p:cNvPicPr>
              <p:nvPr/>
            </p:nvPicPr>
            <p:blipFill rotWithShape="1">
              <a:blip r:embed="rId2">
                <a:extLst>
                  <a:ext uri="{28A0092B-C50C-407E-A947-70E740481C1C}">
                    <a14:useLocalDpi xmlns:a14="http://schemas.microsoft.com/office/drawing/2010/main" val="0"/>
                  </a:ext>
                </a:extLst>
              </a:blip>
              <a:srcRect l="57371" t="33529" r="39317" b="60000"/>
              <a:stretch/>
            </p:blipFill>
            <p:spPr bwMode="auto">
              <a:xfrm>
                <a:off x="4991100" y="2990850"/>
                <a:ext cx="438150" cy="514350"/>
              </a:xfrm>
              <a:prstGeom prst="rect">
                <a:avLst/>
              </a:prstGeom>
              <a:ln>
                <a:noFill/>
              </a:ln>
              <a:extLst>
                <a:ext uri="{53640926-AAD7-44D8-BBD7-CCE9431645EC}">
                  <a14:shadowObscured xmlns:a14="http://schemas.microsoft.com/office/drawing/2010/main"/>
                </a:ext>
              </a:extLst>
            </p:spPr>
          </p:pic>
          <p:pic>
            <p:nvPicPr>
              <p:cNvPr id="26" name="Resim 25"/>
              <p:cNvPicPr>
                <a:picLocks noChangeAspect="1"/>
              </p:cNvPicPr>
              <p:nvPr/>
            </p:nvPicPr>
            <p:blipFill rotWithShape="1">
              <a:blip r:embed="rId3">
                <a:extLst>
                  <a:ext uri="{28A0092B-C50C-407E-A947-70E740481C1C}">
                    <a14:useLocalDpi xmlns:a14="http://schemas.microsoft.com/office/drawing/2010/main" val="0"/>
                  </a:ext>
                </a:extLst>
              </a:blip>
              <a:srcRect l="40809" t="33499" r="56512" b="59801"/>
              <a:stretch/>
            </p:blipFill>
            <p:spPr bwMode="auto">
              <a:xfrm>
                <a:off x="4991100" y="1047750"/>
                <a:ext cx="438150" cy="619125"/>
              </a:xfrm>
              <a:prstGeom prst="rect">
                <a:avLst/>
              </a:prstGeom>
              <a:ln>
                <a:noFill/>
              </a:ln>
              <a:extLst>
                <a:ext uri="{53640926-AAD7-44D8-BBD7-CCE9431645EC}">
                  <a14:shadowObscured xmlns:a14="http://schemas.microsoft.com/office/drawing/2010/main"/>
                </a:ext>
              </a:extLst>
            </p:spPr>
          </p:pic>
        </p:grpSp>
      </p:grpSp>
      <p:sp>
        <p:nvSpPr>
          <p:cNvPr id="27" name="Dikdörtgen 26"/>
          <p:cNvSpPr/>
          <p:nvPr/>
        </p:nvSpPr>
        <p:spPr>
          <a:xfrm>
            <a:off x="1705258" y="6216385"/>
            <a:ext cx="9117230" cy="517065"/>
          </a:xfrm>
          <a:prstGeom prst="rect">
            <a:avLst/>
          </a:prstGeom>
        </p:spPr>
        <p:txBody>
          <a:bodyPr wrap="square">
            <a:spAutoFit/>
          </a:bodyPr>
          <a:lstStyle/>
          <a:p>
            <a:pPr algn="just">
              <a:lnSpc>
                <a:spcPct val="115000"/>
              </a:lnSpc>
              <a:spcAft>
                <a:spcPts val="0"/>
              </a:spcAft>
            </a:pPr>
            <a:r>
              <a:rPr lang="tr-TR" sz="2400" dirty="0" smtClean="0">
                <a:effectLst/>
                <a:latin typeface="Arial" panose="020B0604020202020204" pitchFamily="34" charset="0"/>
                <a:ea typeface="Calibri" panose="020F0502020204030204" pitchFamily="34" charset="0"/>
                <a:cs typeface="Arial" panose="020B0604020202020204" pitchFamily="34" charset="0"/>
              </a:rPr>
              <a:t>Şekil 2. Türkiye’nin su ayak izi (milyar m</a:t>
            </a:r>
            <a:r>
              <a:rPr lang="tr-TR" sz="2400" baseline="30000" dirty="0" smtClean="0">
                <a:effectLst/>
                <a:latin typeface="Arial" panose="020B0604020202020204" pitchFamily="34" charset="0"/>
                <a:ea typeface="Calibri" panose="020F0502020204030204" pitchFamily="34" charset="0"/>
                <a:cs typeface="Arial" panose="020B0604020202020204" pitchFamily="34" charset="0"/>
              </a:rPr>
              <a:t>3</a:t>
            </a:r>
            <a:r>
              <a:rPr lang="tr-TR" sz="2400" dirty="0" smtClean="0">
                <a:effectLst/>
                <a:latin typeface="Arial" panose="020B0604020202020204" pitchFamily="34" charset="0"/>
                <a:ea typeface="Calibri" panose="020F0502020204030204" pitchFamily="34" charset="0"/>
                <a:cs typeface="Arial" panose="020B0604020202020204" pitchFamily="34" charset="0"/>
              </a:rPr>
              <a:t>/</a:t>
            </a:r>
            <a:r>
              <a:rPr lang="tr-TR" sz="2400" dirty="0" err="1" smtClean="0">
                <a:effectLst/>
                <a:latin typeface="Arial" panose="020B0604020202020204" pitchFamily="34" charset="0"/>
                <a:ea typeface="Calibri" panose="020F0502020204030204" pitchFamily="34" charset="0"/>
                <a:cs typeface="Arial" panose="020B0604020202020204" pitchFamily="34" charset="0"/>
              </a:rPr>
              <a:t>yıl,WWF</a:t>
            </a:r>
            <a:r>
              <a:rPr lang="tr-TR" sz="2400" dirty="0" smtClean="0">
                <a:effectLst/>
                <a:latin typeface="Arial" panose="020B0604020202020204" pitchFamily="34" charset="0"/>
                <a:ea typeface="Calibri" panose="020F0502020204030204" pitchFamily="34" charset="0"/>
                <a:cs typeface="Arial" panose="020B0604020202020204" pitchFamily="34" charset="0"/>
              </a:rPr>
              <a:t> 2014)</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39896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2400" dirty="0">
                <a:latin typeface="Arial" panose="020B0604020202020204" pitchFamily="34" charset="0"/>
                <a:cs typeface="Arial" panose="020B0604020202020204" pitchFamily="34" charset="0"/>
              </a:rPr>
              <a:t>Türkiye’nin su ayak izini belirlemek amacıyla yapılan çalışmada; nüfusu 75. 627.384, net kullanılabilir tatlı su kaynağı: 112 milyar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/yıl, kişi başına düşen tatlı su miktarı: 1.519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/kişi/yıl olarak alınmıştır (WWF 2014).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Kişi </a:t>
            </a:r>
            <a:r>
              <a:rPr lang="tr-TR" sz="2400" dirty="0">
                <a:latin typeface="Arial" panose="020B0604020202020204" pitchFamily="34" charset="0"/>
                <a:cs typeface="Arial" panose="020B0604020202020204" pitchFamily="34" charset="0"/>
              </a:rPr>
              <a:t>başına düşen su ayak izi, ülke içerisinde tüketilen mal ve hizmetlerin üretimi için kullanılan toplam su miktarı, yani tüketimin su ayak izi nüfusa bölünerek elde edilmiştir. </a:t>
            </a:r>
          </a:p>
        </p:txBody>
      </p:sp>
    </p:spTree>
    <p:extLst>
      <p:ext uri="{BB962C8B-B14F-4D97-AF65-F5344CB8AC3E}">
        <p14:creationId xmlns:p14="http://schemas.microsoft.com/office/powerpoint/2010/main" val="3739262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2942" y="613775"/>
            <a:ext cx="11561524" cy="5763604"/>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Türkiye’nin su ayak izi hesaplamalarında, ülkedeki üretimin ve tüketimin %80’nin iç su kaynaklarına dayandığı tespit edilmiştir. </a:t>
            </a: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durum, tatlı su kaynaklarının sürdürülebilirliğinin ülke ekonomisini doğrudan etkilediğini gösterir.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Türkiye’de </a:t>
            </a:r>
            <a:r>
              <a:rPr lang="tr-TR" sz="2400" dirty="0">
                <a:latin typeface="Arial" panose="020B0604020202020204" pitchFamily="34" charset="0"/>
                <a:cs typeface="Arial" panose="020B0604020202020204" pitchFamily="34" charset="0"/>
              </a:rPr>
              <a:t>tüketimin su ayak izi ile üretimin su ayak izi birbirine çok yakındır. Aynı şekilde ülkeye ithalatla giren sanal su, ihracatla çıkan sanal su miktarına eşittir.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Türkiye’nin </a:t>
            </a:r>
            <a:r>
              <a:rPr lang="tr-TR" sz="2400" dirty="0">
                <a:latin typeface="Arial" panose="020B0604020202020204" pitchFamily="34" charset="0"/>
                <a:cs typeface="Arial" panose="020B0604020202020204" pitchFamily="34" charset="0"/>
              </a:rPr>
              <a:t>sanal su ithalatının ve ihracatının birbirine eşit denecek kadar yakın olması, sanal su bütçesinin denkliğini göstermektedir.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Türkiye’nin </a:t>
            </a:r>
            <a:r>
              <a:rPr lang="tr-TR" sz="2400" dirty="0">
                <a:latin typeface="Arial" panose="020B0604020202020204" pitchFamily="34" charset="0"/>
                <a:cs typeface="Arial" panose="020B0604020202020204" pitchFamily="34" charset="0"/>
              </a:rPr>
              <a:t>üretiminde ve tüketimindeki mavi, yeşil ve gri su ayak izi oranları incelendiğinde, en büyük payı yeşil su ayak izinin aldığı görülmektedir. Bu durum, Türkiye’de üretimin ve tüketimin yağışlara ve iklim koşullarına duyarlı olduğunu ifade etmektedir.</a:t>
            </a:r>
          </a:p>
          <a:p>
            <a:endParaRPr lang="tr-TR" dirty="0"/>
          </a:p>
        </p:txBody>
      </p:sp>
    </p:spTree>
    <p:extLst>
      <p:ext uri="{BB962C8B-B14F-4D97-AF65-F5344CB8AC3E}">
        <p14:creationId xmlns:p14="http://schemas.microsoft.com/office/powerpoint/2010/main" val="3155969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260" y="435236"/>
            <a:ext cx="11711835" cy="5915459"/>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Türkiye’de üretimin su ayak izinin yaklaşık olarak yüzde 90’ı tarım sektöründen kaynaklanmaktadır. </a:t>
            </a:r>
            <a:r>
              <a:rPr lang="tr-TR" sz="2400" dirty="0" smtClean="0">
                <a:latin typeface="Arial" panose="020B0604020202020204" pitchFamily="34" charset="0"/>
                <a:cs typeface="Arial" panose="020B0604020202020204" pitchFamily="34" charset="0"/>
              </a:rPr>
              <a:t>Tarım </a:t>
            </a:r>
            <a:r>
              <a:rPr lang="tr-TR" sz="2400" dirty="0">
                <a:latin typeface="Arial" panose="020B0604020202020204" pitchFamily="34" charset="0"/>
                <a:cs typeface="Arial" panose="020B0604020202020204" pitchFamily="34" charset="0"/>
              </a:rPr>
              <a:t>sektörünün su ayak izinde en büyük payı alan yeşil su ayak izi, tarımsal üretimin iklim koşullarına duyarlılığını göstermektedir. </a:t>
            </a:r>
            <a:r>
              <a:rPr lang="tr-TR" sz="2400" dirty="0" smtClean="0">
                <a:latin typeface="Arial" panose="020B0604020202020204" pitchFamily="34" charset="0"/>
                <a:cs typeface="Arial" panose="020B0604020202020204" pitchFamily="34" charset="0"/>
              </a:rPr>
              <a:t>Tarımın </a:t>
            </a:r>
            <a:r>
              <a:rPr lang="tr-TR" sz="2400" dirty="0">
                <a:latin typeface="Arial" panose="020B0604020202020204" pitchFamily="34" charset="0"/>
                <a:cs typeface="Arial" panose="020B0604020202020204" pitchFamily="34" charset="0"/>
              </a:rPr>
              <a:t>su ayak izinde ikinci büyük payı alan mavi su ayak izi ise, sulamanın ve mevcut su kaynaklarının etkin kullanımının sektör için önemini vurgulamaktadır.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Üretimin </a:t>
            </a:r>
            <a:r>
              <a:rPr lang="tr-TR" sz="2400" dirty="0">
                <a:latin typeface="Arial" panose="020B0604020202020204" pitchFamily="34" charset="0"/>
                <a:cs typeface="Arial" panose="020B0604020202020204" pitchFamily="34" charset="0"/>
              </a:rPr>
              <a:t>su ayak izi, bir ülkede suyun nasıl kullanıldığını, bu kullanımın uygun ve sürdürülebilir olup olmadığını gösterir</a:t>
            </a:r>
            <a:r>
              <a:rPr lang="tr-TR" sz="2400" dirty="0" smtClean="0">
                <a:latin typeface="Arial" panose="020B0604020202020204" pitchFamily="34" charset="0"/>
                <a:cs typeface="Arial" panose="020B0604020202020204" pitchFamily="34" charset="0"/>
              </a:rPr>
              <a:t>. Türkiye’de </a:t>
            </a:r>
            <a:r>
              <a:rPr lang="tr-TR" sz="2400" dirty="0">
                <a:latin typeface="Arial" panose="020B0604020202020204" pitchFamily="34" charset="0"/>
                <a:cs typeface="Arial" panose="020B0604020202020204" pitchFamily="34" charset="0"/>
              </a:rPr>
              <a:t>üretimin su ayak izi yaklaşık 139,6 milyar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yıl’dır</a:t>
            </a:r>
            <a:r>
              <a:rPr lang="tr-TR" sz="2400" dirty="0">
                <a:latin typeface="Arial" panose="020B0604020202020204" pitchFamily="34" charset="0"/>
                <a:cs typeface="Arial" panose="020B0604020202020204" pitchFamily="34" charset="0"/>
              </a:rPr>
              <a:t>. Türkiye’de üretimden kaynaklanan su ayak izinin %64’ü yeşil su ayak izi, %19’u mavi su ayak izi ve %17’i de gri su ayak izidir (Şekil 3).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Türkiye’de </a:t>
            </a:r>
            <a:r>
              <a:rPr lang="tr-TR" sz="2400" dirty="0">
                <a:latin typeface="Arial" panose="020B0604020202020204" pitchFamily="34" charset="0"/>
                <a:cs typeface="Arial" panose="020B0604020202020204" pitchFamily="34" charset="0"/>
              </a:rPr>
              <a:t>sektörlere göre üretimin su ayak izi Şekil 4’te verilmiştir. Ülkemizin su ayak izinde %89 ile en büyük payı tarım sektörü almaktadır. Bunu %7 ile evsel su kullanımı ve %4 ile endüstriyel üretim takip etmektedir.</a:t>
            </a:r>
          </a:p>
          <a:p>
            <a:pPr marL="0" indent="0">
              <a:buNone/>
            </a:pPr>
            <a:endParaRPr lang="tr-TR" dirty="0"/>
          </a:p>
        </p:txBody>
      </p:sp>
    </p:spTree>
    <p:extLst>
      <p:ext uri="{BB962C8B-B14F-4D97-AF65-F5344CB8AC3E}">
        <p14:creationId xmlns:p14="http://schemas.microsoft.com/office/powerpoint/2010/main" val="1476712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4" name="Grafik 3"/>
          <p:cNvGraphicFramePr/>
          <p:nvPr>
            <p:extLst>
              <p:ext uri="{D42A27DB-BD31-4B8C-83A1-F6EECF244321}">
                <p14:modId xmlns:p14="http://schemas.microsoft.com/office/powerpoint/2010/main" val="2998465527"/>
              </p:ext>
            </p:extLst>
          </p:nvPr>
        </p:nvGraphicFramePr>
        <p:xfrm>
          <a:off x="450936" y="100208"/>
          <a:ext cx="9820406" cy="4313717"/>
        </p:xfrm>
        <a:graphic>
          <a:graphicData uri="http://schemas.openxmlformats.org/drawingml/2006/chart">
            <c:chart xmlns:c="http://schemas.openxmlformats.org/drawingml/2006/chart" xmlns:r="http://schemas.openxmlformats.org/officeDocument/2006/relationships" r:id="rId2"/>
          </a:graphicData>
        </a:graphic>
      </p:graphicFrame>
      <p:sp>
        <p:nvSpPr>
          <p:cNvPr id="5" name="Dikdörtgen 4"/>
          <p:cNvSpPr/>
          <p:nvPr/>
        </p:nvSpPr>
        <p:spPr>
          <a:xfrm>
            <a:off x="87682" y="4677627"/>
            <a:ext cx="11924777" cy="1897443"/>
          </a:xfrm>
          <a:prstGeom prst="rect">
            <a:avLst/>
          </a:prstGeom>
        </p:spPr>
        <p:txBody>
          <a:bodyPr wrap="square">
            <a:spAutoFit/>
          </a:bodyPr>
          <a:lstStyle/>
          <a:p>
            <a:pPr algn="just">
              <a:lnSpc>
                <a:spcPct val="115000"/>
              </a:lnSpc>
              <a:spcAft>
                <a:spcPts val="0"/>
              </a:spcAft>
            </a:pP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Mavi su: Üretim süreci boyunca kullanılan yüzey ve yeraltı suyu miktarıdır.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Yeşil su: Üretim süreci boyunca kullanılan yağmur suyuna karşılık gelen su miktarıdır.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i="1" dirty="0" smtClean="0">
                <a:effectLst/>
                <a:latin typeface="Times New Roman" panose="02020603050405020304" pitchFamily="18" charset="0"/>
                <a:ea typeface="Calibri" panose="020F0502020204030204" pitchFamily="34" charset="0"/>
                <a:cs typeface="Times New Roman" panose="02020603050405020304" pitchFamily="18" charset="0"/>
              </a:rPr>
              <a:t>Gri su: Ürünün üretiminden veya tedarik zincirinden doğan kirli suyun temizlenmesi için gerekli su miktarıdır.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sz="2400" dirty="0" smtClean="0">
                <a:effectLst/>
                <a:latin typeface="Arial" panose="020B0604020202020204" pitchFamily="34" charset="0"/>
                <a:ea typeface="Calibri" panose="020F0502020204030204" pitchFamily="34" charset="0"/>
                <a:cs typeface="Arial" panose="020B0604020202020204" pitchFamily="34" charset="0"/>
              </a:rPr>
              <a:t>Şekil 3. Su ayak izi bileşenlerine göre Türkiye’de üretimin ve tüketimin su ayak izi (WFF 2014)</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24453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4" name="Grafik 3"/>
          <p:cNvGraphicFramePr/>
          <p:nvPr>
            <p:extLst>
              <p:ext uri="{D42A27DB-BD31-4B8C-83A1-F6EECF244321}">
                <p14:modId xmlns:p14="http://schemas.microsoft.com/office/powerpoint/2010/main" val="478882609"/>
              </p:ext>
            </p:extLst>
          </p:nvPr>
        </p:nvGraphicFramePr>
        <p:xfrm>
          <a:off x="2780779" y="300625"/>
          <a:ext cx="7678454" cy="4590789"/>
        </p:xfrm>
        <a:graphic>
          <a:graphicData uri="http://schemas.openxmlformats.org/drawingml/2006/chart">
            <c:chart xmlns:c="http://schemas.openxmlformats.org/drawingml/2006/chart" xmlns:r="http://schemas.openxmlformats.org/officeDocument/2006/relationships" r:id="rId2"/>
          </a:graphicData>
        </a:graphic>
      </p:graphicFrame>
      <p:sp>
        <p:nvSpPr>
          <p:cNvPr id="5" name="Dikdörtgen 4"/>
          <p:cNvSpPr/>
          <p:nvPr/>
        </p:nvSpPr>
        <p:spPr>
          <a:xfrm>
            <a:off x="1006257" y="5329889"/>
            <a:ext cx="10642947" cy="517065"/>
          </a:xfrm>
          <a:prstGeom prst="rect">
            <a:avLst/>
          </a:prstGeom>
        </p:spPr>
        <p:txBody>
          <a:bodyPr wrap="square">
            <a:spAutoFit/>
          </a:bodyPr>
          <a:lstStyle/>
          <a:p>
            <a:pPr>
              <a:lnSpc>
                <a:spcPct val="115000"/>
              </a:lnSpc>
              <a:spcAft>
                <a:spcPts val="0"/>
              </a:spcAft>
            </a:pPr>
            <a:r>
              <a:rPr lang="tr-TR" sz="2400" dirty="0" smtClean="0">
                <a:effectLst/>
                <a:latin typeface="Arial" panose="020B0604020202020204" pitchFamily="34" charset="0"/>
                <a:ea typeface="Calibri" panose="020F0502020204030204" pitchFamily="34" charset="0"/>
                <a:cs typeface="Arial" panose="020B0604020202020204" pitchFamily="34" charset="0"/>
              </a:rPr>
              <a:t>Şekil 4. Sektörlere göre üretimin su ayak  izi (WFF 2014)</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4839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61329"/>
            <a:ext cx="10515600" cy="5051164"/>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Türkiye’de su ayak </a:t>
            </a:r>
            <a:r>
              <a:rPr lang="tr-TR" sz="2400" dirty="0" smtClean="0">
                <a:latin typeface="Arial" panose="020B0604020202020204" pitchFamily="34" charset="0"/>
                <a:cs typeface="Arial" panose="020B0604020202020204" pitchFamily="34" charset="0"/>
              </a:rPr>
              <a:t>izinde, </a:t>
            </a:r>
            <a:r>
              <a:rPr lang="tr-TR" sz="2400" dirty="0">
                <a:latin typeface="Arial" panose="020B0604020202020204" pitchFamily="34" charset="0"/>
                <a:cs typeface="Arial" panose="020B0604020202020204" pitchFamily="34" charset="0"/>
              </a:rPr>
              <a:t>bitkiler içerisinde en büyük payı tahıllar ile yem bitkileri almaktadır. </a:t>
            </a: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bitkiler yeşil su ayak izinde de ilk sıralarda bulunmaktadır.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Mavi </a:t>
            </a:r>
            <a:r>
              <a:rPr lang="tr-TR" sz="2400" dirty="0">
                <a:latin typeface="Arial" panose="020B0604020202020204" pitchFamily="34" charset="0"/>
                <a:cs typeface="Arial" panose="020B0604020202020204" pitchFamily="34" charset="0"/>
              </a:rPr>
              <a:t>su ayak izinde ise en büyük payı tahıllar ile endüstri bitkileri almaktadır.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Endüstri </a:t>
            </a:r>
            <a:r>
              <a:rPr lang="tr-TR" sz="2400" dirty="0">
                <a:latin typeface="Arial" panose="020B0604020202020204" pitchFamily="34" charset="0"/>
                <a:cs typeface="Arial" panose="020B0604020202020204" pitchFamily="34" charset="0"/>
              </a:rPr>
              <a:t>bitkileri gibi ekonomik değeri yüksek olan bitkilerin mavi su ayak izi daha yüksektir. Bunlar arasında özellikle şekerpancarı özel bir yere sahiptir.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Dünyanın </a:t>
            </a:r>
            <a:r>
              <a:rPr lang="tr-TR" sz="2400" dirty="0">
                <a:latin typeface="Arial" panose="020B0604020202020204" pitchFamily="34" charset="0"/>
                <a:cs typeface="Arial" panose="020B0604020202020204" pitchFamily="34" charset="0"/>
              </a:rPr>
              <a:t>ortalama su ayak izi 1.24 milyon litre/yıl, Türkiye’nin ortalama su ayak izi 1.61 milyon litre/</a:t>
            </a:r>
            <a:r>
              <a:rPr lang="tr-TR" sz="2400" dirty="0" err="1">
                <a:latin typeface="Arial" panose="020B0604020202020204" pitchFamily="34" charset="0"/>
                <a:cs typeface="Arial" panose="020B0604020202020204" pitchFamily="34" charset="0"/>
              </a:rPr>
              <a:t>yıl’dır</a:t>
            </a:r>
            <a:r>
              <a:rPr lang="tr-TR" sz="2400" dirty="0">
                <a:latin typeface="Arial" panose="020B0604020202020204" pitchFamily="34" charset="0"/>
                <a:cs typeface="Arial" panose="020B0604020202020204" pitchFamily="34" charset="0"/>
              </a:rPr>
              <a:t>.</a:t>
            </a:r>
          </a:p>
          <a:p>
            <a:pPr marL="0" indent="0">
              <a:buNone/>
            </a:pPr>
            <a:endParaRPr lang="tr-TR" dirty="0"/>
          </a:p>
        </p:txBody>
      </p:sp>
    </p:spTree>
    <p:extLst>
      <p:ext uri="{BB962C8B-B14F-4D97-AF65-F5344CB8AC3E}">
        <p14:creationId xmlns:p14="http://schemas.microsoft.com/office/powerpoint/2010/main" val="3190658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0101" y="911224"/>
            <a:ext cx="10515600" cy="5289159"/>
          </a:xfrm>
        </p:spPr>
        <p:txBody>
          <a:bodyPr>
            <a:normAutofit fontScale="92500" lnSpcReduction="10000"/>
          </a:bodyPr>
          <a:lstStyle/>
          <a:p>
            <a:pPr marL="0" indent="0" algn="just">
              <a:buNone/>
            </a:pPr>
            <a:r>
              <a:rPr lang="tr-TR" sz="2600" dirty="0">
                <a:latin typeface="Arial" panose="020B0604020202020204" pitchFamily="34" charset="0"/>
                <a:cs typeface="Arial" panose="020B0604020202020204" pitchFamily="34" charset="0"/>
              </a:rPr>
              <a:t>Su kaynakları yönetimi ve su kullanımının değerlendirilmesinde yeni bir yaklaşım, su ayak izinin belirlenmesidir. Bir ülkede su ayak izinin belirlenmesi, planlayıcı, yatırımcı ve karar vericilere yön gösterir. Bir ürünün su ayak izi ile ürünün sanal su içeriği olarak bilinen ürünün saklı, gömülü, harici ya da gölge suyu birbirinden farklı terimlerdir. </a:t>
            </a:r>
            <a:endParaRPr lang="tr-TR" sz="2600" dirty="0" smtClean="0">
              <a:latin typeface="Arial" panose="020B0604020202020204" pitchFamily="34" charset="0"/>
              <a:cs typeface="Arial" panose="020B0604020202020204" pitchFamily="34" charset="0"/>
            </a:endParaRPr>
          </a:p>
          <a:p>
            <a:pPr marL="0" indent="0" algn="just">
              <a:buNone/>
            </a:pPr>
            <a:endParaRPr lang="tr-TR" sz="2600" u="sng" dirty="0">
              <a:latin typeface="Arial" panose="020B0604020202020204" pitchFamily="34" charset="0"/>
              <a:cs typeface="Arial" panose="020B0604020202020204" pitchFamily="34" charset="0"/>
            </a:endParaRPr>
          </a:p>
          <a:p>
            <a:pPr marL="0" indent="0" algn="just">
              <a:buNone/>
            </a:pPr>
            <a:r>
              <a:rPr lang="tr-TR" sz="2600" b="1" dirty="0" smtClean="0">
                <a:latin typeface="Arial" panose="020B0604020202020204" pitchFamily="34" charset="0"/>
                <a:cs typeface="Arial" panose="020B0604020202020204" pitchFamily="34" charset="0"/>
              </a:rPr>
              <a:t>Sanal </a:t>
            </a:r>
            <a:r>
              <a:rPr lang="tr-TR" sz="2600" b="1" dirty="0">
                <a:latin typeface="Arial" panose="020B0604020202020204" pitchFamily="34" charset="0"/>
                <a:cs typeface="Arial" panose="020B0604020202020204" pitchFamily="34" charset="0"/>
              </a:rPr>
              <a:t>su, </a:t>
            </a:r>
            <a:r>
              <a:rPr lang="tr-TR" sz="2600" dirty="0">
                <a:latin typeface="Arial" panose="020B0604020202020204" pitchFamily="34" charset="0"/>
                <a:cs typeface="Arial" panose="020B0604020202020204" pitchFamily="34" charset="0"/>
              </a:rPr>
              <a:t>yalnızca ürünün içerisindeki saklı suyu ifade eder ve uluslararası veya bölgeler arası görünen su akışları yerine kullanılır. Diğer bir ifadeyle bir ülke veya bir bölge bir ürünü ithal ediyorsa veya ihraç ediyorsa, suyu da sanal olarak ithal/ihraç etmektedir. </a:t>
            </a:r>
            <a:endParaRPr lang="tr-TR" sz="2600" dirty="0" smtClean="0">
              <a:latin typeface="Arial" panose="020B0604020202020204" pitchFamily="34" charset="0"/>
              <a:cs typeface="Arial" panose="020B0604020202020204" pitchFamily="34" charset="0"/>
            </a:endParaRPr>
          </a:p>
          <a:p>
            <a:pPr marL="0" indent="0" algn="just">
              <a:buNone/>
            </a:pPr>
            <a:endParaRPr lang="tr-TR" sz="2600" dirty="0">
              <a:latin typeface="Arial" panose="020B0604020202020204" pitchFamily="34" charset="0"/>
              <a:cs typeface="Arial" panose="020B0604020202020204" pitchFamily="34" charset="0"/>
            </a:endParaRPr>
          </a:p>
          <a:p>
            <a:pPr marL="0" indent="0" algn="just">
              <a:buNone/>
            </a:pPr>
            <a:r>
              <a:rPr lang="tr-TR" sz="2600" b="1" dirty="0" smtClean="0">
                <a:latin typeface="Arial" panose="020B0604020202020204" pitchFamily="34" charset="0"/>
                <a:cs typeface="Arial" panose="020B0604020202020204" pitchFamily="34" charset="0"/>
              </a:rPr>
              <a:t>Su </a:t>
            </a:r>
            <a:r>
              <a:rPr lang="tr-TR" sz="2600" b="1" dirty="0">
                <a:latin typeface="Arial" panose="020B0604020202020204" pitchFamily="34" charset="0"/>
                <a:cs typeface="Arial" panose="020B0604020202020204" pitchFamily="34" charset="0"/>
              </a:rPr>
              <a:t>ayak izi </a:t>
            </a:r>
            <a:r>
              <a:rPr lang="tr-TR" sz="2600" dirty="0">
                <a:latin typeface="Arial" panose="020B0604020202020204" pitchFamily="34" charset="0"/>
                <a:cs typeface="Arial" panose="020B0604020202020204" pitchFamily="34" charset="0"/>
              </a:rPr>
              <a:t>ise yalnızca su hacmini değil, aynı zamanda kullanılan suyun türünü (yeşil, mavi, gri), ne zaman ve nerede kullanıldığını da gösteren bir kavramdır. Bir ürünün su ayak izi, çok boyutlu bir gösterge olmasına rağmen, sanal su (saklı su içeriği ve gömülü su) yalnızca kullanılan suyun miktarını ifade eder. </a:t>
            </a:r>
          </a:p>
          <a:p>
            <a:pPr marL="0" indent="0">
              <a:buNone/>
            </a:pPr>
            <a:endParaRPr lang="tr-TR" dirty="0"/>
          </a:p>
        </p:txBody>
      </p:sp>
    </p:spTree>
    <p:extLst>
      <p:ext uri="{BB962C8B-B14F-4D97-AF65-F5344CB8AC3E}">
        <p14:creationId xmlns:p14="http://schemas.microsoft.com/office/powerpoint/2010/main" val="201997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0831" y="338202"/>
            <a:ext cx="11436263" cy="6325643"/>
          </a:xfrm>
        </p:spPr>
        <p:txBody>
          <a:bodyPr>
            <a:normAutofit lnSpcReduction="10000"/>
          </a:bodyPr>
          <a:lstStyle/>
          <a:p>
            <a:pPr marL="0" indent="0" algn="just">
              <a:buNone/>
            </a:pPr>
            <a:r>
              <a:rPr lang="tr-TR" sz="2400" dirty="0">
                <a:latin typeface="Arial" panose="020B0604020202020204" pitchFamily="34" charset="0"/>
                <a:cs typeface="Arial" panose="020B0604020202020204" pitchFamily="34" charset="0"/>
              </a:rPr>
              <a:t>Tüketimin su ayak izi; bir ülkede tüketilen malların ve hizmetlerin üretiminde kullanılan tatlı su miktarıdır.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Türkiye’de </a:t>
            </a:r>
            <a:r>
              <a:rPr lang="tr-TR" sz="2400" dirty="0">
                <a:latin typeface="Arial" panose="020B0604020202020204" pitchFamily="34" charset="0"/>
                <a:cs typeface="Arial" panose="020B0604020202020204" pitchFamily="34" charset="0"/>
              </a:rPr>
              <a:t>tüketimin su ayak izi yaklaşık 140,2 milyar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yıl’dır</a:t>
            </a:r>
            <a:r>
              <a:rPr lang="tr-TR" sz="2400" dirty="0">
                <a:latin typeface="Arial" panose="020B0604020202020204" pitchFamily="34" charset="0"/>
                <a:cs typeface="Arial" panose="020B0604020202020204" pitchFamily="34" charset="0"/>
              </a:rPr>
              <a:t>. Tüketimin su ayak izinin %66’sı yeşil su ayak izi, %17’si mavi su ayak izi, %17’si gri su ayak izidir.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Tüketimin </a:t>
            </a:r>
            <a:r>
              <a:rPr lang="tr-TR" sz="2400" dirty="0">
                <a:latin typeface="Arial" panose="020B0604020202020204" pitchFamily="34" charset="0"/>
                <a:cs typeface="Arial" panose="020B0604020202020204" pitchFamily="34" charset="0"/>
              </a:rPr>
              <a:t>su ayak izinde en büyük payı %89 ile tarım almaktadır. Endüstriyel ve evsel su kullanımı, tüketimin su ayak izinin sırasıyla %6’sını ve %5’ini oluşturur. Türkiye’de içme ve kullanma amacıyla günlük kişi başına düşen su miktarı 216 litre/</a:t>
            </a:r>
            <a:r>
              <a:rPr lang="tr-TR" sz="2400" dirty="0" err="1">
                <a:latin typeface="Arial" panose="020B0604020202020204" pitchFamily="34" charset="0"/>
                <a:cs typeface="Arial" panose="020B0604020202020204" pitchFamily="34" charset="0"/>
              </a:rPr>
              <a:t>kişi’dir</a:t>
            </a:r>
            <a:r>
              <a:rPr lang="tr-TR" sz="2400" dirty="0">
                <a:latin typeface="Arial" panose="020B0604020202020204" pitchFamily="34" charset="0"/>
                <a:cs typeface="Arial" panose="020B0604020202020204" pitchFamily="34" charset="0"/>
              </a:rPr>
              <a:t> (TÜİK). </a:t>
            </a:r>
            <a:r>
              <a:rPr lang="tr-TR" sz="2400" dirty="0" smtClean="0">
                <a:latin typeface="Arial" panose="020B0604020202020204" pitchFamily="34" charset="0"/>
                <a:cs typeface="Arial" panose="020B0604020202020204" pitchFamily="34" charset="0"/>
              </a:rPr>
              <a:t>Su ayak izi yaklaşımı çerçevesinde sanal su dikkate alındığında Türkiye’de bir kişinin günlük doğrudan ve dolaylı su tüketimi 5.416 litredir (WWF 2014). </a:t>
            </a: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Bir ülkede </a:t>
            </a:r>
            <a:r>
              <a:rPr lang="tr-TR" sz="2400" b="1" dirty="0" smtClean="0">
                <a:latin typeface="Arial" panose="020B0604020202020204" pitchFamily="34" charset="0"/>
                <a:cs typeface="Arial" panose="020B0604020202020204" pitchFamily="34" charset="0"/>
              </a:rPr>
              <a:t>tüketimin iç su ayak izi, </a:t>
            </a:r>
            <a:r>
              <a:rPr lang="tr-TR" sz="2400" dirty="0" smtClean="0">
                <a:latin typeface="Arial" panose="020B0604020202020204" pitchFamily="34" charset="0"/>
                <a:cs typeface="Arial" panose="020B0604020202020204" pitchFamily="34" charset="0"/>
              </a:rPr>
              <a:t>ülkedeki su kaynaklarının tüketim amacıyla kullanılan bölümünü belirtir (mal ve hizmet üretiminde). </a:t>
            </a:r>
            <a:r>
              <a:rPr lang="tr-TR" sz="2400" b="1" dirty="0" smtClean="0">
                <a:latin typeface="Arial" panose="020B0604020202020204" pitchFamily="34" charset="0"/>
                <a:cs typeface="Arial" panose="020B0604020202020204" pitchFamily="34" charset="0"/>
              </a:rPr>
              <a:t>Tüketimin dış su ayak izi</a:t>
            </a:r>
            <a:r>
              <a:rPr lang="tr-TR" sz="2400" dirty="0" smtClean="0">
                <a:latin typeface="Arial" panose="020B0604020202020204" pitchFamily="34" charset="0"/>
                <a:cs typeface="Arial" panose="020B0604020202020204" pitchFamily="34" charset="0"/>
              </a:rPr>
              <a:t> ise, başka bir ülkede üretilen ve ithal edilen mal ya da hizmetler için kullanılan suyu belirtir.</a:t>
            </a:r>
          </a:p>
          <a:p>
            <a:pPr marL="0" indent="0">
              <a:buNone/>
            </a:pPr>
            <a:endParaRPr lang="tr-TR" dirty="0"/>
          </a:p>
        </p:txBody>
      </p:sp>
    </p:spTree>
    <p:extLst>
      <p:ext uri="{BB962C8B-B14F-4D97-AF65-F5344CB8AC3E}">
        <p14:creationId xmlns:p14="http://schemas.microsoft.com/office/powerpoint/2010/main" val="2701309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5573" y="901874"/>
            <a:ext cx="11692002" cy="5649237"/>
          </a:xfrm>
        </p:spPr>
        <p:txBody>
          <a:bodyPr>
            <a:normAutofit lnSpcReduction="10000"/>
          </a:bodyPr>
          <a:lstStyle/>
          <a:p>
            <a:pPr marL="0" indent="0" algn="just">
              <a:buNone/>
            </a:pPr>
            <a:r>
              <a:rPr lang="tr-TR" sz="2400" dirty="0">
                <a:latin typeface="Arial" panose="020B0604020202020204" pitchFamily="34" charset="0"/>
                <a:cs typeface="Arial" panose="020B0604020202020204" pitchFamily="34" charset="0"/>
              </a:rPr>
              <a:t>Su ayak izi, bir birim ürün elde edebilmek için doğrudan ve dolaylı tüketilen su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 miktarıdır.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Her </a:t>
            </a:r>
            <a:r>
              <a:rPr lang="tr-TR" sz="2400" dirty="0">
                <a:latin typeface="Arial" panose="020B0604020202020204" pitchFamily="34" charset="0"/>
                <a:cs typeface="Arial" panose="020B0604020202020204" pitchFamily="34" charset="0"/>
              </a:rPr>
              <a:t>ülkenin her tarım ürünü için su ayak izi farklıdır.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Gelişmiş </a:t>
            </a:r>
            <a:r>
              <a:rPr lang="tr-TR" sz="2400" dirty="0">
                <a:latin typeface="Arial" panose="020B0604020202020204" pitchFamily="34" charset="0"/>
                <a:cs typeface="Arial" panose="020B0604020202020204" pitchFamily="34" charset="0"/>
              </a:rPr>
              <a:t>ülkelerde su ayak izleri genellikle daha düşüktür. Başka bir ifadeyle, birim tarım ürününün üretilmesi için daha az su kullanılmaktadır.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Su </a:t>
            </a:r>
            <a:r>
              <a:rPr lang="tr-TR" sz="2400" dirty="0">
                <a:latin typeface="Arial" panose="020B0604020202020204" pitchFamily="34" charset="0"/>
                <a:cs typeface="Arial" panose="020B0604020202020204" pitchFamily="34" charset="0"/>
              </a:rPr>
              <a:t>sıkıntısı çeken ülkeler grubunda yer alan ülkemizde, yıllık kişi başına tüketilen mal ve hizmetlerin üretimi için kullanılan temiz su kaynağı miktarı veya su ayak izi miktarı 1650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yıl’dır</a:t>
            </a:r>
            <a:r>
              <a:rPr lang="tr-TR"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Türkiye’nin </a:t>
            </a:r>
            <a:r>
              <a:rPr lang="tr-TR" sz="2400" dirty="0">
                <a:latin typeface="Arial" panose="020B0604020202020204" pitchFamily="34" charset="0"/>
                <a:cs typeface="Arial" panose="020B0604020202020204" pitchFamily="34" charset="0"/>
              </a:rPr>
              <a:t>su kaynaklarının planlama ve yönetimini su ayak izini azaltacak şekilde yapması gereklidir.</a:t>
            </a:r>
          </a:p>
        </p:txBody>
      </p:sp>
    </p:spTree>
    <p:extLst>
      <p:ext uri="{BB962C8B-B14F-4D97-AF65-F5344CB8AC3E}">
        <p14:creationId xmlns:p14="http://schemas.microsoft.com/office/powerpoint/2010/main" val="14619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5361" y="760913"/>
            <a:ext cx="10948791" cy="4351338"/>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Su ayak izi, birim zamanda harcanan (buharlaşma dahil) ve/veya kirletilen su miktarı ile ölçülmektedir.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b="1" u="sng" dirty="0">
              <a:latin typeface="Arial" panose="020B0604020202020204" pitchFamily="34" charset="0"/>
              <a:cs typeface="Arial" panose="020B0604020202020204" pitchFamily="34" charset="0"/>
            </a:endParaRPr>
          </a:p>
          <a:p>
            <a:pPr marL="0" indent="0" algn="just">
              <a:buNone/>
            </a:pPr>
            <a:r>
              <a:rPr lang="tr-TR" sz="2400" b="1" u="sng" dirty="0" smtClean="0">
                <a:latin typeface="Arial" panose="020B0604020202020204" pitchFamily="34" charset="0"/>
                <a:cs typeface="Arial" panose="020B0604020202020204" pitchFamily="34" charset="0"/>
              </a:rPr>
              <a:t>Bir </a:t>
            </a:r>
            <a:r>
              <a:rPr lang="tr-TR" sz="2400" b="1" u="sng" dirty="0">
                <a:latin typeface="Arial" panose="020B0604020202020204" pitchFamily="34" charset="0"/>
                <a:cs typeface="Arial" panose="020B0604020202020204" pitchFamily="34" charset="0"/>
              </a:rPr>
              <a:t>bireyin, toplumun veya iş kolunun su ayak izi;</a:t>
            </a:r>
            <a:r>
              <a:rPr lang="tr-TR" sz="2400" dirty="0">
                <a:latin typeface="Arial" panose="020B0604020202020204" pitchFamily="34" charset="0"/>
                <a:cs typeface="Arial" panose="020B0604020202020204" pitchFamily="34" charset="0"/>
              </a:rPr>
              <a:t> bireyin veya toplumun tükettiği malların ve hizmetlerin üretimi için kullanılan veya üreticinin mal ve hizmet üretimi için kullandığı toplam temiz su kaynaklarının miktarı olarak tanımlanır.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Su </a:t>
            </a:r>
            <a:r>
              <a:rPr lang="tr-TR" sz="2400" dirty="0">
                <a:latin typeface="Arial" panose="020B0604020202020204" pitchFamily="34" charset="0"/>
                <a:cs typeface="Arial" panose="020B0604020202020204" pitchFamily="34" charset="0"/>
              </a:rPr>
              <a:t>ayak izi kavramı, su kullanımına yönelik alternatif bir göstergedir. Su ayak izi, sistemden çekilen su miktarı yerine tüketilen su miktarını incelemektedir.</a:t>
            </a:r>
          </a:p>
        </p:txBody>
      </p:sp>
    </p:spTree>
    <p:extLst>
      <p:ext uri="{BB962C8B-B14F-4D97-AF65-F5344CB8AC3E}">
        <p14:creationId xmlns:p14="http://schemas.microsoft.com/office/powerpoint/2010/main" val="925501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5570" y="422709"/>
            <a:ext cx="10515600" cy="5489575"/>
          </a:xfrm>
        </p:spPr>
        <p:txBody>
          <a:bodyPr>
            <a:normAutofit lnSpcReduction="10000"/>
          </a:bodyPr>
          <a:lstStyle/>
          <a:p>
            <a:pPr marL="0" indent="0" algn="just">
              <a:buNone/>
            </a:pPr>
            <a:r>
              <a:rPr lang="tr-TR" sz="3200" b="1" dirty="0" smtClean="0">
                <a:latin typeface="Arial" panose="020B0604020202020204" pitchFamily="34" charset="0"/>
                <a:cs typeface="Arial" panose="020B0604020202020204" pitchFamily="34" charset="0"/>
              </a:rPr>
              <a:t>*</a:t>
            </a:r>
            <a:r>
              <a:rPr lang="tr-TR" sz="2400" b="1" u="sng" dirty="0" smtClean="0">
                <a:latin typeface="Arial" panose="020B0604020202020204" pitchFamily="34" charset="0"/>
                <a:cs typeface="Arial" panose="020B0604020202020204" pitchFamily="34" charset="0"/>
              </a:rPr>
              <a:t>Su </a:t>
            </a:r>
            <a:r>
              <a:rPr lang="tr-TR" sz="2400" b="1" u="sng" dirty="0">
                <a:latin typeface="Arial" panose="020B0604020202020204" pitchFamily="34" charset="0"/>
                <a:cs typeface="Arial" panose="020B0604020202020204" pitchFamily="34" charset="0"/>
              </a:rPr>
              <a:t>ayak izi</a:t>
            </a:r>
            <a:r>
              <a:rPr lang="tr-TR" sz="2400" b="1"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bir bireyin, sektör ve/veya ülkenin üretim süreçlerinde kullandığı toplam su hacmidir.</a:t>
            </a:r>
            <a:endParaRPr lang="tr-TR" sz="2400" dirty="0" smtClean="0">
              <a:latin typeface="Arial" panose="020B0604020202020204" pitchFamily="34" charset="0"/>
              <a:cs typeface="Arial" panose="020B0604020202020204" pitchFamily="34" charset="0"/>
            </a:endParaRPr>
          </a:p>
          <a:p>
            <a:pPr marL="0" indent="0" algn="just">
              <a:buNone/>
            </a:pPr>
            <a:r>
              <a:rPr lang="tr-TR" sz="2400" b="1" dirty="0" smtClean="0">
                <a:latin typeface="Arial" panose="020B0604020202020204" pitchFamily="34" charset="0"/>
                <a:cs typeface="Arial" panose="020B0604020202020204" pitchFamily="34" charset="0"/>
              </a:rPr>
              <a:t>Su </a:t>
            </a:r>
            <a:r>
              <a:rPr lang="tr-TR" sz="2400" b="1" dirty="0">
                <a:latin typeface="Arial" panose="020B0604020202020204" pitchFamily="34" charset="0"/>
                <a:cs typeface="Arial" panose="020B0604020202020204" pitchFamily="34" charset="0"/>
              </a:rPr>
              <a:t>ayak izinin, su kullanımını ve kalitesini temsil eden mavi, yeşil ve gri su ayak izi olmak üzere üç bileşeni bulunmaktadır</a:t>
            </a:r>
            <a:r>
              <a:rPr lang="tr-TR"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marL="0" indent="0" algn="just">
              <a:buNone/>
            </a:pPr>
            <a:r>
              <a:rPr lang="tr-TR" sz="2400" b="1" dirty="0" smtClean="0">
                <a:latin typeface="Arial" panose="020B0604020202020204" pitchFamily="34" charset="0"/>
                <a:cs typeface="Arial" panose="020B0604020202020204" pitchFamily="34" charset="0"/>
              </a:rPr>
              <a:t>*1) Mavi </a:t>
            </a:r>
            <a:r>
              <a:rPr lang="tr-TR" sz="2400" b="1" dirty="0">
                <a:latin typeface="Arial" panose="020B0604020202020204" pitchFamily="34" charset="0"/>
                <a:cs typeface="Arial" panose="020B0604020202020204" pitchFamily="34" charset="0"/>
              </a:rPr>
              <a:t>su ayak izi, </a:t>
            </a:r>
            <a:r>
              <a:rPr lang="tr-TR" sz="2400" dirty="0">
                <a:latin typeface="Arial" panose="020B0604020202020204" pitchFamily="34" charset="0"/>
                <a:cs typeface="Arial" panose="020B0604020202020204" pitchFamily="34" charset="0"/>
              </a:rPr>
              <a:t>bir malı üretmek için ihtiyaç duyulan yüzey ve yeraltı tatlı su kaynaklarının toplam hacmi olup tatlı su denilen su kaynaklarıdır.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3200" b="1" dirty="0" smtClean="0">
                <a:latin typeface="Arial" panose="020B0604020202020204" pitchFamily="34" charset="0"/>
                <a:cs typeface="Arial" panose="020B0604020202020204" pitchFamily="34" charset="0"/>
              </a:rPr>
              <a:t>*</a:t>
            </a:r>
            <a:r>
              <a:rPr lang="tr-TR" sz="2400" b="1" dirty="0" smtClean="0">
                <a:latin typeface="Arial" panose="020B0604020202020204" pitchFamily="34" charset="0"/>
                <a:cs typeface="Arial" panose="020B0604020202020204" pitchFamily="34" charset="0"/>
              </a:rPr>
              <a:t>2) Yeşil </a:t>
            </a:r>
            <a:r>
              <a:rPr lang="tr-TR" sz="2400" b="1" dirty="0">
                <a:latin typeface="Arial" panose="020B0604020202020204" pitchFamily="34" charset="0"/>
                <a:cs typeface="Arial" panose="020B0604020202020204" pitchFamily="34" charset="0"/>
              </a:rPr>
              <a:t>su ayak izi,</a:t>
            </a:r>
            <a:r>
              <a:rPr lang="tr-TR" sz="2400" dirty="0">
                <a:latin typeface="Arial" panose="020B0604020202020204" pitchFamily="34" charset="0"/>
                <a:cs typeface="Arial" panose="020B0604020202020204" pitchFamily="34" charset="0"/>
              </a:rPr>
              <a:t> bir malın üretiminde kullanılan toplam yağmur suyudur. Yeşil su ayak izinde, dikkate alınan yağmur suyu; toprakta ya da bir süre için toprak üstünde tutulan yağmur suyudur.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b="1" dirty="0" smtClean="0">
                <a:latin typeface="Arial" panose="020B0604020202020204" pitchFamily="34" charset="0"/>
                <a:cs typeface="Arial" panose="020B0604020202020204" pitchFamily="34" charset="0"/>
              </a:rPr>
              <a:t>*3) Gri </a:t>
            </a:r>
            <a:r>
              <a:rPr lang="tr-TR" sz="2400" b="1" dirty="0">
                <a:latin typeface="Arial" panose="020B0604020202020204" pitchFamily="34" charset="0"/>
                <a:cs typeface="Arial" panose="020B0604020202020204" pitchFamily="34" charset="0"/>
              </a:rPr>
              <a:t>su ayak izi, </a:t>
            </a:r>
            <a:r>
              <a:rPr lang="tr-TR" sz="2400" dirty="0">
                <a:latin typeface="Arial" panose="020B0604020202020204" pitchFamily="34" charset="0"/>
                <a:cs typeface="Arial" panose="020B0604020202020204" pitchFamily="34" charset="0"/>
              </a:rPr>
              <a:t>kirliliğe yönelik bir gösterge olup mevcut su kalitesi standartlarına göre kirlilik yükünün bertaraf edilmesi ya da azaltılması için kullanılan tatlı su miktarını ifade eder. </a:t>
            </a:r>
          </a:p>
          <a:p>
            <a:pPr marL="0" indent="0" algn="just">
              <a:buNone/>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7818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2136" y="517847"/>
            <a:ext cx="11299520" cy="5273353"/>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Türkiye’de üretimin su ayak izi yaklaşık 139,6 milyar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yıl’dır</a:t>
            </a:r>
            <a:r>
              <a:rPr lang="tr-TR" sz="2400" dirty="0">
                <a:latin typeface="Arial" panose="020B0604020202020204" pitchFamily="34" charset="0"/>
                <a:cs typeface="Arial" panose="020B0604020202020204" pitchFamily="34" charset="0"/>
              </a:rPr>
              <a:t>. Türkiye’de üretimden kaynaklanan su ayak izinin %64’ü yeşil su ayak izidir; mavi su ayak izi %19 ve gri su ayak izi %17’dir.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Türkiye’nin </a:t>
            </a:r>
            <a:r>
              <a:rPr lang="tr-TR" sz="2400" dirty="0">
                <a:latin typeface="Arial" panose="020B0604020202020204" pitchFamily="34" charset="0"/>
                <a:cs typeface="Arial" panose="020B0604020202020204" pitchFamily="34" charset="0"/>
              </a:rPr>
              <a:t>toplam su ayak izinin %89’nu tarım sektörü, %7’ni evsel kullanım ve %4’nü sanayi oluşturur.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Tarımın </a:t>
            </a:r>
            <a:r>
              <a:rPr lang="tr-TR" sz="2400" dirty="0">
                <a:latin typeface="Arial" panose="020B0604020202020204" pitchFamily="34" charset="0"/>
                <a:cs typeface="Arial" panose="020B0604020202020204" pitchFamily="34" charset="0"/>
              </a:rPr>
              <a:t>su ayak izinin ise %92’si bitkisel üretimden, %8’i otlatmadan kaynaklanır.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Bitkisel üretimin </a:t>
            </a:r>
            <a:r>
              <a:rPr lang="tr-TR" sz="2400" dirty="0">
                <a:latin typeface="Arial" panose="020B0604020202020204" pitchFamily="34" charset="0"/>
                <a:cs typeface="Arial" panose="020B0604020202020204" pitchFamily="34" charset="0"/>
              </a:rPr>
              <a:t>su ayak izine bakıldığında, en büyük payın %38 ile tahıllara ait olduğu görülmektedir. Tahılları, %31 ile yem bitkileri izler. Endüstri meyveler %13, yağ bitkileri %5, sebzeler ve baklagiller %2’sini oluşturur.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858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8887" y="1185306"/>
            <a:ext cx="10515600" cy="4351338"/>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Tarım sektörünün önemli bir parçası olan bitkisel üretimde kullanılan suyun %66’sından fazlasını yeşil su oluşturur. Bu sektörde yer alan otlatmanın su ayak izi ise büyük ölçüde yeşil sudan oluşur. Yeşil su oranının yüksek olması, bu sektör için yağışın önemini vurgular. </a:t>
            </a: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Bitkisel </a:t>
            </a:r>
            <a:r>
              <a:rPr lang="tr-TR" sz="2400" dirty="0">
                <a:latin typeface="Arial" panose="020B0604020202020204" pitchFamily="34" charset="0"/>
                <a:cs typeface="Arial" panose="020B0604020202020204" pitchFamily="34" charset="0"/>
              </a:rPr>
              <a:t>üretimde kullanılan suyun yaklaşık %20’sini ise mavi su oluşturur. Bu da sulama uygulamalarına dikkat çekerek, mevcut su kaynaklarının sürdürülebilirliğini sektör için önemli kılmaktadır. Evsel ve endüstriyel su kullanımının su ayak izleri neredeyse tamamen gri sudan oluşur.</a:t>
            </a:r>
          </a:p>
          <a:p>
            <a:pPr marL="0" indent="0" algn="just">
              <a:buNone/>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982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413" y="497866"/>
            <a:ext cx="10515600" cy="4351338"/>
          </a:xfrm>
        </p:spPr>
        <p:txBody>
          <a:bodyPr>
            <a:normAutofit/>
          </a:bodyPr>
          <a:lstStyle/>
          <a:p>
            <a:pPr marL="0" indent="0">
              <a:buNone/>
            </a:pPr>
            <a:r>
              <a:rPr lang="tr-TR" sz="2400" b="1" dirty="0">
                <a:latin typeface="Arial" panose="020B0604020202020204" pitchFamily="34" charset="0"/>
                <a:cs typeface="Arial" panose="020B0604020202020204" pitchFamily="34" charset="0"/>
              </a:rPr>
              <a:t>SU KULLANIMININ DEĞERLENDİRİLMESİNDE SU AYAK İZİ</a:t>
            </a:r>
            <a:endParaRPr lang="tr-TR" sz="2400" dirty="0">
              <a:latin typeface="Arial" panose="020B0604020202020204" pitchFamily="34" charset="0"/>
              <a:cs typeface="Arial" panose="020B0604020202020204" pitchFamily="34" charset="0"/>
            </a:endParaRPr>
          </a:p>
          <a:p>
            <a:pPr marL="0" indent="0" algn="just">
              <a:buNone/>
            </a:pPr>
            <a:r>
              <a:rPr lang="tr-TR" sz="2400" dirty="0">
                <a:latin typeface="Arial" panose="020B0604020202020204" pitchFamily="34" charset="0"/>
                <a:cs typeface="Arial" panose="020B0604020202020204" pitchFamily="34" charset="0"/>
              </a:rPr>
              <a:t> </a:t>
            </a:r>
          </a:p>
          <a:p>
            <a:pPr marL="0" indent="0" algn="just">
              <a:buNone/>
            </a:pPr>
            <a:r>
              <a:rPr lang="tr-TR" sz="2400" dirty="0">
                <a:latin typeface="Arial" panose="020B0604020202020204" pitchFamily="34" charset="0"/>
                <a:cs typeface="Arial" panose="020B0604020202020204" pitchFamily="34" charset="0"/>
              </a:rPr>
              <a:t>Sanal su ile su ayak izi aynı terim veya birbirini tamamlayan terimlermiş gibi olmasına rağmen, ‘’su ayak izi’’ tüketici ve üreticilerin doğrudan veya dolaylı olarak su kullanımını birlikte değerlendiren bir kriter olmaktadır.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b="1" dirty="0">
              <a:latin typeface="Arial" panose="020B0604020202020204" pitchFamily="34" charset="0"/>
              <a:cs typeface="Arial" panose="020B0604020202020204" pitchFamily="34" charset="0"/>
            </a:endParaRPr>
          </a:p>
          <a:p>
            <a:pPr marL="0" indent="0" algn="just">
              <a:buNone/>
            </a:pPr>
            <a:r>
              <a:rPr lang="tr-TR" sz="2400" b="1" dirty="0" smtClean="0">
                <a:latin typeface="Arial" panose="020B0604020202020204" pitchFamily="34" charset="0"/>
                <a:cs typeface="Arial" panose="020B0604020202020204" pitchFamily="34" charset="0"/>
              </a:rPr>
              <a:t>Su </a:t>
            </a:r>
            <a:r>
              <a:rPr lang="tr-TR" sz="2400" b="1" dirty="0">
                <a:latin typeface="Arial" panose="020B0604020202020204" pitchFamily="34" charset="0"/>
                <a:cs typeface="Arial" panose="020B0604020202020204" pitchFamily="34" charset="0"/>
              </a:rPr>
              <a:t>ayak izi, bir bireyin, sektör ve/veya ülkenin üretim süreçlerinde kullandığı toplam su hacmidir. </a:t>
            </a:r>
            <a:r>
              <a:rPr lang="tr-TR" sz="2400" dirty="0">
                <a:latin typeface="Arial" panose="020B0604020202020204" pitchFamily="34" charset="0"/>
                <a:cs typeface="Arial" panose="020B0604020202020204" pitchFamily="34" charset="0"/>
              </a:rPr>
              <a:t>Ancak bir ülkede tüketilen mal ve hizmetlerin tümü o ülkede üretilmediği için; </a:t>
            </a:r>
            <a:r>
              <a:rPr lang="tr-TR" sz="2400" b="1" u="sng" dirty="0">
                <a:latin typeface="Arial" panose="020B0604020202020204" pitchFamily="34" charset="0"/>
                <a:cs typeface="Arial" panose="020B0604020202020204" pitchFamily="34" charset="0"/>
              </a:rPr>
              <a:t>su ayak </a:t>
            </a:r>
            <a:r>
              <a:rPr lang="tr-TR" sz="2400" b="1" u="sng" dirty="0" smtClean="0">
                <a:latin typeface="Arial" panose="020B0604020202020204" pitchFamily="34" charset="0"/>
                <a:cs typeface="Arial" panose="020B0604020202020204" pitchFamily="34" charset="0"/>
              </a:rPr>
              <a:t>izi, </a:t>
            </a:r>
            <a:r>
              <a:rPr lang="tr-TR" sz="2400" b="1" u="sng" dirty="0">
                <a:latin typeface="Arial" panose="020B0604020202020204" pitchFamily="34" charset="0"/>
                <a:cs typeface="Arial" panose="020B0604020202020204" pitchFamily="34" charset="0"/>
              </a:rPr>
              <a:t>yurt içinde üretilen ve ithal edilen ürünlerin üretim süreçlerinde tüketilen su kaynaklarının toplamını </a:t>
            </a:r>
            <a:r>
              <a:rPr lang="tr-TR" sz="2400" b="1" u="sng" dirty="0" smtClean="0">
                <a:latin typeface="Arial" panose="020B0604020202020204" pitchFamily="34" charset="0"/>
                <a:cs typeface="Arial" panose="020B0604020202020204" pitchFamily="34" charset="0"/>
              </a:rPr>
              <a:t>belirtmektedir.</a:t>
            </a:r>
            <a:endParaRPr lang="tr-TR" sz="24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512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9997" y="535444"/>
            <a:ext cx="11099104" cy="5852830"/>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Bir ülkenin </a:t>
            </a:r>
            <a:r>
              <a:rPr lang="tr-TR" sz="2400" b="1" u="sng" dirty="0">
                <a:latin typeface="Arial" panose="020B0604020202020204" pitchFamily="34" charset="0"/>
                <a:cs typeface="Arial" panose="020B0604020202020204" pitchFamily="34" charset="0"/>
              </a:rPr>
              <a:t>“kendi kendine su yeterliliği</a:t>
            </a:r>
            <a:r>
              <a:rPr lang="tr-TR" sz="2400" dirty="0">
                <a:latin typeface="Arial" panose="020B0604020202020204" pitchFamily="34" charset="0"/>
                <a:cs typeface="Arial" panose="020B0604020202020204" pitchFamily="34" charset="0"/>
              </a:rPr>
              <a:t>’’ iç su ayak izinin toplam ayak izine oranı olarak ifade edilir.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
            </a:r>
            <a:r>
              <a:rPr lang="tr-TR" sz="2400" dirty="0" smtClean="0">
                <a:latin typeface="Arial" panose="020B0604020202020204" pitchFamily="34" charset="0"/>
                <a:cs typeface="Arial" panose="020B0604020202020204" pitchFamily="34" charset="0"/>
              </a:rPr>
              <a:t>Su </a:t>
            </a:r>
            <a:r>
              <a:rPr lang="tr-TR" sz="2400" dirty="0">
                <a:latin typeface="Arial" panose="020B0604020202020204" pitchFamily="34" charset="0"/>
                <a:cs typeface="Arial" panose="020B0604020202020204" pitchFamily="34" charset="0"/>
              </a:rPr>
              <a:t>yeterliliği ve bağımlılığı, yerel ihtiyaç duyulan mal ve hizmet üretiminde gerekli olan su ihtiyacını o ülkenin kendi başına karşılayıp karşılamadığının bir göstergesidir.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
            </a:r>
            <a:r>
              <a:rPr lang="tr-TR" sz="2400" dirty="0" smtClean="0">
                <a:latin typeface="Arial" panose="020B0604020202020204" pitchFamily="34" charset="0"/>
                <a:cs typeface="Arial" panose="020B0604020202020204" pitchFamily="34" charset="0"/>
              </a:rPr>
              <a:t>Su </a:t>
            </a:r>
            <a:r>
              <a:rPr lang="tr-TR" sz="2400" dirty="0">
                <a:latin typeface="Arial" panose="020B0604020202020204" pitchFamily="34" charset="0"/>
                <a:cs typeface="Arial" panose="020B0604020202020204" pitchFamily="34" charset="0"/>
              </a:rPr>
              <a:t>yeterliliği %100 ise ve üretilen mal ve hizmetler için kullanılan su miktarı ülkenin kendi yerel su kaynaklarından karşılanıyor ise o ülke su yeterli bir ülkedir</a:t>
            </a:r>
            <a:r>
              <a:rPr lang="tr-TR" sz="2400" dirty="0" smtClean="0">
                <a:latin typeface="Arial" panose="020B0604020202020204" pitchFamily="34" charset="0"/>
                <a:cs typeface="Arial" panose="020B0604020202020204" pitchFamily="34" charset="0"/>
              </a:rPr>
              <a:t>.</a:t>
            </a: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
            </a:r>
            <a:r>
              <a:rPr lang="tr-TR" sz="2400" dirty="0" smtClean="0">
                <a:latin typeface="Arial" panose="020B0604020202020204" pitchFamily="34" charset="0"/>
                <a:cs typeface="Arial" panose="020B0604020202020204" pitchFamily="34" charset="0"/>
              </a:rPr>
              <a:t>Ancak </a:t>
            </a:r>
            <a:r>
              <a:rPr lang="tr-TR" sz="2400" dirty="0">
                <a:latin typeface="Arial" panose="020B0604020202020204" pitchFamily="34" charset="0"/>
                <a:cs typeface="Arial" panose="020B0604020202020204" pitchFamily="34" charset="0"/>
              </a:rPr>
              <a:t>su tüketimi sıfıra doğru </a:t>
            </a:r>
            <a:r>
              <a:rPr lang="tr-TR" sz="2400" dirty="0" smtClean="0">
                <a:latin typeface="Arial" panose="020B0604020202020204" pitchFamily="34" charset="0"/>
                <a:cs typeface="Arial" panose="020B0604020202020204" pitchFamily="34" charset="0"/>
              </a:rPr>
              <a:t>yaklaşıyorsa, </a:t>
            </a:r>
            <a:r>
              <a:rPr lang="tr-TR" sz="2400" dirty="0">
                <a:latin typeface="Arial" panose="020B0604020202020204" pitchFamily="34" charset="0"/>
                <a:cs typeface="Arial" panose="020B0604020202020204" pitchFamily="34" charset="0"/>
              </a:rPr>
              <a:t>o ülke sıfıra yaklaştığı oranda su fakiri ve su bağımlısı bir ülkedir ve su ihtiyacının bir kısmını sanal su ithalatı ile karşılamaktadır.</a:t>
            </a:r>
          </a:p>
        </p:txBody>
      </p:sp>
    </p:spTree>
    <p:extLst>
      <p:ext uri="{BB962C8B-B14F-4D97-AF65-F5344CB8AC3E}">
        <p14:creationId xmlns:p14="http://schemas.microsoft.com/office/powerpoint/2010/main" val="2897480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7888" y="522918"/>
            <a:ext cx="11149208" cy="6053246"/>
          </a:xfrm>
        </p:spPr>
        <p:txBody>
          <a:bodyPr>
            <a:noAutofit/>
          </a:bodyPr>
          <a:lstStyle/>
          <a:p>
            <a:pPr marL="0" indent="0" algn="just">
              <a:buNone/>
            </a:pPr>
            <a:r>
              <a:rPr lang="tr-TR" sz="2400" dirty="0">
                <a:latin typeface="Arial" panose="020B0604020202020204" pitchFamily="34" charset="0"/>
                <a:cs typeface="Arial" panose="020B0604020202020204" pitchFamily="34" charset="0"/>
              </a:rPr>
              <a:t>Su ayak izi, bir birim ürün elde edebilmek için doğrudan ve dolaylı olarak harcanması gereken su miktarı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 olarak hesaplanmaktadır.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b="1" u="sng" dirty="0" smtClean="0">
                <a:latin typeface="Arial" panose="020B0604020202020204" pitchFamily="34" charset="0"/>
                <a:cs typeface="Arial" panose="020B0604020202020204" pitchFamily="34" charset="0"/>
              </a:rPr>
              <a:t>Örneğin</a:t>
            </a:r>
            <a:r>
              <a:rPr lang="tr-TR" sz="2400" b="1" u="sng"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bir fincan kahve içildiğinde yaklaşık 200 ml. su tüketilir. Ancak kahvenin üretilmesi aşamalarında tüketilen su miktarı da hesaba katılırsa bir fincan kahve için tüketilen su miktarının 140 litreye (70 bardak) çıktığı görülür.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Tarım </a:t>
            </a:r>
            <a:r>
              <a:rPr lang="tr-TR" sz="2400" dirty="0">
                <a:latin typeface="Arial" panose="020B0604020202020204" pitchFamily="34" charset="0"/>
                <a:cs typeface="Arial" panose="020B0604020202020204" pitchFamily="34" charset="0"/>
              </a:rPr>
              <a:t>ürünlerinin üretilmesi için kullanılan su miktarının hesaplanması zordur. </a:t>
            </a:r>
            <a:r>
              <a:rPr lang="tr-TR" sz="2400" dirty="0" smtClean="0">
                <a:latin typeface="Arial" panose="020B0604020202020204" pitchFamily="34" charset="0"/>
                <a:cs typeface="Arial" panose="020B0604020202020204" pitchFamily="34" charset="0"/>
              </a:rPr>
              <a:t>Örneğin; 1 </a:t>
            </a:r>
            <a:r>
              <a:rPr lang="tr-TR" sz="2400" dirty="0">
                <a:latin typeface="Arial" panose="020B0604020202020204" pitchFamily="34" charset="0"/>
                <a:cs typeface="Arial" panose="020B0604020202020204" pitchFamily="34" charset="0"/>
              </a:rPr>
              <a:t>kg. sığır eti üretmek için ne kadar su harcandığını inceleyelim. Bir sığırın 3 yıl beslenmesi gerektiğini ve yaklaşık 200 kg kemiksiz et elde edileceğini kabul edelim. Bu hayvanın yaklaşık olarak 1300 kg tahıl, 1200 kg saman vb., 24m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 içme suyu, 7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 temizleme suyu tükettiği dikkate alınırsa, 1 kg kemiksiz sığır eti üretebilmek için yaklaşık 6.5 kg tahıl, 36 kg saman vb. ve 155 litre su (sadece içmek ve servis için) kullanılması ve üç yılda tüm girdiler için yaklaşık 15500 litre su harcanması gerektiği söylenebilir. </a:t>
            </a:r>
          </a:p>
        </p:txBody>
      </p:sp>
    </p:spTree>
    <p:extLst>
      <p:ext uri="{BB962C8B-B14F-4D97-AF65-F5344CB8AC3E}">
        <p14:creationId xmlns:p14="http://schemas.microsoft.com/office/powerpoint/2010/main" val="8148885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44</TotalTime>
  <Words>1906</Words>
  <Application>Microsoft Office PowerPoint</Application>
  <PresentationFormat>Geniş ekran</PresentationFormat>
  <Paragraphs>204</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Calibri Light</vt:lpstr>
      <vt:lpstr>Times New Roman</vt:lpstr>
      <vt:lpstr>Office Teması</vt:lpstr>
      <vt:lpstr>SU AYAK İZİ Prof.Dr.Belgin ÇAKMAK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 AYAK İZİ Prof.Dr.Belgin ÇAKMAK</dc:title>
  <dc:creator>Belgin</dc:creator>
  <cp:lastModifiedBy>kenan</cp:lastModifiedBy>
  <cp:revision>29</cp:revision>
  <dcterms:created xsi:type="dcterms:W3CDTF">2016-12-22T11:03:23Z</dcterms:created>
  <dcterms:modified xsi:type="dcterms:W3CDTF">2017-12-28T10:53:26Z</dcterms:modified>
</cp:coreProperties>
</file>