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75" r:id="rId9"/>
    <p:sldId id="276" r:id="rId10"/>
    <p:sldId id="277" r:id="rId11"/>
    <p:sldId id="278" r:id="rId12"/>
    <p:sldId id="287" r:id="rId13"/>
    <p:sldId id="262" r:id="rId14"/>
    <p:sldId id="263" r:id="rId15"/>
    <p:sldId id="264" r:id="rId16"/>
    <p:sldId id="265" r:id="rId17"/>
    <p:sldId id="289" r:id="rId18"/>
    <p:sldId id="266" r:id="rId19"/>
    <p:sldId id="267" r:id="rId20"/>
    <p:sldId id="279" r:id="rId21"/>
    <p:sldId id="268" r:id="rId22"/>
    <p:sldId id="269" r:id="rId23"/>
    <p:sldId id="290" r:id="rId24"/>
    <p:sldId id="271" r:id="rId25"/>
    <p:sldId id="272" r:id="rId26"/>
    <p:sldId id="273" r:id="rId27"/>
    <p:sldId id="282" r:id="rId28"/>
    <p:sldId id="281" r:id="rId29"/>
    <p:sldId id="274" r:id="rId30"/>
    <p:sldId id="283" r:id="rId31"/>
    <p:sldId id="28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2A225-B35E-4B2B-A57D-1ACAAEA5DFD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7E45-0793-4830-BC01-620496BE5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79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7E45-0793-4830-BC01-620496BE5B00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DC88-FD5F-4461-91B7-A2A945C31BEE}" type="datetimeFigureOut">
              <a:rPr lang="tr-TR" smtClean="0"/>
              <a:pPr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F563-EAFE-46D5-B1BF-E5E086C2253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MALİGN KEMİK TÜMÖRLERİ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smtClean="0"/>
              <a:t>Kerem Başarır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Periosteal</a:t>
            </a:r>
            <a:r>
              <a:rPr lang="tr-TR" sz="3600" dirty="0" smtClean="0"/>
              <a:t> </a:t>
            </a:r>
            <a:r>
              <a:rPr lang="tr-TR" sz="3600" dirty="0" err="1" smtClean="0"/>
              <a:t>Osteosarkom</a:t>
            </a:r>
            <a:endParaRPr lang="tr-TR" sz="3600" dirty="0"/>
          </a:p>
        </p:txBody>
      </p:sp>
      <p:pic>
        <p:nvPicPr>
          <p:cNvPr id="5" name="4 İçerik Yer Tutucusu" descr="Image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5 İçerik Yer Tutucusu" descr="Image0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038600" cy="3028950"/>
          </a:xfrm>
        </p:spPr>
      </p:pic>
      <p:pic>
        <p:nvPicPr>
          <p:cNvPr id="7" name="6 Resim" descr="Image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814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74638"/>
            <a:ext cx="4648200" cy="1143000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Sekonder</a:t>
            </a:r>
            <a:r>
              <a:rPr lang="tr-TR" sz="3600" dirty="0" smtClean="0"/>
              <a:t> </a:t>
            </a:r>
            <a:r>
              <a:rPr lang="tr-TR" sz="3600" dirty="0" err="1" smtClean="0"/>
              <a:t>Osteosarkom</a:t>
            </a:r>
            <a:endParaRPr lang="tr-TR" sz="3600" dirty="0"/>
          </a:p>
        </p:txBody>
      </p:sp>
      <p:pic>
        <p:nvPicPr>
          <p:cNvPr id="5" name="4 İçerik Yer Tutucusu" descr="Image0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640336" cy="4853782"/>
          </a:xfrm>
        </p:spPr>
      </p:pic>
      <p:pic>
        <p:nvPicPr>
          <p:cNvPr id="6" name="5 İçerik Yer Tutucusu" descr="Image0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81000"/>
            <a:ext cx="4038600" cy="3028950"/>
          </a:xfrm>
        </p:spPr>
      </p:pic>
      <p:pic>
        <p:nvPicPr>
          <p:cNvPr id="7" name="6 Resim" descr="Image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luss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6629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/>
              <a:t>Kondrosarkom 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Kemik sarkomlarının %10’u</a:t>
            </a:r>
          </a:p>
          <a:p>
            <a:r>
              <a:rPr lang="tr-TR" dirty="0" smtClean="0"/>
              <a:t>Geniş yaş aralığında</a:t>
            </a:r>
          </a:p>
          <a:p>
            <a:r>
              <a:rPr lang="tr-TR" dirty="0" smtClean="0"/>
              <a:t>Primer ve sekonder tipleri var</a:t>
            </a:r>
          </a:p>
          <a:p>
            <a:r>
              <a:rPr lang="tr-TR" dirty="0" smtClean="0"/>
              <a:t>Gövde veya gövdeye yakın lokalizasyonlarda</a:t>
            </a:r>
          </a:p>
          <a:p>
            <a:r>
              <a:rPr lang="tr-TR" dirty="0" smtClean="0"/>
              <a:t>%60’ı erkeklerde </a:t>
            </a:r>
          </a:p>
          <a:p>
            <a:endParaRPr lang="tr-TR" dirty="0"/>
          </a:p>
        </p:txBody>
      </p:sp>
      <p:pic>
        <p:nvPicPr>
          <p:cNvPr id="6" name="5 Resim" descr="Image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649980"/>
            <a:ext cx="3886200" cy="2914650"/>
          </a:xfrm>
          <a:prstGeom prst="rect">
            <a:avLst/>
          </a:prstGeom>
        </p:spPr>
      </p:pic>
      <p:pic>
        <p:nvPicPr>
          <p:cNvPr id="5" name="4 İçerik Yer Tutucusu" descr="Image05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704850"/>
            <a:ext cx="3886200" cy="29146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Kondrosarkom 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Müphem semptomlar, uzun süredir mevcut olan ağrı, şişlik</a:t>
            </a:r>
          </a:p>
          <a:p>
            <a:r>
              <a:rPr lang="tr-TR" dirty="0" smtClean="0"/>
              <a:t>Uzun kemik metafiz veya diafizometafizinde kortekste destrüksiyon, sınırlandırılması olmayan, irregüler kalsifikasyonlar içeren lezyon</a:t>
            </a:r>
          </a:p>
        </p:txBody>
      </p:sp>
      <p:pic>
        <p:nvPicPr>
          <p:cNvPr id="5" name="4 İçerik Yer Tutucusu" descr="Image0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/>
              <a:t>Kondrosarkom 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Tedavi: geniş sınırdan cerrahi (lokal rezeksiyon  veya amputasyon)</a:t>
            </a:r>
          </a:p>
          <a:p>
            <a:r>
              <a:rPr lang="tr-TR" dirty="0" smtClean="0"/>
              <a:t>Prognoz tümör derecesi ve cerrahi sınır ile direkt bağlantılı</a:t>
            </a:r>
          </a:p>
          <a:p>
            <a:r>
              <a:rPr lang="tr-TR" dirty="0" smtClean="0"/>
              <a:t>Dediferansiye ve mezenkimal tip kötü, sekonderler iyi</a:t>
            </a:r>
            <a:endParaRPr lang="tr-TR" dirty="0"/>
          </a:p>
        </p:txBody>
      </p:sp>
      <p:pic>
        <p:nvPicPr>
          <p:cNvPr id="5" name="4 İçerik Yer Tutucusu" descr="Image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609600"/>
            <a:ext cx="3901440" cy="2926080"/>
          </a:xfrm>
        </p:spPr>
      </p:pic>
      <p:pic>
        <p:nvPicPr>
          <p:cNvPr id="6" name="5 Resim" descr="Image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901440" cy="2926080"/>
          </a:xfrm>
          <a:prstGeom prst="rect">
            <a:avLst/>
          </a:prstGeom>
        </p:spPr>
      </p:pic>
      <p:pic>
        <p:nvPicPr>
          <p:cNvPr id="7" name="6 Resim" descr="Image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1400"/>
            <a:ext cx="3901440" cy="2926080"/>
          </a:xfrm>
          <a:prstGeom prst="rect">
            <a:avLst/>
          </a:prstGeom>
        </p:spPr>
      </p:pic>
      <p:pic>
        <p:nvPicPr>
          <p:cNvPr id="8" name="7 Resim" descr="Image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581400"/>
            <a:ext cx="3901440" cy="2926080"/>
          </a:xfrm>
          <a:prstGeom prst="rect">
            <a:avLst/>
          </a:prstGeom>
        </p:spPr>
      </p:pic>
      <p:pic>
        <p:nvPicPr>
          <p:cNvPr id="9" name="8 Resim" descr="Image0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2590800"/>
            <a:ext cx="2871216" cy="389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999.09 Preop Yan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5 İçerik Yer Tutucusu" descr="1999.08 CT 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04800"/>
            <a:ext cx="3901440" cy="2926080"/>
          </a:xfrm>
        </p:spPr>
      </p:pic>
      <p:pic>
        <p:nvPicPr>
          <p:cNvPr id="7" name="6 Resim" descr="1999.08 T1 Co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5900" y="2667000"/>
            <a:ext cx="3048000" cy="4064000"/>
          </a:xfrm>
          <a:prstGeom prst="rect">
            <a:avLst/>
          </a:prstGeom>
        </p:spPr>
      </p:pic>
      <p:pic>
        <p:nvPicPr>
          <p:cNvPr id="8" name="7 Resim" descr="1999.09 2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990600"/>
            <a:ext cx="4000500" cy="5334000"/>
          </a:xfrm>
          <a:prstGeom prst="rect">
            <a:avLst/>
          </a:prstGeom>
        </p:spPr>
      </p:pic>
      <p:pic>
        <p:nvPicPr>
          <p:cNvPr id="9" name="8 Resim" descr="2004.05 PO 56M AP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990600"/>
            <a:ext cx="3981450" cy="5308600"/>
          </a:xfrm>
          <a:prstGeom prst="rect">
            <a:avLst/>
          </a:prstGeom>
        </p:spPr>
      </p:pic>
      <p:pic>
        <p:nvPicPr>
          <p:cNvPr id="10" name="9 Resim" descr="2004.05 PO 56M AP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990600"/>
            <a:ext cx="3981450" cy="530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neytoB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650875"/>
            <a:ext cx="6772275" cy="555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smtClean="0"/>
              <a:t>Ewing Sarkomu</a:t>
            </a:r>
            <a:endParaRPr lang="tr-TR" sz="4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Çocukluk çağında ikinci en sık kemik tümörü</a:t>
            </a:r>
          </a:p>
          <a:p>
            <a:r>
              <a:rPr lang="tr-TR" dirty="0" smtClean="0"/>
              <a:t>Sıklıkla 5 – 25 yaş arası</a:t>
            </a:r>
          </a:p>
          <a:p>
            <a:r>
              <a:rPr lang="tr-TR" dirty="0" smtClean="0"/>
              <a:t>5 yaş altında Nblastom, 25 üstünde Lenfoma </a:t>
            </a:r>
          </a:p>
          <a:p>
            <a:r>
              <a:rPr lang="tr-TR" dirty="0" smtClean="0"/>
              <a:t>Küçük yuvarlak hücreli tümörler grubunda</a:t>
            </a:r>
          </a:p>
          <a:p>
            <a:r>
              <a:rPr lang="tr-TR" dirty="0" smtClean="0"/>
              <a:t>En sık Philadelphia gen translokasyonu var</a:t>
            </a:r>
          </a:p>
          <a:p>
            <a:endParaRPr lang="tr-TR" dirty="0"/>
          </a:p>
        </p:txBody>
      </p:sp>
      <p:pic>
        <p:nvPicPr>
          <p:cNvPr id="5" name="4 İçerik Yer Tutucusu" descr="Image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4460" y="1912461"/>
            <a:ext cx="2926080" cy="390144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Ewing Sarkomu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Uzun ve yassı kemiklerde</a:t>
            </a:r>
          </a:p>
          <a:p>
            <a:r>
              <a:rPr lang="tr-TR" dirty="0" smtClean="0"/>
              <a:t>Uzun kemiklerde diafizometafizer, permeatif destrüksiyon, tabakalar halinde periost reaksiyonu, büyük yumuşak doku kitlesi, litik lezyon</a:t>
            </a:r>
          </a:p>
        </p:txBody>
      </p:sp>
      <p:pic>
        <p:nvPicPr>
          <p:cNvPr id="7" name="6 İçerik Yer Tutucusu" descr="Image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577181"/>
            <a:ext cx="3352800" cy="4470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Var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Osteosarkom</a:t>
            </a:r>
          </a:p>
          <a:p>
            <a:r>
              <a:rPr lang="tr-TR" dirty="0" smtClean="0"/>
              <a:t>Kondrosarkom</a:t>
            </a:r>
          </a:p>
          <a:p>
            <a:r>
              <a:rPr lang="tr-TR" dirty="0" smtClean="0"/>
              <a:t>Ewing sarkomu</a:t>
            </a:r>
          </a:p>
          <a:p>
            <a:r>
              <a:rPr lang="tr-TR" dirty="0" smtClean="0"/>
              <a:t>Myelomlar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/>
          </a:bodyPr>
          <a:lstStyle/>
          <a:p>
            <a:pPr algn="l"/>
            <a:r>
              <a:rPr lang="tr-TR" sz="4000" dirty="0" err="1" smtClean="0"/>
              <a:t>Ewing</a:t>
            </a:r>
            <a:r>
              <a:rPr lang="tr-TR" sz="4000" dirty="0" smtClean="0"/>
              <a:t> Sarkomu</a:t>
            </a:r>
            <a:endParaRPr lang="tr-TR" sz="4000" dirty="0"/>
          </a:p>
        </p:txBody>
      </p:sp>
      <p:pic>
        <p:nvPicPr>
          <p:cNvPr id="5" name="4 İçerik Yer Tutucusu" descr="Image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86855" y="2203945"/>
            <a:ext cx="4709319" cy="3531989"/>
          </a:xfrm>
        </p:spPr>
      </p:pic>
      <p:pic>
        <p:nvPicPr>
          <p:cNvPr id="6" name="5 İçerik Yer Tutucusu" descr="Image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762250" y="2190750"/>
            <a:ext cx="4724400" cy="3543300"/>
          </a:xfrm>
        </p:spPr>
      </p:pic>
      <p:pic>
        <p:nvPicPr>
          <p:cNvPr id="7" name="6 Resim" descr="Image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4640" y="304800"/>
            <a:ext cx="4673600" cy="3505200"/>
          </a:xfrm>
          <a:prstGeom prst="rect">
            <a:avLst/>
          </a:prstGeom>
        </p:spPr>
      </p:pic>
      <p:pic>
        <p:nvPicPr>
          <p:cNvPr id="8" name="7 Resim" descr="Image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200400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Ewing Sarkomu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Klinik – radyolojik olarak osteomyelitle karıştırılabilir </a:t>
            </a:r>
          </a:p>
          <a:p>
            <a:r>
              <a:rPr lang="tr-TR" dirty="0" smtClean="0"/>
              <a:t>Başvuruda metastaz sık;  sistemik hastalık</a:t>
            </a:r>
          </a:p>
          <a:p>
            <a:r>
              <a:rPr lang="tr-TR" dirty="0" smtClean="0"/>
              <a:t>Kemoterapi</a:t>
            </a:r>
          </a:p>
          <a:p>
            <a:r>
              <a:rPr lang="tr-TR" dirty="0" smtClean="0"/>
              <a:t>Cerrahi</a:t>
            </a:r>
          </a:p>
          <a:p>
            <a:r>
              <a:rPr lang="tr-TR" dirty="0" smtClean="0"/>
              <a:t>Radyoterapi</a:t>
            </a:r>
          </a:p>
          <a:p>
            <a:endParaRPr lang="tr-TR" dirty="0"/>
          </a:p>
        </p:txBody>
      </p:sp>
      <p:pic>
        <p:nvPicPr>
          <p:cNvPr id="5" name="4 İçerik Yer Tutucusu" descr="Image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524000"/>
            <a:ext cx="3429000" cy="4572000"/>
          </a:xfrm>
        </p:spPr>
      </p:pic>
      <p:pic>
        <p:nvPicPr>
          <p:cNvPr id="6" name="5 Resim" descr="Image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0"/>
            <a:ext cx="3429000" cy="4572000"/>
          </a:xfrm>
          <a:prstGeom prst="rect">
            <a:avLst/>
          </a:prstGeom>
        </p:spPr>
      </p:pic>
      <p:pic>
        <p:nvPicPr>
          <p:cNvPr id="7" name="6 Resim" descr="Image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524000"/>
            <a:ext cx="381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Kasm 99 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4038600" cy="3028950"/>
          </a:xfrm>
        </p:spPr>
      </p:pic>
      <p:pic>
        <p:nvPicPr>
          <p:cNvPr id="6" name="5 İçerik Yer Tutucusu" descr="12.6.2000 Ya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457200" y="3505200"/>
            <a:ext cx="4038600" cy="3028950"/>
          </a:xfrm>
        </p:spPr>
      </p:pic>
      <p:pic>
        <p:nvPicPr>
          <p:cNvPr id="7" name="6 Resim" descr="12.2000 Y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648200" y="3505200"/>
            <a:ext cx="4038600" cy="3028950"/>
          </a:xfrm>
          <a:prstGeom prst="rect">
            <a:avLst/>
          </a:prstGeom>
        </p:spPr>
      </p:pic>
      <p:pic>
        <p:nvPicPr>
          <p:cNvPr id="8" name="7 Resim" descr="T2 Ax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81000"/>
            <a:ext cx="4038600" cy="3028950"/>
          </a:xfrm>
          <a:prstGeom prst="rect">
            <a:avLst/>
          </a:prstGeom>
        </p:spPr>
      </p:pic>
      <p:pic>
        <p:nvPicPr>
          <p:cNvPr id="9" name="8 Resim" descr="18.1.2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Picture 2" descr="Sketchbo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783988" cy="477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Plazma Hücreli Tümörler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/>
          </a:bodyPr>
          <a:lstStyle/>
          <a:p>
            <a:r>
              <a:rPr lang="tr-TR" dirty="0" smtClean="0"/>
              <a:t>Plazmositomdan multiple myeloma dek uzanan grup</a:t>
            </a:r>
          </a:p>
          <a:p>
            <a:r>
              <a:rPr lang="tr-TR" dirty="0" smtClean="0"/>
              <a:t>Plazmositom 50, multiple myelom 60 yaş</a:t>
            </a:r>
          </a:p>
          <a:p>
            <a:r>
              <a:rPr lang="tr-TR" dirty="0" smtClean="0"/>
              <a:t>En sık görülen primer malign kemik tm (%45)</a:t>
            </a:r>
          </a:p>
          <a:p>
            <a:r>
              <a:rPr lang="tr-TR" dirty="0" smtClean="0"/>
              <a:t>Aksiyel iskelet veya </a:t>
            </a:r>
            <a:r>
              <a:rPr lang="tr-TR" dirty="0" err="1" smtClean="0"/>
              <a:t>hematopoetik</a:t>
            </a:r>
            <a:r>
              <a:rPr lang="tr-TR" dirty="0" smtClean="0"/>
              <a:t> kemik iliği olan kemiklerde</a:t>
            </a:r>
            <a:endParaRPr lang="tr-TR" dirty="0"/>
          </a:p>
        </p:txBody>
      </p:sp>
      <p:pic>
        <p:nvPicPr>
          <p:cNvPr id="5" name="4 İçerik Yer Tutucusu" descr="Image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4564" y="1752600"/>
            <a:ext cx="3221236" cy="429498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Plazma Hücreli Tümörler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Aksiyel</a:t>
            </a:r>
            <a:r>
              <a:rPr lang="tr-TR" dirty="0" smtClean="0"/>
              <a:t> iskelet veya gövdeye yakın uzun kemiklerde, ekmek içi veya güve yeniği manzarası olan küçük </a:t>
            </a:r>
            <a:r>
              <a:rPr lang="tr-TR" dirty="0" err="1" smtClean="0"/>
              <a:t>litik</a:t>
            </a:r>
            <a:r>
              <a:rPr lang="tr-TR" dirty="0" smtClean="0"/>
              <a:t> lezyonlar</a:t>
            </a:r>
          </a:p>
          <a:p>
            <a:r>
              <a:rPr lang="tr-TR" dirty="0" smtClean="0"/>
              <a:t>Reaktif sınırlandırılma yok</a:t>
            </a:r>
          </a:p>
          <a:p>
            <a:r>
              <a:rPr lang="tr-TR" dirty="0" err="1" smtClean="0"/>
              <a:t>Periost</a:t>
            </a:r>
            <a:r>
              <a:rPr lang="tr-TR" dirty="0" smtClean="0"/>
              <a:t> reaksiyonu yok</a:t>
            </a:r>
            <a:endParaRPr lang="tr-TR" dirty="0"/>
          </a:p>
        </p:txBody>
      </p:sp>
      <p:pic>
        <p:nvPicPr>
          <p:cNvPr id="5" name="4 İçerik Yer Tutucusu" descr="Image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447800"/>
            <a:ext cx="3276600" cy="4368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/>
              <a:t>Plazma Hücreli Tümörler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Sintigrafi her zaman işe yaramaz</a:t>
            </a:r>
          </a:p>
          <a:p>
            <a:r>
              <a:rPr lang="tr-TR" sz="2400" dirty="0" smtClean="0"/>
              <a:t>Patolojik kırık sık; özellikle </a:t>
            </a:r>
            <a:r>
              <a:rPr lang="tr-TR" sz="2400" dirty="0" err="1" smtClean="0"/>
              <a:t>vertebralarda</a:t>
            </a:r>
            <a:endParaRPr lang="tr-TR" sz="2400" dirty="0" smtClean="0"/>
          </a:p>
          <a:p>
            <a:r>
              <a:rPr lang="tr-TR" sz="2400" dirty="0" smtClean="0"/>
              <a:t>Ayırıcı tanıda metastaz, </a:t>
            </a:r>
            <a:r>
              <a:rPr lang="tr-TR" sz="2400" dirty="0" err="1" smtClean="0"/>
              <a:t>lenfoma</a:t>
            </a:r>
            <a:r>
              <a:rPr lang="tr-TR" sz="2400" dirty="0" smtClean="0"/>
              <a:t>, </a:t>
            </a:r>
            <a:r>
              <a:rPr lang="tr-TR" sz="2400" dirty="0" err="1" smtClean="0"/>
              <a:t>fibrosarkom</a:t>
            </a:r>
            <a:r>
              <a:rPr lang="tr-TR" sz="2400" dirty="0" smtClean="0"/>
              <a:t> vardır; radyoloji yetersiz kalabilir. </a:t>
            </a:r>
            <a:r>
              <a:rPr lang="tr-TR" sz="2400" dirty="0" err="1" smtClean="0"/>
              <a:t>Üniform</a:t>
            </a:r>
            <a:r>
              <a:rPr lang="tr-TR" sz="2400" dirty="0" smtClean="0"/>
              <a:t> büyüklük, keskin sınırlar, </a:t>
            </a:r>
            <a:r>
              <a:rPr lang="tr-TR" sz="2400" dirty="0" err="1" smtClean="0"/>
              <a:t>pediküllerin</a:t>
            </a:r>
            <a:r>
              <a:rPr lang="tr-TR" sz="2400" dirty="0" smtClean="0"/>
              <a:t> korunması, </a:t>
            </a:r>
            <a:r>
              <a:rPr lang="tr-TR" sz="2400" dirty="0" err="1" smtClean="0"/>
              <a:t>klavikula</a:t>
            </a:r>
            <a:r>
              <a:rPr lang="tr-TR" sz="2400" dirty="0" smtClean="0"/>
              <a:t>-</a:t>
            </a:r>
            <a:r>
              <a:rPr lang="tr-TR" sz="2400" dirty="0" err="1" smtClean="0"/>
              <a:t>mandibula</a:t>
            </a:r>
            <a:r>
              <a:rPr lang="tr-TR" sz="2400" dirty="0" smtClean="0"/>
              <a:t> tutulumu </a:t>
            </a:r>
            <a:r>
              <a:rPr lang="tr-TR" sz="2400" dirty="0" err="1" smtClean="0"/>
              <a:t>myelom</a:t>
            </a:r>
            <a:r>
              <a:rPr lang="tr-TR" sz="2400" dirty="0" smtClean="0"/>
              <a:t> lehine</a:t>
            </a:r>
          </a:p>
          <a:p>
            <a:endParaRPr lang="tr-TR" dirty="0" smtClean="0"/>
          </a:p>
        </p:txBody>
      </p:sp>
      <p:pic>
        <p:nvPicPr>
          <p:cNvPr id="5" name="4 İçerik Yer Tutucusu" descr="Image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53200" y="304800"/>
            <a:ext cx="2343150" cy="3124200"/>
          </a:xfrm>
        </p:spPr>
      </p:pic>
      <p:pic>
        <p:nvPicPr>
          <p:cNvPr id="6" name="5 Resim" descr="1999.09.09 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505200"/>
            <a:ext cx="2305050" cy="3073400"/>
          </a:xfrm>
          <a:prstGeom prst="rect">
            <a:avLst/>
          </a:prstGeom>
        </p:spPr>
      </p:pic>
      <p:pic>
        <p:nvPicPr>
          <p:cNvPr id="7" name="6 Resim" descr="1999.09.17 TL AP T12 fx.jpg"/>
          <p:cNvPicPr>
            <a:picLocks noChangeAspect="1"/>
          </p:cNvPicPr>
          <p:nvPr/>
        </p:nvPicPr>
        <p:blipFill>
          <a:blip r:embed="rId5" cstate="print"/>
          <a:srcRect l="9722" t="15278" r="6944"/>
          <a:stretch>
            <a:fillRect/>
          </a:stretch>
        </p:blipFill>
        <p:spPr>
          <a:xfrm>
            <a:off x="4343400" y="1981200"/>
            <a:ext cx="2642016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age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7786" b="12121"/>
          <a:stretch>
            <a:fillRect/>
          </a:stretch>
        </p:blipFill>
        <p:spPr>
          <a:xfrm>
            <a:off x="228600" y="609600"/>
            <a:ext cx="5722758" cy="4648200"/>
          </a:xfrm>
        </p:spPr>
      </p:pic>
      <p:pic>
        <p:nvPicPr>
          <p:cNvPr id="6" name="5 İçerik Yer Tutucusu" descr="Image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6941"/>
          <a:stretch>
            <a:fillRect/>
          </a:stretch>
        </p:blipFill>
        <p:spPr>
          <a:xfrm>
            <a:off x="6019800" y="609600"/>
            <a:ext cx="2895546" cy="4648199"/>
          </a:xfrm>
        </p:spPr>
      </p:pic>
      <p:pic>
        <p:nvPicPr>
          <p:cNvPr id="7" name="6 Resim" descr="Image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152900"/>
            <a:ext cx="32766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İçerik Yer Tutucusu" descr="Image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031"/>
          <a:stretch>
            <a:fillRect/>
          </a:stretch>
        </p:blipFill>
        <p:spPr>
          <a:xfrm>
            <a:off x="5715000" y="381000"/>
            <a:ext cx="2872740" cy="4120008"/>
          </a:xfrm>
        </p:spPr>
      </p:pic>
      <p:pic>
        <p:nvPicPr>
          <p:cNvPr id="11" name="10 İçerik Yer Tutucusu" descr="Image0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7031"/>
          <a:stretch>
            <a:fillRect/>
          </a:stretch>
        </p:blipFill>
        <p:spPr>
          <a:xfrm>
            <a:off x="762000" y="380999"/>
            <a:ext cx="2895600" cy="4152793"/>
          </a:xfrm>
        </p:spPr>
      </p:pic>
      <p:pic>
        <p:nvPicPr>
          <p:cNvPr id="13" name="12 Resim" descr="Image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5814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/>
              <a:t>Plazma Hücreli Tümörler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Soliter</a:t>
            </a:r>
            <a:r>
              <a:rPr lang="tr-TR" dirty="0" smtClean="0"/>
              <a:t> </a:t>
            </a:r>
            <a:r>
              <a:rPr lang="tr-TR" dirty="0" err="1" smtClean="0"/>
              <a:t>plazmositom</a:t>
            </a:r>
            <a:r>
              <a:rPr lang="tr-TR" dirty="0" smtClean="0"/>
              <a:t> tedavisi RT ile, gerekirse cerrahi</a:t>
            </a:r>
          </a:p>
          <a:p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myelomda</a:t>
            </a:r>
            <a:r>
              <a:rPr lang="tr-TR" dirty="0" smtClean="0"/>
              <a:t> KT esas tedavi. Kırık riski düşükse RT, patolojik kırık oldu veya olacak ise cerrahi</a:t>
            </a:r>
            <a:endParaRPr lang="tr-TR" dirty="0"/>
          </a:p>
        </p:txBody>
      </p:sp>
      <p:pic>
        <p:nvPicPr>
          <p:cNvPr id="5" name="4 İçerik Yer Tutucusu" descr="Image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5080" y="457200"/>
            <a:ext cx="2286000" cy="3048000"/>
          </a:xfrm>
        </p:spPr>
      </p:pic>
      <p:pic>
        <p:nvPicPr>
          <p:cNvPr id="6" name="5 Resim" descr="Image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5320" y="2590800"/>
            <a:ext cx="2926080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Illusi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107" y="1600200"/>
            <a:ext cx="550778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Orta – ileri yaş hasta kemik ağrısı, halsizlik, kansızlık ile gelir ve yaygın </a:t>
            </a:r>
            <a:r>
              <a:rPr lang="tr-TR" dirty="0" err="1" smtClean="0"/>
              <a:t>porotik</a:t>
            </a:r>
            <a:r>
              <a:rPr lang="tr-TR" dirty="0" smtClean="0"/>
              <a:t> görünümü var ise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myelom</a:t>
            </a:r>
            <a:r>
              <a:rPr lang="tr-TR" dirty="0" smtClean="0"/>
              <a:t> akla gelmelidir</a:t>
            </a:r>
            <a:endParaRPr lang="tr-TR" dirty="0"/>
          </a:p>
        </p:txBody>
      </p:sp>
      <p:pic>
        <p:nvPicPr>
          <p:cNvPr id="10" name="9 İçerik Yer Tutucusu" descr="Image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3474732" cy="451207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OSTEOSARKOM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Atipik mezenkimal hücrelerin osteoid yaptığı tümördür</a:t>
            </a:r>
          </a:p>
          <a:p>
            <a:r>
              <a:rPr lang="tr-TR" dirty="0" smtClean="0"/>
              <a:t>Pek çok sınıflandırma ve alt grupları vardır</a:t>
            </a:r>
          </a:p>
          <a:p>
            <a:r>
              <a:rPr lang="tr-TR" dirty="0" smtClean="0"/>
              <a:t>Erkeklerde daha sık</a:t>
            </a:r>
          </a:p>
          <a:p>
            <a:r>
              <a:rPr lang="tr-TR" dirty="0" smtClean="0"/>
              <a:t>En sık 2. dekatta</a:t>
            </a:r>
          </a:p>
          <a:p>
            <a:r>
              <a:rPr lang="tr-TR" dirty="0" smtClean="0"/>
              <a:t>En sık diz çevresinde</a:t>
            </a:r>
          </a:p>
          <a:p>
            <a:endParaRPr lang="tr-TR" dirty="0"/>
          </a:p>
        </p:txBody>
      </p:sp>
      <p:pic>
        <p:nvPicPr>
          <p:cNvPr id="5" name="4 İçerik Yer Tutucusu" descr="Image0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4460" y="1912461"/>
            <a:ext cx="2926080" cy="39014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Osteosarkom 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Klasik osteosarkomda ağrı ve kısa süre sonra başlayan şişlik</a:t>
            </a:r>
          </a:p>
          <a:p>
            <a:r>
              <a:rPr lang="tr-TR" dirty="0" smtClean="0"/>
              <a:t>Uzun kemik metafizinde destrüktif, Codman üçgeni veya spiküllü, herhangi bir sınırlandırılma olmayan, bulutsu tarzda ossifikasyonlu kitle</a:t>
            </a:r>
            <a:endParaRPr lang="tr-TR" dirty="0"/>
          </a:p>
        </p:txBody>
      </p:sp>
      <p:pic>
        <p:nvPicPr>
          <p:cNvPr id="5" name="4 İçerik Yer Tutucusu" descr="Image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Osteosarkom 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Tedavi: </a:t>
            </a:r>
          </a:p>
          <a:p>
            <a:pPr lvl="1"/>
            <a:r>
              <a:rPr lang="tr-TR" dirty="0" smtClean="0"/>
              <a:t>Neoadjuvan KT, cerrahi, adjuvan KT</a:t>
            </a:r>
          </a:p>
          <a:p>
            <a:pPr lvl="1"/>
            <a:r>
              <a:rPr lang="tr-TR" dirty="0" smtClean="0"/>
              <a:t>Cerrahi, adjuvan KT</a:t>
            </a:r>
          </a:p>
          <a:p>
            <a:pPr lvl="1"/>
            <a:r>
              <a:rPr lang="tr-TR" dirty="0" smtClean="0"/>
              <a:t>LG ise sadece cerrahi</a:t>
            </a:r>
          </a:p>
          <a:p>
            <a:r>
              <a:rPr lang="tr-TR" dirty="0" smtClean="0"/>
              <a:t>RT umutsuz vakada</a:t>
            </a:r>
          </a:p>
          <a:p>
            <a:r>
              <a:rPr lang="tr-TR" dirty="0" smtClean="0"/>
              <a:t>Sağkalım: ekstremite yerleşimli ve metastaz yoksa %70 civarı</a:t>
            </a:r>
            <a:endParaRPr lang="tr-TR" dirty="0"/>
          </a:p>
        </p:txBody>
      </p:sp>
      <p:pic>
        <p:nvPicPr>
          <p:cNvPr id="5" name="4 İçerik Yer Tutucusu" descr="Image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05250" y="2038350"/>
            <a:ext cx="4724400" cy="3543300"/>
          </a:xfrm>
        </p:spPr>
      </p:pic>
      <p:pic>
        <p:nvPicPr>
          <p:cNvPr id="6" name="5 Resim" descr="Image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4038600" cy="3028950"/>
          </a:xfrm>
          <a:prstGeom prst="rect">
            <a:avLst/>
          </a:prstGeom>
        </p:spPr>
      </p:pic>
      <p:pic>
        <p:nvPicPr>
          <p:cNvPr id="7" name="6 Resim" descr="Image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122618"/>
            <a:ext cx="3814589" cy="3735382"/>
          </a:xfrm>
          <a:prstGeom prst="rect">
            <a:avLst/>
          </a:prstGeom>
        </p:spPr>
      </p:pic>
      <p:pic>
        <p:nvPicPr>
          <p:cNvPr id="8" name="7 Resim" descr="Image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750" y="1219200"/>
            <a:ext cx="371475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Klasik </a:t>
            </a:r>
            <a:r>
              <a:rPr lang="tr-TR" sz="3600" dirty="0" err="1" smtClean="0"/>
              <a:t>Osteosarkom</a:t>
            </a:r>
            <a:endParaRPr lang="tr-TR" sz="3600" dirty="0"/>
          </a:p>
        </p:txBody>
      </p:sp>
      <p:pic>
        <p:nvPicPr>
          <p:cNvPr id="5" name="4 İçerik Yer Tutucusu" descr="Image0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3286" y="1600200"/>
            <a:ext cx="3600450" cy="4800600"/>
          </a:xfrm>
        </p:spPr>
      </p:pic>
      <p:pic>
        <p:nvPicPr>
          <p:cNvPr id="6" name="5 İçerik Yer Tutucusu" descr="Image0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00008" y="2348706"/>
            <a:ext cx="4386792" cy="329009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Telenjektazik</a:t>
            </a:r>
            <a:r>
              <a:rPr lang="tr-TR" sz="3600" dirty="0" smtClean="0"/>
              <a:t> </a:t>
            </a:r>
            <a:r>
              <a:rPr lang="tr-TR" sz="3600" dirty="0" err="1" smtClean="0"/>
              <a:t>Osteosarkom</a:t>
            </a:r>
            <a:endParaRPr lang="tr-TR" sz="3600" dirty="0"/>
          </a:p>
        </p:txBody>
      </p:sp>
      <p:pic>
        <p:nvPicPr>
          <p:cNvPr id="5" name="4 İçerik Yer Tutucusu" descr="Image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5 İçerik Yer Tutucusu" descr="Image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6 Resim" descr="Image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400" y="1581150"/>
            <a:ext cx="5816600" cy="4362450"/>
          </a:xfrm>
          <a:prstGeom prst="rect">
            <a:avLst/>
          </a:prstGeom>
        </p:spPr>
      </p:pic>
      <p:pic>
        <p:nvPicPr>
          <p:cNvPr id="9" name="8 Resim" descr="Image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2743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Parosteal</a:t>
            </a:r>
            <a:r>
              <a:rPr lang="tr-TR" sz="3600" dirty="0" smtClean="0"/>
              <a:t> </a:t>
            </a:r>
            <a:r>
              <a:rPr lang="tr-TR" sz="3600" dirty="0" err="1" smtClean="0"/>
              <a:t>Osteosarkom</a:t>
            </a:r>
            <a:endParaRPr lang="tr-TR" sz="3600" dirty="0"/>
          </a:p>
        </p:txBody>
      </p:sp>
      <p:pic>
        <p:nvPicPr>
          <p:cNvPr id="5" name="4 İçerik Yer Tutucusu" descr="Image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3460" y="1475581"/>
            <a:ext cx="3253740" cy="4338320"/>
          </a:xfrm>
        </p:spPr>
      </p:pic>
      <p:pic>
        <p:nvPicPr>
          <p:cNvPr id="6" name="5 İçerik Yer Tutucusu" descr="Image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475581"/>
            <a:ext cx="3253740" cy="4338320"/>
          </a:xfrm>
        </p:spPr>
      </p:pic>
      <p:pic>
        <p:nvPicPr>
          <p:cNvPr id="7" name="6 Resim" descr="Image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29000"/>
            <a:ext cx="4191000" cy="3143250"/>
          </a:xfrm>
          <a:prstGeom prst="rect">
            <a:avLst/>
          </a:prstGeom>
        </p:spPr>
      </p:pic>
      <p:pic>
        <p:nvPicPr>
          <p:cNvPr id="8" name="7 Resim" descr="Image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4290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443</Words>
  <Application>Microsoft Macintosh PowerPoint</Application>
  <PresentationFormat>On-screen Show (4:3)</PresentationFormat>
  <Paragraphs>93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MALİGN KEMİK TÜMÖRLERİ</vt:lpstr>
      <vt:lpstr>Neler Var</vt:lpstr>
      <vt:lpstr>PowerPoint Presentation</vt:lpstr>
      <vt:lpstr>OSTEOSARKOM</vt:lpstr>
      <vt:lpstr>Osteosarkom </vt:lpstr>
      <vt:lpstr>Osteosarkom </vt:lpstr>
      <vt:lpstr>Klasik Osteosarkom</vt:lpstr>
      <vt:lpstr>Telenjektazik Osteosarkom</vt:lpstr>
      <vt:lpstr>Parosteal Osteosarkom</vt:lpstr>
      <vt:lpstr>Periosteal Osteosarkom</vt:lpstr>
      <vt:lpstr>Sekonder Osteosarkom</vt:lpstr>
      <vt:lpstr>PowerPoint Presentation</vt:lpstr>
      <vt:lpstr>Kondrosarkom </vt:lpstr>
      <vt:lpstr>Kondrosarkom </vt:lpstr>
      <vt:lpstr>Kondrosarkom </vt:lpstr>
      <vt:lpstr>PowerPoint Presentation</vt:lpstr>
      <vt:lpstr>PowerPoint Presentation</vt:lpstr>
      <vt:lpstr>Ewing Sarkomu</vt:lpstr>
      <vt:lpstr>Ewing Sarkomu</vt:lpstr>
      <vt:lpstr>Ewing Sarkomu</vt:lpstr>
      <vt:lpstr>Ewing Sarkomu</vt:lpstr>
      <vt:lpstr>PowerPoint Presentation</vt:lpstr>
      <vt:lpstr>PowerPoint Presentation</vt:lpstr>
      <vt:lpstr>Plazma Hücreli Tümörler</vt:lpstr>
      <vt:lpstr>Plazma Hücreli Tümörler</vt:lpstr>
      <vt:lpstr>Plazma Hücreli Tümörler</vt:lpstr>
      <vt:lpstr>PowerPoint Presentation</vt:lpstr>
      <vt:lpstr>PowerPoint Presentation</vt:lpstr>
      <vt:lpstr>Plazma Hücreli Tümörler</vt:lpstr>
      <vt:lpstr>PowerPoint Presentation</vt:lpstr>
      <vt:lpstr>TEŞEKKÜRLER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MALİGN KEMİK TÜMÖRLERİ</dc:title>
  <dc:creator> </dc:creator>
  <cp:lastModifiedBy>Kerem Basarir</cp:lastModifiedBy>
  <cp:revision>63</cp:revision>
  <dcterms:created xsi:type="dcterms:W3CDTF">2011-09-03T10:18:55Z</dcterms:created>
  <dcterms:modified xsi:type="dcterms:W3CDTF">2015-09-08T10:33:15Z</dcterms:modified>
</cp:coreProperties>
</file>