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7" r:id="rId3"/>
    <p:sldId id="318" r:id="rId4"/>
    <p:sldId id="298" r:id="rId5"/>
    <p:sldId id="299" r:id="rId6"/>
    <p:sldId id="259" r:id="rId7"/>
    <p:sldId id="302" r:id="rId8"/>
    <p:sldId id="303" r:id="rId9"/>
    <p:sldId id="265" r:id="rId10"/>
    <p:sldId id="292" r:id="rId11"/>
    <p:sldId id="294" r:id="rId12"/>
    <p:sldId id="295"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 id="338" r:id="rId33"/>
    <p:sldId id="339" r:id="rId34"/>
    <p:sldId id="340" r:id="rId3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8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8" name="7 İçerik Yer Tutucusu"/>
          <p:cNvSpPr>
            <a:spLocks noGrp="1"/>
          </p:cNvSpPr>
          <p:nvPr>
            <p:ph sz="quarter" idx="1"/>
          </p:nvPr>
        </p:nvSpPr>
        <p:spPr>
          <a:xfrm>
            <a:off x="457200" y="1600200"/>
            <a:ext cx="7467600" cy="487375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6 Veri Yer Tutucusu"/>
          <p:cNvSpPr>
            <a:spLocks noGrp="1"/>
          </p:cNvSpPr>
          <p:nvPr>
            <p:ph type="dt" sz="half" idx="10"/>
          </p:nvPr>
        </p:nvSpPr>
        <p:spPr/>
        <p:txBody>
          <a:bodyPr rtlCol="0"/>
          <a:lstStyle>
            <a:lvl1pPr>
              <a:defRPr/>
            </a:lvl1pPr>
          </a:lstStyle>
          <a:p>
            <a:pPr>
              <a:defRPr/>
            </a:pPr>
            <a:fld id="{D16141AA-2952-424B-8863-F42A35A2EB10}" type="datetimeFigureOut">
              <a:rPr lang="tr-TR"/>
              <a:pPr>
                <a:defRPr/>
              </a:pPr>
              <a:t>14.12.2017</a:t>
            </a:fld>
            <a:endParaRPr lang="tr-TR"/>
          </a:p>
        </p:txBody>
      </p:sp>
      <p:sp>
        <p:nvSpPr>
          <p:cNvPr id="5" name="8 Slayt Numarası Yer Tutucusu"/>
          <p:cNvSpPr>
            <a:spLocks noGrp="1"/>
          </p:cNvSpPr>
          <p:nvPr>
            <p:ph type="sldNum" sz="quarter" idx="11"/>
          </p:nvPr>
        </p:nvSpPr>
        <p:spPr/>
        <p:txBody>
          <a:bodyPr rtlCol="0"/>
          <a:lstStyle>
            <a:lvl1pPr>
              <a:defRPr/>
            </a:lvl1pPr>
          </a:lstStyle>
          <a:p>
            <a:pPr>
              <a:defRPr/>
            </a:pPr>
            <a:fld id="{AFA87166-1560-4BBA-A865-E78FB5239247}" type="slidenum">
              <a:rPr lang="tr-TR"/>
              <a:pPr>
                <a:defRPr/>
              </a:pPr>
              <a:t>‹#›</a:t>
            </a:fld>
            <a:endParaRPr lang="tr-TR"/>
          </a:p>
        </p:txBody>
      </p:sp>
      <p:sp>
        <p:nvSpPr>
          <p:cNvPr id="6" name="9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C4934EC5-E504-4069-B7C9-B155719EA341}" type="datetimeFigureOut">
              <a:rPr lang="tr-TR"/>
              <a:pPr>
                <a:defRPr/>
              </a:pPr>
              <a:t>14.12.2017</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69A7BD3F-6A61-47F1-9FAC-DD581CE39E90}"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4"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9 Dikdörtgen"/>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0 Dikdörtgen"/>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11 Dikdörtgen"/>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12 Düz Bağlayıcı"/>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14 Düz Bağlayıcı"/>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15 Düz Bağlayıcı"/>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19 Oval"/>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20 Oval"/>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21 Oval"/>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22 Oval"/>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25 Düz Bağlayıcı"/>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lang="tr-TR" smtClean="0"/>
              <a:t>Asıl başlık stili için tıklatın</a:t>
            </a:r>
            <a:endParaRPr lang="en-US"/>
          </a:p>
        </p:txBody>
      </p:sp>
      <p:sp>
        <p:nvSpPr>
          <p:cNvPr id="3" name="2 Metin Yer Tutucusu"/>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0" name="3 Veri Yer Tutucusu"/>
          <p:cNvSpPr>
            <a:spLocks noGrp="1"/>
          </p:cNvSpPr>
          <p:nvPr>
            <p:ph type="dt" sz="half" idx="10"/>
          </p:nvPr>
        </p:nvSpPr>
        <p:spPr bwMode="auto">
          <a:xfrm rot="5400000">
            <a:off x="7762875" y="1169988"/>
            <a:ext cx="2286000" cy="381000"/>
          </a:xfrm>
        </p:spPr>
        <p:txBody>
          <a:bodyPr/>
          <a:lstStyle>
            <a:lvl1pPr>
              <a:defRPr/>
            </a:lvl1pPr>
          </a:lstStyle>
          <a:p>
            <a:pPr>
              <a:defRPr/>
            </a:pPr>
            <a:fld id="{0DA4C2D0-96DE-4E76-8B50-E504111D5DBC}" type="datetimeFigureOut">
              <a:rPr lang="tr-TR"/>
              <a:pPr>
                <a:defRPr/>
              </a:pPr>
              <a:t>14.12.2017</a:t>
            </a:fld>
            <a:endParaRPr lang="tr-TR"/>
          </a:p>
        </p:txBody>
      </p:sp>
      <p:sp>
        <p:nvSpPr>
          <p:cNvPr id="21" name="4 Altbilgi Yer Tutucusu"/>
          <p:cNvSpPr>
            <a:spLocks noGrp="1"/>
          </p:cNvSpPr>
          <p:nvPr>
            <p:ph type="ftr" sz="quarter" idx="11"/>
          </p:nvPr>
        </p:nvSpPr>
        <p:spPr bwMode="auto">
          <a:xfrm rot="5400000">
            <a:off x="7077076" y="4178300"/>
            <a:ext cx="3657600" cy="384175"/>
          </a:xfrm>
        </p:spPr>
        <p:txBody>
          <a:bodyPr/>
          <a:lstStyle>
            <a:lvl1pPr>
              <a:defRPr/>
            </a:lvl1pPr>
          </a:lstStyle>
          <a:p>
            <a:pPr>
              <a:defRPr/>
            </a:pPr>
            <a:endParaRPr lang="tr-TR"/>
          </a:p>
        </p:txBody>
      </p:sp>
      <p:sp>
        <p:nvSpPr>
          <p:cNvPr id="22" name="5 Slayt Numarası Yer Tutucusu"/>
          <p:cNvSpPr>
            <a:spLocks noGrp="1"/>
          </p:cNvSpPr>
          <p:nvPr>
            <p:ph type="sldNum" sz="quarter" idx="12"/>
          </p:nvPr>
        </p:nvSpPr>
        <p:spPr bwMode="auto">
          <a:xfrm>
            <a:off x="1339850" y="4929188"/>
            <a:ext cx="609600" cy="517525"/>
          </a:xfrm>
        </p:spPr>
        <p:txBody>
          <a:bodyPr/>
          <a:lstStyle>
            <a:lvl1pPr>
              <a:defRPr/>
            </a:lvl1pPr>
          </a:lstStyle>
          <a:p>
            <a:pPr>
              <a:defRPr/>
            </a:pPr>
            <a:fld id="{7D996ECD-44F5-4543-9231-79D4F3283A4D}"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9" name="8 İçerik Yer Tutucusu"/>
          <p:cNvSpPr>
            <a:spLocks noGrp="1"/>
          </p:cNvSpPr>
          <p:nvPr>
            <p:ph sz="quarter" idx="1"/>
          </p:nvPr>
        </p:nvSpPr>
        <p:spPr>
          <a:xfrm>
            <a:off x="457200" y="1600200"/>
            <a:ext cx="3657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10 İçerik Yer Tutucusu"/>
          <p:cNvSpPr>
            <a:spLocks noGrp="1"/>
          </p:cNvSpPr>
          <p:nvPr>
            <p:ph sz="quarter" idx="2"/>
          </p:nvPr>
        </p:nvSpPr>
        <p:spPr>
          <a:xfrm>
            <a:off x="4270248" y="1600200"/>
            <a:ext cx="3657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877C09B9-09E1-4498-8342-D383AED63154}" type="datetimeFigureOut">
              <a:rPr lang="tr-TR"/>
              <a:pPr>
                <a:defRPr/>
              </a:pPr>
              <a:t>14.12.2017</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18030FD9-E330-44BF-A9D6-D6DF04B59DE1}"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lstStyle>
            <a:lvl1pPr>
              <a:defRPr/>
            </a:lvl1pPr>
          </a:lstStyle>
          <a:p>
            <a:r>
              <a:rPr lang="tr-TR" smtClean="0"/>
              <a:t>Asıl başlık stili için tıklatın</a:t>
            </a:r>
            <a:endParaRPr lang="en-US"/>
          </a:p>
        </p:txBody>
      </p:sp>
      <p:sp>
        <p:nvSpPr>
          <p:cNvPr id="11" name="10 İçerik Yer Tutucusu"/>
          <p:cNvSpPr>
            <a:spLocks noGrp="1"/>
          </p:cNvSpPr>
          <p:nvPr>
            <p:ph sz="quarter" idx="2"/>
          </p:nvPr>
        </p:nvSpPr>
        <p:spPr>
          <a:xfrm>
            <a:off x="457200" y="2362200"/>
            <a:ext cx="3657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quarter" idx="4"/>
          </p:nvPr>
        </p:nvSpPr>
        <p:spPr>
          <a:xfrm>
            <a:off x="4371975" y="2362200"/>
            <a:ext cx="3657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7" name="13 Veri Yer Tutucusu"/>
          <p:cNvSpPr>
            <a:spLocks noGrp="1"/>
          </p:cNvSpPr>
          <p:nvPr>
            <p:ph type="dt" sz="half" idx="10"/>
          </p:nvPr>
        </p:nvSpPr>
        <p:spPr/>
        <p:txBody>
          <a:bodyPr/>
          <a:lstStyle>
            <a:lvl1pPr>
              <a:defRPr/>
            </a:lvl1pPr>
          </a:lstStyle>
          <a:p>
            <a:pPr>
              <a:defRPr/>
            </a:pPr>
            <a:fld id="{11B795B1-E0E5-496A-9973-B747733BBAE3}" type="datetimeFigureOut">
              <a:rPr lang="tr-TR"/>
              <a:pPr>
                <a:defRPr/>
              </a:pPr>
              <a:t>14.12.2017</a:t>
            </a:fld>
            <a:endParaRPr lang="tr-TR"/>
          </a:p>
        </p:txBody>
      </p:sp>
      <p:sp>
        <p:nvSpPr>
          <p:cNvPr id="8" name="2 Altbilgi Yer Tutucusu"/>
          <p:cNvSpPr>
            <a:spLocks noGrp="1"/>
          </p:cNvSpPr>
          <p:nvPr>
            <p:ph type="ftr" sz="quarter" idx="11"/>
          </p:nvPr>
        </p:nvSpPr>
        <p:spPr/>
        <p:txBody>
          <a:bodyPr/>
          <a:lstStyle>
            <a:lvl1pPr>
              <a:defRPr/>
            </a:lvl1pPr>
          </a:lstStyle>
          <a:p>
            <a:pPr>
              <a:defRPr/>
            </a:pPr>
            <a:endParaRPr lang="tr-TR"/>
          </a:p>
        </p:txBody>
      </p:sp>
      <p:sp>
        <p:nvSpPr>
          <p:cNvPr id="9" name="22 Slayt Numarası Yer Tutucusu"/>
          <p:cNvSpPr>
            <a:spLocks noGrp="1"/>
          </p:cNvSpPr>
          <p:nvPr>
            <p:ph type="sldNum" sz="quarter" idx="12"/>
          </p:nvPr>
        </p:nvSpPr>
        <p:spPr/>
        <p:txBody>
          <a:bodyPr/>
          <a:lstStyle>
            <a:lvl1pPr>
              <a:defRPr/>
            </a:lvl1pPr>
          </a:lstStyle>
          <a:p>
            <a:pPr>
              <a:defRPr/>
            </a:pPr>
            <a:fld id="{AB5DEFAE-6606-41E6-B7AB-DCAADE180BBE}"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5 Veri Yer Tutucusu"/>
          <p:cNvSpPr>
            <a:spLocks noGrp="1"/>
          </p:cNvSpPr>
          <p:nvPr>
            <p:ph type="dt" sz="half" idx="10"/>
          </p:nvPr>
        </p:nvSpPr>
        <p:spPr/>
        <p:txBody>
          <a:bodyPr rtlCol="0"/>
          <a:lstStyle>
            <a:lvl1pPr>
              <a:defRPr/>
            </a:lvl1pPr>
          </a:lstStyle>
          <a:p>
            <a:pPr>
              <a:defRPr/>
            </a:pPr>
            <a:fld id="{45526247-A01F-473D-8A11-CC97F5D2FC97}" type="datetimeFigureOut">
              <a:rPr lang="tr-TR"/>
              <a:pPr>
                <a:defRPr/>
              </a:pPr>
              <a:t>14.12.2017</a:t>
            </a:fld>
            <a:endParaRPr lang="tr-TR"/>
          </a:p>
        </p:txBody>
      </p:sp>
      <p:sp>
        <p:nvSpPr>
          <p:cNvPr id="4" name="6 Slayt Numarası Yer Tutucusu"/>
          <p:cNvSpPr>
            <a:spLocks noGrp="1"/>
          </p:cNvSpPr>
          <p:nvPr>
            <p:ph type="sldNum" sz="quarter" idx="11"/>
          </p:nvPr>
        </p:nvSpPr>
        <p:spPr/>
        <p:txBody>
          <a:bodyPr rtlCol="0"/>
          <a:lstStyle>
            <a:lvl1pPr>
              <a:defRPr/>
            </a:lvl1pPr>
          </a:lstStyle>
          <a:p>
            <a:pPr>
              <a:defRPr/>
            </a:pPr>
            <a:fld id="{47DBB091-52A2-4E01-9224-F2D8FA43B9F7}" type="slidenum">
              <a:rPr lang="tr-TR"/>
              <a:pPr>
                <a:defRPr/>
              </a:pPr>
              <a:t>‹#›</a:t>
            </a:fld>
            <a:endParaRPr lang="tr-TR"/>
          </a:p>
        </p:txBody>
      </p:sp>
      <p:sp>
        <p:nvSpPr>
          <p:cNvPr id="5" name="7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fld id="{BF32E5D7-4B51-48B9-AA6A-BBE8D219ECAD}" type="datetimeFigureOut">
              <a:rPr lang="tr-TR"/>
              <a:pPr>
                <a:defRPr/>
              </a:pPr>
              <a:t>14.12.2017</a:t>
            </a:fld>
            <a:endParaRPr lang="tr-TR"/>
          </a:p>
        </p:txBody>
      </p:sp>
      <p:sp>
        <p:nvSpPr>
          <p:cNvPr id="3" name="2 Altbilgi Yer Tutucusu"/>
          <p:cNvSpPr>
            <a:spLocks noGrp="1"/>
          </p:cNvSpPr>
          <p:nvPr>
            <p:ph type="ftr" sz="quarter" idx="11"/>
          </p:nvPr>
        </p:nvSpPr>
        <p:spPr/>
        <p:txBody>
          <a:bodyPr/>
          <a:lstStyle>
            <a:lvl1pPr>
              <a:defRPr/>
            </a:lvl1pPr>
          </a:lstStyle>
          <a:p>
            <a:pPr>
              <a:defRPr/>
            </a:pPr>
            <a:endParaRPr lang="tr-TR"/>
          </a:p>
        </p:txBody>
      </p:sp>
      <p:sp>
        <p:nvSpPr>
          <p:cNvPr id="4" name="22 Slayt Numarası Yer Tutucusu"/>
          <p:cNvSpPr>
            <a:spLocks noGrp="1"/>
          </p:cNvSpPr>
          <p:nvPr>
            <p:ph type="sldNum" sz="quarter" idx="12"/>
          </p:nvPr>
        </p:nvSpPr>
        <p:spPr/>
        <p:txBody>
          <a:bodyPr/>
          <a:lstStyle>
            <a:lvl1pPr>
              <a:defRPr/>
            </a:lvl1pPr>
          </a:lstStyle>
          <a:p>
            <a:pPr>
              <a:defRPr/>
            </a:pPr>
            <a:fld id="{3C72C5BA-08C9-488B-8E64-DAAF1FF3A9AD}"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8 Düz Bağlayıcı"/>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13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1 Başlık"/>
          <p:cNvSpPr>
            <a:spLocks noGrp="1"/>
          </p:cNvSpPr>
          <p:nvPr>
            <p:ph type="title"/>
          </p:nvPr>
        </p:nvSpPr>
        <p:spPr>
          <a:xfrm rot="5400000">
            <a:off x="3371850" y="3200400"/>
            <a:ext cx="6309360" cy="457200"/>
          </a:xfrm>
        </p:spPr>
        <p:txBody>
          <a:bodyPr/>
          <a:lstStyle>
            <a:lvl1pPr algn="l">
              <a:buNone/>
              <a:defRPr sz="2000" b="1" cap="small" baseline="0"/>
            </a:lvl1pPr>
          </a:lstStyle>
          <a:p>
            <a:r>
              <a:rPr lang="tr-TR" smtClean="0"/>
              <a:t>Asıl başlık stili için tıklatın</a:t>
            </a:r>
            <a:endParaRPr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8" name="17 İçerik Yer Tutucusu"/>
          <p:cNvSpPr>
            <a:spLocks noGrp="1"/>
          </p:cNvSpPr>
          <p:nvPr>
            <p:ph sz="quarter" idx="1"/>
          </p:nvPr>
        </p:nvSpPr>
        <p:spPr>
          <a:xfrm>
            <a:off x="304800" y="274320"/>
            <a:ext cx="5638800" cy="632764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20 Veri Yer Tutucusu"/>
          <p:cNvSpPr>
            <a:spLocks noGrp="1"/>
          </p:cNvSpPr>
          <p:nvPr>
            <p:ph type="dt" sz="half" idx="10"/>
          </p:nvPr>
        </p:nvSpPr>
        <p:spPr/>
        <p:txBody>
          <a:bodyPr rtlCol="0"/>
          <a:lstStyle>
            <a:lvl1pPr>
              <a:defRPr/>
            </a:lvl1pPr>
          </a:lstStyle>
          <a:p>
            <a:pPr>
              <a:defRPr/>
            </a:pPr>
            <a:fld id="{5049B68C-900C-4EAD-8EFE-11B3845A3D6C}" type="datetimeFigureOut">
              <a:rPr lang="tr-TR"/>
              <a:pPr>
                <a:defRPr/>
              </a:pPr>
              <a:t>14.12.2017</a:t>
            </a:fld>
            <a:endParaRPr lang="tr-TR"/>
          </a:p>
        </p:txBody>
      </p:sp>
      <p:sp>
        <p:nvSpPr>
          <p:cNvPr id="13" name="21 Slayt Numarası Yer Tutucusu"/>
          <p:cNvSpPr>
            <a:spLocks noGrp="1"/>
          </p:cNvSpPr>
          <p:nvPr>
            <p:ph type="sldNum" sz="quarter" idx="11"/>
          </p:nvPr>
        </p:nvSpPr>
        <p:spPr/>
        <p:txBody>
          <a:bodyPr rtlCol="0"/>
          <a:lstStyle>
            <a:lvl1pPr>
              <a:defRPr/>
            </a:lvl1pPr>
          </a:lstStyle>
          <a:p>
            <a:pPr>
              <a:defRPr/>
            </a:pPr>
            <a:fld id="{E17C0BE8-0022-47B8-B377-63EC782218D0}" type="slidenum">
              <a:rPr lang="tr-TR"/>
              <a:pPr>
                <a:defRPr/>
              </a:pPr>
              <a:t>‹#›</a:t>
            </a:fld>
            <a:endParaRPr lang="tr-TR"/>
          </a:p>
        </p:txBody>
      </p:sp>
      <p:sp>
        <p:nvSpPr>
          <p:cNvPr id="14" name="22 Altbilgi Yer Tutucusu"/>
          <p:cNvSpPr>
            <a:spLocks noGrp="1"/>
          </p:cNvSpPr>
          <p:nvPr>
            <p:ph type="ftr" sz="quarter" idx="12"/>
          </p:nvPr>
        </p:nvSpPr>
        <p:spPr/>
        <p:txBody>
          <a:bodyPr rtlCol="0"/>
          <a:lstStyle>
            <a:lvl1pPr>
              <a:defRPr/>
            </a:lvl1pPr>
          </a:lstStyle>
          <a:p>
            <a:pPr>
              <a:defRPr/>
            </a:pP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12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19 Düz Bağlayıcı"/>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1 Başlık"/>
          <p:cNvSpPr>
            <a:spLocks noGrp="1"/>
          </p:cNvSpPr>
          <p:nvPr>
            <p:ph type="title"/>
          </p:nvPr>
        </p:nvSpPr>
        <p:spPr>
          <a:xfrm rot="5400000">
            <a:off x="3350133" y="3200400"/>
            <a:ext cx="6309360" cy="457200"/>
          </a:xfrm>
        </p:spPr>
        <p:txBody>
          <a:bodyPr/>
          <a:lstStyle>
            <a:lvl1pPr algn="l">
              <a:buNone/>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12" name="16 Veri Yer Tutucusu"/>
          <p:cNvSpPr>
            <a:spLocks noGrp="1"/>
          </p:cNvSpPr>
          <p:nvPr>
            <p:ph type="dt" sz="half" idx="10"/>
          </p:nvPr>
        </p:nvSpPr>
        <p:spPr/>
        <p:txBody>
          <a:bodyPr rtlCol="0"/>
          <a:lstStyle>
            <a:lvl1pPr>
              <a:defRPr/>
            </a:lvl1pPr>
          </a:lstStyle>
          <a:p>
            <a:pPr>
              <a:defRPr/>
            </a:pPr>
            <a:fld id="{59A1C7AF-9C0D-4BDF-AF63-96BEEC7F8948}" type="datetimeFigureOut">
              <a:rPr lang="tr-TR"/>
              <a:pPr>
                <a:defRPr/>
              </a:pPr>
              <a:t>14.12.2017</a:t>
            </a:fld>
            <a:endParaRPr lang="tr-TR"/>
          </a:p>
        </p:txBody>
      </p:sp>
      <p:sp>
        <p:nvSpPr>
          <p:cNvPr id="13" name="17 Slayt Numarası Yer Tutucusu"/>
          <p:cNvSpPr>
            <a:spLocks noGrp="1"/>
          </p:cNvSpPr>
          <p:nvPr>
            <p:ph type="sldNum" sz="quarter" idx="11"/>
          </p:nvPr>
        </p:nvSpPr>
        <p:spPr/>
        <p:txBody>
          <a:bodyPr rtlCol="0"/>
          <a:lstStyle>
            <a:lvl1pPr>
              <a:defRPr/>
            </a:lvl1pPr>
          </a:lstStyle>
          <a:p>
            <a:pPr>
              <a:defRPr/>
            </a:pPr>
            <a:fld id="{A8A03D10-2C36-4551-BD4B-187CE46D0BC9}" type="slidenum">
              <a:rPr lang="tr-TR"/>
              <a:pPr>
                <a:defRPr/>
              </a:pPr>
              <a:t>‹#›</a:t>
            </a:fld>
            <a:endParaRPr lang="tr-TR"/>
          </a:p>
        </p:txBody>
      </p:sp>
      <p:sp>
        <p:nvSpPr>
          <p:cNvPr id="14" name="20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33EC9B44-65BC-4600-B1F2-3500CF437D2B}" type="datetimeFigureOut">
              <a:rPr lang="tr-TR"/>
              <a:pPr>
                <a:defRPr/>
              </a:pPr>
              <a:t>14.12.2017</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5CC25D50-2990-4271-82C1-2D2ED10B2754}"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lang="tr-TR" smtClean="0"/>
              <a:t>Asıl başlık stili için tıklatın</a:t>
            </a:r>
            <a:endParaRPr lang="en-US"/>
          </a:p>
        </p:txBody>
      </p:sp>
      <p:sp>
        <p:nvSpPr>
          <p:cNvPr id="1028" name="12 Metin Yer Tutucusu"/>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0223B8FE-21A3-467A-A58B-67CF682B1299}" type="datetimeFigureOut">
              <a:rPr lang="tr-TR"/>
              <a:pPr>
                <a:defRPr/>
              </a:pPr>
              <a:t>14.12.2017</a:t>
            </a:fld>
            <a:endParaRPr lang="tr-TR"/>
          </a:p>
        </p:txBody>
      </p:sp>
      <p:sp>
        <p:nvSpPr>
          <p:cNvPr id="3" name="2 Altbilgi Yer Tutucusu"/>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11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22 Slayt Numarası Yer Tutucusu"/>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D9D5C4C9-4CCC-465E-9D9B-27BABF4723A4}"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0" r:id="rId3"/>
    <p:sldLayoutId id="2147483669" r:id="rId4"/>
    <p:sldLayoutId id="2147483673" r:id="rId5"/>
    <p:sldLayoutId id="2147483668" r:id="rId6"/>
    <p:sldLayoutId id="2147483674" r:id="rId7"/>
    <p:sldLayoutId id="2147483675" r:id="rId8"/>
    <p:sldLayoutId id="2147483667" r:id="rId9"/>
    <p:sldLayoutId id="2147483666" r:id="rId10"/>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a:defRPr>
      </a:lvl2pPr>
      <a:lvl3pPr algn="l" rtl="0" eaLnBrk="0" fontAlgn="base" hangingPunct="0">
        <a:spcBef>
          <a:spcPct val="0"/>
        </a:spcBef>
        <a:spcAft>
          <a:spcPct val="0"/>
        </a:spcAft>
        <a:defRPr sz="3000">
          <a:solidFill>
            <a:schemeClr val="tx2"/>
          </a:solidFill>
          <a:latin typeface="Century Schoolbook"/>
        </a:defRPr>
      </a:lvl3pPr>
      <a:lvl4pPr algn="l" rtl="0" eaLnBrk="0" fontAlgn="base" hangingPunct="0">
        <a:spcBef>
          <a:spcPct val="0"/>
        </a:spcBef>
        <a:spcAft>
          <a:spcPct val="0"/>
        </a:spcAft>
        <a:defRPr sz="3000">
          <a:solidFill>
            <a:schemeClr val="tx2"/>
          </a:solidFill>
          <a:latin typeface="Century Schoolbook"/>
        </a:defRPr>
      </a:lvl4pPr>
      <a:lvl5pPr algn="l" rtl="0" eaLnBrk="0" fontAlgn="base" hangingPunct="0">
        <a:spcBef>
          <a:spcPct val="0"/>
        </a:spcBef>
        <a:spcAft>
          <a:spcPct val="0"/>
        </a:spcAft>
        <a:defRPr sz="3000">
          <a:solidFill>
            <a:schemeClr val="tx2"/>
          </a:solidFill>
          <a:latin typeface="Century Schoolbook"/>
        </a:defRPr>
      </a:lvl5pPr>
      <a:lvl6pPr marL="457200" algn="l" rtl="0" fontAlgn="base">
        <a:spcBef>
          <a:spcPct val="0"/>
        </a:spcBef>
        <a:spcAft>
          <a:spcPct val="0"/>
        </a:spcAft>
        <a:defRPr sz="3000">
          <a:solidFill>
            <a:schemeClr val="tx2"/>
          </a:solidFill>
          <a:latin typeface="Century Schoolbook"/>
        </a:defRPr>
      </a:lvl6pPr>
      <a:lvl7pPr marL="914400" algn="l" rtl="0" fontAlgn="base">
        <a:spcBef>
          <a:spcPct val="0"/>
        </a:spcBef>
        <a:spcAft>
          <a:spcPct val="0"/>
        </a:spcAft>
        <a:defRPr sz="3000">
          <a:solidFill>
            <a:schemeClr val="tx2"/>
          </a:solidFill>
          <a:latin typeface="Century Schoolbook"/>
        </a:defRPr>
      </a:lvl7pPr>
      <a:lvl8pPr marL="1371600" algn="l" rtl="0" fontAlgn="base">
        <a:spcBef>
          <a:spcPct val="0"/>
        </a:spcBef>
        <a:spcAft>
          <a:spcPct val="0"/>
        </a:spcAft>
        <a:defRPr sz="3000">
          <a:solidFill>
            <a:schemeClr val="tx2"/>
          </a:solidFill>
          <a:latin typeface="Century Schoolbook"/>
        </a:defRPr>
      </a:lvl8pPr>
      <a:lvl9pPr marL="1828800" algn="l" rtl="0" fontAlgn="base">
        <a:spcBef>
          <a:spcPct val="0"/>
        </a:spcBef>
        <a:spcAft>
          <a:spcPct val="0"/>
        </a:spcAft>
        <a:defRPr sz="3000">
          <a:solidFill>
            <a:schemeClr val="tx2"/>
          </a:solidFill>
          <a:latin typeface="Century Schoolbook"/>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title"/>
          </p:nvPr>
        </p:nvSpPr>
        <p:spPr>
          <a:xfrm>
            <a:off x="500063" y="2286000"/>
            <a:ext cx="7467600" cy="1143000"/>
          </a:xfrm>
        </p:spPr>
        <p:txBody>
          <a:bodyPr>
            <a:normAutofit fontScale="90000"/>
          </a:bodyPr>
          <a:lstStyle/>
          <a:p>
            <a:pPr eaLnBrk="1" fontAlgn="auto" hangingPunct="1">
              <a:spcAft>
                <a:spcPts val="0"/>
              </a:spcAft>
              <a:defRPr/>
            </a:pPr>
            <a:r>
              <a:rPr lang="tr-TR" sz="3200" dirty="0" smtClean="0"/>
              <a:t/>
            </a:r>
            <a:br>
              <a:rPr lang="tr-TR" sz="3200" dirty="0" smtClean="0"/>
            </a:br>
            <a:r>
              <a:rPr lang="tr-TR" sz="3200" dirty="0" smtClean="0"/>
              <a:t/>
            </a:r>
            <a:br>
              <a:rPr lang="tr-TR" sz="3200" dirty="0" smtClean="0"/>
            </a:br>
            <a:r>
              <a:rPr lang="tr-TR" sz="3200" dirty="0" smtClean="0"/>
              <a:t/>
            </a:r>
            <a:br>
              <a:rPr lang="tr-TR" sz="3200" dirty="0" smtClean="0"/>
            </a:br>
            <a:r>
              <a:rPr lang="tr-TR" sz="3200" dirty="0" smtClean="0"/>
              <a:t>PERİODONTAL HASTALIKLARDA BESLENMENİN ETKİLERİ</a:t>
            </a:r>
          </a:p>
        </p:txBody>
      </p:sp>
      <p:sp>
        <p:nvSpPr>
          <p:cNvPr id="12290" name="Rectangle 3"/>
          <p:cNvSpPr>
            <a:spLocks noGrp="1" noChangeArrowheads="1"/>
          </p:cNvSpPr>
          <p:nvPr>
            <p:ph sz="quarter" idx="1"/>
          </p:nvPr>
        </p:nvSpPr>
        <p:spPr>
          <a:xfrm>
            <a:off x="500063" y="4357688"/>
            <a:ext cx="7467600" cy="1685925"/>
          </a:xfrm>
        </p:spPr>
        <p:txBody>
          <a:bodyPr/>
          <a:lstStyle/>
          <a:p>
            <a:pPr eaLnBrk="1" hangingPunct="1"/>
            <a:r>
              <a:rPr lang="tr-TR" smtClean="0"/>
              <a:t>Prof Dr Adnan TEZEL</a:t>
            </a:r>
          </a:p>
        </p:txBody>
      </p:sp>
      <p:pic>
        <p:nvPicPr>
          <p:cNvPr id="12291" name="Picture 4" descr="j0293844"/>
          <p:cNvPicPr>
            <a:picLocks noChangeAspect="1" noChangeArrowheads="1"/>
          </p:cNvPicPr>
          <p:nvPr/>
        </p:nvPicPr>
        <p:blipFill>
          <a:blip r:embed="rId2"/>
          <a:srcRect/>
          <a:stretch>
            <a:fillRect/>
          </a:stretch>
        </p:blipFill>
        <p:spPr bwMode="auto">
          <a:xfrm>
            <a:off x="5292725" y="4581525"/>
            <a:ext cx="1738313" cy="1827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214313" y="928688"/>
            <a:ext cx="8001000" cy="1216025"/>
          </a:xfrm>
        </p:spPr>
        <p:txBody>
          <a:bodyPr wrap="square" lIns="91440" tIns="45720" rIns="91440" bIns="45720" numCol="1" anchorCtr="0" compatLnSpc="1">
            <a:prstTxWarp prst="textNoShape">
              <a:avLst/>
            </a:prstTxWarp>
            <a:normAutofit fontScale="90000"/>
          </a:bodyPr>
          <a:lstStyle/>
          <a:p>
            <a:pPr eaLnBrk="1" hangingPunct="1">
              <a:defRPr/>
            </a:pPr>
            <a:r>
              <a:rPr lang="tr-TR" sz="3100" cap="none" smtClean="0"/>
              <a:t/>
            </a:r>
            <a:br>
              <a:rPr lang="tr-TR" sz="3100" cap="none" smtClean="0"/>
            </a:br>
            <a:r>
              <a:rPr lang="tr-TR" sz="3100" cap="none" smtClean="0"/>
              <a:t>         ETKEN;  NEDEN;</a:t>
            </a:r>
            <a:br>
              <a:rPr lang="tr-TR" sz="3100" cap="none" smtClean="0"/>
            </a:br>
            <a:endParaRPr lang="tr-TR" sz="3100" cap="none" smtClean="0"/>
          </a:p>
        </p:txBody>
      </p:sp>
      <p:sp>
        <p:nvSpPr>
          <p:cNvPr id="21506" name="Rectangle 3"/>
          <p:cNvSpPr>
            <a:spLocks noGrp="1" noChangeArrowheads="1"/>
          </p:cNvSpPr>
          <p:nvPr>
            <p:ph type="body" idx="1"/>
          </p:nvPr>
        </p:nvSpPr>
        <p:spPr>
          <a:xfrm>
            <a:off x="1143000" y="1785938"/>
            <a:ext cx="8991600" cy="4267200"/>
          </a:xfrm>
        </p:spPr>
        <p:txBody>
          <a:bodyPr/>
          <a:lstStyle/>
          <a:p>
            <a:pPr eaLnBrk="1" hangingPunct="1">
              <a:buFont typeface="Wingdings" pitchFamily="2" charset="2"/>
              <a:buNone/>
            </a:pPr>
            <a:endParaRPr lang="tr-TR" smtClean="0"/>
          </a:p>
          <a:p>
            <a:pPr eaLnBrk="1" hangingPunct="1">
              <a:buFont typeface="Wingdings" pitchFamily="2" charset="2"/>
              <a:buNone/>
            </a:pPr>
            <a:r>
              <a:rPr lang="tr-TR" smtClean="0"/>
              <a:t>Bir olayı meydana getiren etmene denir.</a:t>
            </a:r>
          </a:p>
          <a:p>
            <a:pPr eaLnBrk="1" hangingPunct="1">
              <a:buFont typeface="Wingdings" pitchFamily="2" charset="2"/>
              <a:buNone/>
            </a:pPr>
            <a:r>
              <a:rPr lang="tr-TR" smtClean="0"/>
              <a:t>Nesnel; insan iradesi dışında oluşur</a:t>
            </a:r>
          </a:p>
          <a:p>
            <a:pPr eaLnBrk="1" hangingPunct="1">
              <a:buFont typeface="Wingdings" pitchFamily="2" charset="2"/>
              <a:buNone/>
            </a:pPr>
            <a:r>
              <a:rPr lang="tr-TR" smtClean="0"/>
              <a:t>Öznel ; insan iradesi ile oluşur</a:t>
            </a:r>
          </a:p>
          <a:p>
            <a:pPr eaLnBrk="1" hangingPunct="1">
              <a:buFont typeface="Wingdings" pitchFamily="2" charset="2"/>
              <a:buNone/>
            </a:pPr>
            <a:r>
              <a:rPr lang="tr-TR" smtClean="0"/>
              <a:t>Dış nedenler;insan organizması dışında oluşur</a:t>
            </a:r>
          </a:p>
          <a:p>
            <a:pPr eaLnBrk="1" hangingPunct="1">
              <a:buFont typeface="Wingdings" pitchFamily="2" charset="2"/>
              <a:buNone/>
            </a:pPr>
            <a:r>
              <a:rPr lang="tr-TR" smtClean="0"/>
              <a:t>İç nedenler  ;organizmaya bağlı oluşur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685800" y="914400"/>
            <a:ext cx="8001000" cy="1216025"/>
          </a:xfrm>
        </p:spPr>
        <p:txBody>
          <a:bodyPr/>
          <a:lstStyle/>
          <a:p>
            <a:pPr eaLnBrk="1" fontAlgn="auto" hangingPunct="1">
              <a:spcAft>
                <a:spcPts val="0"/>
              </a:spcAft>
              <a:defRPr/>
            </a:pPr>
            <a:r>
              <a:rPr lang="tr-TR" sz="3400"/>
              <a:t>Periodontolojide;</a:t>
            </a:r>
            <a:br>
              <a:rPr lang="tr-TR" sz="3400"/>
            </a:br>
            <a:endParaRPr lang="tr-TR" sz="3400"/>
          </a:p>
        </p:txBody>
      </p:sp>
      <p:sp>
        <p:nvSpPr>
          <p:cNvPr id="22530" name="Rectangle 3"/>
          <p:cNvSpPr>
            <a:spLocks noGrp="1" noChangeArrowheads="1"/>
          </p:cNvSpPr>
          <p:nvPr>
            <p:ph type="body" idx="1"/>
          </p:nvPr>
        </p:nvSpPr>
        <p:spPr>
          <a:xfrm>
            <a:off x="566738" y="1752600"/>
            <a:ext cx="8272462" cy="4267200"/>
          </a:xfrm>
        </p:spPr>
        <p:txBody>
          <a:bodyPr/>
          <a:lstStyle/>
          <a:p>
            <a:pPr eaLnBrk="1" hangingPunct="1">
              <a:buFont typeface="Wingdings" pitchFamily="2" charset="2"/>
              <a:buNone/>
            </a:pPr>
            <a:endParaRPr lang="tr-TR" smtClean="0"/>
          </a:p>
          <a:p>
            <a:pPr eaLnBrk="1" hangingPunct="1">
              <a:buFont typeface="Wingdings" pitchFamily="2" charset="2"/>
              <a:buNone/>
            </a:pPr>
            <a:r>
              <a:rPr lang="tr-TR" smtClean="0"/>
              <a:t>   Var olan periodontal hastalıkların şiddetini artıran, hastalığın yayılmasını hızlandıran ve verilen tedavilerin başarısını azaltan faktörler periodontal risk faktörler olarak adlandırılır.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pPr eaLnBrk="1" fontAlgn="auto" hangingPunct="1">
              <a:spcAft>
                <a:spcPts val="0"/>
              </a:spcAft>
              <a:defRPr/>
            </a:pPr>
            <a:r>
              <a:rPr lang="tr-TR" sz="2400"/>
              <a:t>Periodontal hastalıklarda risk faktörler</a:t>
            </a:r>
          </a:p>
        </p:txBody>
      </p:sp>
      <p:sp>
        <p:nvSpPr>
          <p:cNvPr id="23554" name="Rectangle 3"/>
          <p:cNvSpPr>
            <a:spLocks noGrp="1" noChangeArrowheads="1"/>
          </p:cNvSpPr>
          <p:nvPr>
            <p:ph type="body" idx="1"/>
          </p:nvPr>
        </p:nvSpPr>
        <p:spPr>
          <a:xfrm>
            <a:off x="457200" y="1600200"/>
            <a:ext cx="7467600" cy="4873625"/>
          </a:xfrm>
        </p:spPr>
        <p:txBody>
          <a:bodyPr/>
          <a:lstStyle/>
          <a:p>
            <a:pPr eaLnBrk="1" hangingPunct="1">
              <a:lnSpc>
                <a:spcPct val="80000"/>
              </a:lnSpc>
            </a:pPr>
            <a:r>
              <a:rPr lang="tr-TR" sz="1900" smtClean="0"/>
              <a:t>Yaş</a:t>
            </a:r>
          </a:p>
          <a:p>
            <a:pPr eaLnBrk="1" hangingPunct="1">
              <a:lnSpc>
                <a:spcPct val="80000"/>
              </a:lnSpc>
            </a:pPr>
            <a:r>
              <a:rPr lang="tr-TR" sz="1900" smtClean="0"/>
              <a:t>Cinsiyet </a:t>
            </a:r>
          </a:p>
          <a:p>
            <a:pPr eaLnBrk="1" hangingPunct="1">
              <a:lnSpc>
                <a:spcPct val="80000"/>
              </a:lnSpc>
            </a:pPr>
            <a:r>
              <a:rPr lang="tr-TR" sz="1900" smtClean="0"/>
              <a:t>Genetik</a:t>
            </a:r>
          </a:p>
          <a:p>
            <a:pPr eaLnBrk="1" hangingPunct="1">
              <a:lnSpc>
                <a:spcPct val="80000"/>
              </a:lnSpc>
            </a:pPr>
            <a:r>
              <a:rPr lang="tr-TR" sz="1900" smtClean="0"/>
              <a:t>Sistemik hastalıklar(diabet gibi) </a:t>
            </a:r>
          </a:p>
          <a:p>
            <a:pPr eaLnBrk="1" hangingPunct="1">
              <a:lnSpc>
                <a:spcPct val="80000"/>
              </a:lnSpc>
            </a:pPr>
            <a:r>
              <a:rPr lang="tr-TR" sz="1900" smtClean="0"/>
              <a:t>Zayıflamış konak savunması</a:t>
            </a:r>
          </a:p>
          <a:p>
            <a:pPr eaLnBrk="1" hangingPunct="1">
              <a:lnSpc>
                <a:spcPct val="80000"/>
              </a:lnSpc>
            </a:pPr>
            <a:r>
              <a:rPr lang="tr-TR" sz="1900" smtClean="0"/>
              <a:t>Kötü ağız hijyeni</a:t>
            </a:r>
          </a:p>
          <a:p>
            <a:pPr eaLnBrk="1" hangingPunct="1">
              <a:lnSpc>
                <a:spcPct val="80000"/>
              </a:lnSpc>
            </a:pPr>
            <a:r>
              <a:rPr lang="tr-TR" sz="1900" smtClean="0"/>
              <a:t>Uygun olmayan kron ve dental restorasyonların kenarları</a:t>
            </a:r>
          </a:p>
          <a:p>
            <a:pPr eaLnBrk="1" hangingPunct="1">
              <a:lnSpc>
                <a:spcPct val="80000"/>
              </a:lnSpc>
            </a:pPr>
            <a:r>
              <a:rPr lang="tr-TR" sz="1900" smtClean="0"/>
              <a:t>Actinobacillus actinomycetemcomitans, Tanneralla forsythiensis, Porphyromonas gingivalis, Treponema denticola gibi bakterilerin mevcudiyeti</a:t>
            </a:r>
          </a:p>
          <a:p>
            <a:pPr eaLnBrk="1" hangingPunct="1">
              <a:lnSpc>
                <a:spcPct val="80000"/>
              </a:lnSpc>
            </a:pPr>
            <a:r>
              <a:rPr lang="tr-TR" sz="1900" smtClean="0"/>
              <a:t>Stres</a:t>
            </a:r>
          </a:p>
          <a:p>
            <a:pPr eaLnBrk="1" hangingPunct="1">
              <a:lnSpc>
                <a:spcPct val="80000"/>
              </a:lnSpc>
            </a:pPr>
            <a:r>
              <a:rPr lang="tr-TR" sz="1900" smtClean="0"/>
              <a:t>Sigara</a:t>
            </a:r>
          </a:p>
          <a:p>
            <a:pPr eaLnBrk="1" hangingPunct="1">
              <a:lnSpc>
                <a:spcPct val="80000"/>
              </a:lnSpc>
            </a:pPr>
            <a:r>
              <a:rPr lang="tr-TR" sz="3200" smtClean="0">
                <a:solidFill>
                  <a:srgbClr val="FF0000"/>
                </a:solidFill>
              </a:rPr>
              <a:t>Beslenme (Diyet)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tr-TR" cap="none" smtClean="0"/>
              <a:t>  BESLENME</a:t>
            </a:r>
          </a:p>
        </p:txBody>
      </p:sp>
      <p:sp>
        <p:nvSpPr>
          <p:cNvPr id="24578" name="Rectangle 3"/>
          <p:cNvSpPr>
            <a:spLocks noGrp="1"/>
          </p:cNvSpPr>
          <p:nvPr>
            <p:ph type="body" idx="4294967295"/>
          </p:nvPr>
        </p:nvSpPr>
        <p:spPr/>
        <p:txBody>
          <a:bodyPr/>
          <a:lstStyle/>
          <a:p>
            <a:pPr eaLnBrk="1" hangingPunct="1"/>
            <a:r>
              <a:rPr lang="tr-TR" smtClean="0"/>
              <a:t>Beslenme durumu ile periodontal hastalıklar arasında bir ilişkinin olduğu bildirilmesine rağmen hiçbir beslenme eksikliği tek başına periodontal hastalıkların gelişmesine neden olmamaktadır.</a:t>
            </a:r>
          </a:p>
          <a:p>
            <a:pPr eaLnBrk="1" hangingPunct="1"/>
            <a:r>
              <a:rPr lang="tr-TR" smtClean="0"/>
              <a:t> Oral kavitede değişikliklere neden olan beslenme eksikliklerinde Dudaklarda, oral mukozada, dişetinde, kemiklerde değişiklikler meydana gelir. </a:t>
            </a:r>
          </a:p>
          <a:p>
            <a:pPr eaLnBrk="1" hangingPunct="1"/>
            <a:r>
              <a:rPr lang="tr-TR" smtClean="0"/>
              <a:t>Bu değişiklikler beslenme yetersizliklerinin oral bulguları şeklinde tanımlanır.</a:t>
            </a:r>
          </a:p>
          <a:p>
            <a:pPr eaLnBrk="1" hangingPunct="1"/>
            <a:endParaRPr lang="tr-TR"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p:txBody>
          <a:bodyPr/>
          <a:lstStyle/>
          <a:p>
            <a:pPr eaLnBrk="1" fontAlgn="auto" hangingPunct="1">
              <a:spcAft>
                <a:spcPts val="0"/>
              </a:spcAft>
              <a:defRPr/>
            </a:pPr>
            <a:r>
              <a:rPr lang="tr-TR" smtClean="0"/>
              <a:t>Beslenme yetersizliği</a:t>
            </a:r>
          </a:p>
        </p:txBody>
      </p:sp>
      <p:sp>
        <p:nvSpPr>
          <p:cNvPr id="25602" name="Rectangle 3"/>
          <p:cNvSpPr>
            <a:spLocks noGrp="1" noChangeArrowheads="1"/>
          </p:cNvSpPr>
          <p:nvPr>
            <p:ph type="body" idx="1"/>
          </p:nvPr>
        </p:nvSpPr>
        <p:spPr>
          <a:xfrm>
            <a:off x="722313" y="2209800"/>
            <a:ext cx="8421687" cy="5145088"/>
          </a:xfrm>
        </p:spPr>
        <p:txBody>
          <a:bodyPr/>
          <a:lstStyle/>
          <a:p>
            <a:pPr algn="just" eaLnBrk="1" hangingPunct="1"/>
            <a:r>
              <a:rPr lang="tr-TR" b="1" smtClean="0"/>
              <a:t>Yiyecekler içerisinde altı çeşit besin vardır;</a:t>
            </a:r>
          </a:p>
          <a:p>
            <a:pPr algn="just" eaLnBrk="1" hangingPunct="1">
              <a:buFont typeface="Wingdings" pitchFamily="2" charset="2"/>
              <a:buNone/>
            </a:pPr>
            <a:r>
              <a:rPr lang="tr-TR" b="1" smtClean="0"/>
              <a:t>   -karbonhidratlar,</a:t>
            </a:r>
          </a:p>
          <a:p>
            <a:pPr algn="just" eaLnBrk="1" hangingPunct="1">
              <a:buFont typeface="Wingdings" pitchFamily="2" charset="2"/>
              <a:buNone/>
            </a:pPr>
            <a:r>
              <a:rPr lang="tr-TR" b="1" smtClean="0"/>
              <a:t>   -yağlar,                          vücutta enerji sağlar</a:t>
            </a:r>
          </a:p>
          <a:p>
            <a:pPr algn="just" eaLnBrk="1" hangingPunct="1">
              <a:buFont typeface="Wingdings" pitchFamily="2" charset="2"/>
              <a:buNone/>
            </a:pPr>
            <a:r>
              <a:rPr lang="tr-TR" b="1" smtClean="0"/>
              <a:t>   -proteinler,</a:t>
            </a:r>
          </a:p>
          <a:p>
            <a:pPr algn="just" eaLnBrk="1" hangingPunct="1">
              <a:buFont typeface="Wingdings" pitchFamily="2" charset="2"/>
              <a:buNone/>
            </a:pPr>
            <a:r>
              <a:rPr lang="tr-TR" b="1" smtClean="0"/>
              <a:t>   -vitaminler, </a:t>
            </a:r>
          </a:p>
          <a:p>
            <a:pPr algn="just" eaLnBrk="1" hangingPunct="1">
              <a:buFont typeface="Wingdings" pitchFamily="2" charset="2"/>
              <a:buNone/>
            </a:pPr>
            <a:r>
              <a:rPr lang="tr-TR" b="1" smtClean="0"/>
              <a:t>   -mineraller,                   birçok aktivitede rol oynar</a:t>
            </a:r>
          </a:p>
          <a:p>
            <a:pPr algn="just" eaLnBrk="1" hangingPunct="1">
              <a:buFont typeface="Wingdings" pitchFamily="2" charset="2"/>
              <a:buNone/>
            </a:pPr>
            <a:r>
              <a:rPr lang="tr-TR" b="1" smtClean="0"/>
              <a:t>   -su </a:t>
            </a:r>
          </a:p>
        </p:txBody>
      </p:sp>
      <p:sp>
        <p:nvSpPr>
          <p:cNvPr id="25603" name="AutoShape 4"/>
          <p:cNvSpPr>
            <a:spLocks/>
          </p:cNvSpPr>
          <p:nvPr/>
        </p:nvSpPr>
        <p:spPr bwMode="auto">
          <a:xfrm>
            <a:off x="3810000" y="2819400"/>
            <a:ext cx="152400" cy="1143000"/>
          </a:xfrm>
          <a:prstGeom prst="rightBracket">
            <a:avLst>
              <a:gd name="adj" fmla="val 62500"/>
            </a:avLst>
          </a:prstGeom>
          <a:noFill/>
          <a:ln w="9525">
            <a:solidFill>
              <a:schemeClr val="tx1"/>
            </a:solidFill>
            <a:round/>
            <a:headEnd/>
            <a:tailEnd/>
          </a:ln>
        </p:spPr>
        <p:txBody>
          <a:bodyPr wrap="none" anchor="ctr"/>
          <a:lstStyle/>
          <a:p>
            <a:endParaRPr lang="tr-TR">
              <a:latin typeface="Century Schoolbook"/>
            </a:endParaRPr>
          </a:p>
        </p:txBody>
      </p:sp>
      <p:sp>
        <p:nvSpPr>
          <p:cNvPr id="25604" name="AutoShape 5"/>
          <p:cNvSpPr>
            <a:spLocks/>
          </p:cNvSpPr>
          <p:nvPr/>
        </p:nvSpPr>
        <p:spPr bwMode="auto">
          <a:xfrm>
            <a:off x="3810000" y="4343400"/>
            <a:ext cx="228600" cy="1143000"/>
          </a:xfrm>
          <a:prstGeom prst="rightBracket">
            <a:avLst>
              <a:gd name="adj" fmla="val 41667"/>
            </a:avLst>
          </a:prstGeom>
          <a:noFill/>
          <a:ln w="9525">
            <a:solidFill>
              <a:schemeClr val="tx1"/>
            </a:solidFill>
            <a:round/>
            <a:headEnd/>
            <a:tailEnd/>
          </a:ln>
        </p:spPr>
        <p:txBody>
          <a:bodyPr wrap="none" anchor="ctr"/>
          <a:lstStyle/>
          <a:p>
            <a:endParaRPr lang="tr-TR">
              <a:latin typeface="Century Schoolbook"/>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p:txBody>
          <a:bodyPr/>
          <a:lstStyle/>
          <a:p>
            <a:pPr eaLnBrk="1" fontAlgn="auto" hangingPunct="1">
              <a:spcAft>
                <a:spcPts val="0"/>
              </a:spcAft>
              <a:defRPr/>
            </a:pPr>
            <a:r>
              <a:rPr lang="tr-TR" smtClean="0"/>
              <a:t>Beslenme yetersizliği</a:t>
            </a:r>
          </a:p>
        </p:txBody>
      </p:sp>
      <p:sp>
        <p:nvSpPr>
          <p:cNvPr id="26626" name="Rectangle 3"/>
          <p:cNvSpPr>
            <a:spLocks noGrp="1" noChangeArrowheads="1"/>
          </p:cNvSpPr>
          <p:nvPr>
            <p:ph type="body" idx="1"/>
          </p:nvPr>
        </p:nvSpPr>
        <p:spPr>
          <a:xfrm>
            <a:off x="457200" y="2286000"/>
            <a:ext cx="8421688" cy="5145088"/>
          </a:xfrm>
        </p:spPr>
        <p:txBody>
          <a:bodyPr/>
          <a:lstStyle/>
          <a:p>
            <a:pPr algn="just" eaLnBrk="1" hangingPunct="1"/>
            <a:r>
              <a:rPr lang="tr-TR" b="1" smtClean="0"/>
              <a:t>Her gün normal bir vücut için;</a:t>
            </a:r>
          </a:p>
          <a:p>
            <a:pPr algn="just" eaLnBrk="1" hangingPunct="1">
              <a:buFont typeface="Wingdings" pitchFamily="2" charset="2"/>
              <a:buNone/>
            </a:pPr>
            <a:r>
              <a:rPr lang="tr-TR" b="1" smtClean="0"/>
              <a:t>   -16 vitamin,</a:t>
            </a:r>
          </a:p>
          <a:p>
            <a:pPr algn="just" eaLnBrk="1" hangingPunct="1">
              <a:buFont typeface="Wingdings" pitchFamily="2" charset="2"/>
              <a:buNone/>
            </a:pPr>
            <a:r>
              <a:rPr lang="tr-TR" b="1" smtClean="0"/>
              <a:t>   -16 mineral</a:t>
            </a:r>
          </a:p>
          <a:p>
            <a:pPr algn="just" eaLnBrk="1" hangingPunct="1">
              <a:buFont typeface="Wingdings" pitchFamily="2" charset="2"/>
              <a:buNone/>
            </a:pPr>
            <a:r>
              <a:rPr lang="tr-TR" b="1" smtClean="0"/>
              <a:t>   -90 besin,</a:t>
            </a:r>
          </a:p>
          <a:p>
            <a:pPr algn="just" eaLnBrk="1" hangingPunct="1">
              <a:buFont typeface="Wingdings" pitchFamily="2" charset="2"/>
              <a:buNone/>
            </a:pPr>
            <a:r>
              <a:rPr lang="tr-TR" b="1" smtClean="0"/>
              <a:t>   -12 esensiyal amino asitler,</a:t>
            </a:r>
          </a:p>
          <a:p>
            <a:pPr algn="just" eaLnBrk="1" hangingPunct="1">
              <a:buFont typeface="Wingdings" pitchFamily="2" charset="2"/>
              <a:buNone/>
            </a:pPr>
            <a:r>
              <a:rPr lang="tr-TR" b="1" smtClean="0"/>
              <a:t>   -  3 esensiyal yağ asitleri gerekir.</a:t>
            </a:r>
          </a:p>
          <a:p>
            <a:pPr algn="just" eaLnBrk="1" hangingPunct="1"/>
            <a:r>
              <a:rPr lang="tr-TR" b="1" smtClean="0"/>
              <a:t>C, D ve E vitaminleri, kalsiyum ve çinko mineralleri vücudun ana fonksiyonları için ve kimyasal ve biyolojik dengenin korunması için gereklidir. </a:t>
            </a:r>
          </a:p>
        </p:txBody>
      </p:sp>
      <p:pic>
        <p:nvPicPr>
          <p:cNvPr id="26627" name="Picture 6"/>
          <p:cNvPicPr>
            <a:picLocks noChangeAspect="1" noChangeArrowheads="1"/>
          </p:cNvPicPr>
          <p:nvPr/>
        </p:nvPicPr>
        <p:blipFill>
          <a:blip r:embed="rId2" cstate="print"/>
          <a:srcRect l="22501" t="43750" r="50002" b="14583"/>
          <a:stretch>
            <a:fillRect/>
          </a:stretch>
        </p:blipFill>
        <p:spPr bwMode="auto">
          <a:xfrm>
            <a:off x="5562600" y="1066800"/>
            <a:ext cx="33528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2"/>
          <p:cNvSpPr>
            <a:spLocks noGrp="1" noChangeArrowheads="1"/>
          </p:cNvSpPr>
          <p:nvPr>
            <p:ph type="title"/>
          </p:nvPr>
        </p:nvSpPr>
        <p:spPr bwMode="auto"/>
        <p:txBody>
          <a:bodyPr wrap="square" lIns="91440" tIns="45720" rIns="91440" bIns="45720" numCol="1" anchorCtr="0" compatLnSpc="1">
            <a:prstTxWarp prst="textNoShape">
              <a:avLst/>
            </a:prstTxWarp>
          </a:bodyPr>
          <a:lstStyle/>
          <a:p>
            <a:pPr eaLnBrk="1" hangingPunct="1"/>
            <a:r>
              <a:rPr lang="tr-TR" sz="3200" cap="none" smtClean="0"/>
              <a:t>DİYETİN FİZİKSEL KAREKTERİ….</a:t>
            </a:r>
          </a:p>
        </p:txBody>
      </p:sp>
      <p:sp>
        <p:nvSpPr>
          <p:cNvPr id="27650" name="Rectangle 3"/>
          <p:cNvSpPr>
            <a:spLocks noGrp="1" noChangeArrowheads="1"/>
          </p:cNvSpPr>
          <p:nvPr>
            <p:ph type="body" idx="1"/>
          </p:nvPr>
        </p:nvSpPr>
        <p:spPr>
          <a:xfrm>
            <a:off x="468313" y="1984375"/>
            <a:ext cx="7467600" cy="4873625"/>
          </a:xfrm>
        </p:spPr>
        <p:txBody>
          <a:bodyPr/>
          <a:lstStyle/>
          <a:p>
            <a:pPr algn="just" eaLnBrk="1" hangingPunct="1"/>
            <a:r>
              <a:rPr lang="tr-TR" b="1" smtClean="0"/>
              <a:t>Yumuşak diyetler plak ve diş taşı formasyonuna neden olabilir.</a:t>
            </a:r>
          </a:p>
          <a:p>
            <a:pPr algn="just" eaLnBrk="1" hangingPunct="1">
              <a:buFont typeface="Wingdings" pitchFamily="2" charset="2"/>
              <a:buNone/>
            </a:pPr>
            <a:r>
              <a:rPr lang="tr-TR" b="1" smtClean="0"/>
              <a:t>   Sert ve fibröz gıdalar diş yüzeylerini temizler ve dişetlerini stimüle eder.</a:t>
            </a:r>
          </a:p>
          <a:p>
            <a:pPr algn="just" eaLnBrk="1" hangingPunct="1"/>
            <a:r>
              <a:rPr lang="tr-TR" b="1" smtClean="0"/>
              <a:t>Yiyeceklerin mikroorganizmalar üzerine de etkisi vardır. Bazı yiyecekler ağızdaki bakterilerin oranlarını değiştirir.</a:t>
            </a:r>
          </a:p>
        </p:txBody>
      </p:sp>
      <p:pic>
        <p:nvPicPr>
          <p:cNvPr id="27651" name="Picture 5"/>
          <p:cNvPicPr>
            <a:picLocks noChangeAspect="1" noChangeArrowheads="1"/>
          </p:cNvPicPr>
          <p:nvPr/>
        </p:nvPicPr>
        <p:blipFill>
          <a:blip r:embed="rId2" cstate="print"/>
          <a:srcRect l="54375" t="50000" r="21249" b="21875"/>
          <a:stretch>
            <a:fillRect/>
          </a:stretch>
        </p:blipFill>
        <p:spPr bwMode="auto">
          <a:xfrm>
            <a:off x="6629400" y="5116513"/>
            <a:ext cx="2514600" cy="174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tr-TR" cap="none" dirty="0" smtClean="0"/>
              <a:t>Asit – Alkali </a:t>
            </a:r>
            <a:br>
              <a:rPr lang="tr-TR" cap="none" dirty="0" smtClean="0"/>
            </a:br>
            <a:r>
              <a:rPr lang="tr-TR" cap="none" dirty="0" smtClean="0"/>
              <a:t>dengesizliği</a:t>
            </a:r>
          </a:p>
        </p:txBody>
      </p:sp>
      <p:sp>
        <p:nvSpPr>
          <p:cNvPr id="28674" name="Rectangle 3"/>
          <p:cNvSpPr>
            <a:spLocks noGrp="1"/>
          </p:cNvSpPr>
          <p:nvPr>
            <p:ph type="body" idx="4294967295"/>
          </p:nvPr>
        </p:nvSpPr>
        <p:spPr>
          <a:xfrm>
            <a:off x="323528" y="2276872"/>
            <a:ext cx="7900988" cy="4873625"/>
          </a:xfrm>
        </p:spPr>
        <p:txBody>
          <a:bodyPr/>
          <a:lstStyle/>
          <a:p>
            <a:pPr eaLnBrk="1" hangingPunct="1"/>
            <a:r>
              <a:rPr lang="tr-TR" dirty="0" smtClean="0"/>
              <a:t>Normalde bir denge mevcuttur Hücre metabolizması kanın 7.4 </a:t>
            </a:r>
            <a:r>
              <a:rPr lang="tr-TR" dirty="0" err="1" smtClean="0"/>
              <a:t>Ph</a:t>
            </a:r>
            <a:r>
              <a:rPr lang="tr-TR" dirty="0" smtClean="0"/>
              <a:t> da en iyi çalışır</a:t>
            </a:r>
          </a:p>
          <a:p>
            <a:pPr eaLnBrk="1" hangingPunct="1"/>
            <a:r>
              <a:rPr lang="tr-TR" dirty="0" err="1" smtClean="0"/>
              <a:t>Asidozda</a:t>
            </a:r>
            <a:r>
              <a:rPr lang="tr-TR" dirty="0" smtClean="0"/>
              <a:t>; </a:t>
            </a:r>
            <a:r>
              <a:rPr lang="tr-TR" dirty="0" err="1" smtClean="0"/>
              <a:t>Ph</a:t>
            </a:r>
            <a:r>
              <a:rPr lang="tr-TR" dirty="0" smtClean="0"/>
              <a:t> düşer, kanda asit birikir, alkali kaybı görülür, kemikte tuz çökelmesi görülür ve erişkinlerde </a:t>
            </a:r>
            <a:r>
              <a:rPr lang="tr-TR" dirty="0" err="1" smtClean="0"/>
              <a:t>Osteomalasia</a:t>
            </a:r>
            <a:r>
              <a:rPr lang="tr-TR" dirty="0" smtClean="0"/>
              <a:t> ortaya çıkar</a:t>
            </a:r>
          </a:p>
          <a:p>
            <a:pPr eaLnBrk="1" hangingPunct="1"/>
            <a:r>
              <a:rPr lang="tr-TR" dirty="0" err="1" smtClean="0"/>
              <a:t>Asidozde</a:t>
            </a:r>
            <a:r>
              <a:rPr lang="tr-TR" dirty="0" smtClean="0"/>
              <a:t> deney hayvanlarında </a:t>
            </a:r>
            <a:r>
              <a:rPr lang="tr-TR" dirty="0" err="1" smtClean="0"/>
              <a:t>Osteoporozis</a:t>
            </a:r>
            <a:r>
              <a:rPr lang="tr-TR" dirty="0" smtClean="0"/>
              <a:t> de görülmüştür.</a:t>
            </a:r>
          </a:p>
          <a:p>
            <a:pPr eaLnBrk="1" hangingPunct="1"/>
            <a:r>
              <a:rPr lang="tr-TR" dirty="0" err="1" smtClean="0">
                <a:solidFill>
                  <a:srgbClr val="FF0000"/>
                </a:solidFill>
              </a:rPr>
              <a:t>Asidoz</a:t>
            </a:r>
            <a:r>
              <a:rPr lang="tr-TR" dirty="0" smtClean="0">
                <a:solidFill>
                  <a:srgbClr val="FF0000"/>
                </a:solidFill>
              </a:rPr>
              <a:t> ;</a:t>
            </a:r>
            <a:r>
              <a:rPr lang="tr-TR" dirty="0" smtClean="0"/>
              <a:t> Kusma, </a:t>
            </a:r>
            <a:r>
              <a:rPr lang="tr-TR" dirty="0" err="1" smtClean="0"/>
              <a:t>Diabet</a:t>
            </a:r>
            <a:r>
              <a:rPr lang="tr-TR" dirty="0" smtClean="0"/>
              <a:t>, </a:t>
            </a:r>
            <a:r>
              <a:rPr lang="tr-TR" dirty="0" err="1" smtClean="0"/>
              <a:t>asfiksi</a:t>
            </a:r>
            <a:r>
              <a:rPr lang="tr-TR" dirty="0" smtClean="0"/>
              <a:t>, açlık, astım</a:t>
            </a:r>
          </a:p>
          <a:p>
            <a:pPr eaLnBrk="1" hangingPunct="1">
              <a:buFont typeface="Wingdings" pitchFamily="2" charset="2"/>
              <a:buNone/>
            </a:pPr>
            <a:r>
              <a:rPr lang="tr-TR" dirty="0" smtClean="0"/>
              <a:t>		       Amfizem, morfin zehirlenmelerinde görülür	</a:t>
            </a:r>
          </a:p>
          <a:p>
            <a:pPr eaLnBrk="1" hangingPunct="1"/>
            <a:endParaRPr lang="tr-TR" dirty="0" smtClean="0"/>
          </a:p>
        </p:txBody>
      </p:sp>
      <p:pic>
        <p:nvPicPr>
          <p:cNvPr id="13314" name="Picture 2" descr="http://tse1.mm.bing.net/th?&amp;id=OIP.M0367d1ff320b60f68319003c01e0426ao0&amp;w=300&amp;h=300&amp;c=0&amp;pid=1.9&amp;rs=0&amp;p=0"/>
          <p:cNvPicPr>
            <a:picLocks noChangeAspect="1" noChangeArrowheads="1"/>
          </p:cNvPicPr>
          <p:nvPr/>
        </p:nvPicPr>
        <p:blipFill>
          <a:blip r:embed="rId2" cstate="print"/>
          <a:srcRect/>
          <a:stretch>
            <a:fillRect/>
          </a:stretch>
        </p:blipFill>
        <p:spPr bwMode="auto">
          <a:xfrm>
            <a:off x="6588224" y="0"/>
            <a:ext cx="1923678" cy="2137420"/>
          </a:xfrm>
          <a:prstGeom prst="rect">
            <a:avLst/>
          </a:prstGeom>
          <a:noFill/>
        </p:spPr>
      </p:pic>
      <p:pic>
        <p:nvPicPr>
          <p:cNvPr id="13316" name="Picture 4" descr="http://tse1.mm.bing.net/th?&amp;id=OIP.M715b52e8ab528d3e8de0e8476f5562e7o0&amp;w=300&amp;h=300&amp;c=0&amp;pid=1.9&amp;rs=0&amp;p=0"/>
          <p:cNvPicPr>
            <a:picLocks noChangeAspect="1" noChangeArrowheads="1"/>
          </p:cNvPicPr>
          <p:nvPr/>
        </p:nvPicPr>
        <p:blipFill>
          <a:blip r:embed="rId3" cstate="print"/>
          <a:srcRect/>
          <a:stretch>
            <a:fillRect/>
          </a:stretch>
        </p:blipFill>
        <p:spPr bwMode="auto">
          <a:xfrm>
            <a:off x="3635896" y="0"/>
            <a:ext cx="2857500" cy="198884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tr-TR" cap="none" smtClean="0"/>
          </a:p>
        </p:txBody>
      </p:sp>
      <p:sp>
        <p:nvSpPr>
          <p:cNvPr id="29698" name="Rectangle 3"/>
          <p:cNvSpPr>
            <a:spLocks noGrp="1"/>
          </p:cNvSpPr>
          <p:nvPr>
            <p:ph type="body" idx="4294967295"/>
          </p:nvPr>
        </p:nvSpPr>
        <p:spPr>
          <a:xfrm>
            <a:off x="457200" y="1600200"/>
            <a:ext cx="7686675" cy="4873625"/>
          </a:xfrm>
        </p:spPr>
        <p:txBody>
          <a:bodyPr/>
          <a:lstStyle/>
          <a:p>
            <a:pPr eaLnBrk="1" hangingPunct="1"/>
            <a:r>
              <a:rPr lang="tr-TR" smtClean="0"/>
              <a:t>Alkalozis; PH değerinde artma, alkali birikmesi</a:t>
            </a:r>
          </a:p>
          <a:p>
            <a:pPr eaLnBrk="1" hangingPunct="1"/>
            <a:r>
              <a:rPr lang="tr-TR" smtClean="0"/>
              <a:t> Kemik rezorbsiyonun da azalma, asit kaybı</a:t>
            </a:r>
          </a:p>
          <a:p>
            <a:pPr eaLnBrk="1" hangingPunct="1"/>
            <a:r>
              <a:rPr lang="tr-TR" smtClean="0"/>
              <a:t>Deney hayvanlarında alveolar kemik değişikliği</a:t>
            </a:r>
          </a:p>
          <a:p>
            <a:pPr eaLnBrk="1" hangingPunct="1"/>
            <a:r>
              <a:rPr lang="tr-TR" smtClean="0"/>
              <a:t>Böbrek taşlarında artma</a:t>
            </a:r>
          </a:p>
          <a:p>
            <a:pPr eaLnBrk="1" hangingPunct="1"/>
            <a:r>
              <a:rPr lang="tr-TR" smtClean="0"/>
              <a:t>Diş taşı birikiminde artma ??</a:t>
            </a:r>
          </a:p>
          <a:p>
            <a:pPr eaLnBrk="1" hangingPunct="1">
              <a:buFont typeface="Wingdings" pitchFamily="2" charset="2"/>
              <a:buNone/>
            </a:pPr>
            <a:r>
              <a:rPr lang="tr-TR" smtClean="0"/>
              <a:t>                  </a:t>
            </a:r>
          </a:p>
          <a:p>
            <a:pPr eaLnBrk="1" hangingPunct="1">
              <a:buFont typeface="Wingdings" pitchFamily="2" charset="2"/>
              <a:buNone/>
            </a:pPr>
            <a:endParaRPr lang="tr-TR"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tr-TR" cap="none" dirty="0" smtClean="0"/>
          </a:p>
        </p:txBody>
      </p:sp>
      <p:sp>
        <p:nvSpPr>
          <p:cNvPr id="30722" name="Rectangle 3"/>
          <p:cNvSpPr>
            <a:spLocks noGrp="1"/>
          </p:cNvSpPr>
          <p:nvPr>
            <p:ph type="body" idx="4294967295"/>
          </p:nvPr>
        </p:nvSpPr>
        <p:spPr>
          <a:xfrm>
            <a:off x="214313" y="1600200"/>
            <a:ext cx="8715375" cy="4873625"/>
          </a:xfrm>
        </p:spPr>
        <p:txBody>
          <a:bodyPr/>
          <a:lstStyle/>
          <a:p>
            <a:pPr eaLnBrk="1" hangingPunct="1">
              <a:buFont typeface="Wingdings" pitchFamily="2" charset="2"/>
              <a:buNone/>
            </a:pPr>
            <a:r>
              <a:rPr lang="tr-TR" dirty="0" smtClean="0"/>
              <a:t>Kalsiyum Eksikliği;</a:t>
            </a:r>
          </a:p>
          <a:p>
            <a:pPr eaLnBrk="1" hangingPunct="1">
              <a:buFont typeface="Wingdings" pitchFamily="2" charset="2"/>
              <a:buNone/>
            </a:pPr>
            <a:r>
              <a:rPr lang="tr-TR" dirty="0" smtClean="0"/>
              <a:t>Kalsiyum; Günlük </a:t>
            </a:r>
          </a:p>
          <a:p>
            <a:pPr eaLnBrk="1" hangingPunct="1">
              <a:buFont typeface="Wingdings" pitchFamily="2" charset="2"/>
              <a:buNone/>
            </a:pPr>
            <a:r>
              <a:rPr lang="tr-TR" dirty="0" smtClean="0"/>
              <a:t>          Erişkinlerde 0.7gr Çocuk,Hamile süt annede 1.5gr    </a:t>
            </a:r>
          </a:p>
          <a:p>
            <a:pPr eaLnBrk="1" hangingPunct="1">
              <a:buFont typeface="Wingdings" pitchFamily="2" charset="2"/>
              <a:buNone/>
            </a:pPr>
            <a:r>
              <a:rPr lang="tr-TR" dirty="0" smtClean="0"/>
              <a:t>          Kemik,  Pıhtılaşma, sinir ve kas  dokusu,</a:t>
            </a:r>
          </a:p>
          <a:p>
            <a:pPr eaLnBrk="1" hangingPunct="1">
              <a:buFont typeface="Wingdings" pitchFamily="2" charset="2"/>
              <a:buNone/>
            </a:pPr>
            <a:r>
              <a:rPr lang="tr-TR" dirty="0" smtClean="0"/>
              <a:t>          Kan şekerinin ayarlanmasında önemlidir  </a:t>
            </a:r>
          </a:p>
          <a:p>
            <a:pPr eaLnBrk="1" hangingPunct="1">
              <a:buFont typeface="Wingdings" pitchFamily="2" charset="2"/>
              <a:buNone/>
            </a:pPr>
            <a:r>
              <a:rPr lang="tr-TR" dirty="0" smtClean="0"/>
              <a:t> 	       Kalsiyum-Fosfor mekanizmasını düzenler</a:t>
            </a:r>
          </a:p>
          <a:p>
            <a:pPr eaLnBrk="1" hangingPunct="1">
              <a:buFont typeface="Wingdings" pitchFamily="2" charset="2"/>
              <a:buNone/>
            </a:pPr>
            <a:r>
              <a:rPr lang="tr-TR" dirty="0" smtClean="0"/>
              <a:t>          D vitamini ve </a:t>
            </a:r>
            <a:r>
              <a:rPr lang="tr-TR" dirty="0" err="1" smtClean="0"/>
              <a:t>Paratroit</a:t>
            </a:r>
            <a:r>
              <a:rPr lang="tr-TR" dirty="0" smtClean="0"/>
              <a:t>  hormonu düzenler</a:t>
            </a:r>
          </a:p>
          <a:p>
            <a:pPr eaLnBrk="1" hangingPunct="1">
              <a:buFont typeface="Wingdings" pitchFamily="2" charset="2"/>
              <a:buNone/>
            </a:pPr>
            <a:r>
              <a:rPr lang="tr-TR" dirty="0" smtClean="0"/>
              <a:t>          Peynir süt, ıspanak, pırasa, havuç, </a:t>
            </a:r>
          </a:p>
          <a:p>
            <a:pPr eaLnBrk="1" hangingPunct="1">
              <a:buFont typeface="Wingdings" pitchFamily="2" charset="2"/>
              <a:buNone/>
            </a:pPr>
            <a:r>
              <a:rPr lang="tr-TR" dirty="0" smtClean="0"/>
              <a:t>Eksikliğinde; </a:t>
            </a:r>
          </a:p>
          <a:p>
            <a:pPr eaLnBrk="1" hangingPunct="1">
              <a:buFont typeface="Wingdings" pitchFamily="2" charset="2"/>
              <a:buNone/>
            </a:pPr>
            <a:r>
              <a:rPr lang="tr-TR" dirty="0" smtClean="0"/>
              <a:t>  </a:t>
            </a:r>
            <a:r>
              <a:rPr lang="tr-TR" dirty="0" err="1" smtClean="0"/>
              <a:t>Sement</a:t>
            </a:r>
            <a:r>
              <a:rPr lang="tr-TR" dirty="0" smtClean="0"/>
              <a:t> ve kemikte şekil bozuklukları</a:t>
            </a:r>
          </a:p>
          <a:p>
            <a:pPr eaLnBrk="1" hangingPunct="1">
              <a:buFont typeface="Wingdings" pitchFamily="2" charset="2"/>
              <a:buNone/>
            </a:pPr>
            <a:r>
              <a:rPr lang="tr-TR" dirty="0" smtClean="0"/>
              <a:t>  Çocuklarda Raşitizm, Erişkinlerde </a:t>
            </a:r>
            <a:r>
              <a:rPr lang="tr-TR" dirty="0" err="1" smtClean="0"/>
              <a:t>Osteomalacia</a:t>
            </a:r>
            <a:endParaRPr lang="tr-TR" dirty="0" smtClean="0"/>
          </a:p>
        </p:txBody>
      </p:sp>
      <p:pic>
        <p:nvPicPr>
          <p:cNvPr id="4" name="Picture 6" descr="http://t1.gstatic.com/images?q=tbn:ANd9GcTAPf1myziWaszvRFH6lkaqGqak3BlrsFREbwQWvMs8gSQ06FrliQ&amp;t=1"/>
          <p:cNvPicPr>
            <a:picLocks noChangeAspect="1" noChangeArrowheads="1"/>
          </p:cNvPicPr>
          <p:nvPr/>
        </p:nvPicPr>
        <p:blipFill>
          <a:blip r:embed="rId2" cstate="print"/>
          <a:srcRect/>
          <a:stretch>
            <a:fillRect/>
          </a:stretch>
        </p:blipFill>
        <p:spPr bwMode="auto">
          <a:xfrm>
            <a:off x="4716016" y="0"/>
            <a:ext cx="3965575" cy="25649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idx="4294967295"/>
          </p:nvPr>
        </p:nvSpPr>
        <p:spPr bwMode="auto">
          <a:xfrm>
            <a:off x="755650" y="2060575"/>
            <a:ext cx="7486650" cy="1893888"/>
          </a:xfrm>
          <a:noFill/>
        </p:spPr>
        <p:txBody>
          <a:bodyPr wrap="square" lIns="91440" tIns="45720" rIns="91440" bIns="45720" numCol="1" anchorCtr="0" compatLnSpc="1">
            <a:prstTxWarp prst="textNoShape">
              <a:avLst/>
            </a:prstTxWarp>
          </a:bodyPr>
          <a:lstStyle/>
          <a:p>
            <a:pPr eaLnBrk="1" hangingPunct="1"/>
            <a:r>
              <a:rPr lang="tr-TR" sz="2200" b="1" cap="none" smtClean="0"/>
              <a:t>GİNGİVAL VE PERİODONTAL HASTALIKLARDA, RİSK  ve RİSK FAKTÖRLERİ</a:t>
            </a:r>
            <a:br>
              <a:rPr lang="tr-TR" sz="2200" b="1" cap="none" smtClean="0"/>
            </a:br>
            <a:r>
              <a:rPr lang="tr-TR" sz="2200" b="1" cap="none" smtClean="0"/>
              <a:t/>
            </a:r>
            <a:br>
              <a:rPr lang="tr-TR" sz="2200" b="1" cap="none" smtClean="0"/>
            </a:br>
            <a:r>
              <a:rPr lang="tr-TR" sz="2200" b="1" cap="none" smtClean="0"/>
              <a:t>BESLENME</a:t>
            </a:r>
          </a:p>
        </p:txBody>
      </p:sp>
      <p:sp>
        <p:nvSpPr>
          <p:cNvPr id="13314" name="Rectangle 5"/>
          <p:cNvSpPr>
            <a:spLocks noChangeArrowheads="1"/>
          </p:cNvSpPr>
          <p:nvPr/>
        </p:nvSpPr>
        <p:spPr bwMode="auto">
          <a:xfrm>
            <a:off x="2286000" y="3571875"/>
            <a:ext cx="5562600" cy="915988"/>
          </a:xfrm>
          <a:prstGeom prst="rect">
            <a:avLst/>
          </a:prstGeom>
          <a:noFill/>
          <a:ln w="9525">
            <a:noFill/>
            <a:miter lim="800000"/>
            <a:headEnd/>
            <a:tailEnd/>
          </a:ln>
        </p:spPr>
        <p:txBody>
          <a:bodyPr>
            <a:spAutoFit/>
          </a:bodyPr>
          <a:lstStyle/>
          <a:p>
            <a:endParaRPr lang="tr-TR" b="1">
              <a:solidFill>
                <a:schemeClr val="tx2"/>
              </a:solidFill>
              <a:latin typeface="Century Schoolbook"/>
            </a:endParaRPr>
          </a:p>
          <a:p>
            <a:endParaRPr lang="tr-TR" b="1">
              <a:solidFill>
                <a:schemeClr val="tx2"/>
              </a:solidFill>
              <a:latin typeface="Century Schoolbook"/>
            </a:endParaRPr>
          </a:p>
          <a:p>
            <a:r>
              <a:rPr lang="tr-TR" b="1">
                <a:solidFill>
                  <a:schemeClr val="tx2"/>
                </a:solidFill>
                <a:latin typeface="Century Schoolbook"/>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tr-TR" cap="none" smtClean="0"/>
          </a:p>
        </p:txBody>
      </p:sp>
      <p:sp>
        <p:nvSpPr>
          <p:cNvPr id="31746" name="Rectangle 3"/>
          <p:cNvSpPr>
            <a:spLocks noGrp="1"/>
          </p:cNvSpPr>
          <p:nvPr>
            <p:ph type="body" idx="4294967295"/>
          </p:nvPr>
        </p:nvSpPr>
        <p:spPr>
          <a:xfrm>
            <a:off x="214313" y="1600200"/>
            <a:ext cx="8715375" cy="4873625"/>
          </a:xfrm>
        </p:spPr>
        <p:txBody>
          <a:bodyPr/>
          <a:lstStyle/>
          <a:p>
            <a:pPr eaLnBrk="1" hangingPunct="1">
              <a:buFont typeface="Wingdings" pitchFamily="2" charset="2"/>
              <a:buNone/>
            </a:pPr>
            <a:r>
              <a:rPr lang="tr-TR" smtClean="0"/>
              <a:t>Fosfor Eksikliği;</a:t>
            </a:r>
          </a:p>
          <a:p>
            <a:pPr eaLnBrk="1" hangingPunct="1">
              <a:buFont typeface="Wingdings" pitchFamily="2" charset="2"/>
              <a:buNone/>
            </a:pPr>
            <a:r>
              <a:rPr lang="tr-TR" smtClean="0"/>
              <a:t>		Günlük 1.3 gr alınmalı</a:t>
            </a:r>
          </a:p>
          <a:p>
            <a:pPr eaLnBrk="1" hangingPunct="1">
              <a:buFont typeface="Wingdings" pitchFamily="2" charset="2"/>
              <a:buNone/>
            </a:pPr>
            <a:r>
              <a:rPr lang="tr-TR" smtClean="0"/>
              <a:t>		Kalsiyum-fosfor dengesini sağlar kemik yapımı, </a:t>
            </a:r>
          </a:p>
          <a:p>
            <a:pPr eaLnBrk="1" hangingPunct="1">
              <a:buFont typeface="Wingdings" pitchFamily="2" charset="2"/>
              <a:buNone/>
            </a:pPr>
            <a:r>
              <a:rPr lang="tr-TR" smtClean="0"/>
              <a:t>		Karbonhidrat yağ ve protein metabolizması sağlar</a:t>
            </a:r>
          </a:p>
          <a:p>
            <a:pPr eaLnBrk="1" hangingPunct="1">
              <a:buFont typeface="Wingdings" pitchFamily="2" charset="2"/>
              <a:buNone/>
            </a:pPr>
            <a:r>
              <a:rPr lang="tr-TR" smtClean="0"/>
              <a:t>		Asit-alkali dengesini sağlar </a:t>
            </a:r>
          </a:p>
          <a:p>
            <a:pPr eaLnBrk="1" hangingPunct="1">
              <a:buFont typeface="Wingdings" pitchFamily="2" charset="2"/>
              <a:buNone/>
            </a:pPr>
            <a:r>
              <a:rPr lang="tr-TR" smtClean="0"/>
              <a:t>		Peynir süt, ıspanak, pırasa, havuç, </a:t>
            </a:r>
          </a:p>
          <a:p>
            <a:pPr eaLnBrk="1" hangingPunct="1">
              <a:buFont typeface="Wingdings" pitchFamily="2" charset="2"/>
              <a:buNone/>
            </a:pPr>
            <a:r>
              <a:rPr lang="tr-TR" smtClean="0"/>
              <a:t>Eksikliğinde </a:t>
            </a:r>
          </a:p>
          <a:p>
            <a:pPr eaLnBrk="1" hangingPunct="1">
              <a:buFont typeface="Wingdings" pitchFamily="2" charset="2"/>
              <a:buNone/>
            </a:pPr>
            <a:r>
              <a:rPr lang="tr-TR" smtClean="0"/>
              <a:t>		Kemik büyüme bozuklukları </a:t>
            </a:r>
          </a:p>
          <a:p>
            <a:pPr eaLnBrk="1" hangingPunct="1">
              <a:buFont typeface="Wingdings" pitchFamily="2" charset="2"/>
              <a:buNone/>
            </a:pPr>
            <a:r>
              <a:rPr lang="tr-TR" smtClean="0"/>
              <a:t>		Kalsiyum ve B vitamini ile beraberse Raşitizm</a:t>
            </a:r>
          </a:p>
          <a:p>
            <a:pPr eaLnBrk="1" hangingPunct="1">
              <a:buFont typeface="Wingdings" pitchFamily="2" charset="2"/>
              <a:buNone/>
            </a:pPr>
            <a:endParaRPr lang="tr-TR"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tr-TR" cap="none" smtClean="0"/>
          </a:p>
        </p:txBody>
      </p:sp>
      <p:sp>
        <p:nvSpPr>
          <p:cNvPr id="32770" name="Rectangle 3"/>
          <p:cNvSpPr>
            <a:spLocks noGrp="1"/>
          </p:cNvSpPr>
          <p:nvPr>
            <p:ph type="body" idx="4294967295"/>
          </p:nvPr>
        </p:nvSpPr>
        <p:spPr>
          <a:xfrm>
            <a:off x="214313" y="1600200"/>
            <a:ext cx="8715375" cy="4873625"/>
          </a:xfrm>
        </p:spPr>
        <p:txBody>
          <a:bodyPr/>
          <a:lstStyle/>
          <a:p>
            <a:pPr eaLnBrk="1" hangingPunct="1">
              <a:buFont typeface="Wingdings" pitchFamily="2" charset="2"/>
              <a:buNone/>
            </a:pPr>
            <a:r>
              <a:rPr lang="tr-TR" dirty="0" err="1" smtClean="0"/>
              <a:t>Fluor</a:t>
            </a:r>
            <a:r>
              <a:rPr lang="tr-TR" dirty="0" smtClean="0"/>
              <a:t>;</a:t>
            </a:r>
          </a:p>
          <a:p>
            <a:pPr eaLnBrk="1" hangingPunct="1">
              <a:buFont typeface="Wingdings" pitchFamily="2" charset="2"/>
              <a:buNone/>
            </a:pPr>
            <a:r>
              <a:rPr lang="tr-TR" dirty="0" smtClean="0"/>
              <a:t>		D </a:t>
            </a:r>
            <a:r>
              <a:rPr lang="tr-TR" dirty="0" err="1" smtClean="0"/>
              <a:t>vit</a:t>
            </a:r>
            <a:r>
              <a:rPr lang="tr-TR" dirty="0" smtClean="0"/>
              <a:t> yan etkilerini ortadan </a:t>
            </a:r>
            <a:r>
              <a:rPr lang="tr-TR" dirty="0" err="1" smtClean="0"/>
              <a:t>kaldırı</a:t>
            </a:r>
            <a:endParaRPr lang="tr-TR" dirty="0" smtClean="0"/>
          </a:p>
          <a:p>
            <a:pPr eaLnBrk="1" hangingPunct="1">
              <a:buFont typeface="Wingdings" pitchFamily="2" charset="2"/>
              <a:buNone/>
            </a:pPr>
            <a:r>
              <a:rPr lang="tr-TR" dirty="0" smtClean="0"/>
              <a:t>		Alveol kemiği </a:t>
            </a:r>
            <a:r>
              <a:rPr lang="tr-TR" dirty="0" err="1" smtClean="0"/>
              <a:t>rezorbsiyonunu</a:t>
            </a:r>
            <a:r>
              <a:rPr lang="tr-TR" dirty="0" smtClean="0"/>
              <a:t> azaltır.</a:t>
            </a:r>
          </a:p>
          <a:p>
            <a:pPr eaLnBrk="1" hangingPunct="1">
              <a:buFont typeface="Wingdings" pitchFamily="2" charset="2"/>
              <a:buNone/>
            </a:pPr>
            <a:r>
              <a:rPr lang="tr-TR" dirty="0" smtClean="0"/>
              <a:t>		Diş çürüklerinde azalmalar</a:t>
            </a:r>
          </a:p>
          <a:p>
            <a:pPr eaLnBrk="1" hangingPunct="1">
              <a:buFont typeface="Wingdings" pitchFamily="2" charset="2"/>
              <a:buNone/>
            </a:pPr>
            <a:r>
              <a:rPr lang="tr-TR" dirty="0" smtClean="0"/>
              <a:t>		</a:t>
            </a:r>
            <a:r>
              <a:rPr lang="tr-TR" dirty="0" err="1" smtClean="0"/>
              <a:t>Topikal</a:t>
            </a:r>
            <a:r>
              <a:rPr lang="tr-TR" dirty="0" smtClean="0"/>
              <a:t> uygulamalarda hassasiyetin giderilmesi</a:t>
            </a:r>
          </a:p>
          <a:p>
            <a:pPr eaLnBrk="1" hangingPunct="1">
              <a:buFont typeface="Wingdings" pitchFamily="2" charset="2"/>
              <a:buNone/>
            </a:pPr>
            <a:r>
              <a:rPr lang="tr-TR" dirty="0" smtClean="0"/>
              <a:t>Fazlalığında;</a:t>
            </a:r>
          </a:p>
          <a:p>
            <a:pPr eaLnBrk="1" hangingPunct="1">
              <a:buFont typeface="Wingdings" pitchFamily="2" charset="2"/>
              <a:buNone/>
            </a:pPr>
            <a:r>
              <a:rPr lang="tr-TR" dirty="0" smtClean="0"/>
              <a:t>	</a:t>
            </a:r>
            <a:r>
              <a:rPr lang="tr-TR" dirty="0" err="1" smtClean="0"/>
              <a:t>Osteosklerozis</a:t>
            </a:r>
            <a:endParaRPr lang="tr-TR" dirty="0" smtClean="0"/>
          </a:p>
          <a:p>
            <a:pPr eaLnBrk="1" hangingPunct="1">
              <a:buFont typeface="Wingdings" pitchFamily="2" charset="2"/>
              <a:buNone/>
            </a:pPr>
            <a:r>
              <a:rPr lang="tr-TR" dirty="0" smtClean="0"/>
              <a:t>	</a:t>
            </a:r>
            <a:r>
              <a:rPr lang="tr-TR" dirty="0" err="1" smtClean="0"/>
              <a:t>Tendon</a:t>
            </a:r>
            <a:r>
              <a:rPr lang="tr-TR" dirty="0" smtClean="0"/>
              <a:t> ve </a:t>
            </a:r>
            <a:r>
              <a:rPr lang="tr-TR" dirty="0" err="1" smtClean="0"/>
              <a:t>ligamantlarde</a:t>
            </a:r>
            <a:r>
              <a:rPr lang="tr-TR" dirty="0" smtClean="0"/>
              <a:t> </a:t>
            </a:r>
            <a:r>
              <a:rPr lang="tr-TR" dirty="0" err="1" smtClean="0"/>
              <a:t>osifikasyon</a:t>
            </a:r>
            <a:endParaRPr lang="tr-TR" dirty="0" smtClean="0"/>
          </a:p>
          <a:p>
            <a:pPr eaLnBrk="1" hangingPunct="1">
              <a:buFont typeface="Wingdings" pitchFamily="2" charset="2"/>
              <a:buNone/>
            </a:pPr>
            <a:r>
              <a:rPr lang="tr-TR" dirty="0" smtClean="0"/>
              <a:t>	Geniş kemik </a:t>
            </a:r>
            <a:r>
              <a:rPr lang="tr-TR" dirty="0" err="1" smtClean="0"/>
              <a:t>rezorbsiyonları</a:t>
            </a:r>
            <a:endParaRPr lang="tr-TR" dirty="0" smtClean="0"/>
          </a:p>
          <a:p>
            <a:pPr eaLnBrk="1" hangingPunct="1">
              <a:buFont typeface="Wingdings" pitchFamily="2" charset="2"/>
              <a:buNone/>
            </a:pPr>
            <a:r>
              <a:rPr lang="tr-TR" dirty="0" smtClean="0"/>
              <a:t>		</a:t>
            </a:r>
          </a:p>
        </p:txBody>
      </p:sp>
      <p:pic>
        <p:nvPicPr>
          <p:cNvPr id="9217" name="Picture 1" descr="F:\ostesklerozLT8.jpg"/>
          <p:cNvPicPr>
            <a:picLocks noChangeAspect="1" noChangeArrowheads="1"/>
          </p:cNvPicPr>
          <p:nvPr/>
        </p:nvPicPr>
        <p:blipFill>
          <a:blip r:embed="rId2" cstate="print"/>
          <a:srcRect/>
          <a:stretch>
            <a:fillRect/>
          </a:stretch>
        </p:blipFill>
        <p:spPr bwMode="auto">
          <a:xfrm>
            <a:off x="5940152" y="4221088"/>
            <a:ext cx="2857500" cy="214312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tr-TR" cap="none" smtClean="0"/>
          </a:p>
        </p:txBody>
      </p:sp>
      <p:sp>
        <p:nvSpPr>
          <p:cNvPr id="33794" name="Rectangle 3"/>
          <p:cNvSpPr>
            <a:spLocks noGrp="1"/>
          </p:cNvSpPr>
          <p:nvPr>
            <p:ph type="body" idx="4294967295"/>
          </p:nvPr>
        </p:nvSpPr>
        <p:spPr>
          <a:xfrm>
            <a:off x="214313" y="1600200"/>
            <a:ext cx="8715375" cy="4873625"/>
          </a:xfrm>
        </p:spPr>
        <p:txBody>
          <a:bodyPr/>
          <a:lstStyle/>
          <a:p>
            <a:pPr eaLnBrk="1" hangingPunct="1">
              <a:buFont typeface="Wingdings" pitchFamily="2" charset="2"/>
              <a:buNone/>
            </a:pPr>
            <a:r>
              <a:rPr lang="tr-TR" dirty="0" smtClean="0"/>
              <a:t>Demir;</a:t>
            </a:r>
          </a:p>
          <a:p>
            <a:pPr eaLnBrk="1" hangingPunct="1">
              <a:buFont typeface="Wingdings" pitchFamily="2" charset="2"/>
              <a:buNone/>
            </a:pPr>
            <a:r>
              <a:rPr lang="tr-TR" dirty="0" smtClean="0"/>
              <a:t>		Hemoglobin yapımından sorumludur</a:t>
            </a:r>
          </a:p>
          <a:p>
            <a:pPr eaLnBrk="1" hangingPunct="1">
              <a:buFont typeface="Wingdings" pitchFamily="2" charset="2"/>
              <a:buNone/>
            </a:pPr>
            <a:r>
              <a:rPr lang="tr-TR" dirty="0" smtClean="0"/>
              <a:t>Eksikliğinde;</a:t>
            </a:r>
          </a:p>
          <a:p>
            <a:pPr eaLnBrk="1" hangingPunct="1">
              <a:buFont typeface="Wingdings" pitchFamily="2" charset="2"/>
              <a:buNone/>
            </a:pPr>
            <a:r>
              <a:rPr lang="tr-TR" dirty="0" smtClean="0"/>
              <a:t>		Demir eksikliği Anemisi</a:t>
            </a:r>
          </a:p>
          <a:p>
            <a:pPr eaLnBrk="1" hangingPunct="1">
              <a:buFont typeface="Wingdings" pitchFamily="2" charset="2"/>
              <a:buNone/>
            </a:pPr>
            <a:r>
              <a:rPr lang="tr-TR" dirty="0" smtClean="0"/>
              <a:t>		Mukozada solukluk</a:t>
            </a:r>
          </a:p>
          <a:p>
            <a:pPr eaLnBrk="1" hangingPunct="1">
              <a:buFont typeface="Wingdings" pitchFamily="2" charset="2"/>
              <a:buNone/>
            </a:pPr>
            <a:r>
              <a:rPr lang="tr-TR" dirty="0" smtClean="0"/>
              <a:t>		Dilde şişlik </a:t>
            </a:r>
            <a:r>
              <a:rPr lang="tr-TR" dirty="0" err="1" smtClean="0"/>
              <a:t>papillalarda</a:t>
            </a:r>
            <a:r>
              <a:rPr lang="tr-TR" dirty="0" smtClean="0"/>
              <a:t> </a:t>
            </a:r>
            <a:r>
              <a:rPr lang="tr-TR" dirty="0" err="1" smtClean="0"/>
              <a:t>atrofi</a:t>
            </a:r>
            <a:endParaRPr lang="tr-TR" dirty="0" smtClean="0"/>
          </a:p>
          <a:p>
            <a:pPr eaLnBrk="1" hangingPunct="1">
              <a:buFont typeface="Wingdings" pitchFamily="2" charset="2"/>
              <a:buNone/>
            </a:pPr>
            <a:r>
              <a:rPr lang="tr-TR" dirty="0" smtClean="0"/>
              <a:t>		Mukozada </a:t>
            </a:r>
            <a:r>
              <a:rPr lang="tr-TR" dirty="0" err="1" smtClean="0"/>
              <a:t>peteşik</a:t>
            </a:r>
            <a:r>
              <a:rPr lang="tr-TR" dirty="0" smtClean="0"/>
              <a:t> kanamalar</a:t>
            </a:r>
          </a:p>
          <a:p>
            <a:pPr eaLnBrk="1" hangingPunct="1">
              <a:buFont typeface="Wingdings" pitchFamily="2" charset="2"/>
              <a:buNone/>
            </a:pPr>
            <a:r>
              <a:rPr lang="tr-TR" dirty="0" smtClean="0"/>
              <a:t>		Dudak </a:t>
            </a:r>
            <a:r>
              <a:rPr lang="tr-TR" dirty="0" err="1" smtClean="0"/>
              <a:t>komissuralarıda</a:t>
            </a:r>
            <a:r>
              <a:rPr lang="tr-TR" dirty="0" smtClean="0"/>
              <a:t> çatlaklar</a:t>
            </a:r>
          </a:p>
          <a:p>
            <a:pPr eaLnBrk="1" hangingPunct="1">
              <a:buFont typeface="Wingdings" pitchFamily="2" charset="2"/>
              <a:buNone/>
            </a:pPr>
            <a:r>
              <a:rPr lang="tr-TR" dirty="0" smtClean="0"/>
              <a:t>																			</a:t>
            </a:r>
          </a:p>
        </p:txBody>
      </p:sp>
      <p:pic>
        <p:nvPicPr>
          <p:cNvPr id="8193" name="Picture 1" descr="F:\anemi5ZME.jpg"/>
          <p:cNvPicPr>
            <a:picLocks noChangeAspect="1" noChangeArrowheads="1"/>
          </p:cNvPicPr>
          <p:nvPr/>
        </p:nvPicPr>
        <p:blipFill>
          <a:blip r:embed="rId2" cstate="print"/>
          <a:srcRect/>
          <a:stretch>
            <a:fillRect/>
          </a:stretch>
        </p:blipFill>
        <p:spPr bwMode="auto">
          <a:xfrm>
            <a:off x="6660232" y="3789040"/>
            <a:ext cx="2152650" cy="2857500"/>
          </a:xfrm>
          <a:prstGeom prst="rect">
            <a:avLst/>
          </a:prstGeom>
          <a:noFill/>
        </p:spPr>
      </p:pic>
      <p:pic>
        <p:nvPicPr>
          <p:cNvPr id="8194" name="Picture 2" descr="F:\anemiHTUS7.jpg"/>
          <p:cNvPicPr>
            <a:picLocks noChangeAspect="1" noChangeArrowheads="1"/>
          </p:cNvPicPr>
          <p:nvPr/>
        </p:nvPicPr>
        <p:blipFill>
          <a:blip r:embed="rId3" cstate="print"/>
          <a:srcRect/>
          <a:stretch>
            <a:fillRect/>
          </a:stretch>
        </p:blipFill>
        <p:spPr bwMode="auto">
          <a:xfrm>
            <a:off x="5940152" y="332656"/>
            <a:ext cx="2857500" cy="185737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tr-TR" cap="none" smtClean="0"/>
          </a:p>
        </p:txBody>
      </p:sp>
      <p:sp>
        <p:nvSpPr>
          <p:cNvPr id="34818" name="Rectangle 3"/>
          <p:cNvSpPr>
            <a:spLocks noGrp="1"/>
          </p:cNvSpPr>
          <p:nvPr>
            <p:ph type="body" idx="4294967295"/>
          </p:nvPr>
        </p:nvSpPr>
        <p:spPr>
          <a:xfrm>
            <a:off x="214313" y="1600200"/>
            <a:ext cx="9144000" cy="4873625"/>
          </a:xfrm>
        </p:spPr>
        <p:txBody>
          <a:bodyPr/>
          <a:lstStyle/>
          <a:p>
            <a:pPr eaLnBrk="1" hangingPunct="1">
              <a:buFont typeface="Wingdings" pitchFamily="2" charset="2"/>
              <a:buNone/>
            </a:pPr>
            <a:r>
              <a:rPr lang="tr-TR" dirty="0" smtClean="0"/>
              <a:t>Proteinler;</a:t>
            </a:r>
          </a:p>
          <a:p>
            <a:pPr eaLnBrk="1" hangingPunct="1">
              <a:buFont typeface="Wingdings" pitchFamily="2" charset="2"/>
              <a:buNone/>
            </a:pPr>
            <a:r>
              <a:rPr lang="tr-TR" dirty="0" smtClean="0"/>
              <a:t>	Yara iyileşmelerinden sorumludur</a:t>
            </a:r>
          </a:p>
          <a:p>
            <a:pPr eaLnBrk="1" hangingPunct="1">
              <a:buFont typeface="Wingdings" pitchFamily="2" charset="2"/>
              <a:buNone/>
            </a:pPr>
            <a:r>
              <a:rPr lang="tr-TR" dirty="0" smtClean="0"/>
              <a:t>	</a:t>
            </a:r>
            <a:r>
              <a:rPr lang="tr-TR" dirty="0" err="1" smtClean="0"/>
              <a:t>Vucutta</a:t>
            </a:r>
            <a:r>
              <a:rPr lang="tr-TR" dirty="0" smtClean="0"/>
              <a:t> depo edilemezler</a:t>
            </a:r>
          </a:p>
          <a:p>
            <a:pPr eaLnBrk="1" hangingPunct="1">
              <a:buFont typeface="Wingdings" pitchFamily="2" charset="2"/>
              <a:buNone/>
            </a:pPr>
            <a:r>
              <a:rPr lang="tr-TR" dirty="0" smtClean="0"/>
              <a:t>	Genelde hayvan </a:t>
            </a:r>
            <a:r>
              <a:rPr lang="tr-TR" dirty="0" err="1" smtClean="0"/>
              <a:t>menşeylidirler</a:t>
            </a:r>
            <a:endParaRPr lang="tr-TR" dirty="0" smtClean="0"/>
          </a:p>
          <a:p>
            <a:pPr eaLnBrk="1" hangingPunct="1">
              <a:buFont typeface="Wingdings" pitchFamily="2" charset="2"/>
              <a:buNone/>
            </a:pPr>
            <a:r>
              <a:rPr lang="tr-TR" dirty="0" smtClean="0"/>
              <a:t>Eksikliği;</a:t>
            </a:r>
          </a:p>
          <a:p>
            <a:pPr eaLnBrk="1" hangingPunct="1">
              <a:buFont typeface="Wingdings" pitchFamily="2" charset="2"/>
              <a:buNone/>
            </a:pPr>
            <a:r>
              <a:rPr lang="tr-TR" dirty="0" smtClean="0"/>
              <a:t>	</a:t>
            </a:r>
            <a:r>
              <a:rPr lang="tr-TR" dirty="0" err="1" smtClean="0"/>
              <a:t>Hypoproteinemia</a:t>
            </a:r>
            <a:r>
              <a:rPr lang="tr-TR" dirty="0" smtClean="0"/>
              <a:t> </a:t>
            </a:r>
          </a:p>
          <a:p>
            <a:pPr eaLnBrk="1" hangingPunct="1">
              <a:buFont typeface="Wingdings" pitchFamily="2" charset="2"/>
              <a:buNone/>
            </a:pPr>
            <a:r>
              <a:rPr lang="tr-TR" dirty="0" smtClean="0"/>
              <a:t>	Kaslarda </a:t>
            </a:r>
            <a:r>
              <a:rPr lang="tr-TR" dirty="0" err="1" smtClean="0"/>
              <a:t>atrofi</a:t>
            </a:r>
            <a:r>
              <a:rPr lang="tr-TR" dirty="0" smtClean="0"/>
              <a:t>,  zayıflık, kilo kaybı</a:t>
            </a:r>
          </a:p>
          <a:p>
            <a:pPr eaLnBrk="1" hangingPunct="1">
              <a:buFont typeface="Wingdings" pitchFamily="2" charset="2"/>
              <a:buNone/>
            </a:pPr>
            <a:r>
              <a:rPr lang="tr-TR" dirty="0" smtClean="0"/>
              <a:t>	Anemi, </a:t>
            </a:r>
            <a:r>
              <a:rPr lang="tr-TR" dirty="0" err="1" smtClean="0"/>
              <a:t>lökopeni</a:t>
            </a:r>
            <a:r>
              <a:rPr lang="tr-TR" dirty="0" smtClean="0"/>
              <a:t>, ödem, yara iyileşmesinde gecikme</a:t>
            </a:r>
          </a:p>
          <a:p>
            <a:pPr eaLnBrk="1" hangingPunct="1">
              <a:buFont typeface="Wingdings" pitchFamily="2" charset="2"/>
              <a:buNone/>
            </a:pPr>
            <a:r>
              <a:rPr lang="tr-TR" dirty="0" smtClean="0"/>
              <a:t>	Enfeksiyonlara diren düşüklüğü</a:t>
            </a:r>
          </a:p>
          <a:p>
            <a:pPr eaLnBrk="1" hangingPunct="1">
              <a:buFont typeface="Wingdings" pitchFamily="2" charset="2"/>
              <a:buNone/>
            </a:pPr>
            <a:r>
              <a:rPr lang="tr-TR" dirty="0" smtClean="0"/>
              <a:t>	Alveol kemiğinde </a:t>
            </a:r>
            <a:r>
              <a:rPr lang="tr-TR" dirty="0" err="1" smtClean="0"/>
              <a:t>osteoporozis</a:t>
            </a:r>
            <a:r>
              <a:rPr lang="tr-TR" dirty="0" smtClean="0"/>
              <a:t>, bağ dokusunda dejenerasyon</a:t>
            </a:r>
          </a:p>
          <a:p>
            <a:pPr eaLnBrk="1" hangingPunct="1">
              <a:buFont typeface="Wingdings" pitchFamily="2" charset="2"/>
              <a:buNone/>
            </a:pPr>
            <a:r>
              <a:rPr lang="tr-TR" dirty="0" smtClean="0"/>
              <a:t>	</a:t>
            </a:r>
            <a:r>
              <a:rPr lang="tr-TR" dirty="0" err="1" smtClean="0"/>
              <a:t>Sement</a:t>
            </a:r>
            <a:r>
              <a:rPr lang="tr-TR" dirty="0" smtClean="0"/>
              <a:t> birikiminde gecikmeler</a:t>
            </a:r>
          </a:p>
          <a:p>
            <a:pPr eaLnBrk="1" hangingPunct="1">
              <a:buFont typeface="Wingdings" pitchFamily="2" charset="2"/>
              <a:buNone/>
            </a:pPr>
            <a:endParaRPr lang="tr-TR" dirty="0" smtClean="0"/>
          </a:p>
        </p:txBody>
      </p:sp>
      <p:pic>
        <p:nvPicPr>
          <p:cNvPr id="7169" name="Picture 1" descr="F:\proteinnV5O.jpg"/>
          <p:cNvPicPr>
            <a:picLocks noChangeAspect="1" noChangeArrowheads="1"/>
          </p:cNvPicPr>
          <p:nvPr/>
        </p:nvPicPr>
        <p:blipFill>
          <a:blip r:embed="rId2" cstate="print"/>
          <a:srcRect/>
          <a:stretch>
            <a:fillRect/>
          </a:stretch>
        </p:blipFill>
        <p:spPr bwMode="auto">
          <a:xfrm>
            <a:off x="5652120" y="548680"/>
            <a:ext cx="3001516" cy="1944216"/>
          </a:xfrm>
          <a:prstGeom prst="rect">
            <a:avLst/>
          </a:prstGeom>
          <a:noFill/>
        </p:spPr>
      </p:pic>
      <p:pic>
        <p:nvPicPr>
          <p:cNvPr id="7170" name="Picture 2" descr="F:\proCXSF.jpg"/>
          <p:cNvPicPr>
            <a:picLocks noChangeAspect="1" noChangeArrowheads="1"/>
          </p:cNvPicPr>
          <p:nvPr/>
        </p:nvPicPr>
        <p:blipFill>
          <a:blip r:embed="rId3" cstate="print"/>
          <a:srcRect/>
          <a:stretch>
            <a:fillRect/>
          </a:stretch>
        </p:blipFill>
        <p:spPr bwMode="auto">
          <a:xfrm>
            <a:off x="5724128" y="2564904"/>
            <a:ext cx="3001516" cy="201622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bwMode="auto"/>
        <p:txBody>
          <a:bodyPr wrap="square" lIns="91440" tIns="45720" rIns="91440" bIns="45720" numCol="1" anchorCtr="0" compatLnSpc="1">
            <a:prstTxWarp prst="textNoShape">
              <a:avLst/>
            </a:prstTxWarp>
          </a:bodyPr>
          <a:lstStyle/>
          <a:p>
            <a:pPr eaLnBrk="1" hangingPunct="1"/>
            <a:r>
              <a:rPr lang="tr-TR" sz="2800" cap="none" smtClean="0"/>
              <a:t>   BESLENME</a:t>
            </a:r>
          </a:p>
        </p:txBody>
      </p:sp>
      <p:sp>
        <p:nvSpPr>
          <p:cNvPr id="35842" name="Rectangle 3"/>
          <p:cNvSpPr>
            <a:spLocks noGrp="1" noChangeArrowheads="1"/>
          </p:cNvSpPr>
          <p:nvPr>
            <p:ph type="body" idx="1"/>
          </p:nvPr>
        </p:nvSpPr>
        <p:spPr>
          <a:xfrm>
            <a:off x="566738" y="1752600"/>
            <a:ext cx="8272462" cy="4267200"/>
          </a:xfrm>
        </p:spPr>
        <p:txBody>
          <a:bodyPr/>
          <a:lstStyle/>
          <a:p>
            <a:pPr eaLnBrk="1" hangingPunct="1">
              <a:lnSpc>
                <a:spcPct val="90000"/>
              </a:lnSpc>
              <a:buFont typeface="Wingdings" pitchFamily="2" charset="2"/>
              <a:buNone/>
            </a:pPr>
            <a:r>
              <a:rPr lang="tr-TR" sz="2000" smtClean="0"/>
              <a:t>Vit-A;  epitel hücrelerinin sağlığını korur </a:t>
            </a:r>
          </a:p>
          <a:p>
            <a:pPr eaLnBrk="1" hangingPunct="1">
              <a:lnSpc>
                <a:spcPct val="90000"/>
              </a:lnSpc>
              <a:buFont typeface="Wingdings" pitchFamily="2" charset="2"/>
              <a:buNone/>
            </a:pPr>
            <a:r>
              <a:rPr lang="tr-TR" sz="2000" smtClean="0"/>
              <a:t>    </a:t>
            </a:r>
          </a:p>
          <a:p>
            <a:pPr eaLnBrk="1" hangingPunct="1">
              <a:lnSpc>
                <a:spcPct val="90000"/>
              </a:lnSpc>
              <a:buFont typeface="Wingdings" pitchFamily="2" charset="2"/>
              <a:buNone/>
            </a:pPr>
            <a:r>
              <a:rPr lang="tr-TR" sz="2000" smtClean="0"/>
              <a:t>     Epitel koruyucu vitamin de denilir</a:t>
            </a:r>
          </a:p>
          <a:p>
            <a:pPr eaLnBrk="1" hangingPunct="1">
              <a:lnSpc>
                <a:spcPct val="90000"/>
              </a:lnSpc>
            </a:pPr>
            <a:r>
              <a:rPr lang="tr-TR" sz="2000" smtClean="0"/>
              <a:t>Tükrük salgısında azalma (XEROSTOMİA)</a:t>
            </a:r>
          </a:p>
          <a:p>
            <a:pPr eaLnBrk="1" hangingPunct="1">
              <a:lnSpc>
                <a:spcPct val="90000"/>
              </a:lnSpc>
            </a:pPr>
            <a:r>
              <a:rPr lang="tr-TR" sz="2000" smtClean="0"/>
              <a:t>Epitelde atrofi, hipertrofi, hiperkeratoz görülür</a:t>
            </a:r>
          </a:p>
          <a:p>
            <a:pPr eaLnBrk="1" hangingPunct="1">
              <a:lnSpc>
                <a:spcPct val="90000"/>
              </a:lnSpc>
            </a:pPr>
            <a:r>
              <a:rPr lang="tr-TR" sz="2000" smtClean="0"/>
              <a:t>Kollogen liflerde dejenerasyonlar</a:t>
            </a:r>
          </a:p>
          <a:p>
            <a:pPr eaLnBrk="1" hangingPunct="1">
              <a:lnSpc>
                <a:spcPct val="90000"/>
              </a:lnSpc>
            </a:pPr>
            <a:r>
              <a:rPr lang="tr-TR" sz="2000" smtClean="0"/>
              <a:t>Periodontal aralıkta genişlemeler</a:t>
            </a:r>
          </a:p>
          <a:p>
            <a:pPr eaLnBrk="1" hangingPunct="1">
              <a:lnSpc>
                <a:spcPct val="90000"/>
              </a:lnSpc>
            </a:pPr>
            <a:r>
              <a:rPr lang="tr-TR" sz="2000" smtClean="0"/>
              <a:t>Yara iyileşmesinde gecikmeler.</a:t>
            </a:r>
          </a:p>
          <a:p>
            <a:pPr eaLnBrk="1" hangingPunct="1">
              <a:lnSpc>
                <a:spcPct val="90000"/>
              </a:lnSpc>
            </a:pPr>
            <a:r>
              <a:rPr lang="tr-TR" sz="2000" smtClean="0"/>
              <a:t>Enfeksiyonlara karşı dokunun direnci düşer.</a:t>
            </a:r>
          </a:p>
          <a:p>
            <a:pPr eaLnBrk="1" hangingPunct="1">
              <a:lnSpc>
                <a:spcPct val="90000"/>
              </a:lnSpc>
            </a:pPr>
            <a:r>
              <a:rPr lang="tr-TR" sz="2000" smtClean="0"/>
              <a:t>Diş sürmesinde gecikmeler</a:t>
            </a:r>
          </a:p>
          <a:p>
            <a:pPr eaLnBrk="1" hangingPunct="1">
              <a:lnSpc>
                <a:spcPct val="90000"/>
              </a:lnSpc>
            </a:pPr>
            <a:r>
              <a:rPr lang="tr-TR" sz="2000" smtClean="0"/>
              <a:t>Sement rezorpsiyonlarında aratmalar görülür.</a:t>
            </a:r>
          </a:p>
          <a:p>
            <a:pPr eaLnBrk="1" hangingPunct="1">
              <a:lnSpc>
                <a:spcPct val="90000"/>
              </a:lnSpc>
            </a:pPr>
            <a:r>
              <a:rPr lang="tr-TR" sz="2000" smtClean="0"/>
              <a:t>Epitelyal ataçmanda apikale proliferasyon </a:t>
            </a:r>
          </a:p>
          <a:p>
            <a:pPr eaLnBrk="1" hangingPunct="1">
              <a:lnSpc>
                <a:spcPct val="90000"/>
              </a:lnSpc>
            </a:pPr>
            <a:endParaRPr lang="tr-TR" sz="2000" smtClean="0"/>
          </a:p>
        </p:txBody>
      </p:sp>
      <p:pic>
        <p:nvPicPr>
          <p:cNvPr id="35844" name="Picture 5" descr="Maj%C3%B6r%20Oral%20Aftlar"/>
          <p:cNvPicPr>
            <a:picLocks noChangeAspect="1" noChangeArrowheads="1"/>
          </p:cNvPicPr>
          <p:nvPr/>
        </p:nvPicPr>
        <p:blipFill>
          <a:blip r:embed="rId2" cstate="print"/>
          <a:srcRect t="12035" r="2736"/>
          <a:stretch>
            <a:fillRect/>
          </a:stretch>
        </p:blipFill>
        <p:spPr bwMode="auto">
          <a:xfrm>
            <a:off x="5651500" y="333375"/>
            <a:ext cx="3124200" cy="218598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pPr eaLnBrk="1" fontAlgn="auto" hangingPunct="1">
              <a:spcAft>
                <a:spcPts val="0"/>
              </a:spcAft>
              <a:defRPr/>
            </a:pPr>
            <a:endParaRPr lang="tr-TR" dirty="0"/>
          </a:p>
        </p:txBody>
      </p:sp>
      <p:sp>
        <p:nvSpPr>
          <p:cNvPr id="36866" name="Rectangle 3"/>
          <p:cNvSpPr>
            <a:spLocks noGrp="1" noChangeArrowheads="1"/>
          </p:cNvSpPr>
          <p:nvPr>
            <p:ph type="body" idx="1"/>
          </p:nvPr>
        </p:nvSpPr>
        <p:spPr>
          <a:xfrm>
            <a:off x="467544" y="1772816"/>
            <a:ext cx="8258175" cy="4873625"/>
          </a:xfrm>
        </p:spPr>
        <p:txBody>
          <a:bodyPr/>
          <a:lstStyle/>
          <a:p>
            <a:pPr eaLnBrk="1" hangingPunct="1">
              <a:lnSpc>
                <a:spcPct val="80000"/>
              </a:lnSpc>
              <a:buFont typeface="Wingdings" pitchFamily="2" charset="2"/>
              <a:buNone/>
            </a:pPr>
            <a:r>
              <a:rPr lang="tr-TR" sz="1900" dirty="0" smtClean="0"/>
              <a:t>     </a:t>
            </a:r>
            <a:r>
              <a:rPr lang="tr-TR" sz="1900" dirty="0" err="1" smtClean="0"/>
              <a:t>Vit</a:t>
            </a:r>
            <a:r>
              <a:rPr lang="tr-TR" sz="1900" dirty="0" smtClean="0"/>
              <a:t>-B eksikliği</a:t>
            </a:r>
          </a:p>
          <a:p>
            <a:pPr eaLnBrk="1" hangingPunct="1">
              <a:lnSpc>
                <a:spcPct val="80000"/>
              </a:lnSpc>
              <a:buFont typeface="Wingdings" pitchFamily="2" charset="2"/>
              <a:buNone/>
            </a:pPr>
            <a:endParaRPr lang="tr-TR" sz="1900" dirty="0" smtClean="0"/>
          </a:p>
          <a:p>
            <a:pPr eaLnBrk="1" hangingPunct="1">
              <a:lnSpc>
                <a:spcPct val="80000"/>
              </a:lnSpc>
            </a:pPr>
            <a:r>
              <a:rPr lang="tr-TR" sz="1900" dirty="0" err="1" smtClean="0"/>
              <a:t>Tiamin</a:t>
            </a:r>
            <a:r>
              <a:rPr lang="tr-TR" sz="1900" dirty="0" smtClean="0"/>
              <a:t> (B1), </a:t>
            </a:r>
            <a:r>
              <a:rPr lang="tr-TR" sz="1900" dirty="0" err="1" smtClean="0"/>
              <a:t>riboflavin</a:t>
            </a:r>
            <a:r>
              <a:rPr lang="tr-TR" sz="1900" dirty="0" smtClean="0"/>
              <a:t>(B2), </a:t>
            </a:r>
            <a:r>
              <a:rPr lang="tr-TR" sz="1900" dirty="0" err="1" smtClean="0"/>
              <a:t>niasin</a:t>
            </a:r>
            <a:r>
              <a:rPr lang="tr-TR" sz="1900" dirty="0" smtClean="0"/>
              <a:t>, </a:t>
            </a:r>
            <a:r>
              <a:rPr lang="tr-TR" sz="1900" dirty="0" err="1" smtClean="0"/>
              <a:t>pridoksin</a:t>
            </a:r>
            <a:r>
              <a:rPr lang="tr-TR" sz="1900" dirty="0" smtClean="0"/>
              <a:t>(B6), </a:t>
            </a:r>
            <a:r>
              <a:rPr lang="tr-TR" sz="1900" dirty="0" err="1" smtClean="0"/>
              <a:t>biotin</a:t>
            </a:r>
            <a:r>
              <a:rPr lang="tr-TR" sz="1900" dirty="0" smtClean="0"/>
              <a:t>, </a:t>
            </a:r>
            <a:r>
              <a:rPr lang="tr-TR" sz="1900" dirty="0" err="1" smtClean="0"/>
              <a:t>folik</a:t>
            </a:r>
            <a:r>
              <a:rPr lang="tr-TR" sz="1900" dirty="0" smtClean="0"/>
              <a:t> asit ve </a:t>
            </a:r>
            <a:r>
              <a:rPr lang="tr-TR" sz="1900" dirty="0" err="1" smtClean="0"/>
              <a:t>kobalamin</a:t>
            </a:r>
            <a:r>
              <a:rPr lang="tr-TR" sz="1900" dirty="0" smtClean="0"/>
              <a:t>(B12).</a:t>
            </a:r>
          </a:p>
          <a:p>
            <a:pPr eaLnBrk="1" hangingPunct="1">
              <a:lnSpc>
                <a:spcPct val="80000"/>
              </a:lnSpc>
            </a:pPr>
            <a:endParaRPr lang="tr-TR" sz="1900" dirty="0" smtClean="0"/>
          </a:p>
          <a:p>
            <a:pPr eaLnBrk="1" hangingPunct="1">
              <a:lnSpc>
                <a:spcPct val="80000"/>
              </a:lnSpc>
            </a:pPr>
            <a:r>
              <a:rPr lang="tr-TR" sz="1900" dirty="0" err="1" smtClean="0">
                <a:solidFill>
                  <a:srgbClr val="FF0000"/>
                </a:solidFill>
              </a:rPr>
              <a:t>Tiamin</a:t>
            </a:r>
            <a:r>
              <a:rPr lang="tr-TR" sz="1900" dirty="0" smtClean="0">
                <a:solidFill>
                  <a:srgbClr val="FF0000"/>
                </a:solidFill>
              </a:rPr>
              <a:t> eksikliği; </a:t>
            </a:r>
            <a:r>
              <a:rPr lang="tr-TR" sz="1900" dirty="0" smtClean="0"/>
              <a:t>Eksikliğinde BERİBERİ hastalığı görülür. Oral mukozada </a:t>
            </a:r>
            <a:r>
              <a:rPr lang="tr-TR" sz="1900" dirty="0" err="1" smtClean="0"/>
              <a:t>hipersensivite</a:t>
            </a:r>
            <a:r>
              <a:rPr lang="tr-TR" sz="1900" dirty="0" smtClean="0"/>
              <a:t>(hassasiyet). Yanak mukozasında, dilde ve damakta veziküller.</a:t>
            </a:r>
          </a:p>
          <a:p>
            <a:pPr eaLnBrk="1" hangingPunct="1">
              <a:lnSpc>
                <a:spcPct val="80000"/>
              </a:lnSpc>
            </a:pPr>
            <a:endParaRPr lang="tr-TR" sz="1900" dirty="0" smtClean="0"/>
          </a:p>
          <a:p>
            <a:pPr eaLnBrk="1" hangingPunct="1">
              <a:lnSpc>
                <a:spcPct val="80000"/>
              </a:lnSpc>
            </a:pPr>
            <a:r>
              <a:rPr lang="tr-TR" sz="1900" dirty="0" err="1" smtClean="0">
                <a:solidFill>
                  <a:srgbClr val="FF0000"/>
                </a:solidFill>
              </a:rPr>
              <a:t>Riboflavin</a:t>
            </a:r>
            <a:r>
              <a:rPr lang="tr-TR" sz="1900" dirty="0" smtClean="0">
                <a:solidFill>
                  <a:srgbClr val="FF0000"/>
                </a:solidFill>
              </a:rPr>
              <a:t>:</a:t>
            </a:r>
            <a:r>
              <a:rPr lang="tr-TR" sz="1900" dirty="0" smtClean="0"/>
              <a:t> </a:t>
            </a:r>
            <a:r>
              <a:rPr lang="tr-TR" sz="1900" dirty="0" err="1" smtClean="0"/>
              <a:t>Glossitis</a:t>
            </a:r>
            <a:r>
              <a:rPr lang="tr-TR" sz="1900" dirty="0" smtClean="0"/>
              <a:t>, dudak bileşiklerinde çatlaklar (CHEİLOSİS) . </a:t>
            </a:r>
            <a:r>
              <a:rPr lang="tr-TR" sz="1900" dirty="0" err="1" smtClean="0"/>
              <a:t>Glossitiste</a:t>
            </a:r>
            <a:r>
              <a:rPr lang="tr-TR" sz="1900" dirty="0" smtClean="0"/>
              <a:t> dilde renklenme ve </a:t>
            </a:r>
            <a:r>
              <a:rPr lang="tr-TR" sz="1900" dirty="0" err="1" smtClean="0"/>
              <a:t>papillalarda</a:t>
            </a:r>
            <a:r>
              <a:rPr lang="tr-TR" sz="1900" dirty="0" smtClean="0"/>
              <a:t> </a:t>
            </a:r>
            <a:r>
              <a:rPr lang="tr-TR" sz="1900" dirty="0" err="1" smtClean="0"/>
              <a:t>atrofi</a:t>
            </a:r>
            <a:r>
              <a:rPr lang="tr-TR" sz="1900" dirty="0" smtClean="0"/>
              <a:t>. Dil </a:t>
            </a:r>
            <a:r>
              <a:rPr lang="tr-TR" sz="1900" dirty="0" err="1" smtClean="0"/>
              <a:t>dorsumunda</a:t>
            </a:r>
            <a:r>
              <a:rPr lang="tr-TR" sz="1900" dirty="0" smtClean="0"/>
              <a:t> yama tarzı görüntü. Ciddi vakalarda dil </a:t>
            </a:r>
            <a:r>
              <a:rPr lang="tr-TR" sz="1900" dirty="0" err="1" smtClean="0"/>
              <a:t>dorsumu</a:t>
            </a:r>
            <a:r>
              <a:rPr lang="tr-TR" sz="1900" dirty="0" smtClean="0"/>
              <a:t> düz, kuru ve sıklıkla </a:t>
            </a:r>
            <a:r>
              <a:rPr lang="tr-TR" sz="1900" dirty="0" err="1" smtClean="0"/>
              <a:t>fissürlü</a:t>
            </a:r>
            <a:r>
              <a:rPr lang="tr-TR" sz="1900" dirty="0" smtClean="0"/>
              <a:t> yüzeye sahiptir.</a:t>
            </a:r>
          </a:p>
          <a:p>
            <a:pPr eaLnBrk="1" hangingPunct="1">
              <a:lnSpc>
                <a:spcPct val="80000"/>
              </a:lnSpc>
            </a:pPr>
            <a:endParaRPr lang="tr-TR" sz="1900" dirty="0" smtClean="0"/>
          </a:p>
          <a:p>
            <a:pPr eaLnBrk="1" hangingPunct="1">
              <a:lnSpc>
                <a:spcPct val="80000"/>
              </a:lnSpc>
            </a:pPr>
            <a:r>
              <a:rPr lang="tr-TR" sz="1900" dirty="0" err="1" smtClean="0">
                <a:solidFill>
                  <a:srgbClr val="FF0000"/>
                </a:solidFill>
              </a:rPr>
              <a:t>Niasin</a:t>
            </a:r>
            <a:r>
              <a:rPr lang="tr-TR" sz="1900" dirty="0" smtClean="0">
                <a:solidFill>
                  <a:srgbClr val="FF0000"/>
                </a:solidFill>
              </a:rPr>
              <a:t>;</a:t>
            </a:r>
            <a:r>
              <a:rPr lang="tr-TR" sz="1900" dirty="0" smtClean="0"/>
              <a:t> </a:t>
            </a:r>
            <a:r>
              <a:rPr lang="tr-TR" sz="1900" dirty="0" err="1" smtClean="0"/>
              <a:t>glossitis</a:t>
            </a:r>
            <a:r>
              <a:rPr lang="tr-TR" sz="1900" dirty="0" smtClean="0"/>
              <a:t> ve </a:t>
            </a:r>
            <a:r>
              <a:rPr lang="tr-TR" sz="1900" dirty="0" err="1" smtClean="0"/>
              <a:t>stomatitis</a:t>
            </a:r>
            <a:endParaRPr lang="tr-TR" sz="1900" dirty="0" smtClean="0"/>
          </a:p>
        </p:txBody>
      </p:sp>
      <p:pic>
        <p:nvPicPr>
          <p:cNvPr id="1026" name="Picture 2" descr="F:\beriber.jpg"/>
          <p:cNvPicPr>
            <a:picLocks noChangeAspect="1" noChangeArrowheads="1"/>
          </p:cNvPicPr>
          <p:nvPr/>
        </p:nvPicPr>
        <p:blipFill>
          <a:blip r:embed="rId2" cstate="print"/>
          <a:srcRect/>
          <a:stretch>
            <a:fillRect/>
          </a:stretch>
        </p:blipFill>
        <p:spPr bwMode="auto">
          <a:xfrm>
            <a:off x="6588224" y="0"/>
            <a:ext cx="2143125" cy="2331765"/>
          </a:xfrm>
          <a:prstGeom prst="rect">
            <a:avLst/>
          </a:prstGeom>
          <a:noFill/>
        </p:spPr>
      </p:pic>
      <p:pic>
        <p:nvPicPr>
          <p:cNvPr id="1027" name="Picture 3" descr="F:\beriberi1LG78.jpg"/>
          <p:cNvPicPr>
            <a:picLocks noChangeAspect="1" noChangeArrowheads="1"/>
          </p:cNvPicPr>
          <p:nvPr/>
        </p:nvPicPr>
        <p:blipFill>
          <a:blip r:embed="rId3" cstate="print"/>
          <a:srcRect/>
          <a:stretch>
            <a:fillRect/>
          </a:stretch>
        </p:blipFill>
        <p:spPr bwMode="auto">
          <a:xfrm>
            <a:off x="3851920" y="0"/>
            <a:ext cx="2466975" cy="242088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pPr eaLnBrk="1" fontAlgn="auto" hangingPunct="1">
              <a:spcAft>
                <a:spcPts val="0"/>
              </a:spcAft>
              <a:defRPr/>
            </a:pPr>
            <a:endParaRPr lang="tr-TR" dirty="0"/>
          </a:p>
        </p:txBody>
      </p:sp>
      <p:sp>
        <p:nvSpPr>
          <p:cNvPr id="37890" name="Rectangle 3"/>
          <p:cNvSpPr>
            <a:spLocks noGrp="1" noChangeArrowheads="1"/>
          </p:cNvSpPr>
          <p:nvPr>
            <p:ph type="body" idx="1"/>
          </p:nvPr>
        </p:nvSpPr>
        <p:spPr>
          <a:xfrm>
            <a:off x="611560" y="2204864"/>
            <a:ext cx="8258175" cy="4873625"/>
          </a:xfrm>
        </p:spPr>
        <p:txBody>
          <a:bodyPr/>
          <a:lstStyle/>
          <a:p>
            <a:pPr eaLnBrk="1" hangingPunct="1">
              <a:lnSpc>
                <a:spcPct val="80000"/>
              </a:lnSpc>
            </a:pPr>
            <a:r>
              <a:rPr lang="tr-TR" sz="1900" dirty="0" err="1" smtClean="0">
                <a:solidFill>
                  <a:srgbClr val="FF0000"/>
                </a:solidFill>
              </a:rPr>
              <a:t>Folik</a:t>
            </a:r>
            <a:r>
              <a:rPr lang="tr-TR" sz="1900" dirty="0" smtClean="0">
                <a:solidFill>
                  <a:srgbClr val="FF0000"/>
                </a:solidFill>
              </a:rPr>
              <a:t> asit </a:t>
            </a:r>
            <a:r>
              <a:rPr lang="tr-TR" sz="1900" dirty="0" smtClean="0"/>
              <a:t>hayvansal çalışmalarda dişetlerinde, alveol kemiğinde ve </a:t>
            </a:r>
            <a:r>
              <a:rPr lang="tr-TR" sz="1900" dirty="0" err="1" smtClean="0"/>
              <a:t>periodontal</a:t>
            </a:r>
            <a:r>
              <a:rPr lang="tr-TR" sz="1900" dirty="0" smtClean="0"/>
              <a:t> </a:t>
            </a:r>
            <a:r>
              <a:rPr lang="tr-TR" sz="1900" dirty="0" err="1" smtClean="0"/>
              <a:t>ligamentte</a:t>
            </a:r>
            <a:r>
              <a:rPr lang="tr-TR" sz="1900" dirty="0" smtClean="0"/>
              <a:t> nekrozlar gözlenmiştir.</a:t>
            </a:r>
          </a:p>
          <a:p>
            <a:pPr eaLnBrk="1" hangingPunct="1">
              <a:lnSpc>
                <a:spcPct val="80000"/>
              </a:lnSpc>
            </a:pPr>
            <a:endParaRPr lang="tr-TR" sz="1900" dirty="0" smtClean="0"/>
          </a:p>
          <a:p>
            <a:pPr eaLnBrk="1" hangingPunct="1">
              <a:lnSpc>
                <a:spcPct val="80000"/>
              </a:lnSpc>
            </a:pPr>
            <a:r>
              <a:rPr lang="tr-TR" sz="1900" dirty="0" err="1" smtClean="0">
                <a:solidFill>
                  <a:srgbClr val="FF0000"/>
                </a:solidFill>
              </a:rPr>
              <a:t>Pridoksin</a:t>
            </a:r>
            <a:r>
              <a:rPr lang="tr-TR" sz="1900" dirty="0" smtClean="0">
                <a:solidFill>
                  <a:srgbClr val="FF0000"/>
                </a:solidFill>
              </a:rPr>
              <a:t> (B6);</a:t>
            </a:r>
            <a:r>
              <a:rPr lang="tr-TR" sz="1900" dirty="0" smtClean="0"/>
              <a:t> </a:t>
            </a:r>
            <a:r>
              <a:rPr lang="tr-TR" sz="1900" dirty="0" err="1" smtClean="0"/>
              <a:t>Glossitis</a:t>
            </a:r>
            <a:r>
              <a:rPr lang="tr-TR" sz="1900" dirty="0" smtClean="0"/>
              <a:t>. Ağız mukozasında renk değişikliği ve ülser görülür.</a:t>
            </a:r>
          </a:p>
          <a:p>
            <a:pPr eaLnBrk="1" hangingPunct="1">
              <a:lnSpc>
                <a:spcPct val="80000"/>
              </a:lnSpc>
            </a:pPr>
            <a:r>
              <a:rPr lang="tr-TR" sz="1900" dirty="0" smtClean="0"/>
              <a:t> </a:t>
            </a:r>
            <a:r>
              <a:rPr lang="tr-TR" sz="1900" dirty="0" err="1" smtClean="0">
                <a:solidFill>
                  <a:srgbClr val="FF0000"/>
                </a:solidFill>
              </a:rPr>
              <a:t>Nikotinik</a:t>
            </a:r>
            <a:r>
              <a:rPr lang="tr-TR" sz="1900" dirty="0" smtClean="0">
                <a:solidFill>
                  <a:srgbClr val="FF0000"/>
                </a:solidFill>
              </a:rPr>
              <a:t> Asit;</a:t>
            </a:r>
          </a:p>
          <a:p>
            <a:pPr eaLnBrk="1" hangingPunct="1">
              <a:lnSpc>
                <a:spcPct val="80000"/>
              </a:lnSpc>
              <a:buFont typeface="Wingdings" pitchFamily="2" charset="2"/>
              <a:buNone/>
            </a:pPr>
            <a:r>
              <a:rPr lang="tr-TR" sz="1900" dirty="0" smtClean="0"/>
              <a:t>	PELLEGRA</a:t>
            </a:r>
            <a:r>
              <a:rPr lang="tr-TR" sz="1900" dirty="0" smtClean="0">
                <a:solidFill>
                  <a:srgbClr val="FF0000"/>
                </a:solidFill>
              </a:rPr>
              <a:t> </a:t>
            </a:r>
            <a:r>
              <a:rPr lang="tr-TR" sz="1900" dirty="0" smtClean="0"/>
              <a:t>Dişetleri ve yanak mukozasında veya dilin uç kısmında ateş kırmızısı veya </a:t>
            </a:r>
            <a:r>
              <a:rPr lang="tr-TR" sz="1900" dirty="0" err="1" smtClean="0"/>
              <a:t>mavimtrak</a:t>
            </a:r>
            <a:r>
              <a:rPr lang="tr-TR" sz="1900" dirty="0" smtClean="0"/>
              <a:t> kırmızı renk değişmeleri </a:t>
            </a:r>
          </a:p>
          <a:p>
            <a:pPr eaLnBrk="1" hangingPunct="1">
              <a:lnSpc>
                <a:spcPct val="80000"/>
              </a:lnSpc>
              <a:buFont typeface="Wingdings" pitchFamily="2" charset="2"/>
              <a:buNone/>
            </a:pPr>
            <a:r>
              <a:rPr lang="tr-TR" sz="1900" dirty="0" smtClean="0"/>
              <a:t>	Dişetlerinde yaygın nekrozlar </a:t>
            </a:r>
          </a:p>
          <a:p>
            <a:pPr eaLnBrk="1" hangingPunct="1">
              <a:lnSpc>
                <a:spcPct val="80000"/>
              </a:lnSpc>
              <a:buFont typeface="Wingdings" pitchFamily="2" charset="2"/>
              <a:buNone/>
            </a:pPr>
            <a:r>
              <a:rPr lang="tr-TR" sz="1900" dirty="0" smtClean="0">
                <a:solidFill>
                  <a:srgbClr val="0D0D0D"/>
                </a:solidFill>
              </a:rPr>
              <a:t>	</a:t>
            </a:r>
            <a:r>
              <a:rPr lang="tr-TR" sz="1900" dirty="0" err="1" smtClean="0">
                <a:solidFill>
                  <a:srgbClr val="0D0D0D"/>
                </a:solidFill>
              </a:rPr>
              <a:t>Periodontal</a:t>
            </a:r>
            <a:r>
              <a:rPr lang="tr-TR" sz="1900" dirty="0" smtClean="0">
                <a:solidFill>
                  <a:srgbClr val="0D0D0D"/>
                </a:solidFill>
              </a:rPr>
              <a:t> </a:t>
            </a:r>
            <a:r>
              <a:rPr lang="tr-TR" sz="1900" dirty="0" err="1" smtClean="0">
                <a:solidFill>
                  <a:srgbClr val="0D0D0D"/>
                </a:solidFill>
              </a:rPr>
              <a:t>membran</a:t>
            </a:r>
            <a:r>
              <a:rPr lang="tr-TR" sz="1900" dirty="0" smtClean="0">
                <a:solidFill>
                  <a:srgbClr val="0D0D0D"/>
                </a:solidFill>
              </a:rPr>
              <a:t> ve alveol kemiğinde </a:t>
            </a:r>
            <a:r>
              <a:rPr lang="tr-TR" sz="1900" dirty="0" err="1" smtClean="0">
                <a:solidFill>
                  <a:srgbClr val="0D0D0D"/>
                </a:solidFill>
              </a:rPr>
              <a:t>harabiyet</a:t>
            </a:r>
            <a:endParaRPr lang="tr-TR" sz="1900" dirty="0" smtClean="0">
              <a:solidFill>
                <a:srgbClr val="0D0D0D"/>
              </a:solidFill>
            </a:endParaRPr>
          </a:p>
          <a:p>
            <a:pPr eaLnBrk="1" hangingPunct="1">
              <a:lnSpc>
                <a:spcPct val="80000"/>
              </a:lnSpc>
              <a:buFont typeface="Wingdings" pitchFamily="2" charset="2"/>
              <a:buNone/>
            </a:pPr>
            <a:r>
              <a:rPr lang="tr-TR" sz="1900" dirty="0" smtClean="0">
                <a:solidFill>
                  <a:srgbClr val="0D0D0D"/>
                </a:solidFill>
              </a:rPr>
              <a:t>	</a:t>
            </a:r>
            <a:r>
              <a:rPr lang="tr-TR" sz="1900" dirty="0" err="1" smtClean="0">
                <a:solidFill>
                  <a:srgbClr val="0D0D0D"/>
                </a:solidFill>
              </a:rPr>
              <a:t>Lökopeni</a:t>
            </a:r>
            <a:endParaRPr lang="tr-TR" sz="1900" dirty="0" smtClean="0">
              <a:solidFill>
                <a:srgbClr val="0D0D0D"/>
              </a:solidFill>
            </a:endParaRPr>
          </a:p>
          <a:p>
            <a:pPr eaLnBrk="1" hangingPunct="1">
              <a:lnSpc>
                <a:spcPct val="80000"/>
              </a:lnSpc>
              <a:buFont typeface="Wingdings" pitchFamily="2" charset="2"/>
              <a:buNone/>
            </a:pPr>
            <a:endParaRPr lang="tr-TR" sz="1900" dirty="0" smtClean="0">
              <a:solidFill>
                <a:srgbClr val="0D0D0D"/>
              </a:solidFill>
            </a:endParaRPr>
          </a:p>
        </p:txBody>
      </p:sp>
      <p:pic>
        <p:nvPicPr>
          <p:cNvPr id="2050" name="Picture 2" descr="F:\b6-vitamini.jpg"/>
          <p:cNvPicPr>
            <a:picLocks noChangeAspect="1" noChangeArrowheads="1"/>
          </p:cNvPicPr>
          <p:nvPr/>
        </p:nvPicPr>
        <p:blipFill>
          <a:blip r:embed="rId2" cstate="print"/>
          <a:srcRect/>
          <a:stretch>
            <a:fillRect/>
          </a:stretch>
        </p:blipFill>
        <p:spPr bwMode="auto">
          <a:xfrm>
            <a:off x="6023738" y="260648"/>
            <a:ext cx="2520280" cy="2016224"/>
          </a:xfrm>
          <a:prstGeom prst="rect">
            <a:avLst/>
          </a:prstGeom>
          <a:noFill/>
        </p:spPr>
      </p:pic>
      <p:pic>
        <p:nvPicPr>
          <p:cNvPr id="2051" name="Picture 3" descr="F:\th.jpg"/>
          <p:cNvPicPr>
            <a:picLocks noChangeAspect="1" noChangeArrowheads="1"/>
          </p:cNvPicPr>
          <p:nvPr/>
        </p:nvPicPr>
        <p:blipFill>
          <a:blip r:embed="rId3" cstate="print"/>
          <a:srcRect/>
          <a:stretch>
            <a:fillRect/>
          </a:stretch>
        </p:blipFill>
        <p:spPr bwMode="auto">
          <a:xfrm>
            <a:off x="6156176" y="5153586"/>
            <a:ext cx="2569468" cy="170441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bwMode="auto"/>
        <p:txBody>
          <a:bodyPr wrap="square" lIns="91440" tIns="45720" rIns="91440" bIns="45720" numCol="1" anchorCtr="0" compatLnSpc="1">
            <a:prstTxWarp prst="textNoShape">
              <a:avLst/>
            </a:prstTxWarp>
          </a:bodyPr>
          <a:lstStyle/>
          <a:p>
            <a:pPr algn="ctr" eaLnBrk="1" hangingPunct="1"/>
            <a:r>
              <a:rPr lang="tr-TR" sz="2800" cap="none" smtClean="0"/>
              <a:t>   </a:t>
            </a:r>
          </a:p>
        </p:txBody>
      </p:sp>
      <p:sp>
        <p:nvSpPr>
          <p:cNvPr id="38914" name="Rectangle 3"/>
          <p:cNvSpPr>
            <a:spLocks noGrp="1" noChangeArrowheads="1"/>
          </p:cNvSpPr>
          <p:nvPr>
            <p:ph type="body" idx="1"/>
          </p:nvPr>
        </p:nvSpPr>
        <p:spPr>
          <a:xfrm>
            <a:off x="468313" y="1984375"/>
            <a:ext cx="7900987" cy="4873625"/>
          </a:xfrm>
        </p:spPr>
        <p:txBody>
          <a:bodyPr/>
          <a:lstStyle/>
          <a:p>
            <a:pPr eaLnBrk="1" hangingPunct="1">
              <a:lnSpc>
                <a:spcPct val="80000"/>
              </a:lnSpc>
              <a:buNone/>
            </a:pPr>
            <a:r>
              <a:rPr lang="tr-TR" sz="1900" dirty="0" smtClean="0"/>
              <a:t>    </a:t>
            </a:r>
            <a:r>
              <a:rPr lang="tr-TR" sz="1900" dirty="0" err="1" smtClean="0"/>
              <a:t>Vit</a:t>
            </a:r>
            <a:r>
              <a:rPr lang="tr-TR" sz="1900" dirty="0" smtClean="0"/>
              <a:t> C eksikliği</a:t>
            </a:r>
          </a:p>
          <a:p>
            <a:pPr eaLnBrk="1" hangingPunct="1">
              <a:lnSpc>
                <a:spcPct val="80000"/>
              </a:lnSpc>
            </a:pPr>
            <a:r>
              <a:rPr lang="tr-TR" sz="1900" dirty="0" smtClean="0"/>
              <a:t>Suda eriyen bir vitamindir. </a:t>
            </a:r>
          </a:p>
          <a:p>
            <a:pPr eaLnBrk="1" hangingPunct="1">
              <a:lnSpc>
                <a:spcPct val="80000"/>
              </a:lnSpc>
            </a:pPr>
            <a:r>
              <a:rPr lang="tr-TR" sz="1900" dirty="0" smtClean="0"/>
              <a:t>Vitamin C eksikliğinin genel sağlığa ve oral dokulara olumsuz etkileri vardır. </a:t>
            </a:r>
          </a:p>
          <a:p>
            <a:pPr eaLnBrk="1" hangingPunct="1">
              <a:lnSpc>
                <a:spcPct val="80000"/>
              </a:lnSpc>
            </a:pPr>
            <a:r>
              <a:rPr lang="tr-TR" sz="1900" dirty="0" smtClean="0"/>
              <a:t>Yorgunluk uyuşukluk nefes alamama </a:t>
            </a:r>
          </a:p>
          <a:p>
            <a:pPr eaLnBrk="1" hangingPunct="1">
              <a:lnSpc>
                <a:spcPct val="80000"/>
              </a:lnSpc>
            </a:pPr>
            <a:r>
              <a:rPr lang="tr-TR" sz="1900" dirty="0" smtClean="0"/>
              <a:t>Çocuklarda </a:t>
            </a:r>
            <a:r>
              <a:rPr lang="tr-TR" sz="1900" dirty="0" err="1" smtClean="0"/>
              <a:t>Periost</a:t>
            </a:r>
            <a:r>
              <a:rPr lang="tr-TR" sz="1900" dirty="0" smtClean="0"/>
              <a:t> altına kanamalar (</a:t>
            </a:r>
            <a:r>
              <a:rPr lang="tr-TR" sz="1900" dirty="0" err="1" smtClean="0"/>
              <a:t>Möller</a:t>
            </a:r>
            <a:r>
              <a:rPr lang="tr-TR" sz="1900" dirty="0" smtClean="0"/>
              <a:t>-</a:t>
            </a:r>
            <a:r>
              <a:rPr lang="tr-TR" sz="1900" dirty="0" err="1" smtClean="0"/>
              <a:t>Barlow</a:t>
            </a:r>
            <a:r>
              <a:rPr lang="tr-TR" sz="1900" dirty="0" smtClean="0"/>
              <a:t>) </a:t>
            </a:r>
          </a:p>
          <a:p>
            <a:pPr eaLnBrk="1" hangingPunct="1">
              <a:lnSpc>
                <a:spcPct val="80000"/>
              </a:lnSpc>
            </a:pPr>
            <a:r>
              <a:rPr lang="tr-TR" sz="1900" dirty="0" smtClean="0"/>
              <a:t>Dişetlerinde kanama, bağ dokusu hastalıkları ve yara iyileşmesinde gecikme meydana gelir, doğal savunma sistemini etkilenir. </a:t>
            </a:r>
          </a:p>
          <a:p>
            <a:pPr eaLnBrk="1" hangingPunct="1">
              <a:lnSpc>
                <a:spcPct val="80000"/>
              </a:lnSpc>
            </a:pPr>
            <a:r>
              <a:rPr lang="tr-TR" sz="1900" dirty="0" smtClean="0"/>
              <a:t>Vitamin C bütün vücut dokuları için gereklidir ve güçlü bir hücre koruyucudur. </a:t>
            </a:r>
          </a:p>
          <a:p>
            <a:pPr eaLnBrk="1" hangingPunct="1">
              <a:lnSpc>
                <a:spcPct val="80000"/>
              </a:lnSpc>
            </a:pPr>
            <a:r>
              <a:rPr lang="tr-TR" sz="1900" dirty="0" smtClean="0"/>
              <a:t>Erkekler için 90mg kadınlar için 75mg günlük olarak alınması gerekir. </a:t>
            </a:r>
            <a:r>
              <a:rPr lang="tr-TR" sz="1900" dirty="0" err="1" smtClean="0"/>
              <a:t>Stess</a:t>
            </a:r>
            <a:r>
              <a:rPr lang="tr-TR" sz="1900" dirty="0" smtClean="0"/>
              <a:t> ve hastalık durumlarında bu 500-1000mg kadar çıkar.  </a:t>
            </a:r>
          </a:p>
          <a:p>
            <a:pPr eaLnBrk="1" hangingPunct="1">
              <a:lnSpc>
                <a:spcPct val="80000"/>
              </a:lnSpc>
            </a:pPr>
            <a:r>
              <a:rPr lang="tr-TR" sz="1900" dirty="0" smtClean="0"/>
              <a:t>Eksikliğinde SKORBÜT oluşur. </a:t>
            </a:r>
          </a:p>
          <a:p>
            <a:pPr eaLnBrk="1" hangingPunct="1">
              <a:lnSpc>
                <a:spcPct val="80000"/>
              </a:lnSpc>
            </a:pPr>
            <a:r>
              <a:rPr lang="tr-TR" sz="1900" dirty="0" smtClean="0"/>
              <a:t>Yara iyileşmesinde gecikme, vücudun savunma sisteminde düşme, fagositlerin fagositoz özellikleri azalır.</a:t>
            </a:r>
          </a:p>
        </p:txBody>
      </p:sp>
      <p:pic>
        <p:nvPicPr>
          <p:cNvPr id="38915" name="Picture 4"/>
          <p:cNvPicPr>
            <a:picLocks noChangeAspect="1" noChangeArrowheads="1"/>
          </p:cNvPicPr>
          <p:nvPr/>
        </p:nvPicPr>
        <p:blipFill>
          <a:blip r:embed="rId2" cstate="print"/>
          <a:srcRect l="25960" t="32446" r="29922" b="15703"/>
          <a:stretch>
            <a:fillRect/>
          </a:stretch>
        </p:blipFill>
        <p:spPr bwMode="auto">
          <a:xfrm>
            <a:off x="6228184" y="332656"/>
            <a:ext cx="2514600" cy="1728192"/>
          </a:xfrm>
          <a:prstGeom prst="rect">
            <a:avLst/>
          </a:prstGeom>
          <a:noFill/>
          <a:ln w="9525">
            <a:noFill/>
            <a:miter lim="800000"/>
            <a:headEnd/>
            <a:tailEnd/>
          </a:ln>
        </p:spPr>
      </p:pic>
      <p:sp>
        <p:nvSpPr>
          <p:cNvPr id="38916" name="Rectangle 2"/>
          <p:cNvSpPr>
            <a:spLocks noChangeArrowheads="1"/>
          </p:cNvSpPr>
          <p:nvPr/>
        </p:nvSpPr>
        <p:spPr bwMode="auto">
          <a:xfrm>
            <a:off x="571472" y="500042"/>
            <a:ext cx="7467600" cy="1143000"/>
          </a:xfrm>
          <a:prstGeom prst="rect">
            <a:avLst/>
          </a:prstGeom>
          <a:noFill/>
          <a:ln w="9525">
            <a:noFill/>
            <a:miter lim="800000"/>
            <a:headEnd/>
            <a:tailEnd/>
          </a:ln>
        </p:spPr>
        <p:txBody>
          <a:bodyPr anchor="b"/>
          <a:lstStyle/>
          <a:p>
            <a:r>
              <a:rPr lang="tr-TR" sz="2800" dirty="0">
                <a:solidFill>
                  <a:schemeClr val="tx2"/>
                </a:solidFill>
                <a:latin typeface="Century Schoolbook"/>
              </a:rPr>
              <a:t>   BESLENME</a:t>
            </a:r>
          </a:p>
        </p:txBody>
      </p:sp>
      <p:pic>
        <p:nvPicPr>
          <p:cNvPr id="4098" name="Picture 2" descr="F:\v  c cc EMT5PB.jpg"/>
          <p:cNvPicPr>
            <a:picLocks noChangeAspect="1" noChangeArrowheads="1"/>
          </p:cNvPicPr>
          <p:nvPr/>
        </p:nvPicPr>
        <p:blipFill>
          <a:blip r:embed="rId3" cstate="print"/>
          <a:srcRect/>
          <a:stretch>
            <a:fillRect/>
          </a:stretch>
        </p:blipFill>
        <p:spPr bwMode="auto">
          <a:xfrm>
            <a:off x="3203848" y="332656"/>
            <a:ext cx="2857500" cy="17145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pPr eaLnBrk="1" fontAlgn="auto" hangingPunct="1">
              <a:spcAft>
                <a:spcPts val="0"/>
              </a:spcAft>
              <a:defRPr/>
            </a:pPr>
            <a:endParaRPr lang="tr-TR" dirty="0"/>
          </a:p>
        </p:txBody>
      </p:sp>
      <p:sp>
        <p:nvSpPr>
          <p:cNvPr id="39938" name="Rectangle 3"/>
          <p:cNvSpPr>
            <a:spLocks noGrp="1" noChangeArrowheads="1"/>
          </p:cNvSpPr>
          <p:nvPr>
            <p:ph type="body" idx="1"/>
          </p:nvPr>
        </p:nvSpPr>
        <p:spPr>
          <a:xfrm>
            <a:off x="500034" y="1984375"/>
            <a:ext cx="7467600" cy="4873625"/>
          </a:xfrm>
        </p:spPr>
        <p:txBody>
          <a:bodyPr/>
          <a:lstStyle/>
          <a:p>
            <a:pPr eaLnBrk="1" hangingPunct="1">
              <a:lnSpc>
                <a:spcPct val="80000"/>
              </a:lnSpc>
            </a:pPr>
            <a:r>
              <a:rPr lang="tr-TR" sz="1900" b="1" dirty="0" smtClean="0"/>
              <a:t>Vitamin D eksikliği</a:t>
            </a:r>
            <a:endParaRPr lang="tr-TR" sz="1900" dirty="0" smtClean="0"/>
          </a:p>
          <a:p>
            <a:pPr eaLnBrk="1" hangingPunct="1">
              <a:lnSpc>
                <a:spcPct val="80000"/>
              </a:lnSpc>
            </a:pPr>
            <a:r>
              <a:rPr lang="tr-TR" sz="1900" dirty="0" smtClean="0"/>
              <a:t>D vitamini kalsiyumun </a:t>
            </a:r>
            <a:r>
              <a:rPr lang="tr-TR" sz="1900" dirty="0" err="1" smtClean="0"/>
              <a:t>gastrointestinal</a:t>
            </a:r>
            <a:r>
              <a:rPr lang="tr-TR" sz="1900" dirty="0" smtClean="0"/>
              <a:t> bölgeden emilimi ve kalsiyum-fosfor dengesinin korunması için gereklidir.</a:t>
            </a:r>
          </a:p>
          <a:p>
            <a:pPr eaLnBrk="1" hangingPunct="1">
              <a:lnSpc>
                <a:spcPct val="80000"/>
              </a:lnSpc>
            </a:pPr>
            <a:r>
              <a:rPr lang="tr-TR" sz="1900" dirty="0" smtClean="0"/>
              <a:t>Diş, mine, kemik oluşumunu düzenler</a:t>
            </a:r>
          </a:p>
          <a:p>
            <a:pPr eaLnBrk="1" hangingPunct="1">
              <a:lnSpc>
                <a:spcPct val="80000"/>
              </a:lnSpc>
            </a:pPr>
            <a:r>
              <a:rPr lang="tr-TR" sz="1900" dirty="0" smtClean="0"/>
              <a:t>Diş sürmesinde gecikmeler</a:t>
            </a:r>
          </a:p>
          <a:p>
            <a:pPr eaLnBrk="1" hangingPunct="1">
              <a:lnSpc>
                <a:spcPct val="80000"/>
              </a:lnSpc>
            </a:pPr>
            <a:r>
              <a:rPr lang="tr-TR" sz="1900" dirty="0" smtClean="0"/>
              <a:t>İleri yaşlarda osteoporoz </a:t>
            </a:r>
            <a:r>
              <a:rPr lang="tr-TR" sz="1900" dirty="0" err="1" smtClean="0"/>
              <a:t>osteomalaria</a:t>
            </a:r>
            <a:endParaRPr lang="tr-TR" sz="1900" dirty="0" smtClean="0"/>
          </a:p>
          <a:p>
            <a:pPr eaLnBrk="1" hangingPunct="1">
              <a:lnSpc>
                <a:spcPct val="80000"/>
              </a:lnSpc>
            </a:pPr>
            <a:r>
              <a:rPr lang="tr-TR" sz="1900" dirty="0" smtClean="0"/>
              <a:t>Çocuklarda raşitizm</a:t>
            </a:r>
          </a:p>
          <a:p>
            <a:pPr eaLnBrk="1" hangingPunct="1">
              <a:lnSpc>
                <a:spcPct val="80000"/>
              </a:lnSpc>
            </a:pPr>
            <a:r>
              <a:rPr lang="tr-TR" sz="1900" dirty="0" smtClean="0"/>
              <a:t>Radyografik olarak kısmi veya tamamen </a:t>
            </a:r>
            <a:r>
              <a:rPr lang="tr-TR" sz="1900" dirty="0" err="1" smtClean="0"/>
              <a:t>lamina</a:t>
            </a:r>
            <a:r>
              <a:rPr lang="tr-TR" sz="1900" dirty="0" smtClean="0"/>
              <a:t> dura kaybı, destek kemik </a:t>
            </a:r>
            <a:r>
              <a:rPr lang="tr-TR" sz="1900" dirty="0" err="1" smtClean="0"/>
              <a:t>dansitesinde</a:t>
            </a:r>
            <a:r>
              <a:rPr lang="tr-TR" sz="1900" dirty="0" smtClean="0"/>
              <a:t> azalma, </a:t>
            </a:r>
            <a:r>
              <a:rPr lang="tr-TR" sz="1900" dirty="0" err="1" smtClean="0"/>
              <a:t>trabeküler</a:t>
            </a:r>
            <a:r>
              <a:rPr lang="tr-TR" sz="1900" dirty="0" smtClean="0"/>
              <a:t> kayıp</a:t>
            </a:r>
            <a:endParaRPr lang="tr-TR" sz="1900" b="1" dirty="0" smtClean="0"/>
          </a:p>
          <a:p>
            <a:pPr eaLnBrk="1" hangingPunct="1">
              <a:lnSpc>
                <a:spcPct val="80000"/>
              </a:lnSpc>
            </a:pPr>
            <a:r>
              <a:rPr lang="tr-TR" sz="1900" b="1" dirty="0" smtClean="0"/>
              <a:t>E vitamini</a:t>
            </a:r>
            <a:endParaRPr lang="tr-TR" sz="1900" dirty="0" smtClean="0"/>
          </a:p>
          <a:p>
            <a:pPr eaLnBrk="1" hangingPunct="1">
              <a:lnSpc>
                <a:spcPct val="80000"/>
              </a:lnSpc>
            </a:pPr>
            <a:r>
              <a:rPr lang="tr-TR" sz="1900" dirty="0" smtClean="0"/>
              <a:t>Ağız bulguları görülmemekle birlikte</a:t>
            </a:r>
          </a:p>
          <a:p>
            <a:pPr eaLnBrk="1" hangingPunct="1">
              <a:lnSpc>
                <a:spcPct val="80000"/>
              </a:lnSpc>
            </a:pPr>
            <a:r>
              <a:rPr lang="tr-TR" sz="1900" dirty="0" smtClean="0"/>
              <a:t>Serbest radikal reaksiyonları için antioksidan olarak görev yapar</a:t>
            </a:r>
          </a:p>
          <a:p>
            <a:pPr eaLnBrk="1" hangingPunct="1">
              <a:lnSpc>
                <a:spcPct val="80000"/>
              </a:lnSpc>
            </a:pPr>
            <a:r>
              <a:rPr lang="tr-TR" sz="1900" dirty="0" smtClean="0"/>
              <a:t>hücreleri </a:t>
            </a:r>
            <a:r>
              <a:rPr lang="tr-TR" sz="1900" dirty="0" err="1" smtClean="0"/>
              <a:t>lipid</a:t>
            </a:r>
            <a:r>
              <a:rPr lang="tr-TR" sz="1900" dirty="0" smtClean="0"/>
              <a:t> </a:t>
            </a:r>
            <a:r>
              <a:rPr lang="tr-TR" sz="1900" dirty="0" err="1" smtClean="0"/>
              <a:t>perosidayondan</a:t>
            </a:r>
            <a:r>
              <a:rPr lang="tr-TR" sz="1900" dirty="0" smtClean="0"/>
              <a:t> korur. </a:t>
            </a:r>
          </a:p>
        </p:txBody>
      </p:sp>
      <p:pic>
        <p:nvPicPr>
          <p:cNvPr id="39939" name="Picture 5" descr="p066_1_14"/>
          <p:cNvPicPr>
            <a:picLocks noChangeAspect="1" noChangeArrowheads="1"/>
          </p:cNvPicPr>
          <p:nvPr/>
        </p:nvPicPr>
        <p:blipFill>
          <a:blip r:embed="rId2" cstate="print"/>
          <a:srcRect/>
          <a:stretch>
            <a:fillRect/>
          </a:stretch>
        </p:blipFill>
        <p:spPr bwMode="auto">
          <a:xfrm>
            <a:off x="6429375" y="0"/>
            <a:ext cx="2214563" cy="1865313"/>
          </a:xfrm>
          <a:prstGeom prst="rect">
            <a:avLst/>
          </a:prstGeom>
          <a:noFill/>
          <a:ln w="9525">
            <a:noFill/>
            <a:miter lim="800000"/>
            <a:headEnd/>
            <a:tailEnd/>
          </a:ln>
        </p:spPr>
      </p:pic>
      <p:pic>
        <p:nvPicPr>
          <p:cNvPr id="3074" name="Picture 2" descr="F:\d vit79ZZD.jpg"/>
          <p:cNvPicPr>
            <a:picLocks noChangeAspect="1" noChangeArrowheads="1"/>
          </p:cNvPicPr>
          <p:nvPr/>
        </p:nvPicPr>
        <p:blipFill>
          <a:blip r:embed="rId3" cstate="print"/>
          <a:srcRect/>
          <a:stretch>
            <a:fillRect/>
          </a:stretch>
        </p:blipFill>
        <p:spPr bwMode="auto">
          <a:xfrm>
            <a:off x="3491880" y="1"/>
            <a:ext cx="2857500" cy="184482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p:txBody>
          <a:bodyPr/>
          <a:lstStyle/>
          <a:p>
            <a:pPr eaLnBrk="1" fontAlgn="auto" hangingPunct="1">
              <a:spcAft>
                <a:spcPts val="0"/>
              </a:spcAft>
              <a:defRPr/>
            </a:pPr>
            <a:endParaRPr lang="tr-TR" dirty="0" smtClean="0"/>
          </a:p>
        </p:txBody>
      </p:sp>
      <p:sp>
        <p:nvSpPr>
          <p:cNvPr id="40962" name="Rectangle 3"/>
          <p:cNvSpPr>
            <a:spLocks noGrp="1" noChangeArrowheads="1"/>
          </p:cNvSpPr>
          <p:nvPr>
            <p:ph type="body" idx="1"/>
          </p:nvPr>
        </p:nvSpPr>
        <p:spPr>
          <a:xfrm>
            <a:off x="152400" y="2362200"/>
            <a:ext cx="9448800" cy="3724275"/>
          </a:xfrm>
        </p:spPr>
        <p:txBody>
          <a:bodyPr/>
          <a:lstStyle/>
          <a:p>
            <a:pPr eaLnBrk="1" hangingPunct="1">
              <a:lnSpc>
                <a:spcPct val="90000"/>
              </a:lnSpc>
            </a:pPr>
            <a:r>
              <a:rPr lang="tr-TR" sz="2000" b="1" dirty="0" smtClean="0"/>
              <a:t>K Vitamini</a:t>
            </a:r>
          </a:p>
          <a:p>
            <a:pPr eaLnBrk="1" hangingPunct="1">
              <a:lnSpc>
                <a:spcPct val="90000"/>
              </a:lnSpc>
            </a:pPr>
            <a:r>
              <a:rPr lang="tr-TR" sz="2000" b="1" dirty="0" smtClean="0"/>
              <a:t>Bağırsaklarda yapılır karaciğerde depolanır yağda erir</a:t>
            </a:r>
          </a:p>
          <a:p>
            <a:pPr eaLnBrk="1" hangingPunct="1">
              <a:lnSpc>
                <a:spcPct val="90000"/>
              </a:lnSpc>
            </a:pPr>
            <a:r>
              <a:rPr lang="tr-TR" sz="2000" b="1" dirty="0" err="1" smtClean="0"/>
              <a:t>Protrombin</a:t>
            </a:r>
            <a:r>
              <a:rPr lang="tr-TR" sz="2000" b="1" dirty="0" smtClean="0"/>
              <a:t> yapımı için önemlidir</a:t>
            </a:r>
          </a:p>
          <a:p>
            <a:pPr eaLnBrk="1" hangingPunct="1">
              <a:lnSpc>
                <a:spcPct val="90000"/>
              </a:lnSpc>
            </a:pPr>
            <a:r>
              <a:rPr lang="tr-TR" sz="2000" b="1" dirty="0" smtClean="0"/>
              <a:t>Kanamaya </a:t>
            </a:r>
            <a:r>
              <a:rPr lang="tr-TR" sz="2000" b="1" dirty="0" err="1" smtClean="0"/>
              <a:t>meğil</a:t>
            </a:r>
            <a:r>
              <a:rPr lang="tr-TR" sz="2000" b="1" dirty="0" smtClean="0"/>
              <a:t> artar</a:t>
            </a:r>
          </a:p>
          <a:p>
            <a:pPr eaLnBrk="1" hangingPunct="1">
              <a:lnSpc>
                <a:spcPct val="90000"/>
              </a:lnSpc>
            </a:pPr>
            <a:r>
              <a:rPr lang="tr-TR" sz="2000" b="1" dirty="0" smtClean="0"/>
              <a:t>Diş çekiminde kanama yönünden önemlidir</a:t>
            </a:r>
          </a:p>
          <a:p>
            <a:pPr eaLnBrk="1" hangingPunct="1">
              <a:lnSpc>
                <a:spcPct val="90000"/>
              </a:lnSpc>
              <a:buFont typeface="Wingdings" pitchFamily="2" charset="2"/>
              <a:buNone/>
            </a:pPr>
            <a:r>
              <a:rPr lang="tr-TR" sz="2000" b="1" dirty="0" smtClean="0"/>
              <a:t>	</a:t>
            </a:r>
          </a:p>
          <a:p>
            <a:pPr eaLnBrk="1" hangingPunct="1">
              <a:lnSpc>
                <a:spcPct val="90000"/>
              </a:lnSpc>
              <a:buFont typeface="Wingdings" pitchFamily="2" charset="2"/>
              <a:buNone/>
            </a:pPr>
            <a:r>
              <a:rPr lang="tr-TR" sz="2000" b="1" dirty="0" smtClean="0"/>
              <a:t>    P Vitamini</a:t>
            </a:r>
          </a:p>
          <a:p>
            <a:pPr eaLnBrk="1" hangingPunct="1">
              <a:lnSpc>
                <a:spcPct val="90000"/>
              </a:lnSpc>
              <a:buFont typeface="Wingdings" pitchFamily="2" charset="2"/>
              <a:buNone/>
            </a:pPr>
            <a:r>
              <a:rPr lang="tr-TR" sz="2000" b="1" dirty="0" smtClean="0"/>
              <a:t>	Kan ve damar hastalıkları için önemlidir</a:t>
            </a:r>
          </a:p>
          <a:p>
            <a:pPr eaLnBrk="1" hangingPunct="1">
              <a:lnSpc>
                <a:spcPct val="90000"/>
              </a:lnSpc>
              <a:buFont typeface="Wingdings" pitchFamily="2" charset="2"/>
              <a:buNone/>
            </a:pPr>
            <a:r>
              <a:rPr lang="tr-TR" sz="2000" b="1" dirty="0" smtClean="0"/>
              <a:t>	Eksikliğinde kanamaya </a:t>
            </a:r>
            <a:r>
              <a:rPr lang="tr-TR" sz="2000" b="1" dirty="0" err="1" smtClean="0"/>
              <a:t>meğil</a:t>
            </a:r>
            <a:r>
              <a:rPr lang="tr-TR" sz="2000" b="1" dirty="0" smtClean="0"/>
              <a:t> artar</a:t>
            </a:r>
          </a:p>
          <a:p>
            <a:pPr eaLnBrk="1" hangingPunct="1">
              <a:lnSpc>
                <a:spcPct val="90000"/>
              </a:lnSpc>
              <a:buFont typeface="Wingdings" pitchFamily="2" charset="2"/>
              <a:buNone/>
            </a:pPr>
            <a:r>
              <a:rPr lang="tr-TR" sz="2000" b="1" dirty="0" smtClean="0"/>
              <a:t>	</a:t>
            </a:r>
            <a:r>
              <a:rPr lang="tr-TR" sz="2000" b="1" dirty="0" err="1" smtClean="0"/>
              <a:t>Kapiller</a:t>
            </a:r>
            <a:r>
              <a:rPr lang="tr-TR" sz="2000" b="1" dirty="0" smtClean="0"/>
              <a:t> </a:t>
            </a:r>
            <a:r>
              <a:rPr lang="tr-TR" sz="2000" b="1" dirty="0" err="1" smtClean="0"/>
              <a:t>frajilite</a:t>
            </a:r>
            <a:r>
              <a:rPr lang="tr-TR" sz="2000" b="1" dirty="0" smtClean="0"/>
              <a:t> için önemlidir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838200" y="533400"/>
            <a:ext cx="5943600" cy="519113"/>
          </a:xfrm>
          <a:prstGeom prst="rect">
            <a:avLst/>
          </a:prstGeom>
          <a:noFill/>
          <a:ln w="9525">
            <a:noFill/>
            <a:miter lim="800000"/>
            <a:headEnd/>
            <a:tailEnd/>
          </a:ln>
        </p:spPr>
        <p:txBody>
          <a:bodyPr>
            <a:spAutoFit/>
          </a:bodyPr>
          <a:lstStyle/>
          <a:p>
            <a:pPr>
              <a:spcBef>
                <a:spcPct val="50000"/>
              </a:spcBef>
            </a:pPr>
            <a:r>
              <a:rPr lang="tr-TR" sz="2800">
                <a:latin typeface="Tahoma" pitchFamily="34" charset="0"/>
              </a:rPr>
              <a:t>Periodontal dokular</a:t>
            </a:r>
          </a:p>
        </p:txBody>
      </p:sp>
      <p:pic>
        <p:nvPicPr>
          <p:cNvPr id="14338" name="Picture 4" descr="http://galendis.com/wordpress/wp-content/uploads/2012/04/%C4%B0%C3%A7erik.png"/>
          <p:cNvPicPr>
            <a:picLocks noChangeAspect="1" noChangeArrowheads="1"/>
          </p:cNvPicPr>
          <p:nvPr/>
        </p:nvPicPr>
        <p:blipFill>
          <a:blip r:embed="rId2"/>
          <a:srcRect/>
          <a:stretch>
            <a:fillRect/>
          </a:stretch>
        </p:blipFill>
        <p:spPr bwMode="auto">
          <a:xfrm>
            <a:off x="611188" y="2781300"/>
            <a:ext cx="3857625" cy="2143125"/>
          </a:xfrm>
          <a:prstGeom prst="rect">
            <a:avLst/>
          </a:prstGeom>
          <a:noFill/>
          <a:ln w="9525">
            <a:noFill/>
            <a:miter lim="800000"/>
            <a:headEnd/>
            <a:tailEnd/>
          </a:ln>
        </p:spPr>
      </p:pic>
      <p:pic>
        <p:nvPicPr>
          <p:cNvPr id="14339" name="Picture 6" descr="http://gulaytuter.com/img/hastpic2.jpg"/>
          <p:cNvPicPr>
            <a:picLocks noChangeAspect="1" noChangeArrowheads="1"/>
          </p:cNvPicPr>
          <p:nvPr/>
        </p:nvPicPr>
        <p:blipFill>
          <a:blip r:embed="rId3"/>
          <a:srcRect/>
          <a:stretch>
            <a:fillRect/>
          </a:stretch>
        </p:blipFill>
        <p:spPr bwMode="auto">
          <a:xfrm>
            <a:off x="4953000" y="3200400"/>
            <a:ext cx="1928813" cy="1071563"/>
          </a:xfrm>
          <a:prstGeom prst="rect">
            <a:avLst/>
          </a:prstGeom>
          <a:noFill/>
          <a:ln w="9525">
            <a:noFill/>
            <a:miter lim="800000"/>
            <a:headEnd/>
            <a:tailEnd/>
          </a:ln>
        </p:spPr>
      </p:pic>
      <p:pic>
        <p:nvPicPr>
          <p:cNvPr id="14340" name="Picture 8" descr="Image result for periodontal dokular"/>
          <p:cNvPicPr>
            <a:picLocks noChangeAspect="1" noChangeArrowheads="1"/>
          </p:cNvPicPr>
          <p:nvPr/>
        </p:nvPicPr>
        <p:blipFill>
          <a:blip r:embed="rId4"/>
          <a:srcRect/>
          <a:stretch>
            <a:fillRect/>
          </a:stretch>
        </p:blipFill>
        <p:spPr bwMode="auto">
          <a:xfrm>
            <a:off x="6934200" y="2133600"/>
            <a:ext cx="2000250" cy="1009650"/>
          </a:xfrm>
          <a:prstGeom prst="rect">
            <a:avLst/>
          </a:prstGeom>
          <a:noFill/>
          <a:ln w="9525">
            <a:noFill/>
            <a:miter lim="800000"/>
            <a:headEnd/>
            <a:tailEnd/>
          </a:ln>
        </p:spPr>
      </p:pic>
      <p:pic>
        <p:nvPicPr>
          <p:cNvPr id="14341" name="Picture 10" descr="Image result for periodontal dokular"/>
          <p:cNvPicPr>
            <a:picLocks noChangeAspect="1" noChangeArrowheads="1"/>
          </p:cNvPicPr>
          <p:nvPr/>
        </p:nvPicPr>
        <p:blipFill>
          <a:blip r:embed="rId5"/>
          <a:srcRect/>
          <a:stretch>
            <a:fillRect/>
          </a:stretch>
        </p:blipFill>
        <p:spPr bwMode="auto">
          <a:xfrm>
            <a:off x="4953000" y="2133600"/>
            <a:ext cx="2000250" cy="1009650"/>
          </a:xfrm>
          <a:prstGeom prst="rect">
            <a:avLst/>
          </a:prstGeom>
          <a:noFill/>
          <a:ln w="9525">
            <a:noFill/>
            <a:miter lim="800000"/>
            <a:headEnd/>
            <a:tailEnd/>
          </a:ln>
        </p:spPr>
      </p:pic>
      <p:pic>
        <p:nvPicPr>
          <p:cNvPr id="14342" name="Picture 14" descr="http://www.karedent.com/wp-content/uploads/2012/11/147542292.jpg"/>
          <p:cNvPicPr>
            <a:picLocks noChangeAspect="1" noChangeArrowheads="1"/>
          </p:cNvPicPr>
          <p:nvPr/>
        </p:nvPicPr>
        <p:blipFill>
          <a:blip r:embed="rId6"/>
          <a:srcRect/>
          <a:stretch>
            <a:fillRect/>
          </a:stretch>
        </p:blipFill>
        <p:spPr bwMode="auto">
          <a:xfrm>
            <a:off x="7010400" y="3200400"/>
            <a:ext cx="1928813" cy="1046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a:xfrm>
            <a:off x="395536" y="836712"/>
            <a:ext cx="7467600" cy="1728192"/>
          </a:xfrm>
        </p:spPr>
        <p:txBody>
          <a:bodyPr>
            <a:normAutofit fontScale="90000"/>
          </a:bodyPr>
          <a:lstStyle/>
          <a:p>
            <a:pPr fontAlgn="auto">
              <a:spcBef>
                <a:spcPts val="0"/>
              </a:spcBef>
              <a:spcAft>
                <a:spcPts val="0"/>
              </a:spcAft>
              <a:defRPr/>
            </a:pPr>
            <a:r>
              <a:rPr lang="tr-TR" sz="3100" b="1" dirty="0" smtClean="0">
                <a:ln w="17780" cmpd="sng">
                  <a:solidFill>
                    <a:srgbClr val="FFFFFF"/>
                  </a:solidFill>
                  <a:prstDash val="solid"/>
                  <a:miter lim="800000"/>
                </a:ln>
                <a:solidFill>
                  <a:schemeClr val="tx1"/>
                </a:solidFill>
                <a:effectLst>
                  <a:outerShdw blurRad="50800" algn="tl" rotWithShape="0">
                    <a:srgbClr val="000000"/>
                  </a:outerShdw>
                </a:effectLst>
              </a:rPr>
              <a:t>ASİTLİ  İÇECEKLERİN</a:t>
            </a:r>
            <a:br>
              <a:rPr lang="tr-TR" sz="3100" b="1" dirty="0" smtClean="0">
                <a:ln w="17780" cmpd="sng">
                  <a:solidFill>
                    <a:srgbClr val="FFFFFF"/>
                  </a:solidFill>
                  <a:prstDash val="solid"/>
                  <a:miter lim="800000"/>
                </a:ln>
                <a:solidFill>
                  <a:schemeClr val="tx1"/>
                </a:solidFill>
                <a:effectLst>
                  <a:outerShdw blurRad="50800" algn="tl" rotWithShape="0">
                    <a:srgbClr val="000000"/>
                  </a:outerShdw>
                </a:effectLst>
              </a:rPr>
            </a:br>
            <a:r>
              <a:rPr lang="tr-TR" sz="3100" b="1" dirty="0" smtClean="0">
                <a:ln w="17780" cmpd="sng">
                  <a:solidFill>
                    <a:srgbClr val="FFFFFF"/>
                  </a:solidFill>
                  <a:prstDash val="solid"/>
                  <a:miter lim="800000"/>
                </a:ln>
                <a:solidFill>
                  <a:schemeClr val="tx1"/>
                </a:solidFill>
                <a:effectLst>
                  <a:outerShdw blurRad="50800" algn="tl" rotWithShape="0">
                    <a:srgbClr val="000000"/>
                  </a:outerShdw>
                </a:effectLst>
              </a:rPr>
              <a:t>DİŞ VE KEMİK SAĞLIĞINA ETKİLERİ</a:t>
            </a:r>
            <a:r>
              <a:rPr lang="tr-TR" sz="3200" b="1" dirty="0" smtClean="0">
                <a:ln w="17780" cmpd="sng">
                  <a:solidFill>
                    <a:srgbClr val="FFFFFF"/>
                  </a:solidFill>
                  <a:prstDash val="solid"/>
                  <a:miter lim="800000"/>
                </a:ln>
                <a:solidFill>
                  <a:schemeClr val="tx1"/>
                </a:solidFill>
                <a:effectLst>
                  <a:outerShdw blurRad="50800" algn="tl" rotWithShape="0">
                    <a:srgbClr val="000000"/>
                  </a:outerShdw>
                </a:effectLst>
              </a:rPr>
              <a:t/>
            </a:r>
            <a:br>
              <a:rPr lang="tr-TR" sz="3200" b="1" dirty="0" smtClean="0">
                <a:ln w="17780" cmpd="sng">
                  <a:solidFill>
                    <a:srgbClr val="FFFFFF"/>
                  </a:solidFill>
                  <a:prstDash val="solid"/>
                  <a:miter lim="800000"/>
                </a:ln>
                <a:solidFill>
                  <a:schemeClr val="tx1"/>
                </a:solidFill>
                <a:effectLst>
                  <a:outerShdw blurRad="50800" algn="tl" rotWithShape="0">
                    <a:srgbClr val="000000"/>
                  </a:outerShdw>
                </a:effectLst>
              </a:rPr>
            </a:br>
            <a:endParaRPr lang="tr-TR" b="1" dirty="0" smtClean="0">
              <a:solidFill>
                <a:schemeClr val="tx1"/>
              </a:solidFill>
            </a:endParaRPr>
          </a:p>
        </p:txBody>
      </p:sp>
      <p:sp>
        <p:nvSpPr>
          <p:cNvPr id="40962" name="Rectangle 3"/>
          <p:cNvSpPr>
            <a:spLocks noGrp="1" noChangeArrowheads="1"/>
          </p:cNvSpPr>
          <p:nvPr>
            <p:ph type="body" idx="1"/>
          </p:nvPr>
        </p:nvSpPr>
        <p:spPr>
          <a:xfrm>
            <a:off x="152400" y="2362200"/>
            <a:ext cx="9448800" cy="3724275"/>
          </a:xfrm>
        </p:spPr>
        <p:txBody>
          <a:bodyPr/>
          <a:lstStyle/>
          <a:p>
            <a:pPr>
              <a:buClr>
                <a:srgbClr val="FF0000"/>
              </a:buClr>
              <a:buFont typeface="Wingdings" pitchFamily="2" charset="2"/>
              <a:buChar char="ü"/>
            </a:pPr>
            <a:r>
              <a:rPr lang="tr-TR" b="1" dirty="0" err="1" smtClean="0">
                <a:latin typeface="Comic Sans MS" pitchFamily="66" charset="0"/>
              </a:rPr>
              <a:t>Obezite</a:t>
            </a:r>
            <a:r>
              <a:rPr lang="tr-TR" b="1" dirty="0" smtClean="0">
                <a:latin typeface="Comic Sans MS" pitchFamily="66" charset="0"/>
              </a:rPr>
              <a:t>, </a:t>
            </a:r>
          </a:p>
          <a:p>
            <a:pPr>
              <a:buClr>
                <a:srgbClr val="FF0000"/>
              </a:buClr>
              <a:buFont typeface="Wingdings" pitchFamily="2" charset="2"/>
              <a:buChar char="ü"/>
            </a:pPr>
            <a:r>
              <a:rPr lang="tr-TR" b="1" dirty="0" smtClean="0">
                <a:latin typeface="Comic Sans MS" pitchFamily="66" charset="0"/>
              </a:rPr>
              <a:t>Diyabet, </a:t>
            </a:r>
          </a:p>
          <a:p>
            <a:pPr>
              <a:buClr>
                <a:srgbClr val="FF0000"/>
              </a:buClr>
              <a:buFont typeface="Wingdings" pitchFamily="2" charset="2"/>
              <a:buChar char="ü"/>
            </a:pPr>
            <a:r>
              <a:rPr lang="tr-TR" b="1" dirty="0" smtClean="0">
                <a:latin typeface="Comic Sans MS" pitchFamily="66" charset="0"/>
              </a:rPr>
              <a:t>Diş çürümesi,</a:t>
            </a:r>
          </a:p>
          <a:p>
            <a:pPr>
              <a:buClr>
                <a:srgbClr val="FF0000"/>
              </a:buClr>
              <a:buFont typeface="Wingdings" pitchFamily="2" charset="2"/>
              <a:buChar char="ü"/>
            </a:pPr>
            <a:r>
              <a:rPr lang="tr-TR" b="1" dirty="0" smtClean="0">
                <a:latin typeface="Comic Sans MS" pitchFamily="66" charset="0"/>
              </a:rPr>
              <a:t>Kemik erimesi ve kemik kırılmaları, </a:t>
            </a:r>
          </a:p>
          <a:p>
            <a:pPr>
              <a:buClr>
                <a:srgbClr val="FF0000"/>
              </a:buClr>
              <a:buFont typeface="Wingdings" pitchFamily="2" charset="2"/>
              <a:buChar char="ü"/>
            </a:pPr>
            <a:r>
              <a:rPr lang="tr-TR" b="1" dirty="0" smtClean="0">
                <a:latin typeface="Comic Sans MS" pitchFamily="66" charset="0"/>
              </a:rPr>
              <a:t>Beslenme eksikliği ve bozuklukları, </a:t>
            </a:r>
          </a:p>
          <a:p>
            <a:pPr>
              <a:buClr>
                <a:srgbClr val="FF0000"/>
              </a:buClr>
              <a:buFont typeface="Wingdings" pitchFamily="2" charset="2"/>
              <a:buChar char="ü"/>
            </a:pPr>
            <a:r>
              <a:rPr lang="tr-TR" b="1" dirty="0" smtClean="0">
                <a:latin typeface="Comic Sans MS" pitchFamily="66" charset="0"/>
              </a:rPr>
              <a:t>Kalp hastalıkları,</a:t>
            </a:r>
          </a:p>
          <a:p>
            <a:pPr>
              <a:buClr>
                <a:srgbClr val="FF0000"/>
              </a:buClr>
              <a:buFont typeface="Wingdings" pitchFamily="2" charset="2"/>
              <a:buChar char="ü"/>
            </a:pPr>
            <a:r>
              <a:rPr lang="tr-TR" b="1" dirty="0" smtClean="0">
                <a:latin typeface="Comic Sans MS" pitchFamily="66" charset="0"/>
              </a:rPr>
              <a:t>Gıda bağımlılığı,</a:t>
            </a:r>
          </a:p>
          <a:p>
            <a:pPr>
              <a:buClr>
                <a:srgbClr val="FF0000"/>
              </a:buClr>
              <a:buFont typeface="Wingdings" pitchFamily="2" charset="2"/>
              <a:buChar char="ü"/>
            </a:pPr>
            <a:r>
              <a:rPr lang="tr-TR" b="1" dirty="0" smtClean="0">
                <a:latin typeface="Comic Sans MS" pitchFamily="66" charset="0"/>
              </a:rPr>
              <a:t>Kafein nedeniyle nörolojik bozukluklar</a:t>
            </a:r>
          </a:p>
          <a:p>
            <a:pPr>
              <a:buClr>
                <a:srgbClr val="FF0000"/>
              </a:buClr>
              <a:buFont typeface="Wingdings" pitchFamily="2" charset="2"/>
              <a:buChar char="ü"/>
            </a:pPr>
            <a:r>
              <a:rPr lang="tr-TR" b="1" dirty="0" smtClean="0">
                <a:latin typeface="Comic Sans MS" pitchFamily="66" charset="0"/>
              </a:rPr>
              <a:t>Mide rahatsızlıkları </a:t>
            </a:r>
          </a:p>
          <a:p>
            <a:pPr eaLnBrk="1" hangingPunct="1">
              <a:lnSpc>
                <a:spcPct val="90000"/>
              </a:lnSpc>
              <a:buNone/>
            </a:pPr>
            <a:endParaRPr lang="tr-TR" b="1" dirty="0" smtClean="0"/>
          </a:p>
        </p:txBody>
      </p:sp>
      <p:pic>
        <p:nvPicPr>
          <p:cNvPr id="4" name="Picture 3" descr="http://t0.gstatic.com/images?q=tbn:ANd9GcRpnmoKohhTA9ZgPljGnYkiAamiHp9wgfB8LIoMmnODzd8UyI_0"/>
          <p:cNvPicPr>
            <a:picLocks noChangeAspect="1" noChangeArrowheads="1"/>
          </p:cNvPicPr>
          <p:nvPr/>
        </p:nvPicPr>
        <p:blipFill>
          <a:blip r:embed="rId2" cstate="print"/>
          <a:srcRect l="20364" t="4545" r="18545" b="2273"/>
          <a:stretch>
            <a:fillRect/>
          </a:stretch>
        </p:blipFill>
        <p:spPr bwMode="auto">
          <a:xfrm>
            <a:off x="6444208" y="2636912"/>
            <a:ext cx="2086476" cy="3168352"/>
          </a:xfrm>
          <a:prstGeom prst="rect">
            <a:avLst/>
          </a:prstGeom>
          <a:solidFill>
            <a:srgbClr val="FFFFFF">
              <a:shade val="85000"/>
            </a:srgbClr>
          </a:solidFill>
          <a:ln w="88900" cap="sq">
            <a:solidFill>
              <a:schemeClr val="bg2">
                <a:lumMod val="95000"/>
                <a:lumOff val="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p:txBody>
          <a:bodyPr/>
          <a:lstStyle/>
          <a:p>
            <a:pPr eaLnBrk="1" fontAlgn="auto" hangingPunct="1">
              <a:spcAft>
                <a:spcPts val="0"/>
              </a:spcAft>
              <a:defRPr/>
            </a:pPr>
            <a:endParaRPr lang="tr-TR" dirty="0" smtClean="0"/>
          </a:p>
        </p:txBody>
      </p:sp>
      <p:sp>
        <p:nvSpPr>
          <p:cNvPr id="40962" name="Rectangle 3"/>
          <p:cNvSpPr>
            <a:spLocks noGrp="1" noChangeArrowheads="1"/>
          </p:cNvSpPr>
          <p:nvPr>
            <p:ph type="body" idx="1"/>
          </p:nvPr>
        </p:nvSpPr>
        <p:spPr>
          <a:xfrm>
            <a:off x="152400" y="2362200"/>
            <a:ext cx="4779640" cy="3724275"/>
          </a:xfrm>
        </p:spPr>
        <p:txBody>
          <a:bodyPr/>
          <a:lstStyle/>
          <a:p>
            <a:pPr eaLnBrk="1" hangingPunct="1">
              <a:lnSpc>
                <a:spcPct val="90000"/>
              </a:lnSpc>
              <a:buNone/>
            </a:pPr>
            <a:r>
              <a:rPr lang="tr-TR" b="1" dirty="0" smtClean="0">
                <a:latin typeface="Comic Sans MS" pitchFamily="66" charset="0"/>
              </a:rPr>
              <a:t>  Düzenli olarak gazlı içecek içen genç kız ve erkeklerde ön dişlerin diş minesinin tamamen kaybolduğunu görülür. </a:t>
            </a:r>
          </a:p>
          <a:p>
            <a:pPr eaLnBrk="1" hangingPunct="1">
              <a:lnSpc>
                <a:spcPct val="90000"/>
              </a:lnSpc>
              <a:buNone/>
            </a:pPr>
            <a:r>
              <a:rPr lang="tr-TR" b="1" dirty="0" smtClean="0">
                <a:latin typeface="Comic Sans MS" pitchFamily="66" charset="0"/>
              </a:rPr>
              <a:t>   </a:t>
            </a:r>
          </a:p>
          <a:p>
            <a:pPr eaLnBrk="1" hangingPunct="1">
              <a:lnSpc>
                <a:spcPct val="90000"/>
              </a:lnSpc>
              <a:buNone/>
            </a:pPr>
            <a:endParaRPr lang="tr-TR" b="1" dirty="0" smtClean="0">
              <a:latin typeface="Comic Sans MS" pitchFamily="66" charset="0"/>
            </a:endParaRPr>
          </a:p>
          <a:p>
            <a:pPr eaLnBrk="1" hangingPunct="1">
              <a:lnSpc>
                <a:spcPct val="90000"/>
              </a:lnSpc>
              <a:buNone/>
            </a:pPr>
            <a:r>
              <a:rPr lang="tr-TR" b="1" dirty="0" smtClean="0">
                <a:latin typeface="Comic Sans MS" pitchFamily="66" charset="0"/>
              </a:rPr>
              <a:t>       Fosforik Asit</a:t>
            </a:r>
          </a:p>
          <a:p>
            <a:pPr eaLnBrk="1" hangingPunct="1">
              <a:lnSpc>
                <a:spcPct val="90000"/>
              </a:lnSpc>
              <a:buNone/>
            </a:pPr>
            <a:endParaRPr lang="tr-TR" b="1" dirty="0" smtClean="0"/>
          </a:p>
        </p:txBody>
      </p:sp>
      <p:pic>
        <p:nvPicPr>
          <p:cNvPr id="4" name="Picture 6" descr="http://www.saglikhakkindahersey.com/images/resimler/%C7ocuklarda%20Di%FE%20%C7%FCr%FCklerinin%20%D6nlenmesi%20%DD%E7in%20Neler%20Yap%FDlmal%FD1.jpg"/>
          <p:cNvPicPr>
            <a:picLocks noChangeAspect="1" noChangeArrowheads="1"/>
          </p:cNvPicPr>
          <p:nvPr/>
        </p:nvPicPr>
        <p:blipFill>
          <a:blip r:embed="rId2" cstate="print"/>
          <a:srcRect l="4878" t="4638" r="2439" b="2611"/>
          <a:stretch>
            <a:fillRect/>
          </a:stretch>
        </p:blipFill>
        <p:spPr bwMode="auto">
          <a:xfrm>
            <a:off x="5292080" y="2564904"/>
            <a:ext cx="2952328" cy="310771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p:txBody>
          <a:bodyPr/>
          <a:lstStyle/>
          <a:p>
            <a:pPr eaLnBrk="1" fontAlgn="auto" hangingPunct="1">
              <a:spcAft>
                <a:spcPts val="0"/>
              </a:spcAft>
              <a:defRPr/>
            </a:pPr>
            <a:endParaRPr lang="tr-TR" dirty="0" smtClean="0"/>
          </a:p>
        </p:txBody>
      </p:sp>
      <p:sp>
        <p:nvSpPr>
          <p:cNvPr id="40962" name="Rectangle 3"/>
          <p:cNvSpPr>
            <a:spLocks noGrp="1" noChangeArrowheads="1"/>
          </p:cNvSpPr>
          <p:nvPr>
            <p:ph type="body" idx="1"/>
          </p:nvPr>
        </p:nvSpPr>
        <p:spPr>
          <a:xfrm>
            <a:off x="152400" y="1628800"/>
            <a:ext cx="9448800" cy="4457675"/>
          </a:xfrm>
        </p:spPr>
        <p:txBody>
          <a:bodyPr/>
          <a:lstStyle/>
          <a:p>
            <a:pPr eaLnBrk="1" hangingPunct="1">
              <a:lnSpc>
                <a:spcPct val="90000"/>
              </a:lnSpc>
              <a:buNone/>
            </a:pPr>
            <a:r>
              <a:rPr lang="tr-TR" b="1" dirty="0" smtClean="0"/>
              <a:t>     </a:t>
            </a:r>
          </a:p>
        </p:txBody>
      </p:sp>
      <p:sp>
        <p:nvSpPr>
          <p:cNvPr id="4" name="3 Dikdörtgen"/>
          <p:cNvSpPr/>
          <p:nvPr/>
        </p:nvSpPr>
        <p:spPr>
          <a:xfrm>
            <a:off x="323528" y="2636912"/>
            <a:ext cx="7848872" cy="3539430"/>
          </a:xfrm>
          <a:prstGeom prst="rect">
            <a:avLst/>
          </a:prstGeom>
        </p:spPr>
        <p:txBody>
          <a:bodyPr wrap="square">
            <a:spAutoFit/>
          </a:bodyPr>
          <a:lstStyle/>
          <a:p>
            <a:r>
              <a:rPr lang="tr-TR" sz="2800" b="1" dirty="0" smtClean="0">
                <a:latin typeface="Comic Sans MS" pitchFamily="66" charset="0"/>
              </a:rPr>
              <a:t>Normalde tükürük salgımız 7.4 </a:t>
            </a:r>
            <a:r>
              <a:rPr lang="tr-TR" sz="2800" b="1" dirty="0" err="1" smtClean="0">
                <a:latin typeface="Comic Sans MS" pitchFamily="66" charset="0"/>
              </a:rPr>
              <a:t>pH</a:t>
            </a:r>
            <a:r>
              <a:rPr lang="tr-TR" sz="2800" b="1" dirty="0" smtClean="0">
                <a:latin typeface="Comic Sans MS" pitchFamily="66" charset="0"/>
              </a:rPr>
              <a:t> derecesi ile hafif alkalidir. </a:t>
            </a:r>
          </a:p>
          <a:p>
            <a:r>
              <a:rPr lang="tr-TR" sz="2800" b="1" dirty="0" smtClean="0">
                <a:latin typeface="Comic Sans MS" pitchFamily="66" charset="0"/>
              </a:rPr>
              <a:t>Bütün gün gazlı içecek içildiğinde, fosforik asit tükürük </a:t>
            </a:r>
            <a:r>
              <a:rPr lang="tr-TR" sz="2800" b="1" dirty="0" err="1" smtClean="0">
                <a:latin typeface="Comic Sans MS" pitchFamily="66" charset="0"/>
              </a:rPr>
              <a:t>pH'ini</a:t>
            </a:r>
            <a:r>
              <a:rPr lang="tr-TR" sz="2800" b="1" dirty="0" smtClean="0">
                <a:latin typeface="Comic Sans MS" pitchFamily="66" charset="0"/>
              </a:rPr>
              <a:t> asidik seviyelere düşürür.</a:t>
            </a:r>
          </a:p>
          <a:p>
            <a:r>
              <a:rPr lang="tr-TR" sz="2800" b="1" dirty="0" smtClean="0">
                <a:latin typeface="Comic Sans MS" pitchFamily="66" charset="0"/>
              </a:rPr>
              <a:t> </a:t>
            </a:r>
            <a:r>
              <a:rPr lang="tr-TR" sz="2800" b="1" dirty="0" err="1" smtClean="0">
                <a:latin typeface="Comic Sans MS" pitchFamily="66" charset="0"/>
              </a:rPr>
              <a:t>pH</a:t>
            </a:r>
            <a:r>
              <a:rPr lang="tr-TR" sz="2800" b="1" dirty="0" smtClean="0">
                <a:latin typeface="Comic Sans MS" pitchFamily="66" charset="0"/>
              </a:rPr>
              <a:t> dengesini tekrar 7'ye getirmek için vücut,  dişlerden kalsiyum iyonlarını çeker. Bunun sonucunda diş minesi hızla yok olur.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a:spLocks noChangeArrowheads="1"/>
          </p:cNvSpPr>
          <p:nvPr/>
        </p:nvSpPr>
        <p:spPr bwMode="auto">
          <a:xfrm>
            <a:off x="323850" y="260350"/>
            <a:ext cx="8315325" cy="3170238"/>
          </a:xfrm>
          <a:prstGeom prst="rect">
            <a:avLst/>
          </a:prstGeom>
          <a:noFill/>
          <a:ln w="9525">
            <a:noFill/>
            <a:miter lim="800000"/>
            <a:headEnd/>
            <a:tailEnd/>
          </a:ln>
        </p:spPr>
        <p:txBody>
          <a:bodyPr>
            <a:spAutoFit/>
          </a:bodyPr>
          <a:lstStyle/>
          <a:p>
            <a:r>
              <a:rPr lang="tr-TR" sz="4000" b="1">
                <a:latin typeface="Comic Sans MS" pitchFamily="66" charset="0"/>
              </a:rPr>
              <a:t>    Son  yıllarda gazlı içecek tüketimi ile osteoporoz ve kemik kırılmalarını ilişkilendiren arastırmalar yayınlanmaya başladı.</a:t>
            </a:r>
          </a:p>
        </p:txBody>
      </p:sp>
      <p:pic>
        <p:nvPicPr>
          <p:cNvPr id="3" name="Picture 4" descr="http://www.tazekahve.com/wp-content/uploads/osteoporoz-2.jpg"/>
          <p:cNvPicPr>
            <a:picLocks noChangeAspect="1" noChangeArrowheads="1"/>
          </p:cNvPicPr>
          <p:nvPr/>
        </p:nvPicPr>
        <p:blipFill>
          <a:blip r:embed="rId2" cstate="print"/>
          <a:srcRect b="9863"/>
          <a:stretch>
            <a:fillRect/>
          </a:stretch>
        </p:blipFill>
        <p:spPr bwMode="auto">
          <a:xfrm>
            <a:off x="2771800" y="3331745"/>
            <a:ext cx="3672408" cy="2689543"/>
          </a:xfrm>
          <a:prstGeom prst="roundRect">
            <a:avLst/>
          </a:prstGeom>
          <a:noFill/>
          <a:ln>
            <a:solidFill>
              <a:schemeClr val="accent5">
                <a:lumMod val="60000"/>
                <a:lumOff val="40000"/>
              </a:schemeClr>
            </a:solidFill>
          </a:ln>
        </p:spPr>
      </p:pic>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0825" y="188913"/>
            <a:ext cx="8642350" cy="1200150"/>
          </a:xfrm>
          <a:prstGeom prst="rect">
            <a:avLst/>
          </a:prstGeom>
          <a:noFill/>
          <a:ln w="9525">
            <a:noFill/>
            <a:miter lim="800000"/>
            <a:headEnd/>
            <a:tailEnd/>
          </a:ln>
        </p:spPr>
        <p:txBody>
          <a:bodyPr anchor="ctr">
            <a:spAutoFit/>
          </a:bodyPr>
          <a:lstStyle/>
          <a:p>
            <a:r>
              <a:rPr lang="tr-TR" sz="3600" b="1">
                <a:solidFill>
                  <a:srgbClr val="FF0000"/>
                </a:solidFill>
                <a:latin typeface="Comic Sans MS" pitchFamily="66" charset="0"/>
                <a:cs typeface="Times New Roman" pitchFamily="18" charset="0"/>
              </a:rPr>
              <a:t>     </a:t>
            </a:r>
            <a:r>
              <a:rPr lang="de-DE" sz="3600" b="1">
                <a:solidFill>
                  <a:srgbClr val="FF0000"/>
                </a:solidFill>
                <a:latin typeface="Comic Sans MS" pitchFamily="66" charset="0"/>
                <a:cs typeface="Times New Roman" pitchFamily="18" charset="0"/>
              </a:rPr>
              <a:t>Asitli içecekler içildikten sonra yapılması gerekenler nelerdir?</a:t>
            </a:r>
            <a:endParaRPr lang="de-DE" sz="3600" b="1">
              <a:latin typeface="Comic Sans MS" pitchFamily="66" charset="0"/>
              <a:cs typeface="Times New Roman" pitchFamily="18" charset="0"/>
            </a:endParaRPr>
          </a:p>
        </p:txBody>
      </p:sp>
      <p:pic>
        <p:nvPicPr>
          <p:cNvPr id="1026" name="Picture 2" descr="http://img03.blogcu.com/images/h/e/a/healthonline/640268fd5b4e40e6f92fc5cc03f6a941_1265451809.jpg"/>
          <p:cNvPicPr>
            <a:picLocks noChangeAspect="1" noChangeArrowheads="1"/>
          </p:cNvPicPr>
          <p:nvPr/>
        </p:nvPicPr>
        <p:blipFill>
          <a:blip r:embed="rId2" cstate="print"/>
          <a:srcRect/>
          <a:stretch>
            <a:fillRect/>
          </a:stretch>
        </p:blipFill>
        <p:spPr bwMode="auto">
          <a:xfrm rot="-327930">
            <a:off x="3028950" y="1541463"/>
            <a:ext cx="2522538" cy="2503487"/>
          </a:xfrm>
          <a:prstGeom prst="rect">
            <a:avLst/>
          </a:prstGeom>
          <a:noFill/>
          <a:ln w="9525">
            <a:noFill/>
            <a:miter lim="800000"/>
            <a:headEnd/>
            <a:tailEnd/>
          </a:ln>
        </p:spPr>
      </p:pic>
      <p:sp>
        <p:nvSpPr>
          <p:cNvPr id="4" name="Rectangle 1"/>
          <p:cNvSpPr>
            <a:spLocks noChangeArrowheads="1"/>
          </p:cNvSpPr>
          <p:nvPr/>
        </p:nvSpPr>
        <p:spPr bwMode="auto">
          <a:xfrm>
            <a:off x="250825" y="4221163"/>
            <a:ext cx="8642350" cy="2308225"/>
          </a:xfrm>
          <a:prstGeom prst="rect">
            <a:avLst/>
          </a:prstGeom>
          <a:noFill/>
          <a:ln w="9525">
            <a:noFill/>
            <a:miter lim="800000"/>
            <a:headEnd/>
            <a:tailEnd/>
          </a:ln>
        </p:spPr>
        <p:txBody>
          <a:bodyPr anchor="ctr">
            <a:spAutoFit/>
          </a:bodyPr>
          <a:lstStyle/>
          <a:p>
            <a:r>
              <a:rPr lang="tr-TR" sz="3600" b="1">
                <a:latin typeface="Comic Sans MS" pitchFamily="66" charset="0"/>
                <a:cs typeface="Times New Roman" pitchFamily="18" charset="0"/>
              </a:rPr>
              <a:t>  </a:t>
            </a:r>
            <a:r>
              <a:rPr lang="de-DE" sz="3600" b="1">
                <a:latin typeface="Comic Sans MS" pitchFamily="66" charset="0"/>
                <a:cs typeface="Times New Roman" pitchFamily="18" charset="0"/>
              </a:rPr>
              <a:t>Asitli içecekler içildikten hemen sonra ağızdaki asitlik olabildiğince çabuk nötralize edilmeli. Bunun en iyi yolu ise şekersiz sakız çiğnemektir. </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25"/>
                                        </p:tgtEl>
                                        <p:attrNameLst>
                                          <p:attrName>style.visibility</p:attrName>
                                        </p:attrNameLst>
                                      </p:cBhvr>
                                      <p:to>
                                        <p:strVal val="visible"/>
                                      </p:to>
                                    </p:set>
                                    <p:anim calcmode="lin" valueType="num">
                                      <p:cBhvr>
                                        <p:cTn id="7" dur="500" fill="hold"/>
                                        <p:tgtEl>
                                          <p:spTgt spid="10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25"/>
                                        </p:tgtEl>
                                        <p:attrNameLst>
                                          <p:attrName>ppt_y</p:attrName>
                                        </p:attrNameLst>
                                      </p:cBhvr>
                                      <p:tavLst>
                                        <p:tav tm="0">
                                          <p:val>
                                            <p:strVal val="#ppt_y"/>
                                          </p:val>
                                        </p:tav>
                                        <p:tav tm="100000">
                                          <p:val>
                                            <p:strVal val="#ppt_y"/>
                                          </p:val>
                                        </p:tav>
                                      </p:tavLst>
                                    </p:anim>
                                    <p:anim calcmode="lin" valueType="num">
                                      <p:cBhvr>
                                        <p:cTn id="9" dur="500" fill="hold"/>
                                        <p:tgtEl>
                                          <p:spTgt spid="10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25"/>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ppt_x</p:attrName>
                                        </p:attrNameLst>
                                      </p:cBhvr>
                                      <p:tavLst>
                                        <p:tav tm="0">
                                          <p:val>
                                            <p:strVal val="#ppt_x-.2"/>
                                          </p:val>
                                        </p:tav>
                                        <p:tav tm="100000">
                                          <p:val>
                                            <p:strVal val="#ppt_x"/>
                                          </p:val>
                                        </p:tav>
                                      </p:tavLst>
                                    </p:anim>
                                    <p:anim calcmode="lin" valueType="num">
                                      <p:cBhvr>
                                        <p:cTn id="17"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1026"/>
                                        </p:tgtEl>
                                        <p:attrNameLst>
                                          <p:attrName>style.visibility</p:attrName>
                                        </p:attrNameLst>
                                      </p:cBhvr>
                                      <p:to>
                                        <p:strVal val="visible"/>
                                      </p:to>
                                    </p:set>
                                    <p:anim calcmode="lin" valueType="num">
                                      <p:cBhvr>
                                        <p:cTn id="23" dur="1000" fill="hold"/>
                                        <p:tgtEl>
                                          <p:spTgt spid="1026"/>
                                        </p:tgtEl>
                                        <p:attrNameLst>
                                          <p:attrName>ppt_w</p:attrName>
                                        </p:attrNameLst>
                                      </p:cBhvr>
                                      <p:tavLst>
                                        <p:tav tm="0">
                                          <p:val>
                                            <p:fltVal val="0"/>
                                          </p:val>
                                        </p:tav>
                                        <p:tav tm="100000">
                                          <p:val>
                                            <p:strVal val="#ppt_w"/>
                                          </p:val>
                                        </p:tav>
                                      </p:tavLst>
                                    </p:anim>
                                    <p:anim calcmode="lin" valueType="num">
                                      <p:cBhvr>
                                        <p:cTn id="24" dur="1000" fill="hold"/>
                                        <p:tgtEl>
                                          <p:spTgt spid="1026"/>
                                        </p:tgtEl>
                                        <p:attrNameLst>
                                          <p:attrName>ppt_h</p:attrName>
                                        </p:attrNameLst>
                                      </p:cBhvr>
                                      <p:tavLst>
                                        <p:tav tm="0">
                                          <p:val>
                                            <p:fltVal val="0"/>
                                          </p:val>
                                        </p:tav>
                                        <p:tav tm="100000">
                                          <p:val>
                                            <p:strVal val="#ppt_h"/>
                                          </p:val>
                                        </p:tav>
                                      </p:tavLst>
                                    </p:anim>
                                    <p:anim calcmode="lin" valueType="num">
                                      <p:cBhvr>
                                        <p:cTn id="25" dur="1000" fill="hold"/>
                                        <p:tgtEl>
                                          <p:spTgt spid="1026"/>
                                        </p:tgtEl>
                                        <p:attrNameLst>
                                          <p:attrName>style.rotation</p:attrName>
                                        </p:attrNameLst>
                                      </p:cBhvr>
                                      <p:tavLst>
                                        <p:tav tm="0">
                                          <p:val>
                                            <p:fltVal val="90"/>
                                          </p:val>
                                        </p:tav>
                                        <p:tav tm="100000">
                                          <p:val>
                                            <p:fltVal val="0"/>
                                          </p:val>
                                        </p:tav>
                                      </p:tavLst>
                                    </p:anim>
                                    <p:animEffect transition="in" filter="fade">
                                      <p:cBhvr>
                                        <p:cTn id="2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p:txBody>
          <a:bodyPr/>
          <a:lstStyle/>
          <a:p>
            <a:pPr eaLnBrk="1" fontAlgn="auto" hangingPunct="1">
              <a:spcAft>
                <a:spcPts val="0"/>
              </a:spcAft>
              <a:defRPr/>
            </a:pPr>
            <a:r>
              <a:rPr lang="tr-TR" sz="2800"/>
              <a:t>Periodontal Hastalıklarda risk Faktörler</a:t>
            </a:r>
          </a:p>
        </p:txBody>
      </p:sp>
      <p:sp>
        <p:nvSpPr>
          <p:cNvPr id="15362" name="Rectangle 3"/>
          <p:cNvSpPr>
            <a:spLocks noGrp="1" noChangeArrowheads="1"/>
          </p:cNvSpPr>
          <p:nvPr>
            <p:ph type="body" idx="4294967295"/>
          </p:nvPr>
        </p:nvSpPr>
        <p:spPr>
          <a:xfrm>
            <a:off x="566738" y="1752600"/>
            <a:ext cx="8272462" cy="4267200"/>
          </a:xfrm>
        </p:spPr>
        <p:txBody>
          <a:bodyPr/>
          <a:lstStyle/>
          <a:p>
            <a:pPr eaLnBrk="1" hangingPunct="1"/>
            <a:r>
              <a:rPr lang="tr-TR" smtClean="0"/>
              <a:t>Gingivitis; </a:t>
            </a:r>
          </a:p>
          <a:p>
            <a:pPr eaLnBrk="1" hangingPunct="1">
              <a:buFont typeface="Wingdings" pitchFamily="2" charset="2"/>
              <a:buNone/>
            </a:pPr>
            <a:r>
              <a:rPr lang="tr-TR" smtClean="0"/>
              <a:t>   Gingival marginine kolonize olan mikroorganizmalar ve bu mikroorganizmaların etkilerini artıran lokal ve genel faktörlerin etkileşimi sonucu oluşan dişetinin iltihabi bir  hastalığıdır. </a:t>
            </a:r>
          </a:p>
          <a:p>
            <a:pPr eaLnBrk="1" hangingPunct="1"/>
            <a:r>
              <a:rPr lang="tr-TR" smtClean="0"/>
              <a:t>Periodontitis:</a:t>
            </a:r>
          </a:p>
          <a:p>
            <a:pPr eaLnBrk="1" hangingPunct="1">
              <a:buFont typeface="Wingdings" pitchFamily="2" charset="2"/>
              <a:buNone/>
            </a:pPr>
            <a:r>
              <a:rPr lang="tr-TR" smtClean="0"/>
              <a:t>   Tedavi edilmeyen gingivitisin ilerlemesi ile destek periodontal dokuların (alveol kemiği ve periodontal ligamentin) yıkımıyla sonuçlanabilen infeksiyoz bir hastalıktır.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1" name="Rectangle 5"/>
          <p:cNvSpPr>
            <a:spLocks noGrp="1" noChangeArrowheads="1"/>
          </p:cNvSpPr>
          <p:nvPr>
            <p:ph type="title" idx="4294967295"/>
          </p:nvPr>
        </p:nvSpPr>
        <p:spPr/>
        <p:txBody>
          <a:bodyPr/>
          <a:lstStyle/>
          <a:p>
            <a:pPr eaLnBrk="1" fontAlgn="auto" hangingPunct="1">
              <a:spcAft>
                <a:spcPts val="0"/>
              </a:spcAft>
              <a:defRPr/>
            </a:pPr>
            <a:endParaRPr lang="tr-TR"/>
          </a:p>
        </p:txBody>
      </p:sp>
      <p:pic>
        <p:nvPicPr>
          <p:cNvPr id="16386" name="Picture 2"/>
          <p:cNvPicPr>
            <a:picLocks noGrp="1" noChangeAspect="1" noChangeArrowheads="1"/>
          </p:cNvPicPr>
          <p:nvPr>
            <p:ph idx="4294967295"/>
          </p:nvPr>
        </p:nvPicPr>
        <p:blipFill>
          <a:blip r:embed="rId2"/>
          <a:srcRect/>
          <a:stretch>
            <a:fillRect/>
          </a:stretch>
        </p:blipFill>
        <p:spPr>
          <a:xfrm>
            <a:off x="0" y="0"/>
            <a:ext cx="8786813" cy="6858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a:xfrm>
            <a:off x="611188" y="260350"/>
            <a:ext cx="7467600" cy="1143000"/>
          </a:xfrm>
        </p:spPr>
        <p:txBody>
          <a:bodyPr/>
          <a:lstStyle/>
          <a:p>
            <a:pPr eaLnBrk="1" fontAlgn="auto" hangingPunct="1">
              <a:spcAft>
                <a:spcPts val="0"/>
              </a:spcAft>
              <a:defRPr/>
            </a:pPr>
            <a:r>
              <a:rPr lang="tr-TR" dirty="0" err="1" smtClean="0"/>
              <a:t>Periodontitisin</a:t>
            </a:r>
            <a:r>
              <a:rPr lang="tr-TR" dirty="0" smtClean="0"/>
              <a:t> ilerlemesi</a:t>
            </a:r>
          </a:p>
        </p:txBody>
      </p:sp>
      <p:sp>
        <p:nvSpPr>
          <p:cNvPr id="17410" name="Rectangle 3"/>
          <p:cNvSpPr>
            <a:spLocks noGrp="1" noChangeArrowheads="1"/>
          </p:cNvSpPr>
          <p:nvPr>
            <p:ph sz="quarter" idx="1"/>
          </p:nvPr>
        </p:nvSpPr>
        <p:spPr>
          <a:xfrm>
            <a:off x="304800" y="1484313"/>
            <a:ext cx="8839200" cy="4968875"/>
          </a:xfrm>
        </p:spPr>
        <p:txBody>
          <a:bodyPr/>
          <a:lstStyle/>
          <a:p>
            <a:pPr algn="just" eaLnBrk="1" hangingPunct="1">
              <a:buFont typeface="Wingdings" pitchFamily="2" charset="2"/>
              <a:buNone/>
            </a:pPr>
            <a:r>
              <a:rPr lang="tr-TR" b="1" smtClean="0"/>
              <a:t>    Periodontal doku yıkım yaygınlık ve şiddeti;</a:t>
            </a:r>
          </a:p>
          <a:p>
            <a:pPr algn="just" eaLnBrk="1" hangingPunct="1">
              <a:buFont typeface="Wingdings" pitchFamily="2" charset="2"/>
              <a:buNone/>
            </a:pPr>
            <a:r>
              <a:rPr lang="tr-TR" b="1" smtClean="0"/>
              <a:t>         -bireyler arasında, </a:t>
            </a:r>
          </a:p>
          <a:p>
            <a:pPr algn="just" eaLnBrk="1" hangingPunct="1">
              <a:buFont typeface="Wingdings" pitchFamily="2" charset="2"/>
              <a:buNone/>
            </a:pPr>
            <a:r>
              <a:rPr lang="tr-TR" b="1" smtClean="0"/>
              <a:t>         -bireyin kendisinde farklı diş alanlarında, </a:t>
            </a:r>
          </a:p>
          <a:p>
            <a:pPr algn="just" eaLnBrk="1" hangingPunct="1">
              <a:buFont typeface="Wingdings" pitchFamily="2" charset="2"/>
              <a:buNone/>
            </a:pPr>
            <a:r>
              <a:rPr lang="tr-TR" b="1" smtClean="0"/>
              <a:t>    Farklı derecelerde meydana gelebilir. </a:t>
            </a:r>
          </a:p>
          <a:p>
            <a:pPr algn="just" eaLnBrk="1" hangingPunct="1">
              <a:buFont typeface="Wingdings" pitchFamily="2" charset="2"/>
              <a:buNone/>
            </a:pPr>
            <a:endParaRPr lang="tr-TR" b="1" smtClean="0"/>
          </a:p>
          <a:p>
            <a:pPr algn="just" eaLnBrk="1" hangingPunct="1">
              <a:buFont typeface="Wingdings" pitchFamily="2" charset="2"/>
              <a:buNone/>
            </a:pPr>
            <a:r>
              <a:rPr lang="tr-TR" b="1" smtClean="0"/>
              <a:t>    Periodontal doku yıkımının;</a:t>
            </a:r>
          </a:p>
          <a:p>
            <a:pPr algn="just" eaLnBrk="1" hangingPunct="1">
              <a:buFont typeface="Wingdings" pitchFamily="2" charset="2"/>
              <a:buNone/>
            </a:pPr>
            <a:r>
              <a:rPr lang="tr-TR" b="1" smtClean="0"/>
              <a:t>        - görülmesi, başlaması, ve ilerlemesinde,</a:t>
            </a:r>
          </a:p>
          <a:p>
            <a:pPr algn="just" eaLnBrk="1" hangingPunct="1">
              <a:buFont typeface="Wingdings" pitchFamily="2" charset="2"/>
              <a:buNone/>
            </a:pPr>
            <a:r>
              <a:rPr lang="tr-TR" b="1" smtClean="0"/>
              <a:t>        - yavaşlayıp veya hızlanmasında,</a:t>
            </a:r>
          </a:p>
          <a:p>
            <a:pPr algn="just" eaLnBrk="1" hangingPunct="1">
              <a:buFont typeface="Wingdings" pitchFamily="2" charset="2"/>
              <a:buNone/>
            </a:pPr>
            <a:r>
              <a:rPr lang="tr-TR" b="1" smtClean="0"/>
              <a:t>    farklı faktörlerin önemli etkileri vardır.</a:t>
            </a:r>
          </a:p>
          <a:p>
            <a:pPr algn="just" eaLnBrk="1" hangingPunct="1">
              <a:buFont typeface="Wingdings" pitchFamily="2" charset="2"/>
              <a:buNone/>
            </a:pPr>
            <a:r>
              <a:rPr lang="tr-TR" b="1" smtClean="0"/>
              <a:t>  </a:t>
            </a:r>
          </a:p>
          <a:p>
            <a:pPr algn="just" eaLnBrk="1" hangingPunct="1">
              <a:buFont typeface="Wingdings" pitchFamily="2" charset="2"/>
              <a:buNone/>
            </a:pPr>
            <a:r>
              <a:rPr lang="tr-TR" b="1" smtClean="0"/>
              <a:t>Bunun için RİSK’lerin değerlendirilmesi </a:t>
            </a:r>
            <a:r>
              <a:rPr lang="tr-TR" smtClean="0"/>
              <a:t> </a:t>
            </a:r>
            <a:r>
              <a:rPr lang="tr-TR" b="1" smtClean="0"/>
              <a:t>gereklidir</a:t>
            </a:r>
          </a:p>
          <a:p>
            <a:pPr algn="just" eaLnBrk="1" hangingPunct="1">
              <a:buFont typeface="Wingdings" pitchFamily="2" charset="2"/>
              <a:buNone/>
            </a:pPr>
            <a:endParaRPr lang="tr-TR" b="1" smtClean="0"/>
          </a:p>
          <a:p>
            <a:pPr algn="just" eaLnBrk="1" hangingPunct="1">
              <a:buFont typeface="Wingdings" pitchFamily="2" charset="2"/>
              <a:buNone/>
            </a:pPr>
            <a:endParaRPr lang="tr-TR"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p:txBody>
          <a:bodyPr/>
          <a:lstStyle/>
          <a:p>
            <a:pPr eaLnBrk="1" fontAlgn="auto" hangingPunct="1">
              <a:spcAft>
                <a:spcPts val="0"/>
              </a:spcAft>
              <a:defRPr/>
            </a:pPr>
            <a:r>
              <a:rPr lang="tr-TR" sz="3700"/>
              <a:t>Risk, Risk Faktörler</a:t>
            </a:r>
          </a:p>
        </p:txBody>
      </p:sp>
      <p:sp>
        <p:nvSpPr>
          <p:cNvPr id="18434" name="Rectangle 3"/>
          <p:cNvSpPr>
            <a:spLocks noGrp="1" noChangeArrowheads="1"/>
          </p:cNvSpPr>
          <p:nvPr>
            <p:ph type="body" idx="4294967295"/>
          </p:nvPr>
        </p:nvSpPr>
        <p:spPr>
          <a:xfrm>
            <a:off x="468313" y="1984375"/>
            <a:ext cx="7715250" cy="4873625"/>
          </a:xfrm>
        </p:spPr>
        <p:txBody>
          <a:bodyPr/>
          <a:lstStyle/>
          <a:p>
            <a:pPr eaLnBrk="1" hangingPunct="1">
              <a:lnSpc>
                <a:spcPct val="80000"/>
              </a:lnSpc>
            </a:pPr>
            <a:endParaRPr lang="tr-TR" sz="2100" smtClean="0"/>
          </a:p>
          <a:p>
            <a:pPr eaLnBrk="1" hangingPunct="1">
              <a:lnSpc>
                <a:spcPct val="80000"/>
              </a:lnSpc>
            </a:pPr>
            <a:r>
              <a:rPr lang="tr-TR" sz="2100" smtClean="0"/>
              <a:t>İtalyancası  “risco”  Almancası  “Risiko”, İngilizcesi “risk” olan bu kavram, dilimizde önceleri riziko olarak kullanılmış, daha sonra risk olarak yerleşmiştir. </a:t>
            </a:r>
          </a:p>
          <a:p>
            <a:pPr eaLnBrk="1" hangingPunct="1">
              <a:lnSpc>
                <a:spcPct val="80000"/>
              </a:lnSpc>
            </a:pPr>
            <a:endParaRPr lang="tr-TR" sz="2100" smtClean="0"/>
          </a:p>
          <a:p>
            <a:pPr eaLnBrk="1" hangingPunct="1">
              <a:lnSpc>
                <a:spcPct val="80000"/>
              </a:lnSpc>
            </a:pPr>
            <a:r>
              <a:rPr lang="tr-TR" sz="2100" smtClean="0"/>
              <a:t>Zarar veya kayıp durumuna yol açabilecek bir olayın ortaya çıkma olasılığı anlamına gelir. Tehlike ile eş anlamlı ve ileride ortaya çıkması beklenen ama meydana gelip gelmeyeceği kesin olarak bilinmeyen olaylar için kullanılır. Risk, gelecek ile ilgili bir kavramdır, çünkü gelecek belirsizlik ifade eder.</a:t>
            </a:r>
            <a:br>
              <a:rPr lang="tr-TR" sz="2100" smtClean="0"/>
            </a:br>
            <a:endParaRPr lang="tr-TR" sz="2100" smtClean="0"/>
          </a:p>
          <a:p>
            <a:pPr eaLnBrk="1" hangingPunct="1">
              <a:lnSpc>
                <a:spcPct val="80000"/>
              </a:lnSpc>
            </a:pPr>
            <a:endParaRPr lang="tr-TR" sz="21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idx="4294967295"/>
          </p:nvPr>
        </p:nvSpPr>
        <p:spPr bwMode="auto">
          <a:xfrm>
            <a:off x="755650" y="908050"/>
            <a:ext cx="7467600" cy="1143000"/>
          </a:xfrm>
        </p:spPr>
        <p:txBody>
          <a:bodyPr wrap="square" lIns="91440" tIns="45720" rIns="91440" bIns="45720" numCol="1" anchorCtr="0" compatLnSpc="1">
            <a:prstTxWarp prst="textNoShape">
              <a:avLst/>
            </a:prstTxWarp>
            <a:normAutofit fontScale="90000"/>
          </a:bodyPr>
          <a:lstStyle/>
          <a:p>
            <a:pPr eaLnBrk="1" hangingPunct="1">
              <a:defRPr/>
            </a:pPr>
            <a:r>
              <a:rPr lang="tr-TR" sz="3500" b="1" cap="none" smtClean="0"/>
              <a:t>Risk faktörleri;</a:t>
            </a:r>
            <a:br>
              <a:rPr lang="tr-TR" sz="3500" b="1" cap="none" smtClean="0"/>
            </a:br>
            <a:endParaRPr lang="tr-TR" sz="3500" b="1" cap="none" smtClean="0"/>
          </a:p>
        </p:txBody>
      </p:sp>
      <p:sp>
        <p:nvSpPr>
          <p:cNvPr id="19458" name="Rectangle 3"/>
          <p:cNvSpPr>
            <a:spLocks noGrp="1"/>
          </p:cNvSpPr>
          <p:nvPr>
            <p:ph type="body" idx="4294967295"/>
          </p:nvPr>
        </p:nvSpPr>
        <p:spPr/>
        <p:txBody>
          <a:bodyPr/>
          <a:lstStyle/>
          <a:p>
            <a:pPr eaLnBrk="1" hangingPunct="1">
              <a:buFont typeface="Wingdings" pitchFamily="2" charset="2"/>
              <a:buNone/>
            </a:pPr>
            <a:endParaRPr lang="tr-TR" sz="2500" smtClean="0"/>
          </a:p>
          <a:p>
            <a:pPr eaLnBrk="1" hangingPunct="1">
              <a:buFont typeface="Wingdings" pitchFamily="2" charset="2"/>
              <a:buNone/>
            </a:pPr>
            <a:r>
              <a:rPr lang="tr-TR" sz="2500" smtClean="0"/>
              <a:t>	Bireyde var olan hastalık yapma riskini artıran özellikler risk faktör diye isimlendirilir</a:t>
            </a:r>
          </a:p>
          <a:p>
            <a:pPr eaLnBrk="1" hangingPunct="1">
              <a:buFont typeface="Wingdings" pitchFamily="2" charset="2"/>
              <a:buNone/>
            </a:pPr>
            <a:r>
              <a:rPr lang="tr-TR" sz="3200" b="1" smtClean="0"/>
              <a:t>	</a:t>
            </a:r>
          </a:p>
          <a:p>
            <a:pPr eaLnBrk="1" hangingPunct="1">
              <a:buFont typeface="Wingdings" pitchFamily="2" charset="2"/>
              <a:buNone/>
            </a:pPr>
            <a:r>
              <a:rPr lang="tr-TR" sz="3200" b="1" smtClean="0"/>
              <a:t>  Çevresel, </a:t>
            </a:r>
          </a:p>
          <a:p>
            <a:pPr eaLnBrk="1" hangingPunct="1">
              <a:buFont typeface="Wingdings" pitchFamily="2" charset="2"/>
              <a:buNone/>
            </a:pPr>
            <a:r>
              <a:rPr lang="tr-TR" sz="3200" b="1" smtClean="0"/>
              <a:t>  Bireysel ve Davranışsal</a:t>
            </a:r>
          </a:p>
          <a:p>
            <a:pPr eaLnBrk="1" hangingPunct="1">
              <a:buFont typeface="Wingdings" pitchFamily="2" charset="2"/>
              <a:buNone/>
            </a:pPr>
            <a:r>
              <a:rPr lang="tr-TR" sz="3200" b="1" smtClean="0"/>
              <a:t>  Biyolojik faktörlerdir. </a:t>
            </a:r>
          </a:p>
          <a:p>
            <a:pPr algn="just" eaLnBrk="1" hangingPunct="1">
              <a:lnSpc>
                <a:spcPct val="90000"/>
              </a:lnSpc>
              <a:buFont typeface="Wingdings" pitchFamily="2" charset="2"/>
              <a:buNone/>
            </a:pPr>
            <a:endParaRPr lang="tr-TR" sz="3200" b="1" smtClean="0"/>
          </a:p>
          <a:p>
            <a:pPr algn="just" eaLnBrk="1" hangingPunct="1">
              <a:lnSpc>
                <a:spcPct val="90000"/>
              </a:lnSpc>
              <a:buFont typeface="Wingdings" pitchFamily="2" charset="2"/>
              <a:buNone/>
            </a:pPr>
            <a:endParaRPr lang="tr-TR" sz="3200" b="1" smtClean="0"/>
          </a:p>
          <a:p>
            <a:pPr eaLnBrk="1" hangingPunct="1"/>
            <a:endParaRPr lang="tr-TR"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fontAlgn="auto" hangingPunct="1">
              <a:spcAft>
                <a:spcPts val="0"/>
              </a:spcAft>
              <a:defRPr/>
            </a:pPr>
            <a:r>
              <a:rPr lang="tr-TR" smtClean="0"/>
              <a:t>Risk faktörleri</a:t>
            </a:r>
          </a:p>
        </p:txBody>
      </p:sp>
      <p:sp>
        <p:nvSpPr>
          <p:cNvPr id="20482" name="Rectangle 3"/>
          <p:cNvSpPr>
            <a:spLocks noGrp="1" noChangeArrowheads="1"/>
          </p:cNvSpPr>
          <p:nvPr>
            <p:ph sz="quarter" idx="1"/>
          </p:nvPr>
        </p:nvSpPr>
        <p:spPr>
          <a:xfrm>
            <a:off x="381000" y="2362200"/>
            <a:ext cx="8458200" cy="3724275"/>
          </a:xfrm>
        </p:spPr>
        <p:txBody>
          <a:bodyPr/>
          <a:lstStyle/>
          <a:p>
            <a:pPr algn="just" eaLnBrk="1" hangingPunct="1">
              <a:lnSpc>
                <a:spcPct val="80000"/>
              </a:lnSpc>
              <a:buFont typeface="Wingdings" pitchFamily="2" charset="2"/>
              <a:buNone/>
            </a:pPr>
            <a:r>
              <a:rPr lang="tr-TR" b="1" smtClean="0"/>
              <a:t>    Herhangi bir faktörün  ‘risk faktörü’ olarak tespit edilmesi için bu risk faktörüne maruz kalma, olayının hastalığın başlangıcından önce olması gereklidir. (Sigara içmek, diabet) </a:t>
            </a:r>
          </a:p>
          <a:p>
            <a:pPr algn="just" eaLnBrk="1" hangingPunct="1">
              <a:lnSpc>
                <a:spcPct val="80000"/>
              </a:lnSpc>
              <a:buFont typeface="Wingdings" pitchFamily="2" charset="2"/>
              <a:buNone/>
            </a:pPr>
            <a:r>
              <a:rPr lang="tr-TR" b="1" smtClean="0"/>
              <a:t>    </a:t>
            </a:r>
          </a:p>
          <a:p>
            <a:pPr algn="just" eaLnBrk="1" hangingPunct="1">
              <a:lnSpc>
                <a:spcPct val="80000"/>
              </a:lnSpc>
              <a:buFont typeface="Wingdings" pitchFamily="2" charset="2"/>
              <a:buNone/>
            </a:pPr>
            <a:r>
              <a:rPr lang="tr-TR" b="1" smtClean="0"/>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
  <TotalTime>515</TotalTime>
  <Words>1101</Words>
  <PresentationFormat>Ekran Gösterisi (4:3)</PresentationFormat>
  <Paragraphs>233</Paragraphs>
  <Slides>34</Slides>
  <Notes>0</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Cumba</vt:lpstr>
      <vt:lpstr>   PERİODONTAL HASTALIKLARDA BESLENMENİN ETKİLERİ</vt:lpstr>
      <vt:lpstr>GİNGİVAL VE PERİODONTAL HASTALIKLARDA, RİSK  ve RİSK FAKTÖRLERİ  BESLENME</vt:lpstr>
      <vt:lpstr>Slayt 3</vt:lpstr>
      <vt:lpstr>Periodontal Hastalıklarda risk Faktörler</vt:lpstr>
      <vt:lpstr>Slayt 5</vt:lpstr>
      <vt:lpstr>Periodontitisin ilerlemesi</vt:lpstr>
      <vt:lpstr>Risk, Risk Faktörler</vt:lpstr>
      <vt:lpstr>Risk faktörleri; </vt:lpstr>
      <vt:lpstr>Risk faktörleri</vt:lpstr>
      <vt:lpstr>          ETKEN;  NEDEN; </vt:lpstr>
      <vt:lpstr>Periodontolojide; </vt:lpstr>
      <vt:lpstr>Periodontal hastalıklarda risk faktörler</vt:lpstr>
      <vt:lpstr>  BESLENME</vt:lpstr>
      <vt:lpstr>Beslenme yetersizliği</vt:lpstr>
      <vt:lpstr>Beslenme yetersizliği</vt:lpstr>
      <vt:lpstr>DİYETİN FİZİKSEL KAREKTERİ….</vt:lpstr>
      <vt:lpstr>Asit – Alkali  dengesizliği</vt:lpstr>
      <vt:lpstr>Slayt 18</vt:lpstr>
      <vt:lpstr>Slayt 19</vt:lpstr>
      <vt:lpstr>Slayt 20</vt:lpstr>
      <vt:lpstr>Slayt 21</vt:lpstr>
      <vt:lpstr>Slayt 22</vt:lpstr>
      <vt:lpstr>Slayt 23</vt:lpstr>
      <vt:lpstr>   BESLENME</vt:lpstr>
      <vt:lpstr>Slayt 25</vt:lpstr>
      <vt:lpstr>Slayt 26</vt:lpstr>
      <vt:lpstr>   </vt:lpstr>
      <vt:lpstr>Slayt 28</vt:lpstr>
      <vt:lpstr>Slayt 29</vt:lpstr>
      <vt:lpstr>ASİTLİ  İÇECEKLERİN DİŞ VE KEMİK SAĞLIĞINA ETKİLERİ </vt:lpstr>
      <vt:lpstr>Slayt 31</vt:lpstr>
      <vt:lpstr>Slayt 32</vt:lpstr>
      <vt:lpstr>Slayt 33</vt:lpstr>
      <vt:lpstr>Slayt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PERİODONTAL HASTALIKLARDA BESLENMENİN ETKİLERİ</dc:title>
  <cp:lastModifiedBy>HBOSTANCI</cp:lastModifiedBy>
  <cp:revision>60</cp:revision>
  <dcterms:modified xsi:type="dcterms:W3CDTF">2017-12-14T07:52:45Z</dcterms:modified>
</cp:coreProperties>
</file>