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sldIdLst>
    <p:sldId id="256" r:id="rId2"/>
    <p:sldId id="276" r:id="rId3"/>
    <p:sldId id="284" r:id="rId4"/>
    <p:sldId id="279" r:id="rId5"/>
    <p:sldId id="277" r:id="rId6"/>
    <p:sldId id="285" r:id="rId7"/>
    <p:sldId id="278" r:id="rId8"/>
    <p:sldId id="287" r:id="rId9"/>
    <p:sldId id="261" r:id="rId10"/>
    <p:sldId id="262" r:id="rId11"/>
    <p:sldId id="263" r:id="rId12"/>
    <p:sldId id="265" r:id="rId13"/>
    <p:sldId id="264" r:id="rId14"/>
    <p:sldId id="266" r:id="rId15"/>
    <p:sldId id="267" r:id="rId16"/>
    <p:sldId id="268" r:id="rId17"/>
    <p:sldId id="269" r:id="rId18"/>
    <p:sldId id="270" r:id="rId19"/>
    <p:sldId id="274" r:id="rId20"/>
    <p:sldId id="271" r:id="rId21"/>
    <p:sldId id="273" r:id="rId22"/>
    <p:sldId id="272" r:id="rId23"/>
    <p:sldId id="275" r:id="rId24"/>
    <p:sldId id="257" r:id="rId25"/>
    <p:sldId id="258" r:id="rId26"/>
    <p:sldId id="260" r:id="rId27"/>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66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en-GB"/>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GB"/>
          </a:p>
        </p:txBody>
      </p:sp>
      <p:sp>
        <p:nvSpPr>
          <p:cNvPr id="4" name="3 Veri Yer Tutucusu"/>
          <p:cNvSpPr>
            <a:spLocks noGrp="1"/>
          </p:cNvSpPr>
          <p:nvPr>
            <p:ph type="dt" sz="half" idx="10"/>
          </p:nvPr>
        </p:nvSpPr>
        <p:spPr/>
        <p:txBody>
          <a:bodyPr/>
          <a:lstStyle>
            <a:lvl1pPr>
              <a:defRPr/>
            </a:lvl1pPr>
          </a:lstStyle>
          <a:p>
            <a:pPr>
              <a:defRPr/>
            </a:pPr>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4928157E-96AB-4592-8BEB-298164FF92D7}"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GB"/>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3 Veri Yer Tutucusu"/>
          <p:cNvSpPr>
            <a:spLocks noGrp="1"/>
          </p:cNvSpPr>
          <p:nvPr>
            <p:ph type="dt" sz="half" idx="10"/>
          </p:nvPr>
        </p:nvSpPr>
        <p:spPr/>
        <p:txBody>
          <a:bodyPr/>
          <a:lstStyle>
            <a:lvl1pPr>
              <a:defRPr/>
            </a:lvl1pPr>
          </a:lstStyle>
          <a:p>
            <a:pPr>
              <a:defRPr/>
            </a:pPr>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E448E1DF-E1B8-4CCF-8014-84008F165BD8}"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GB"/>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3 Veri Yer Tutucusu"/>
          <p:cNvSpPr>
            <a:spLocks noGrp="1"/>
          </p:cNvSpPr>
          <p:nvPr>
            <p:ph type="dt" sz="half" idx="10"/>
          </p:nvPr>
        </p:nvSpPr>
        <p:spPr/>
        <p:txBody>
          <a:bodyPr/>
          <a:lstStyle>
            <a:lvl1pPr>
              <a:defRPr/>
            </a:lvl1pPr>
          </a:lstStyle>
          <a:p>
            <a:pPr>
              <a:defRPr/>
            </a:pPr>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29D99C97-4496-4616-9EEE-0048B8F9ED37}"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GB"/>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3 Veri Yer Tutucusu"/>
          <p:cNvSpPr>
            <a:spLocks noGrp="1"/>
          </p:cNvSpPr>
          <p:nvPr>
            <p:ph type="dt" sz="half" idx="10"/>
          </p:nvPr>
        </p:nvSpPr>
        <p:spPr/>
        <p:txBody>
          <a:bodyPr/>
          <a:lstStyle>
            <a:lvl1pPr>
              <a:defRPr/>
            </a:lvl1pPr>
          </a:lstStyle>
          <a:p>
            <a:pPr>
              <a:defRPr/>
            </a:pPr>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BCA90B10-3BC4-4183-8C24-8DCDBB63AD65}"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GB"/>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01DFB76F-53E8-4BBC-8947-2CC3270AF7EB}"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GB"/>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5" name="3 Veri Yer Tutucusu"/>
          <p:cNvSpPr>
            <a:spLocks noGrp="1"/>
          </p:cNvSpPr>
          <p:nvPr>
            <p:ph type="dt" sz="half" idx="10"/>
          </p:nvPr>
        </p:nvSpPr>
        <p:spPr/>
        <p:txBody>
          <a:bodyPr/>
          <a:lstStyle>
            <a:lvl1pPr>
              <a:defRPr/>
            </a:lvl1pPr>
          </a:lstStyle>
          <a:p>
            <a:pPr>
              <a:defRPr/>
            </a:pPr>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D2C82925-C504-4EFA-A2B9-B2A82BE6BC6E}"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en-GB"/>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7" name="3 Veri Yer Tutucusu"/>
          <p:cNvSpPr>
            <a:spLocks noGrp="1"/>
          </p:cNvSpPr>
          <p:nvPr>
            <p:ph type="dt" sz="half" idx="10"/>
          </p:nvPr>
        </p:nvSpPr>
        <p:spPr/>
        <p:txBody>
          <a:bodyPr/>
          <a:lstStyle>
            <a:lvl1pPr>
              <a:defRPr/>
            </a:lvl1pPr>
          </a:lstStyle>
          <a:p>
            <a:pPr>
              <a:defRPr/>
            </a:pPr>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851C8F94-ADB4-443B-88D8-821FAEE10079}"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GB"/>
          </a:p>
        </p:txBody>
      </p:sp>
      <p:sp>
        <p:nvSpPr>
          <p:cNvPr id="3" name="3 Veri Yer Tutucusu"/>
          <p:cNvSpPr>
            <a:spLocks noGrp="1"/>
          </p:cNvSpPr>
          <p:nvPr>
            <p:ph type="dt" sz="half" idx="10"/>
          </p:nvPr>
        </p:nvSpPr>
        <p:spPr/>
        <p:txBody>
          <a:bodyPr/>
          <a:lstStyle>
            <a:lvl1pPr>
              <a:defRPr/>
            </a:lvl1pPr>
          </a:lstStyle>
          <a:p>
            <a:pPr>
              <a:defRPr/>
            </a:pPr>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B0EFFA29-CC41-4172-981B-3B208BB70BF6}"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92BA24CD-1260-4012-A6E9-9F850D0E8767}"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en-GB"/>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56A422C1-2C11-499A-9494-2AA361B7B7FC}"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GB"/>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B222F0D4-5FBA-436D-8306-3220EF9E817C}"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endParaRPr lang="en-GB" smtClean="0"/>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smtClean="0"/>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AFC240A-4968-4FEA-9DB9-684A09C4356F}"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549275"/>
            <a:ext cx="7773987" cy="3890963"/>
          </a:xfrm>
        </p:spPr>
        <p:txBody>
          <a:bodyPr/>
          <a:lstStyle/>
          <a:p>
            <a:pPr eaLnBrk="1" hangingPunct="1"/>
            <a:r>
              <a:rPr lang="tr-TR" sz="5400" b="1" smtClean="0"/>
              <a:t>PERİODONTOLOJİ</a:t>
            </a:r>
            <a:br>
              <a:rPr lang="tr-TR" sz="5400" b="1" smtClean="0"/>
            </a:br>
            <a:r>
              <a:rPr lang="tr-TR" sz="5400" b="1" smtClean="0"/>
              <a:t>ORTODONTİ</a:t>
            </a:r>
            <a:br>
              <a:rPr lang="tr-TR" sz="5400" b="1" smtClean="0"/>
            </a:br>
            <a:r>
              <a:rPr lang="tr-TR" sz="5400" b="1" smtClean="0"/>
              <a:t>İLİŞKİSİ</a:t>
            </a:r>
          </a:p>
        </p:txBody>
      </p:sp>
      <p:sp>
        <p:nvSpPr>
          <p:cNvPr id="2051" name="3 Metin kutusu"/>
          <p:cNvSpPr txBox="1">
            <a:spLocks noChangeArrowheads="1"/>
          </p:cNvSpPr>
          <p:nvPr/>
        </p:nvSpPr>
        <p:spPr bwMode="auto">
          <a:xfrm>
            <a:off x="3348038" y="5516563"/>
            <a:ext cx="2663825" cy="369887"/>
          </a:xfrm>
          <a:prstGeom prst="rect">
            <a:avLst/>
          </a:prstGeom>
          <a:noFill/>
          <a:ln w="9525">
            <a:noFill/>
            <a:miter lim="800000"/>
            <a:headEnd/>
            <a:tailEnd/>
          </a:ln>
        </p:spPr>
        <p:txBody>
          <a:bodyPr>
            <a:spAutoFit/>
          </a:bodyPr>
          <a:lstStyle/>
          <a:p>
            <a:r>
              <a:rPr lang="tr-TR"/>
              <a:t>Prof.Dr. Murat AKKAYA</a:t>
            </a:r>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ctrTitle"/>
          </p:nvPr>
        </p:nvSpPr>
        <p:spPr/>
        <p:txBody>
          <a:bodyPr rtlCol="0">
            <a:normAutofit fontScale="90000"/>
          </a:bodyPr>
          <a:lstStyle/>
          <a:p>
            <a:pPr eaLnBrk="1" fontAlgn="auto" hangingPunct="1">
              <a:spcAft>
                <a:spcPts val="0"/>
              </a:spcAft>
              <a:defRPr/>
            </a:pPr>
            <a:r>
              <a:rPr lang="tr-TR" sz="4000" b="1" dirty="0" err="1" smtClean="0"/>
              <a:t>Periodontal</a:t>
            </a:r>
            <a:r>
              <a:rPr lang="tr-TR" sz="4000" b="1" dirty="0" smtClean="0"/>
              <a:t> tedavinin bir parçası olarak yapılacak </a:t>
            </a:r>
            <a:r>
              <a:rPr lang="tr-TR" sz="4000" b="1" dirty="0" err="1" smtClean="0"/>
              <a:t>ortodontik</a:t>
            </a:r>
            <a:r>
              <a:rPr lang="tr-TR" sz="4000" b="1" dirty="0" smtClean="0"/>
              <a:t> işlemler şunlardır: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5"/>
          <p:cNvSpPr>
            <a:spLocks noGrp="1" noChangeArrowheads="1"/>
          </p:cNvSpPr>
          <p:nvPr>
            <p:ph type="subTitle" idx="1"/>
          </p:nvPr>
        </p:nvSpPr>
        <p:spPr>
          <a:xfrm>
            <a:off x="0" y="188913"/>
            <a:ext cx="9144000" cy="6669087"/>
          </a:xfrm>
        </p:spPr>
        <p:txBody>
          <a:bodyPr rtlCol="0">
            <a:normAutofit/>
          </a:bodyPr>
          <a:lstStyle/>
          <a:p>
            <a:pPr marL="609600" indent="-609600" eaLnBrk="1" fontAlgn="auto" hangingPunct="1">
              <a:spcAft>
                <a:spcPts val="0"/>
              </a:spcAft>
              <a:buFont typeface="Arial" pitchFamily="34" charset="0"/>
              <a:buNone/>
              <a:defRPr/>
            </a:pPr>
            <a:r>
              <a:rPr lang="tr-TR" sz="4000" b="1" u="sng" dirty="0" smtClean="0">
                <a:solidFill>
                  <a:schemeClr val="tx1"/>
                </a:solidFill>
              </a:rPr>
              <a:t>Plak </a:t>
            </a:r>
            <a:r>
              <a:rPr lang="tr-TR" sz="4000" b="1" u="sng" dirty="0" err="1" smtClean="0">
                <a:solidFill>
                  <a:schemeClr val="tx1"/>
                </a:solidFill>
              </a:rPr>
              <a:t>retansiyonunun</a:t>
            </a:r>
            <a:r>
              <a:rPr lang="tr-TR" sz="4000" b="1" u="sng" dirty="0" smtClean="0">
                <a:solidFill>
                  <a:schemeClr val="tx1"/>
                </a:solidFill>
              </a:rPr>
              <a:t> azaltılması:</a:t>
            </a:r>
          </a:p>
          <a:p>
            <a:pPr marL="609600" indent="-609600" eaLnBrk="1" fontAlgn="auto" hangingPunct="1">
              <a:spcAft>
                <a:spcPts val="0"/>
              </a:spcAft>
              <a:buFont typeface="Arial" pitchFamily="34" charset="0"/>
              <a:buNone/>
              <a:defRPr/>
            </a:pPr>
            <a:endParaRPr lang="tr-TR" sz="4000" dirty="0" smtClean="0"/>
          </a:p>
          <a:p>
            <a:pPr marL="609600" indent="-609600" algn="l" eaLnBrk="1" fontAlgn="auto" hangingPunct="1">
              <a:spcAft>
                <a:spcPts val="0"/>
              </a:spcAft>
              <a:buFont typeface="Arial" pitchFamily="34" charset="0"/>
              <a:buNone/>
              <a:defRPr/>
            </a:pPr>
            <a:r>
              <a:rPr lang="tr-TR" dirty="0" smtClean="0">
                <a:solidFill>
                  <a:schemeClr val="tx1"/>
                </a:solidFill>
              </a:rPr>
              <a:t>1-  Çapraşık dişler diş ipi ve diğer temizlik araçlarının kullanımını sınırlar, hatta olanaksız hale getirir. Bu durum çoğunlukla alt </a:t>
            </a:r>
            <a:r>
              <a:rPr lang="tr-TR" dirty="0" err="1" smtClean="0">
                <a:solidFill>
                  <a:schemeClr val="tx1"/>
                </a:solidFill>
              </a:rPr>
              <a:t>anterior</a:t>
            </a:r>
            <a:r>
              <a:rPr lang="tr-TR" dirty="0" smtClean="0">
                <a:solidFill>
                  <a:schemeClr val="tx1"/>
                </a:solidFill>
              </a:rPr>
              <a:t> bölgede karşımıza çıkar. </a:t>
            </a:r>
          </a:p>
          <a:p>
            <a:pPr marL="609600" indent="-609600" algn="l" eaLnBrk="1" fontAlgn="auto" hangingPunct="1">
              <a:spcAft>
                <a:spcPts val="0"/>
              </a:spcAft>
              <a:buFontTx/>
              <a:buChar char="•"/>
              <a:defRPr/>
            </a:pPr>
            <a:endParaRPr lang="tr-TR" dirty="0" smtClean="0">
              <a:solidFill>
                <a:schemeClr val="tx1"/>
              </a:solidFill>
            </a:endParaRPr>
          </a:p>
          <a:p>
            <a:pPr marL="609600" indent="-609600" algn="l" eaLnBrk="1" fontAlgn="auto" hangingPunct="1">
              <a:spcAft>
                <a:spcPts val="0"/>
              </a:spcAft>
              <a:buFont typeface="Arial" pitchFamily="34" charset="0"/>
              <a:buNone/>
              <a:defRPr/>
            </a:pPr>
            <a:r>
              <a:rPr lang="tr-TR" dirty="0" smtClean="0">
                <a:solidFill>
                  <a:schemeClr val="tx1"/>
                </a:solidFill>
              </a:rPr>
              <a:t>2-  Dişsiz bölgeye komşu, eksen eğimi bozulmuş dişler temizlenmesi zor, plak birikim sahaları oluştururlar. Ayrıca </a:t>
            </a:r>
            <a:r>
              <a:rPr lang="tr-TR" dirty="0" err="1" smtClean="0">
                <a:solidFill>
                  <a:schemeClr val="tx1"/>
                </a:solidFill>
              </a:rPr>
              <a:t>distal</a:t>
            </a:r>
            <a:r>
              <a:rPr lang="tr-TR" dirty="0" smtClean="0">
                <a:solidFill>
                  <a:schemeClr val="tx1"/>
                </a:solidFill>
              </a:rPr>
              <a:t> kontağın açıklığı nedeniyle gıda sıkışmasına neden olurlar.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457200" y="549275"/>
            <a:ext cx="8229600" cy="5903913"/>
          </a:xfrm>
        </p:spPr>
        <p:txBody>
          <a:bodyPr/>
          <a:lstStyle/>
          <a:p>
            <a:pPr eaLnBrk="1" hangingPunct="1">
              <a:buFontTx/>
              <a:buNone/>
            </a:pPr>
            <a:r>
              <a:rPr lang="tr-TR" smtClean="0"/>
              <a:t>3-Malpoze dişler de okluzal travmaya neden olan anormal okluzal  ilişkilerin kaynağı olabilir. Karşıt çene ile anormal kontak ilişkisi de bruksizm alışkanlığının gelişmesinde rol oynar.</a:t>
            </a:r>
          </a:p>
          <a:p>
            <a:pPr eaLnBrk="1" hangingPunct="1"/>
            <a:endParaRPr lang="tr-TR" smtClean="0"/>
          </a:p>
          <a:p>
            <a:pPr eaLnBrk="1" hangingPunct="1">
              <a:buFontTx/>
              <a:buNone/>
            </a:pPr>
            <a:r>
              <a:rPr lang="tr-TR" smtClean="0"/>
              <a:t>4-Lingualde konumlanmış dişlerin ise artmış kontak yüzeyi, normal yapıya göre değişmiş embrazürü ve daha küçük papillaları vardır.</a:t>
            </a:r>
          </a:p>
          <a:p>
            <a:pPr eaLnBrk="1" hangingPunct="1"/>
            <a:endParaRPr lang="tr-TR"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468313" y="1773238"/>
            <a:ext cx="8229600" cy="4537075"/>
          </a:xfrm>
        </p:spPr>
        <p:txBody>
          <a:bodyPr/>
          <a:lstStyle/>
          <a:p>
            <a:pPr marL="609600" indent="-609600" eaLnBrk="1" hangingPunct="1">
              <a:buFontTx/>
              <a:buNone/>
            </a:pPr>
            <a:r>
              <a:rPr lang="tr-TR" smtClean="0"/>
              <a:t>       5-</a:t>
            </a:r>
            <a:r>
              <a:rPr lang="tr-TR" u="sng" smtClean="0"/>
              <a:t>Estetiğin sağlanması:</a:t>
            </a:r>
          </a:p>
          <a:p>
            <a:pPr marL="609600" indent="-609600" eaLnBrk="1" hangingPunct="1">
              <a:buFontTx/>
              <a:buNone/>
            </a:pPr>
            <a:r>
              <a:rPr lang="tr-TR" smtClean="0"/>
              <a:t>       Anterior dişler arasında yer değiştirme ve diastema olşumu orta ya da ileri periodontal hastalığın relatif sonuçlarındandır. Bu değişimler dilin itmesi yada diğer alışkanlıkların sonucudur.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457200" y="260350"/>
            <a:ext cx="8229600" cy="6408738"/>
          </a:xfrm>
        </p:spPr>
        <p:txBody>
          <a:bodyPr/>
          <a:lstStyle/>
          <a:p>
            <a:pPr eaLnBrk="1" hangingPunct="1">
              <a:buFontTx/>
              <a:buNone/>
            </a:pPr>
            <a:r>
              <a:rPr lang="tr-TR" smtClean="0"/>
              <a:t>  </a:t>
            </a:r>
            <a:r>
              <a:rPr lang="tr-TR" u="sng" smtClean="0"/>
              <a:t>Minör ortodontik tedaviyle çözülebilecek sorunlar şunlardır:</a:t>
            </a:r>
          </a:p>
          <a:p>
            <a:pPr eaLnBrk="1" hangingPunct="1">
              <a:buFontTx/>
              <a:buNone/>
            </a:pPr>
            <a:endParaRPr lang="tr-TR" u="sng" smtClean="0"/>
          </a:p>
          <a:p>
            <a:pPr eaLnBrk="1" hangingPunct="1"/>
            <a:r>
              <a:rPr lang="tr-TR" smtClean="0"/>
              <a:t>Çapraşık dişler</a:t>
            </a:r>
          </a:p>
          <a:p>
            <a:pPr eaLnBrk="1" hangingPunct="1"/>
            <a:r>
              <a:rPr lang="tr-TR" smtClean="0"/>
              <a:t>Anterior diastemanın kapatılması</a:t>
            </a:r>
          </a:p>
          <a:p>
            <a:pPr eaLnBrk="1" hangingPunct="1"/>
            <a:r>
              <a:rPr lang="tr-TR" smtClean="0"/>
              <a:t>Meziyale yatmış molarların düzeltilmesi</a:t>
            </a:r>
          </a:p>
          <a:p>
            <a:pPr eaLnBrk="1" hangingPunct="1"/>
            <a:r>
              <a:rPr lang="tr-TR" smtClean="0"/>
              <a:t>Açık kontaktlar</a:t>
            </a:r>
          </a:p>
          <a:p>
            <a:pPr eaLnBrk="1" hangingPunct="1"/>
            <a:endParaRPr lang="tr-TR" smtClean="0"/>
          </a:p>
          <a:p>
            <a:pPr eaLnBrk="1" hangingPunct="1">
              <a:buFontTx/>
              <a:buNone/>
            </a:pPr>
            <a:r>
              <a:rPr lang="tr-TR" smtClean="0"/>
              <a:t>   (</a:t>
            </a:r>
            <a:r>
              <a:rPr lang="tr-TR" sz="2400" smtClean="0"/>
              <a:t>Bu problemler çoğunlukla tek çeneyi içeren tedaviyle halledilebilir. Çoğu vakada ortodontistlerle konsültasyon yapıp tedaviyi sıkı bir ilişki içersinde yürütmek gerekir.)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a:xfrm>
            <a:off x="250825" y="333375"/>
            <a:ext cx="8713788" cy="6192838"/>
          </a:xfrm>
        </p:spPr>
        <p:txBody>
          <a:bodyPr/>
          <a:lstStyle/>
          <a:p>
            <a:pPr algn="ctr" eaLnBrk="1" hangingPunct="1">
              <a:lnSpc>
                <a:spcPct val="90000"/>
              </a:lnSpc>
              <a:buFont typeface="Arial" charset="0"/>
              <a:buNone/>
            </a:pPr>
            <a:r>
              <a:rPr lang="tr-TR" b="1" u="sng" smtClean="0"/>
              <a:t>Periodontal Sorunlu Hastalarda Konturendikasyonlar</a:t>
            </a:r>
          </a:p>
          <a:p>
            <a:pPr eaLnBrk="1" hangingPunct="1">
              <a:lnSpc>
                <a:spcPct val="90000"/>
              </a:lnSpc>
            </a:pPr>
            <a:endParaRPr lang="tr-TR" smtClean="0"/>
          </a:p>
          <a:p>
            <a:pPr eaLnBrk="1" hangingPunct="1">
              <a:lnSpc>
                <a:spcPct val="90000"/>
              </a:lnSpc>
            </a:pPr>
            <a:r>
              <a:rPr lang="tr-TR" smtClean="0"/>
              <a:t>Periodontal sorunlu hastalar için ortodontik tedavinin en önemli konturendikasyonu Faz 1 tedaviye rağmen enflamasyonun devam etmesidir. </a:t>
            </a:r>
          </a:p>
          <a:p>
            <a:pPr eaLnBrk="1" hangingPunct="1">
              <a:lnSpc>
                <a:spcPct val="90000"/>
              </a:lnSpc>
            </a:pPr>
            <a:r>
              <a:rPr lang="tr-TR" smtClean="0"/>
              <a:t>Yaş konturendikasyon nedeni değildir. Ancak ortodontik tedavi sırasında diş hareketleri daha yavaş olur.</a:t>
            </a:r>
          </a:p>
          <a:p>
            <a:pPr eaLnBrk="1" hangingPunct="1">
              <a:lnSpc>
                <a:spcPct val="90000"/>
              </a:lnSpc>
            </a:pPr>
            <a:r>
              <a:rPr lang="tr-TR" smtClean="0"/>
              <a:t>Bazen ataşman kaybı riskini azaltmak için daha sınırlı tedavi hedefleri saptamak gerekebilir.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ctrTitle"/>
          </p:nvPr>
        </p:nvSpPr>
        <p:spPr>
          <a:xfrm>
            <a:off x="685800" y="260350"/>
            <a:ext cx="7772400" cy="1470025"/>
          </a:xfrm>
        </p:spPr>
        <p:txBody>
          <a:bodyPr/>
          <a:lstStyle/>
          <a:p>
            <a:pPr eaLnBrk="1" hangingPunct="1"/>
            <a:r>
              <a:rPr lang="tr-TR" sz="4000" b="1" u="sng" smtClean="0"/>
              <a:t>Periodontal tedavide ortodontik işlemlerin zamanlanması:</a:t>
            </a:r>
            <a:r>
              <a:rPr lang="tr-TR" sz="4000" smtClean="0"/>
              <a:t> </a:t>
            </a:r>
          </a:p>
        </p:txBody>
      </p:sp>
      <p:pic>
        <p:nvPicPr>
          <p:cNvPr id="17411" name="Picture 4" descr="saat görselleri indir ile ilgili görsel sonucu"/>
          <p:cNvPicPr>
            <a:picLocks noChangeAspect="1" noChangeArrowheads="1"/>
          </p:cNvPicPr>
          <p:nvPr/>
        </p:nvPicPr>
        <p:blipFill>
          <a:blip r:embed="rId2" cstate="print"/>
          <a:srcRect/>
          <a:stretch>
            <a:fillRect/>
          </a:stretch>
        </p:blipFill>
        <p:spPr bwMode="auto">
          <a:xfrm>
            <a:off x="2627313" y="2122488"/>
            <a:ext cx="3800475" cy="47625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idx="1"/>
          </p:nvPr>
        </p:nvSpPr>
        <p:spPr/>
        <p:txBody>
          <a:bodyPr/>
          <a:lstStyle/>
          <a:p>
            <a:pPr eaLnBrk="1" hangingPunct="1">
              <a:buFontTx/>
              <a:buNone/>
            </a:pPr>
            <a:r>
              <a:rPr lang="tr-TR" smtClean="0"/>
              <a:t>1- Dişetindeki enflamasyonun periodontal tedaviyle minimuma inmeden ortodontik tedaviye başlamamak gerekir.</a:t>
            </a:r>
          </a:p>
          <a:p>
            <a:pPr eaLnBrk="1" hangingPunct="1">
              <a:buFontTx/>
              <a:buNone/>
            </a:pPr>
            <a:r>
              <a:rPr lang="tr-TR" smtClean="0"/>
              <a:t>Dahası; hasta özel ev bakımı teknikleri konusunda bilgili ve istekli olmalıdır.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idx="1"/>
          </p:nvPr>
        </p:nvSpPr>
        <p:spPr>
          <a:xfrm>
            <a:off x="0" y="2143125"/>
            <a:ext cx="9144000" cy="4714875"/>
          </a:xfrm>
        </p:spPr>
        <p:txBody>
          <a:bodyPr/>
          <a:lstStyle/>
          <a:p>
            <a:pPr eaLnBrk="1" hangingPunct="1">
              <a:buFontTx/>
              <a:buNone/>
            </a:pPr>
            <a:r>
              <a:rPr lang="tr-TR" smtClean="0"/>
              <a:t>2- Ortodontik tedavi sırasında periodontist düzenli olarak hastanın periodontal sağlığını kontrol etmelidir. Gerekli müdahaleleri ayrıca yapmalı, ağız bakımı konusunda motivasyonu yenilemelidir. Bu da her 8-12 haftada bir tekrarlanmalıdır.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2 İçerik Yer Tutucusu"/>
          <p:cNvSpPr>
            <a:spLocks noGrp="1"/>
          </p:cNvSpPr>
          <p:nvPr>
            <p:ph idx="1"/>
          </p:nvPr>
        </p:nvSpPr>
        <p:spPr/>
        <p:txBody>
          <a:bodyPr/>
          <a:lstStyle/>
          <a:p>
            <a:pPr eaLnBrk="1" hangingPunct="1"/>
            <a:r>
              <a:rPr lang="tr-TR" smtClean="0"/>
              <a:t>Kontrollerin nedeni enflamasyonu azaltarak dokuya zarar verebilecek  artmış kuvvetlerin neden olabileceği periodontal değişimleri engellemek ve eğer periodontal hastalıkta bir alevlenme oluşursa ortodontistin periodontistle konsültasyonuna göre tedavide değişiklik yapmasıdır.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31913" y="292100"/>
            <a:ext cx="7354887" cy="1384300"/>
          </a:xfrm>
        </p:spPr>
        <p:txBody>
          <a:bodyPr rtlCol="0">
            <a:normAutofit fontScale="90000"/>
          </a:bodyPr>
          <a:lstStyle/>
          <a:p>
            <a:pPr eaLnBrk="1" fontAlgn="auto" hangingPunct="1">
              <a:spcAft>
                <a:spcPts val="0"/>
              </a:spcAft>
              <a:defRPr/>
            </a:pPr>
            <a:r>
              <a:rPr lang="tr-TR" dirty="0" err="1" smtClean="0"/>
              <a:t>Ortodontik</a:t>
            </a:r>
            <a:r>
              <a:rPr lang="tr-TR" dirty="0" smtClean="0"/>
              <a:t> Tedavinin </a:t>
            </a:r>
            <a:r>
              <a:rPr lang="tr-TR" dirty="0" err="1" smtClean="0"/>
              <a:t>Periodontal</a:t>
            </a:r>
            <a:r>
              <a:rPr lang="tr-TR" dirty="0" smtClean="0"/>
              <a:t> Dokulara Etkisi</a:t>
            </a:r>
          </a:p>
        </p:txBody>
      </p:sp>
      <p:sp>
        <p:nvSpPr>
          <p:cNvPr id="3075" name="2 İçerik Yer Tutucusu"/>
          <p:cNvSpPr>
            <a:spLocks noGrp="1"/>
          </p:cNvSpPr>
          <p:nvPr>
            <p:ph idx="1"/>
          </p:nvPr>
        </p:nvSpPr>
        <p:spPr>
          <a:xfrm>
            <a:off x="1187450" y="3068638"/>
            <a:ext cx="7499350" cy="2951162"/>
          </a:xfrm>
        </p:spPr>
        <p:txBody>
          <a:bodyPr/>
          <a:lstStyle/>
          <a:p>
            <a:pPr eaLnBrk="1" hangingPunct="1"/>
            <a:r>
              <a:rPr lang="tr-TR" smtClean="0"/>
              <a:t>İyi bir oral hijyene sahip bireylerde kontrollü uygulanan bir ortodontik tedavi periodonsiyum için zararsızdır.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a:xfrm>
            <a:off x="0" y="1928813"/>
            <a:ext cx="9144000" cy="4929187"/>
          </a:xfrm>
        </p:spPr>
        <p:txBody>
          <a:bodyPr/>
          <a:lstStyle/>
          <a:p>
            <a:pPr eaLnBrk="1" hangingPunct="1">
              <a:buFontTx/>
              <a:buNone/>
            </a:pPr>
            <a:r>
              <a:rPr lang="tr-TR" smtClean="0"/>
              <a:t>3- Cerrahi işlemlerin ortodontik tedaviden sonra yapılması tercih edilmelidir çünkü, ortodontik tedavi sırasında periodonsiyumun şekli değişebilir, böylece tedavi ihtiyacı azalabilir yada cerrahi işlemin niteliği değişebilir. İlave olarak subkrestal  liflerin insizyonu retansiyona yardımcı olur. </a:t>
            </a:r>
          </a:p>
          <a:p>
            <a:pPr eaLnBrk="1" hangingPunct="1"/>
            <a:endParaRPr lang="tr-TR"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p:txBody>
          <a:bodyPr/>
          <a:lstStyle/>
          <a:p>
            <a:pPr eaLnBrk="1" hangingPunct="1">
              <a:buFontTx/>
              <a:buNone/>
            </a:pPr>
            <a:r>
              <a:rPr lang="tr-TR" smtClean="0"/>
              <a:t>4- Periodontal sorunlu hastalarda ortodontik tedavi seçeneği olarak sabit yada hareketli apareyler kullanılabilir.</a:t>
            </a:r>
          </a:p>
          <a:p>
            <a:pPr eaLnBrk="1" hangingPunct="1"/>
            <a:endParaRPr lang="tr-TR"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idx="1"/>
          </p:nvPr>
        </p:nvSpPr>
        <p:spPr>
          <a:xfrm>
            <a:off x="0" y="2000250"/>
            <a:ext cx="9144000" cy="4857750"/>
          </a:xfrm>
        </p:spPr>
        <p:txBody>
          <a:bodyPr/>
          <a:lstStyle/>
          <a:p>
            <a:pPr eaLnBrk="1" hangingPunct="1">
              <a:buFontTx/>
              <a:buNone/>
            </a:pPr>
            <a:r>
              <a:rPr lang="tr-TR" sz="2800" b="1" u="sng" smtClean="0"/>
              <a:t>	Patolojik migrasyonun düzeltilmesinde dikkat edilecek konular:</a:t>
            </a:r>
          </a:p>
          <a:p>
            <a:pPr eaLnBrk="1" hangingPunct="1"/>
            <a:endParaRPr lang="tr-TR" sz="2800" smtClean="0"/>
          </a:p>
          <a:p>
            <a:pPr eaLnBrk="1" hangingPunct="1"/>
            <a:r>
              <a:rPr lang="tr-TR" sz="2800" smtClean="0"/>
              <a:t>Yerine getirilecek diş için yeterli boşluğun olup olmadığı, bu boşluğun çekim yada mine aşındırmasıyla kazanılıp kazanılamayacağı,</a:t>
            </a:r>
          </a:p>
          <a:p>
            <a:pPr eaLnBrk="1" hangingPunct="1"/>
            <a:r>
              <a:rPr lang="tr-TR" sz="2800" smtClean="0"/>
              <a:t>Karşıt çenede ilişkili dişin  olmaması ve diş hareketi sırasında oluşabilecek okluzal travma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2 İçerik Yer Tutucusu"/>
          <p:cNvSpPr>
            <a:spLocks noGrp="1"/>
          </p:cNvSpPr>
          <p:nvPr>
            <p:ph idx="1"/>
          </p:nvPr>
        </p:nvSpPr>
        <p:spPr/>
        <p:txBody>
          <a:bodyPr/>
          <a:lstStyle/>
          <a:p>
            <a:pPr eaLnBrk="1" hangingPunct="1"/>
            <a:r>
              <a:rPr lang="tr-TR" smtClean="0"/>
              <a:t>Periodontal doku kaybının boyutu, azalmış vertikal boyut ve anterior overbite ortodontik harekette sorun çıkartabilir.</a:t>
            </a:r>
          </a:p>
          <a:p>
            <a:pPr eaLnBrk="1" hangingPunct="1"/>
            <a:r>
              <a:rPr lang="tr-TR" smtClean="0"/>
              <a:t>Uygulanacak kuvvetler için yeterli ankraj,</a:t>
            </a:r>
          </a:p>
          <a:p>
            <a:pPr eaLnBrk="1" hangingPunct="1"/>
            <a:r>
              <a:rPr lang="tr-TR" smtClean="0"/>
              <a:t>Estetik kaygılar ve hastanın şikayetinin boyutları,</a:t>
            </a:r>
          </a:p>
          <a:p>
            <a:pPr eaLnBrk="1" hangingPunct="1"/>
            <a:r>
              <a:rPr lang="tr-TR" smtClean="0"/>
              <a:t>Diş hareketinin nedeni olan alışkanlıklar tedavi öncesinde değerlendirilmelidir. </a:t>
            </a:r>
          </a:p>
          <a:p>
            <a:pPr eaLnBrk="1" hangingPunct="1"/>
            <a:endParaRPr lang="tr-TR"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274638"/>
            <a:ext cx="9144000" cy="1143000"/>
          </a:xfrm>
        </p:spPr>
        <p:txBody>
          <a:bodyPr/>
          <a:lstStyle/>
          <a:p>
            <a:pPr eaLnBrk="1" hangingPunct="1"/>
            <a:r>
              <a:rPr lang="tr-TR" sz="4000" smtClean="0"/>
              <a:t>ORTODONTİK TEDAVİNİN PERİODONTAL SAĞLIK AÇISINDANYARARLARI</a:t>
            </a:r>
          </a:p>
        </p:txBody>
      </p:sp>
      <p:sp>
        <p:nvSpPr>
          <p:cNvPr id="25603" name="Rectangle 3"/>
          <p:cNvSpPr>
            <a:spLocks noGrp="1" noChangeArrowheads="1"/>
          </p:cNvSpPr>
          <p:nvPr>
            <p:ph idx="1"/>
          </p:nvPr>
        </p:nvSpPr>
        <p:spPr>
          <a:xfrm>
            <a:off x="457200" y="1927225"/>
            <a:ext cx="8229600" cy="4525963"/>
          </a:xfrm>
        </p:spPr>
        <p:txBody>
          <a:bodyPr/>
          <a:lstStyle/>
          <a:p>
            <a:pPr eaLnBrk="1" hangingPunct="1">
              <a:lnSpc>
                <a:spcPct val="90000"/>
              </a:lnSpc>
            </a:pPr>
            <a:r>
              <a:rPr lang="tr-TR" smtClean="0"/>
              <a:t>Maksiller ya da mandibuler çapraşık ön dişlerin düzeltilmesi</a:t>
            </a:r>
          </a:p>
          <a:p>
            <a:pPr eaLnBrk="1" hangingPunct="1">
              <a:lnSpc>
                <a:spcPct val="90000"/>
              </a:lnSpc>
            </a:pPr>
            <a:r>
              <a:rPr lang="tr-TR" smtClean="0"/>
              <a:t>Dişin ortodontik olarak vertikal ekseninin yeniden pozisyonlandırılması</a:t>
            </a:r>
          </a:p>
          <a:p>
            <a:pPr eaLnBrk="1" hangingPunct="1">
              <a:lnSpc>
                <a:spcPct val="90000"/>
              </a:lnSpc>
            </a:pPr>
            <a:r>
              <a:rPr lang="tr-TR" smtClean="0"/>
              <a:t>Maksiller gingival marjin seviyelerinin estetik ilişkisinin sağlanması</a:t>
            </a:r>
          </a:p>
          <a:p>
            <a:pPr eaLnBrk="1" hangingPunct="1">
              <a:lnSpc>
                <a:spcPct val="90000"/>
              </a:lnSpc>
            </a:pPr>
            <a:r>
              <a:rPr lang="tr-TR" smtClean="0"/>
              <a:t>Maksiller anterior dişlerdeki ciddi kırık vakalarında dişin sürdürülmesi</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idx="1"/>
          </p:nvPr>
        </p:nvSpPr>
        <p:spPr/>
        <p:txBody>
          <a:bodyPr/>
          <a:lstStyle/>
          <a:p>
            <a:pPr eaLnBrk="1" hangingPunct="1"/>
            <a:r>
              <a:rPr lang="tr-TR" smtClean="0"/>
              <a:t>Açık gingival embrajürlerin yeniden düzünlenerek papil oluşturulması</a:t>
            </a:r>
          </a:p>
          <a:p>
            <a:pPr eaLnBrk="1" hangingPunct="1"/>
            <a:r>
              <a:rPr lang="tr-TR" smtClean="0"/>
              <a:t>İmplant yerleştirilmesi ya da sabit restorasyonlar öncesi boşluğa komşu dişlerin pozisyonlarının düzeltilmesi</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tr-TR" sz="4000" dirty="0" smtClean="0"/>
              <a:t>KEMİK DEFEKTLERİNİN ORTODONTİK TEDAVİSİ</a:t>
            </a:r>
          </a:p>
        </p:txBody>
      </p:sp>
      <p:sp>
        <p:nvSpPr>
          <p:cNvPr id="27651" name="Rectangle 3"/>
          <p:cNvSpPr>
            <a:spLocks noGrp="1" noChangeArrowheads="1"/>
          </p:cNvSpPr>
          <p:nvPr>
            <p:ph idx="1"/>
          </p:nvPr>
        </p:nvSpPr>
        <p:spPr>
          <a:xfrm>
            <a:off x="500063" y="2357438"/>
            <a:ext cx="8229600" cy="3590925"/>
          </a:xfrm>
        </p:spPr>
        <p:txBody>
          <a:bodyPr/>
          <a:lstStyle/>
          <a:p>
            <a:pPr eaLnBrk="1" hangingPunct="1"/>
            <a:r>
              <a:rPr lang="tr-TR" smtClean="0"/>
              <a:t>Hemisepta defektleri </a:t>
            </a:r>
          </a:p>
          <a:p>
            <a:pPr eaLnBrk="1" hangingPunct="1"/>
            <a:r>
              <a:rPr lang="tr-TR" smtClean="0"/>
              <a:t>İleri derecede horizontal kemik kaybı</a:t>
            </a:r>
          </a:p>
          <a:p>
            <a:pPr eaLnBrk="1" hangingPunct="1"/>
            <a:r>
              <a:rPr lang="tr-TR" smtClean="0"/>
              <a:t>Furkasyon defektleri</a:t>
            </a:r>
          </a:p>
          <a:p>
            <a:pPr eaLnBrk="1" hangingPunct="1"/>
            <a:r>
              <a:rPr lang="tr-TR" smtClean="0"/>
              <a:t>Yakın köklerin tedavisi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Başlık"/>
          <p:cNvSpPr>
            <a:spLocks noGrp="1"/>
          </p:cNvSpPr>
          <p:nvPr>
            <p:ph type="title"/>
          </p:nvPr>
        </p:nvSpPr>
        <p:spPr/>
        <p:txBody>
          <a:bodyPr/>
          <a:lstStyle/>
          <a:p>
            <a:pPr eaLnBrk="1" hangingPunct="1"/>
            <a:endParaRPr lang="en-GB" smtClean="0"/>
          </a:p>
        </p:txBody>
      </p:sp>
      <p:sp>
        <p:nvSpPr>
          <p:cNvPr id="4099" name="2 İçerik Yer Tutucusu"/>
          <p:cNvSpPr>
            <a:spLocks noGrp="1"/>
          </p:cNvSpPr>
          <p:nvPr>
            <p:ph idx="1"/>
          </p:nvPr>
        </p:nvSpPr>
        <p:spPr>
          <a:xfrm>
            <a:off x="1403350" y="2781300"/>
            <a:ext cx="7354888" cy="3671888"/>
          </a:xfrm>
        </p:spPr>
        <p:txBody>
          <a:bodyPr/>
          <a:lstStyle/>
          <a:p>
            <a:pPr eaLnBrk="1" hangingPunct="1"/>
            <a:r>
              <a:rPr lang="tr-TR" smtClean="0"/>
              <a:t>Kökün uzunluğu ve şekli, </a:t>
            </a:r>
          </a:p>
          <a:p>
            <a:pPr eaLnBrk="1" hangingPunct="1"/>
            <a:r>
              <a:rPr lang="tr-TR" smtClean="0"/>
              <a:t>kemik desteği miktarı, </a:t>
            </a:r>
          </a:p>
          <a:p>
            <a:pPr eaLnBrk="1" hangingPunct="1"/>
            <a:r>
              <a:rPr lang="tr-TR" smtClean="0"/>
              <a:t>kuvvet uygulama noktası periodontal ligamentteki gerilim alanlarını belirler.</a:t>
            </a:r>
          </a:p>
          <a:p>
            <a:pPr eaLnBrk="1" hangingPunct="1"/>
            <a:endParaRPr lang="en-GB"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Başlık"/>
          <p:cNvSpPr>
            <a:spLocks noGrp="1"/>
          </p:cNvSpPr>
          <p:nvPr>
            <p:ph type="title"/>
          </p:nvPr>
        </p:nvSpPr>
        <p:spPr/>
        <p:txBody>
          <a:bodyPr/>
          <a:lstStyle/>
          <a:p>
            <a:pPr eaLnBrk="1" hangingPunct="1"/>
            <a:r>
              <a:rPr lang="tr-TR" sz="4000" smtClean="0"/>
              <a:t>Alveoler kemiğin değerlendirilmesi</a:t>
            </a:r>
          </a:p>
        </p:txBody>
      </p:sp>
      <p:sp>
        <p:nvSpPr>
          <p:cNvPr id="5123" name="2 İçerik Yer Tutucusu"/>
          <p:cNvSpPr>
            <a:spLocks noGrp="1"/>
          </p:cNvSpPr>
          <p:nvPr>
            <p:ph idx="1"/>
          </p:nvPr>
        </p:nvSpPr>
        <p:spPr>
          <a:xfrm>
            <a:off x="250825" y="2060575"/>
            <a:ext cx="3168650" cy="4248150"/>
          </a:xfrm>
        </p:spPr>
        <p:txBody>
          <a:bodyPr/>
          <a:lstStyle/>
          <a:p>
            <a:pPr eaLnBrk="1" hangingPunct="1"/>
            <a:r>
              <a:rPr lang="tr-TR" smtClean="0"/>
              <a:t>Eğer hastada ince bir alveoler kemik ve mukoza varsa ortodontik tedavi sırasında dişeti çekilme olasılığı fazladır.</a:t>
            </a:r>
          </a:p>
        </p:txBody>
      </p:sp>
      <p:pic>
        <p:nvPicPr>
          <p:cNvPr id="5124" name="Picture 4" descr="DSC06701"/>
          <p:cNvPicPr>
            <a:picLocks noChangeAspect="1" noChangeArrowheads="1"/>
          </p:cNvPicPr>
          <p:nvPr/>
        </p:nvPicPr>
        <p:blipFill>
          <a:blip r:embed="rId2" cstate="print"/>
          <a:srcRect/>
          <a:stretch>
            <a:fillRect/>
          </a:stretch>
        </p:blipFill>
        <p:spPr bwMode="auto">
          <a:xfrm>
            <a:off x="3708400" y="2060575"/>
            <a:ext cx="5435600" cy="407828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Başlık"/>
          <p:cNvSpPr>
            <a:spLocks noGrp="1"/>
          </p:cNvSpPr>
          <p:nvPr>
            <p:ph type="title"/>
          </p:nvPr>
        </p:nvSpPr>
        <p:spPr/>
        <p:txBody>
          <a:bodyPr/>
          <a:lstStyle/>
          <a:p>
            <a:pPr eaLnBrk="1" hangingPunct="1"/>
            <a:r>
              <a:rPr lang="tr-TR" smtClean="0"/>
              <a:t>Mukogingival değerlendirme</a:t>
            </a:r>
          </a:p>
        </p:txBody>
      </p:sp>
      <p:sp>
        <p:nvSpPr>
          <p:cNvPr id="6147" name="2 İçerik Yer Tutucusu"/>
          <p:cNvSpPr>
            <a:spLocks noGrp="1"/>
          </p:cNvSpPr>
          <p:nvPr>
            <p:ph idx="1"/>
          </p:nvPr>
        </p:nvSpPr>
        <p:spPr>
          <a:xfrm>
            <a:off x="0" y="2216150"/>
            <a:ext cx="4787900" cy="4525963"/>
          </a:xfrm>
        </p:spPr>
        <p:txBody>
          <a:bodyPr/>
          <a:lstStyle/>
          <a:p>
            <a:pPr eaLnBrk="1" hangingPunct="1"/>
            <a:r>
              <a:rPr lang="tr-TR" smtClean="0"/>
              <a:t>İnce ve hassas dokularda dişeti çekilmesi daha kolay olduğundan sağlıklı ve yeterli kalınlığa sahip yapışık dişeti bölgesinin bulunması önemlidir. </a:t>
            </a:r>
          </a:p>
        </p:txBody>
      </p:sp>
      <p:pic>
        <p:nvPicPr>
          <p:cNvPr id="6148" name="Picture 5" descr="DSC03065"/>
          <p:cNvPicPr>
            <a:picLocks noChangeAspect="1" noChangeArrowheads="1"/>
          </p:cNvPicPr>
          <p:nvPr/>
        </p:nvPicPr>
        <p:blipFill>
          <a:blip r:embed="rId2" cstate="print"/>
          <a:srcRect/>
          <a:stretch>
            <a:fillRect/>
          </a:stretch>
        </p:blipFill>
        <p:spPr bwMode="auto">
          <a:xfrm>
            <a:off x="4787900" y="2060575"/>
            <a:ext cx="4356100" cy="32639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Başlık"/>
          <p:cNvSpPr>
            <a:spLocks noGrp="1"/>
          </p:cNvSpPr>
          <p:nvPr>
            <p:ph type="title"/>
          </p:nvPr>
        </p:nvSpPr>
        <p:spPr/>
        <p:txBody>
          <a:bodyPr/>
          <a:lstStyle/>
          <a:p>
            <a:pPr eaLnBrk="1" hangingPunct="1"/>
            <a:endParaRPr lang="en-GB" smtClean="0"/>
          </a:p>
        </p:txBody>
      </p:sp>
      <p:sp>
        <p:nvSpPr>
          <p:cNvPr id="7171" name="2 İçerik Yer Tutucusu"/>
          <p:cNvSpPr>
            <a:spLocks noGrp="1"/>
          </p:cNvSpPr>
          <p:nvPr>
            <p:ph idx="1"/>
          </p:nvPr>
        </p:nvSpPr>
        <p:spPr>
          <a:xfrm>
            <a:off x="457200" y="1600200"/>
            <a:ext cx="3683000" cy="4525963"/>
          </a:xfrm>
        </p:spPr>
        <p:txBody>
          <a:bodyPr/>
          <a:lstStyle/>
          <a:p>
            <a:pPr eaLnBrk="1" hangingPunct="1"/>
            <a:r>
              <a:rPr lang="tr-TR" smtClean="0"/>
              <a:t>Özellikle bukkal/labial yöndeki diş hareketleri ortodontik tedavi dönemi yada sonrasında dişeti çekilmelerine neden olabilir.</a:t>
            </a:r>
          </a:p>
          <a:p>
            <a:pPr eaLnBrk="1" hangingPunct="1"/>
            <a:endParaRPr lang="en-GB" smtClean="0"/>
          </a:p>
        </p:txBody>
      </p:sp>
      <p:pic>
        <p:nvPicPr>
          <p:cNvPr id="4" name="Picture 1"/>
          <p:cNvPicPr>
            <a:picLocks noChangeAspect="1" noChangeArrowheads="1"/>
          </p:cNvPicPr>
          <p:nvPr/>
        </p:nvPicPr>
        <p:blipFill>
          <a:blip r:embed="rId2" cstate="print"/>
          <a:srcRect/>
          <a:stretch>
            <a:fillRect/>
          </a:stretch>
        </p:blipFill>
        <p:spPr bwMode="auto">
          <a:xfrm>
            <a:off x="4139952" y="2276872"/>
            <a:ext cx="4954906" cy="3437934"/>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Başlık"/>
          <p:cNvSpPr>
            <a:spLocks noGrp="1"/>
          </p:cNvSpPr>
          <p:nvPr>
            <p:ph type="title"/>
          </p:nvPr>
        </p:nvSpPr>
        <p:spPr>
          <a:xfrm>
            <a:off x="428625" y="857250"/>
            <a:ext cx="8229600" cy="1384300"/>
          </a:xfrm>
        </p:spPr>
        <p:txBody>
          <a:bodyPr/>
          <a:lstStyle/>
          <a:p>
            <a:pPr eaLnBrk="1" hangingPunct="1"/>
            <a:r>
              <a:rPr lang="tr-TR" smtClean="0"/>
              <a:t>Gingival enflamasyon ve hiperplazi</a:t>
            </a:r>
          </a:p>
        </p:txBody>
      </p:sp>
      <p:sp>
        <p:nvSpPr>
          <p:cNvPr id="8195" name="2 İçerik Yer Tutucusu"/>
          <p:cNvSpPr>
            <a:spLocks noGrp="1"/>
          </p:cNvSpPr>
          <p:nvPr>
            <p:ph idx="1"/>
          </p:nvPr>
        </p:nvSpPr>
        <p:spPr>
          <a:xfrm>
            <a:off x="457200" y="2857500"/>
            <a:ext cx="8229600" cy="3162300"/>
          </a:xfrm>
        </p:spPr>
        <p:txBody>
          <a:bodyPr/>
          <a:lstStyle/>
          <a:p>
            <a:pPr eaLnBrk="1" hangingPunct="1"/>
            <a:r>
              <a:rPr lang="tr-TR" smtClean="0"/>
              <a:t>Ortodontik tedavi sırasında plak birikimine bağlı olarak çeşitli düzeylerde dişeti iltahabı ve hiperplastik/hipertrofik dişeti büyümeleri görülebilir.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1"/>
          </p:nvPr>
        </p:nvSpPr>
        <p:spPr/>
        <p:txBody>
          <a:bodyPr/>
          <a:lstStyle/>
          <a:p>
            <a:pPr>
              <a:defRPr/>
            </a:pPr>
            <a:r>
              <a:rPr lang="en-GB" smtClean="0"/>
              <a:t>Ortodonti &amp; Periodontoloji</a:t>
            </a:r>
            <a:endParaRPr lang="en-GB"/>
          </a:p>
        </p:txBody>
      </p:sp>
      <p:sp>
        <p:nvSpPr>
          <p:cNvPr id="5" name="4 Slayt Numarası Yer Tutucusu"/>
          <p:cNvSpPr>
            <a:spLocks noGrp="1"/>
          </p:cNvSpPr>
          <p:nvPr>
            <p:ph type="sldNum" sz="quarter" idx="12"/>
          </p:nvPr>
        </p:nvSpPr>
        <p:spPr/>
        <p:txBody>
          <a:bodyPr/>
          <a:lstStyle/>
          <a:p>
            <a:pPr>
              <a:defRPr/>
            </a:pPr>
            <a:fld id="{E89E0B58-F639-4BA0-B3FF-2F223BA8CDD2}" type="slidenum">
              <a:rPr lang="en-GB" smtClean="0"/>
              <a:pPr>
                <a:defRPr/>
              </a:pPr>
              <a:t>8</a:t>
            </a:fld>
            <a:endParaRPr lang="en-GB"/>
          </a:p>
        </p:txBody>
      </p:sp>
      <p:pic>
        <p:nvPicPr>
          <p:cNvPr id="9220" name="Picture 2" descr="C:\Users\kullanicii\Desktop\orto foto\abdulkerim sabit\yeşimnur tuygun\Resim4.jpg"/>
          <p:cNvPicPr>
            <a:picLocks noGrp="1" noChangeAspect="1" noChangeArrowheads="1"/>
          </p:cNvPicPr>
          <p:nvPr>
            <p:ph idx="1"/>
          </p:nvPr>
        </p:nvPicPr>
        <p:blipFill>
          <a:blip r:embed="rId2" cstate="print"/>
          <a:srcRect/>
          <a:stretch>
            <a:fillRect/>
          </a:stretch>
        </p:blipFill>
        <p:spPr>
          <a:xfrm>
            <a:off x="169863" y="549275"/>
            <a:ext cx="8794750" cy="5854700"/>
          </a:xfrm>
        </p:spPr>
      </p:pic>
      <p:sp>
        <p:nvSpPr>
          <p:cNvPr id="7" name="6 Başlık"/>
          <p:cNvSpPr>
            <a:spLocks noGrp="1"/>
          </p:cNvSpPr>
          <p:nvPr>
            <p:ph type="title"/>
          </p:nvPr>
        </p:nvSpPr>
        <p:spPr>
          <a:xfrm>
            <a:off x="468313" y="1052513"/>
            <a:ext cx="8229600" cy="1143000"/>
          </a:xfrm>
        </p:spPr>
        <p:txBody>
          <a:bodyPr>
            <a:noAutofit/>
          </a:bodyPr>
          <a:lstStyle/>
          <a:p>
            <a:pPr eaLnBrk="1" hangingPunct="1">
              <a:defRPr/>
            </a:pPr>
            <a:r>
              <a:rPr lang="tr-TR" sz="3600" dirty="0" err="1" smtClean="0">
                <a:solidFill>
                  <a:schemeClr val="bg1">
                    <a:lumMod val="85000"/>
                  </a:schemeClr>
                </a:solidFill>
              </a:rPr>
              <a:t>Ortodontik</a:t>
            </a:r>
            <a:r>
              <a:rPr lang="tr-TR" sz="3600" dirty="0" smtClean="0">
                <a:solidFill>
                  <a:schemeClr val="bg1">
                    <a:lumMod val="85000"/>
                  </a:schemeClr>
                </a:solidFill>
              </a:rPr>
              <a:t> tedavi başladıktan 1-2 ay sonra dişeti büyümesi gelişebilir. Bu </a:t>
            </a:r>
            <a:r>
              <a:rPr lang="tr-TR" sz="3600" dirty="0" err="1" smtClean="0">
                <a:solidFill>
                  <a:schemeClr val="bg1">
                    <a:lumMod val="85000"/>
                  </a:schemeClr>
                </a:solidFill>
              </a:rPr>
              <a:t>hiperplastik</a:t>
            </a:r>
            <a:r>
              <a:rPr lang="tr-TR" sz="3600" dirty="0" smtClean="0">
                <a:solidFill>
                  <a:schemeClr val="bg1">
                    <a:lumMod val="85000"/>
                  </a:schemeClr>
                </a:solidFill>
              </a:rPr>
              <a:t> ve </a:t>
            </a:r>
            <a:r>
              <a:rPr lang="tr-TR" sz="3600" dirty="0" err="1" smtClean="0">
                <a:solidFill>
                  <a:schemeClr val="bg1">
                    <a:lumMod val="85000"/>
                  </a:schemeClr>
                </a:solidFill>
              </a:rPr>
              <a:t>enflamatuar</a:t>
            </a:r>
            <a:r>
              <a:rPr lang="tr-TR" sz="3600" dirty="0" smtClean="0">
                <a:solidFill>
                  <a:schemeClr val="bg1">
                    <a:lumMod val="85000"/>
                  </a:schemeClr>
                </a:solidFill>
              </a:rPr>
              <a:t> dokular </a:t>
            </a:r>
            <a:r>
              <a:rPr lang="tr-TR" sz="3600" dirty="0" err="1" smtClean="0">
                <a:solidFill>
                  <a:schemeClr val="bg1">
                    <a:lumMod val="85000"/>
                  </a:schemeClr>
                </a:solidFill>
              </a:rPr>
              <a:t>ortodontik</a:t>
            </a:r>
            <a:r>
              <a:rPr lang="tr-TR" sz="3600" dirty="0" smtClean="0">
                <a:solidFill>
                  <a:schemeClr val="bg1">
                    <a:lumMod val="85000"/>
                  </a:schemeClr>
                </a:solidFill>
              </a:rPr>
              <a:t> tedaviyi olumsuz etkileyebilir</a:t>
            </a:r>
            <a:endParaRPr lang="en-GB" sz="3600" dirty="0">
              <a:solidFill>
                <a:schemeClr val="bg1">
                  <a:lumMod val="8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292100"/>
            <a:ext cx="9144000" cy="1384300"/>
          </a:xfrm>
        </p:spPr>
        <p:txBody>
          <a:bodyPr rtlCol="0">
            <a:normAutofit fontScale="90000"/>
          </a:bodyPr>
          <a:lstStyle/>
          <a:p>
            <a:pPr eaLnBrk="1" fontAlgn="auto" hangingPunct="1">
              <a:spcAft>
                <a:spcPts val="0"/>
              </a:spcAft>
              <a:defRPr/>
            </a:pPr>
            <a:r>
              <a:rPr lang="tr-TR" sz="3200" b="1" dirty="0" err="1" smtClean="0"/>
              <a:t>Periodontal</a:t>
            </a:r>
            <a:r>
              <a:rPr lang="tr-TR" sz="3200" b="1" dirty="0" smtClean="0"/>
              <a:t> tedavi sırasında </a:t>
            </a:r>
            <a:r>
              <a:rPr lang="tr-TR" sz="3200" b="1" dirty="0" err="1" smtClean="0"/>
              <a:t>ortodontik</a:t>
            </a:r>
            <a:r>
              <a:rPr lang="tr-TR" sz="3200" b="1" dirty="0" smtClean="0"/>
              <a:t> olarak dişlerin pozisyonlarının değiştirilmesi gerekebilir. Bu durumda aşağıdaki faktörler dikkate alınır.</a:t>
            </a:r>
          </a:p>
        </p:txBody>
      </p:sp>
      <p:sp>
        <p:nvSpPr>
          <p:cNvPr id="10243" name="Rectangle 3"/>
          <p:cNvSpPr>
            <a:spLocks noGrp="1" noChangeArrowheads="1"/>
          </p:cNvSpPr>
          <p:nvPr>
            <p:ph idx="1"/>
          </p:nvPr>
        </p:nvSpPr>
        <p:spPr>
          <a:xfrm>
            <a:off x="395288" y="2743200"/>
            <a:ext cx="8229600" cy="4114800"/>
          </a:xfrm>
        </p:spPr>
        <p:txBody>
          <a:bodyPr/>
          <a:lstStyle/>
          <a:p>
            <a:pPr marL="609600" indent="-609600" eaLnBrk="1" hangingPunct="1"/>
            <a:r>
              <a:rPr lang="tr-TR" smtClean="0"/>
              <a:t>Periodotal sorunun şiddeti ve bu durumun ortodontik tedaviyle giderilme olasılığı.</a:t>
            </a:r>
          </a:p>
          <a:p>
            <a:pPr marL="609600" indent="-609600" eaLnBrk="1" hangingPunct="1"/>
            <a:r>
              <a:rPr lang="tr-TR" smtClean="0"/>
              <a:t>Kalan destek kemiğin miktarı.</a:t>
            </a:r>
          </a:p>
          <a:p>
            <a:pPr marL="609600" indent="-609600" eaLnBrk="1" hangingPunct="1"/>
            <a:r>
              <a:rPr lang="tr-TR" smtClean="0"/>
              <a:t>Periodontal yada oklüzal durumun ortodontik tedavi yapılmazsa daha kötüye gidecek olması.</a:t>
            </a:r>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214</TotalTime>
  <Words>675</Words>
  <Application>Microsoft Office PowerPoint</Application>
  <PresentationFormat>Ekran Gösterisi (4:3)</PresentationFormat>
  <Paragraphs>72</Paragraphs>
  <Slides>26</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26</vt:i4>
      </vt:variant>
    </vt:vector>
  </HeadingPairs>
  <TitlesOfParts>
    <vt:vector size="30" baseType="lpstr">
      <vt:lpstr>Tahoma</vt:lpstr>
      <vt:lpstr>Arial</vt:lpstr>
      <vt:lpstr>Calibri</vt:lpstr>
      <vt:lpstr>Ofis Teması</vt:lpstr>
      <vt:lpstr>PERİODONTOLOJİ ORTODONTİ İLİŞKİSİ</vt:lpstr>
      <vt:lpstr>Ortodontik Tedavinin Periodontal Dokulara Etkisi</vt:lpstr>
      <vt:lpstr>Slayt 3</vt:lpstr>
      <vt:lpstr>Alveoler kemiğin değerlendirilmesi</vt:lpstr>
      <vt:lpstr>Mukogingival değerlendirme</vt:lpstr>
      <vt:lpstr>Slayt 6</vt:lpstr>
      <vt:lpstr>Gingival enflamasyon ve hiperplazi</vt:lpstr>
      <vt:lpstr>Ortodontik tedavi başladıktan 1-2 ay sonra dişeti büyümesi gelişebilir. Bu hiperplastik ve enflamatuar dokular ortodontik tedaviyi olumsuz etkileyebilir</vt:lpstr>
      <vt:lpstr>Periodontal tedavi sırasında ortodontik olarak dişlerin pozisyonlarının değiştirilmesi gerekebilir. Bu durumda aşağıdaki faktörler dikkate alınır.</vt:lpstr>
      <vt:lpstr>Periodontal tedavinin bir parçası olarak yapılacak ortodontik işlemler şunlardır:</vt:lpstr>
      <vt:lpstr>Slayt 11</vt:lpstr>
      <vt:lpstr>Slayt 12</vt:lpstr>
      <vt:lpstr>Slayt 13</vt:lpstr>
      <vt:lpstr>Slayt 14</vt:lpstr>
      <vt:lpstr>Slayt 15</vt:lpstr>
      <vt:lpstr>Periodontal tedavide ortodontik işlemlerin zamanlanması: </vt:lpstr>
      <vt:lpstr>Slayt 17</vt:lpstr>
      <vt:lpstr>Slayt 18</vt:lpstr>
      <vt:lpstr>Slayt 19</vt:lpstr>
      <vt:lpstr>Slayt 20</vt:lpstr>
      <vt:lpstr>Slayt 21</vt:lpstr>
      <vt:lpstr>Slayt 22</vt:lpstr>
      <vt:lpstr>Slayt 23</vt:lpstr>
      <vt:lpstr>ORTODONTİK TEDAVİNİN PERİODONTAL SAĞLIK AÇISINDANYARARLARI</vt:lpstr>
      <vt:lpstr>Slayt 25</vt:lpstr>
      <vt:lpstr>KEMİK DEFEKTLERİNİN ORTODONTİK TEDAVİSİ</vt:lpstr>
    </vt:vector>
  </TitlesOfParts>
  <Company>EXTREME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PERİODONTOLOJİ ORTOONTİ İLİŞKİSİ</dc:title>
  <dc:creator>SMACHER LeBrOn</dc:creator>
  <cp:lastModifiedBy>kullanicii</cp:lastModifiedBy>
  <cp:revision>29</cp:revision>
  <dcterms:created xsi:type="dcterms:W3CDTF">2007-12-14T04:05:45Z</dcterms:created>
  <dcterms:modified xsi:type="dcterms:W3CDTF">2017-11-23T07:48:34Z</dcterms:modified>
</cp:coreProperties>
</file>