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53"/>
  </p:notesMasterIdLst>
  <p:handoutMasterIdLst>
    <p:handoutMasterId r:id="rId54"/>
  </p:handoutMasterIdLst>
  <p:sldIdLst>
    <p:sldId id="256" r:id="rId2"/>
    <p:sldId id="291" r:id="rId3"/>
    <p:sldId id="292" r:id="rId4"/>
    <p:sldId id="294" r:id="rId5"/>
    <p:sldId id="295" r:id="rId6"/>
    <p:sldId id="258" r:id="rId7"/>
    <p:sldId id="297" r:id="rId8"/>
    <p:sldId id="299" r:id="rId9"/>
    <p:sldId id="305" r:id="rId10"/>
    <p:sldId id="300" r:id="rId11"/>
    <p:sldId id="301" r:id="rId12"/>
    <p:sldId id="302" r:id="rId13"/>
    <p:sldId id="304" r:id="rId14"/>
    <p:sldId id="306" r:id="rId15"/>
    <p:sldId id="307" r:id="rId16"/>
    <p:sldId id="308" r:id="rId17"/>
    <p:sldId id="313" r:id="rId18"/>
    <p:sldId id="310" r:id="rId19"/>
    <p:sldId id="314" r:id="rId20"/>
    <p:sldId id="315" r:id="rId21"/>
    <p:sldId id="317" r:id="rId22"/>
    <p:sldId id="312" r:id="rId23"/>
    <p:sldId id="257" r:id="rId24"/>
    <p:sldId id="259" r:id="rId25"/>
    <p:sldId id="260" r:id="rId26"/>
    <p:sldId id="261" r:id="rId27"/>
    <p:sldId id="263" r:id="rId28"/>
    <p:sldId id="262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88" r:id="rId38"/>
    <p:sldId id="274" r:id="rId39"/>
    <p:sldId id="275" r:id="rId40"/>
    <p:sldId id="276" r:id="rId41"/>
    <p:sldId id="278" r:id="rId42"/>
    <p:sldId id="273" r:id="rId43"/>
    <p:sldId id="277" r:id="rId44"/>
    <p:sldId id="286" r:id="rId45"/>
    <p:sldId id="287" r:id="rId46"/>
    <p:sldId id="279" r:id="rId47"/>
    <p:sldId id="281" r:id="rId48"/>
    <p:sldId id="282" r:id="rId49"/>
    <p:sldId id="283" r:id="rId50"/>
    <p:sldId id="289" r:id="rId51"/>
    <p:sldId id="284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48" autoAdjust="0"/>
    <p:restoredTop sz="94660"/>
  </p:normalViewPr>
  <p:slideViewPr>
    <p:cSldViewPr>
      <p:cViewPr varScale="1">
        <p:scale>
          <a:sx n="75" d="100"/>
          <a:sy n="75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32D71-DDCC-48E4-AE8F-ECE3AEECAA79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AC100-A0A8-4DEB-9521-EA56465D1502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A63D5-526B-4BAC-BCE5-F20CBE6EDC81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E1752-B508-4D39-8F3B-4DF245D25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6431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FFB21-BB43-4E52-A0B5-C461C0C0A3F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0735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FFB21-BB43-4E52-A0B5-C461C0C0A3F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8052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E1752-B508-4D39-8F3B-4DF245D25A4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4739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E1752-B508-4D39-8F3B-4DF245D25A4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200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C6C5-453D-41A1-A814-4AF0CE42E02E}" type="datetimeFigureOut">
              <a:rPr lang="en-US" smtClean="0">
                <a:solidFill>
                  <a:srgbClr val="438086"/>
                </a:solidFill>
              </a:rPr>
              <a:pPr/>
              <a:t>12/21/2017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575A-3E8D-4705-8DAA-4FA8360A1B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ikdörtgen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C6C5-453D-41A1-A814-4AF0CE42E02E}" type="datetimeFigureOut">
              <a:rPr lang="en-US" smtClean="0">
                <a:solidFill>
                  <a:srgbClr val="438086"/>
                </a:solidFill>
              </a:rPr>
              <a:pPr/>
              <a:t>12/21/2017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575A-3E8D-4705-8DAA-4FA8360A1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C6C5-453D-41A1-A814-4AF0CE42E02E}" type="datetimeFigureOut">
              <a:rPr lang="en-US" smtClean="0">
                <a:solidFill>
                  <a:srgbClr val="438086"/>
                </a:solidFill>
              </a:rPr>
              <a:pPr/>
              <a:t>12/21/2017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575A-3E8D-4705-8DAA-4FA8360A1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C6C5-453D-41A1-A814-4AF0CE42E02E}" type="datetimeFigureOut">
              <a:rPr lang="en-US" smtClean="0">
                <a:solidFill>
                  <a:srgbClr val="438086"/>
                </a:solidFill>
              </a:rPr>
              <a:pPr/>
              <a:t>12/21/2017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575A-3E8D-4705-8DAA-4FA8360A1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C6C5-453D-41A1-A814-4AF0CE42E02E}" type="datetimeFigureOut">
              <a:rPr lang="en-US" smtClean="0">
                <a:solidFill>
                  <a:srgbClr val="438086"/>
                </a:solidFill>
              </a:rPr>
              <a:pPr/>
              <a:t>12/21/2017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575A-3E8D-4705-8DAA-4FA8360A1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C6C5-453D-41A1-A814-4AF0CE42E02E}" type="datetimeFigureOut">
              <a:rPr lang="en-US" smtClean="0">
                <a:solidFill>
                  <a:srgbClr val="438086"/>
                </a:solidFill>
              </a:rPr>
              <a:pPr/>
              <a:t>12/21/2017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575A-3E8D-4705-8DAA-4FA8360A1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C6C5-453D-41A1-A814-4AF0CE42E02E}" type="datetimeFigureOut">
              <a:rPr lang="en-US" smtClean="0">
                <a:solidFill>
                  <a:srgbClr val="438086"/>
                </a:solidFill>
              </a:rPr>
              <a:pPr/>
              <a:t>12/21/2017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575A-3E8D-4705-8DAA-4FA8360A1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C6C5-453D-41A1-A814-4AF0CE42E02E}" type="datetimeFigureOut">
              <a:rPr lang="en-US" smtClean="0">
                <a:solidFill>
                  <a:srgbClr val="438086"/>
                </a:solidFill>
              </a:rPr>
              <a:pPr/>
              <a:t>12/21/2017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575A-3E8D-4705-8DAA-4FA8360A1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C6C5-453D-41A1-A814-4AF0CE42E02E}" type="datetimeFigureOut">
              <a:rPr lang="en-US" smtClean="0">
                <a:solidFill>
                  <a:srgbClr val="438086"/>
                </a:solidFill>
              </a:rPr>
              <a:pPr/>
              <a:t>12/21/2017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575A-3E8D-4705-8DAA-4FA8360A1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C6C5-453D-41A1-A814-4AF0CE42E02E}" type="datetimeFigureOut">
              <a:rPr lang="en-US" smtClean="0">
                <a:solidFill>
                  <a:srgbClr val="438086"/>
                </a:solidFill>
              </a:rPr>
              <a:pPr/>
              <a:t>12/21/2017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575A-3E8D-4705-8DAA-4FA8360A1B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ikdörtgen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646C6C5-453D-41A1-A814-4AF0CE42E02E}" type="datetimeFigureOut">
              <a:rPr lang="en-US" smtClean="0">
                <a:solidFill>
                  <a:srgbClr val="438086"/>
                </a:solidFill>
              </a:rPr>
              <a:pPr/>
              <a:t>12/21/2017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911575A-3E8D-4705-8DAA-4FA8360A1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Dikdörtgen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646C6C5-453D-41A1-A814-4AF0CE42E02E}" type="datetimeFigureOut">
              <a:rPr lang="en-US" smtClean="0">
                <a:solidFill>
                  <a:srgbClr val="438086"/>
                </a:solidFill>
              </a:rPr>
              <a:pPr/>
              <a:t>12/21/2017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911575A-3E8D-4705-8DAA-4FA8360A1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1829761"/>
          </a:xfrm>
        </p:spPr>
        <p:txBody>
          <a:bodyPr/>
          <a:lstStyle/>
          <a:p>
            <a:r>
              <a:rPr lang="tr-TR" dirty="0" smtClean="0"/>
              <a:t>Plak kontrol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Prof. Dr. Elif Ünsal  2017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168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251442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80728"/>
            <a:ext cx="5328592" cy="338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555" y="4005064"/>
            <a:ext cx="53640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3911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Diş fırçası tasarımı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Fırça kılları demetler şeklinde gruplanmış olup, üç dört  sıra şeklinde yerleşmiştir. Uçları yuvarlatılmış  kıllar düz kesilmiş  uçlara göre dişeti üzerinde  daha az  zedelenme yapar.</a:t>
            </a:r>
          </a:p>
        </p:txBody>
      </p:sp>
    </p:spTree>
    <p:extLst>
      <p:ext uri="{BB962C8B-B14F-4D97-AF65-F5344CB8AC3E}">
        <p14:creationId xmlns="" xmlns:p14="http://schemas.microsoft.com/office/powerpoint/2010/main" val="38949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Pc\Desktop\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12" y="620688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2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Birçok çalışmanın sistematik değerlendirmesi sonucunda   </a:t>
            </a:r>
            <a:r>
              <a:rPr lang="tr-TR" dirty="0" err="1" smtClean="0"/>
              <a:t>superior</a:t>
            </a:r>
            <a:r>
              <a:rPr lang="tr-TR" dirty="0" smtClean="0"/>
              <a:t> bir tasarım tanımlamamıştır.</a:t>
            </a:r>
          </a:p>
          <a:p>
            <a:r>
              <a:rPr lang="tr-TR" dirty="0" smtClean="0"/>
              <a:t> bir fırçayı  tavsiye ederken  hasta tarafından rahat kullanımı  önemli.</a:t>
            </a:r>
          </a:p>
          <a:p>
            <a:r>
              <a:rPr lang="tr-TR" u="sng" dirty="0" smtClean="0"/>
              <a:t>Fırçanın etkinliği    veya potansiyel  zedeleyici etkisi </a:t>
            </a:r>
            <a:r>
              <a:rPr lang="en-US" u="sng" dirty="0" smtClean="0"/>
              <a:t> </a:t>
            </a:r>
            <a:r>
              <a:rPr lang="tr-TR" u="sng" dirty="0" smtClean="0"/>
              <a:t>daha çok fırçanın nasıl kullanıldığı ile alakalıdır</a:t>
            </a:r>
            <a:r>
              <a:rPr lang="en-US" u="sng" dirty="0" smtClean="0"/>
              <a:t>.</a:t>
            </a:r>
            <a:endParaRPr lang="en-US" u="sng" dirty="0"/>
          </a:p>
        </p:txBody>
      </p:sp>
    </p:spTree>
    <p:extLst>
      <p:ext uri="{BB962C8B-B14F-4D97-AF65-F5344CB8AC3E}">
        <p14:creationId xmlns="" xmlns:p14="http://schemas.microsoft.com/office/powerpoint/2010/main" val="4897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 Etkin plak uzaklaştırılması için  sert fırçalama gerekli değil bu </a:t>
            </a:r>
            <a:r>
              <a:rPr lang="tr-TR" dirty="0" err="1" smtClean="0"/>
              <a:t>gingival</a:t>
            </a:r>
            <a:r>
              <a:rPr lang="tr-TR" dirty="0" smtClean="0"/>
              <a:t> çekilmeye ,dişin </a:t>
            </a:r>
            <a:r>
              <a:rPr lang="tr-TR" dirty="0" err="1" smtClean="0"/>
              <a:t>servikalinde</a:t>
            </a:r>
            <a:r>
              <a:rPr lang="tr-TR" dirty="0" smtClean="0"/>
              <a:t>  kama  </a:t>
            </a:r>
            <a:r>
              <a:rPr lang="tr-TR" dirty="0" err="1" smtClean="0"/>
              <a:t>defektlerine</a:t>
            </a:r>
            <a:r>
              <a:rPr lang="tr-TR" dirty="0" smtClean="0"/>
              <a:t>   ve </a:t>
            </a:r>
            <a:r>
              <a:rPr lang="tr-TR" dirty="0" err="1" smtClean="0"/>
              <a:t>gingivada</a:t>
            </a:r>
            <a:r>
              <a:rPr lang="tr-TR" dirty="0" smtClean="0"/>
              <a:t> ağrılı </a:t>
            </a:r>
            <a:r>
              <a:rPr lang="tr-TR" dirty="0" err="1" smtClean="0"/>
              <a:t>ülserasyonlara</a:t>
            </a:r>
            <a:r>
              <a:rPr lang="tr-TR" dirty="0" smtClean="0"/>
              <a:t> neden olabilir. </a:t>
            </a:r>
          </a:p>
          <a:p>
            <a:r>
              <a:rPr lang="tr-TR" dirty="0" smtClean="0"/>
              <a:t>Diş  </a:t>
            </a:r>
            <a:r>
              <a:rPr lang="tr-TR" dirty="0" err="1" smtClean="0"/>
              <a:t>fırçları</a:t>
            </a:r>
            <a:r>
              <a:rPr lang="tr-TR" dirty="0" smtClean="0"/>
              <a:t> </a:t>
            </a:r>
            <a:r>
              <a:rPr lang="tr-TR" dirty="0" err="1" smtClean="0"/>
              <a:t>periodik</a:t>
            </a:r>
            <a:r>
              <a:rPr lang="tr-TR" dirty="0" smtClean="0"/>
              <a:t> olarak değiştirilmeli  9 haftaya kadar kıllarda bozulma olmuyor. Genelde birçok hekim 3-4 ayda bir değiştirilmesini öneriyor.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487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Tavsiyeler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•</a:t>
            </a:r>
            <a:r>
              <a:rPr lang="tr-TR" dirty="0" smtClean="0"/>
              <a:t>Yumuşak naylon kıllı fırçalar  uygun kullanıldıklarında etkin temizlik yaparken  uzun süre etkili kalarak dişeti ve kök yüzeylerini   </a:t>
            </a:r>
            <a:r>
              <a:rPr lang="tr-TR" dirty="0" err="1" smtClean="0"/>
              <a:t>travmatize</a:t>
            </a:r>
            <a:r>
              <a:rPr lang="tr-TR" dirty="0" smtClean="0"/>
              <a:t> etmeden kullanılabilirler.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/>
              <a:t>• </a:t>
            </a:r>
            <a:r>
              <a:rPr lang="tr-TR" dirty="0" smtClean="0"/>
              <a:t>Fırçalar 3-4  ayda bir değiştirilmelidir.</a:t>
            </a:r>
            <a:endParaRPr lang="en-US" dirty="0"/>
          </a:p>
          <a:p>
            <a:r>
              <a:rPr lang="en-US" dirty="0"/>
              <a:t>• </a:t>
            </a:r>
            <a:r>
              <a:rPr lang="tr-TR" dirty="0" smtClean="0"/>
              <a:t>Eğer hasta belli tipte bir  fırça tasarımından fayda gördüyse  kullanmaya devam etmelidir.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04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Elektrikli diş fırçaları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1939 da ileri geri  fırçalama tekniğini taklit eden elektrikli diş fırçaları üretildi. </a:t>
            </a:r>
          </a:p>
          <a:p>
            <a:r>
              <a:rPr lang="tr-TR" dirty="0" smtClean="0"/>
              <a:t>Bunu dairesel veya eliptik hareketler yapan veya bunların kombinasyonu şeklinde hareket eden modeller üretildi.</a:t>
            </a:r>
          </a:p>
          <a:p>
            <a:r>
              <a:rPr lang="tr-TR" dirty="0" smtClean="0"/>
              <a:t>Günümüzde  titreşim ve rotasyon hareketi  yapanlar üretilirken  bazı fırçalarda  temizliği arttırmak için düşük frekans  akustik enerji  de kullanılmaktadır.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86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Pc\Desktop\Elektrikli dis fircasi uclar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820472" cy="3832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424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Düşük frekans akustik enerji  dinamik sıvı hareketini yaratırken, temizliği kıl demetlerinin uçlarından  uzakta gerçekleştirmektedir. </a:t>
            </a:r>
          </a:p>
          <a:p>
            <a:r>
              <a:rPr lang="en-US" dirty="0" smtClean="0"/>
              <a:t> </a:t>
            </a:r>
            <a:r>
              <a:rPr lang="tr-TR" dirty="0" smtClean="0"/>
              <a:t>Titreşimler bakterilerin oral yüzeylere  tutunmasına da etkilidir.  Elektrikli fırçalar </a:t>
            </a:r>
            <a:r>
              <a:rPr lang="tr-TR" dirty="0" err="1" smtClean="0"/>
              <a:t>daki</a:t>
            </a:r>
            <a:r>
              <a:rPr lang="tr-TR" dirty="0" smtClean="0"/>
              <a:t>  </a:t>
            </a:r>
            <a:r>
              <a:rPr lang="tr-TR" dirty="0" err="1"/>
              <a:t>s</a:t>
            </a:r>
            <a:r>
              <a:rPr lang="tr-TR" dirty="0" err="1" smtClean="0"/>
              <a:t>onik</a:t>
            </a:r>
            <a:r>
              <a:rPr lang="tr-TR" dirty="0" smtClean="0"/>
              <a:t> vibrasyonun </a:t>
            </a:r>
            <a:r>
              <a:rPr lang="en-US" dirty="0" smtClean="0"/>
              <a:t> </a:t>
            </a:r>
            <a:r>
              <a:rPr lang="tr-TR" dirty="0" smtClean="0"/>
              <a:t>ne de mekanik hareketin  bakteri hücresinin canlılığı üzerine etkisi olmadığı gösterilmiştir.</a:t>
            </a:r>
          </a:p>
          <a:p>
            <a:r>
              <a:rPr lang="tr-TR" dirty="0" smtClean="0"/>
              <a:t>Bu fırçalar tarafından yaratılan hidrodinamik  </a:t>
            </a:r>
            <a:r>
              <a:rPr lang="en-US" dirty="0" smtClean="0"/>
              <a:t> </a:t>
            </a:r>
            <a:r>
              <a:rPr lang="tr-TR" dirty="0" smtClean="0"/>
              <a:t>makaslama</a:t>
            </a:r>
            <a:r>
              <a:rPr lang="en-US" dirty="0" smtClean="0"/>
              <a:t> </a:t>
            </a:r>
            <a:r>
              <a:rPr lang="tr-TR" dirty="0" smtClean="0"/>
              <a:t>kuvvetleri </a:t>
            </a:r>
            <a:r>
              <a:rPr lang="tr-TR" dirty="0" err="1" smtClean="0"/>
              <a:t>biyofilmi</a:t>
            </a:r>
            <a:r>
              <a:rPr lang="tr-TR" dirty="0" smtClean="0"/>
              <a:t> kıl uçlarından kısa bir </a:t>
            </a:r>
            <a:r>
              <a:rPr lang="tr-TR" dirty="0" err="1" smtClean="0"/>
              <a:t>mesafade</a:t>
            </a:r>
            <a:r>
              <a:rPr lang="tr-TR" dirty="0" smtClean="0"/>
              <a:t>  bozmakta bu da ilave  </a:t>
            </a:r>
            <a:r>
              <a:rPr lang="tr-TR" dirty="0" err="1" smtClean="0"/>
              <a:t>interproksimal</a:t>
            </a:r>
            <a:r>
              <a:rPr lang="tr-TR" dirty="0" smtClean="0"/>
              <a:t> </a:t>
            </a:r>
            <a:r>
              <a:rPr lang="tr-TR" dirty="0" err="1" smtClean="0"/>
              <a:t>biyofilm</a:t>
            </a:r>
            <a:r>
              <a:rPr lang="tr-TR" dirty="0" smtClean="0"/>
              <a:t> uzaklaştırılmasını  </a:t>
            </a:r>
            <a:r>
              <a:rPr lang="en-US" dirty="0" smtClean="0"/>
              <a:t> </a:t>
            </a:r>
            <a:r>
              <a:rPr lang="tr-TR" dirty="0" smtClean="0"/>
              <a:t> açıklamaktadır.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75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Elektrikli diş fırçaları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Hastanın </a:t>
            </a:r>
            <a:r>
              <a:rPr lang="tr-TR" dirty="0" err="1" smtClean="0"/>
              <a:t>kabulu</a:t>
            </a:r>
            <a:r>
              <a:rPr lang="tr-TR" dirty="0" smtClean="0"/>
              <a:t>  ve kullanması iyi.</a:t>
            </a:r>
          </a:p>
          <a:p>
            <a:r>
              <a:rPr lang="tr-TR" dirty="0" smtClean="0"/>
              <a:t>Tanıtılan hastaların</a:t>
            </a:r>
            <a:r>
              <a:rPr lang="en-US" dirty="0" smtClean="0"/>
              <a:t>. 88.9</a:t>
            </a:r>
            <a:r>
              <a:rPr lang="en-US" dirty="0"/>
              <a:t>% </a:t>
            </a:r>
            <a:r>
              <a:rPr lang="tr-TR" dirty="0" smtClean="0"/>
              <a:t> u bunu kullanmaya devam ediyor.</a:t>
            </a:r>
          </a:p>
          <a:p>
            <a:r>
              <a:rPr lang="tr-TR" dirty="0" smtClean="0"/>
              <a:t>Fakat  5-6 ay kullanımı takiben cazibesini kaybettiği için kullanımını bırakıyorlar.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462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İyi bir </a:t>
            </a:r>
            <a:r>
              <a:rPr lang="tr-TR" dirty="0" err="1" smtClean="0"/>
              <a:t>supragingival</a:t>
            </a:r>
            <a:r>
              <a:rPr lang="tr-TR" dirty="0" smtClean="0"/>
              <a:t> </a:t>
            </a:r>
            <a:r>
              <a:rPr lang="tr-TR" dirty="0" err="1" smtClean="0"/>
              <a:t>biyofilm</a:t>
            </a:r>
            <a:r>
              <a:rPr lang="tr-TR" dirty="0" smtClean="0"/>
              <a:t> kontrolü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tr-TR" dirty="0" err="1" smtClean="0"/>
              <a:t>subgingival</a:t>
            </a:r>
            <a:r>
              <a:rPr lang="tr-TR" dirty="0" smtClean="0"/>
              <a:t>  plak büyümesi ve kompozisyonuna etki ederken </a:t>
            </a:r>
          </a:p>
          <a:p>
            <a:r>
              <a:rPr lang="tr-TR" dirty="0" smtClean="0"/>
              <a:t> sağlıklı bir </a:t>
            </a:r>
            <a:r>
              <a:rPr lang="tr-TR" dirty="0" err="1" smtClean="0"/>
              <a:t>mikroflora</a:t>
            </a:r>
            <a:r>
              <a:rPr lang="tr-TR" dirty="0" smtClean="0"/>
              <a:t> oluşumunu destekler </a:t>
            </a:r>
          </a:p>
          <a:p>
            <a:r>
              <a:rPr lang="tr-TR" dirty="0" smtClean="0"/>
              <a:t>, </a:t>
            </a:r>
            <a:r>
              <a:rPr lang="tr-TR" dirty="0" err="1" smtClean="0"/>
              <a:t>kalkulus</a:t>
            </a:r>
            <a:r>
              <a:rPr lang="tr-TR" dirty="0" smtClean="0"/>
              <a:t> oluşumunu azaltır.</a:t>
            </a: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09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Elektrikli fırçalar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Çocuklar ve </a:t>
            </a:r>
            <a:r>
              <a:rPr lang="tr-TR" dirty="0" err="1" smtClean="0"/>
              <a:t>adölesanlarda</a:t>
            </a:r>
            <a:r>
              <a:rPr lang="tr-TR" dirty="0" smtClean="0"/>
              <a:t> </a:t>
            </a:r>
          </a:p>
          <a:p>
            <a:r>
              <a:rPr lang="tr-TR" dirty="0" smtClean="0"/>
              <a:t>Fiziksel </a:t>
            </a:r>
            <a:r>
              <a:rPr lang="tr-TR" dirty="0" err="1" smtClean="0"/>
              <a:t>mental</a:t>
            </a:r>
            <a:r>
              <a:rPr lang="tr-TR" dirty="0" smtClean="0"/>
              <a:t> </a:t>
            </a:r>
            <a:r>
              <a:rPr lang="tr-TR" dirty="0"/>
              <a:t> </a:t>
            </a:r>
            <a:r>
              <a:rPr lang="tr-TR" dirty="0" smtClean="0"/>
              <a:t>problemli çocuklarda</a:t>
            </a:r>
          </a:p>
          <a:p>
            <a:r>
              <a:rPr lang="tr-TR" dirty="0" smtClean="0"/>
              <a:t>Hastanede yatan hastalarda başkaları ağız bakımını yapıyorsa</a:t>
            </a:r>
          </a:p>
          <a:p>
            <a:r>
              <a:rPr lang="tr-TR" dirty="0" smtClean="0"/>
              <a:t>Sabit </a:t>
            </a:r>
            <a:r>
              <a:rPr lang="tr-TR" dirty="0" err="1" smtClean="0"/>
              <a:t>ortodontik</a:t>
            </a:r>
            <a:r>
              <a:rPr lang="tr-TR" dirty="0" smtClean="0"/>
              <a:t> </a:t>
            </a:r>
            <a:r>
              <a:rPr lang="tr-TR" dirty="0" err="1" smtClean="0"/>
              <a:t>aperey</a:t>
            </a:r>
            <a:r>
              <a:rPr lang="tr-TR" dirty="0" smtClean="0"/>
              <a:t> taşıyan hastalarda</a:t>
            </a:r>
          </a:p>
          <a:p>
            <a:r>
              <a:rPr lang="tr-TR" dirty="0"/>
              <a:t> </a:t>
            </a:r>
            <a:r>
              <a:rPr lang="tr-TR" dirty="0" smtClean="0"/>
              <a:t>Yine çalışmalarda  </a:t>
            </a:r>
            <a:r>
              <a:rPr lang="tr-TR" dirty="0" err="1" smtClean="0"/>
              <a:t>romatoid</a:t>
            </a:r>
            <a:r>
              <a:rPr lang="tr-TR" dirty="0" smtClean="0"/>
              <a:t> </a:t>
            </a:r>
            <a:r>
              <a:rPr lang="tr-TR" dirty="0" err="1" smtClean="0"/>
              <a:t>artridli</a:t>
            </a:r>
            <a:r>
              <a:rPr lang="tr-TR" dirty="0" smtClean="0"/>
              <a:t> hastalarda rutinde kullanımında veya fırçayı zaten çok iyi kullanan çocuklarda  veya kronik </a:t>
            </a:r>
            <a:r>
              <a:rPr lang="tr-TR" dirty="0" err="1" smtClean="0"/>
              <a:t>periodontitis</a:t>
            </a:r>
            <a:r>
              <a:rPr lang="tr-TR" dirty="0" smtClean="0"/>
              <a:t> hastalarında ilave bir fayda sağlamadığı gösterilmiştir.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69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Titreşimli ve rotasyonlu hareket yapan elektrikli fırçalar  manuel fırçaya göre  plak </a:t>
            </a:r>
            <a:r>
              <a:rPr lang="tr-TR" dirty="0" err="1" smtClean="0"/>
              <a:t>biyofilmini</a:t>
            </a:r>
            <a:r>
              <a:rPr lang="tr-TR" dirty="0" smtClean="0"/>
              <a:t> uzaklaştırır ve </a:t>
            </a:r>
            <a:r>
              <a:rPr lang="tr-TR" dirty="0" err="1" smtClean="0"/>
              <a:t>gingival</a:t>
            </a:r>
            <a:r>
              <a:rPr lang="tr-TR" dirty="0" smtClean="0"/>
              <a:t> kanamayı azaltır.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/>
              <a:t>• </a:t>
            </a:r>
            <a:r>
              <a:rPr lang="tr-TR" dirty="0" smtClean="0"/>
              <a:t>Elektrikli fırça kullanmak isteyen hastalar yüreklendirilmeli,</a:t>
            </a:r>
          </a:p>
          <a:p>
            <a:r>
              <a:rPr lang="tr-TR" dirty="0" smtClean="0"/>
              <a:t>Bu fırçaların kullanım şekilleri ile ilgili doğru bilgilendirilmeliler </a:t>
            </a:r>
          </a:p>
          <a:p>
            <a:r>
              <a:rPr lang="en-US" dirty="0" smtClean="0"/>
              <a:t>• </a:t>
            </a:r>
            <a:r>
              <a:rPr lang="tr-TR" dirty="0" smtClean="0"/>
              <a:t>İyi ve yeterli fırçalayamayan hastalar, çocuklar ya da hasta  bakıcılar   elektrikli fırçayı rahat kullanabilirler.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91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Manuel ve elektrikli diş fırçaları karşılaştırmaları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Kısa dönem çalışmalarda </a:t>
            </a:r>
            <a:r>
              <a:rPr lang="tr-TR" dirty="0" err="1" smtClean="0"/>
              <a:t>biyofilm</a:t>
            </a:r>
            <a:r>
              <a:rPr lang="tr-TR" dirty="0" smtClean="0"/>
              <a:t> plak uzaklaştırmada benzer sonuçlar göstermişler.</a:t>
            </a:r>
            <a:r>
              <a:rPr lang="en-US" dirty="0" smtClean="0"/>
              <a:t> </a:t>
            </a:r>
            <a:r>
              <a:rPr lang="tr-TR" dirty="0" smtClean="0"/>
              <a:t>Bir derleme  makalede manuel fırçaya oranla  titreşim ve dönen  hareketlere  sahip elektrikli fırçalar  </a:t>
            </a:r>
            <a:r>
              <a:rPr lang="tr-TR" dirty="0" err="1" smtClean="0"/>
              <a:t>mikrobiyal</a:t>
            </a:r>
            <a:r>
              <a:rPr lang="tr-TR" dirty="0" smtClean="0"/>
              <a:t> plağı   %11 daha  azalttılar, ve  </a:t>
            </a:r>
            <a:r>
              <a:rPr lang="tr-TR" dirty="0" err="1" smtClean="0"/>
              <a:t>gingival</a:t>
            </a:r>
            <a:r>
              <a:rPr lang="tr-TR" dirty="0" smtClean="0"/>
              <a:t> kanamayı %6 daha azalttılar.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27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Diş fırçalama Teknikleri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Etkin olduğu düşünülen  birçok teknik tanımlanmıştır. Bunlar  fırçalama sırasındaki  hareketlere göre isim almışlardır:</a:t>
            </a:r>
          </a:p>
          <a:p>
            <a:endParaRPr lang="tr-TR" i="1" dirty="0"/>
          </a:p>
          <a:p>
            <a:r>
              <a:rPr lang="en-US" i="1" dirty="0" smtClean="0"/>
              <a:t>Roll</a:t>
            </a:r>
            <a:r>
              <a:rPr lang="tr-TR" i="1" dirty="0" smtClean="0"/>
              <a:t> (süpürme)</a:t>
            </a:r>
            <a:r>
              <a:rPr lang="en-US" i="1" dirty="0" smtClean="0"/>
              <a:t>: </a:t>
            </a:r>
            <a:r>
              <a:rPr lang="en-US" dirty="0"/>
              <a:t>Roll2 or modified </a:t>
            </a:r>
            <a:r>
              <a:rPr lang="en-US" dirty="0" err="1"/>
              <a:t>Stillman</a:t>
            </a:r>
            <a:r>
              <a:rPr lang="en-US" dirty="0"/>
              <a:t> </a:t>
            </a:r>
            <a:r>
              <a:rPr lang="tr-TR" dirty="0" smtClean="0"/>
              <a:t>tekniği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i="1" dirty="0" smtClean="0"/>
              <a:t>Vibratory</a:t>
            </a:r>
            <a:r>
              <a:rPr lang="tr-TR" i="1" dirty="0" smtClean="0"/>
              <a:t>  (titreşimli)</a:t>
            </a:r>
            <a:r>
              <a:rPr lang="en-US" i="1" dirty="0" smtClean="0"/>
              <a:t>: </a:t>
            </a:r>
            <a:r>
              <a:rPr lang="en-US" dirty="0" err="1" smtClean="0"/>
              <a:t>Stillma</a:t>
            </a:r>
            <a:r>
              <a:rPr lang="tr-TR" dirty="0" smtClean="0"/>
              <a:t>n,</a:t>
            </a:r>
            <a:r>
              <a:rPr lang="en-US" dirty="0" smtClean="0"/>
              <a:t> Charters</a:t>
            </a:r>
            <a:r>
              <a:rPr lang="tr-TR" dirty="0" smtClean="0"/>
              <a:t>,</a:t>
            </a:r>
            <a:r>
              <a:rPr lang="en-US" dirty="0" smtClean="0"/>
              <a:t> </a:t>
            </a:r>
            <a:r>
              <a:rPr lang="tr-TR" dirty="0" smtClean="0"/>
              <a:t>ve </a:t>
            </a:r>
            <a:r>
              <a:rPr lang="tr-TR" dirty="0" err="1" smtClean="0"/>
              <a:t>Bass</a:t>
            </a:r>
            <a:r>
              <a:rPr lang="tr-TR" dirty="0" smtClean="0"/>
              <a:t>  teknikleri</a:t>
            </a:r>
            <a:endParaRPr lang="en-US" dirty="0"/>
          </a:p>
          <a:p>
            <a:r>
              <a:rPr lang="en-US" i="1" dirty="0" smtClean="0"/>
              <a:t>Circular</a:t>
            </a:r>
            <a:r>
              <a:rPr lang="tr-TR" i="1" dirty="0" smtClean="0"/>
              <a:t> (dairesel)</a:t>
            </a:r>
            <a:r>
              <a:rPr lang="en-US" i="1" dirty="0" smtClean="0"/>
              <a:t>: </a:t>
            </a:r>
            <a:r>
              <a:rPr lang="en-US" dirty="0" err="1"/>
              <a:t>Fones</a:t>
            </a:r>
            <a:r>
              <a:rPr lang="en-US" dirty="0"/>
              <a:t> </a:t>
            </a:r>
            <a:r>
              <a:rPr lang="en-US" dirty="0" err="1" smtClean="0"/>
              <a:t>te</a:t>
            </a:r>
            <a:r>
              <a:rPr lang="tr-TR" dirty="0" err="1" smtClean="0"/>
              <a:t>kniği</a:t>
            </a:r>
            <a:endParaRPr lang="en-US" dirty="0"/>
          </a:p>
          <a:p>
            <a:r>
              <a:rPr lang="en-US" i="1" dirty="0" err="1" smtClean="0"/>
              <a:t>Verti</a:t>
            </a:r>
            <a:r>
              <a:rPr lang="tr-TR" i="1" dirty="0" smtClean="0"/>
              <a:t>kal </a:t>
            </a:r>
            <a:r>
              <a:rPr lang="en-US" i="1" dirty="0" smtClean="0"/>
              <a:t>: </a:t>
            </a:r>
            <a:r>
              <a:rPr lang="en-US" dirty="0"/>
              <a:t>Leonard </a:t>
            </a:r>
            <a:r>
              <a:rPr lang="en-US" dirty="0" err="1" smtClean="0"/>
              <a:t>te</a:t>
            </a:r>
            <a:r>
              <a:rPr lang="tr-TR" dirty="0" err="1" smtClean="0"/>
              <a:t>kniği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i="1" dirty="0"/>
              <a:t>Horizontal: </a:t>
            </a:r>
            <a:r>
              <a:rPr lang="en-US" dirty="0"/>
              <a:t>Scrub </a:t>
            </a:r>
            <a:r>
              <a:rPr lang="en-US" dirty="0" err="1" smtClean="0"/>
              <a:t>te</a:t>
            </a:r>
            <a:r>
              <a:rPr lang="tr-TR" dirty="0" err="1" smtClean="0"/>
              <a:t>kniği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90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Bass</a:t>
            </a:r>
            <a:r>
              <a:rPr lang="tr-TR" dirty="0" smtClean="0"/>
              <a:t> Tekniği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Fırça kıllarının  </a:t>
            </a:r>
            <a:r>
              <a:rPr lang="tr-TR" dirty="0" err="1" smtClean="0"/>
              <a:t>dento</a:t>
            </a:r>
            <a:r>
              <a:rPr lang="tr-TR" dirty="0" smtClean="0"/>
              <a:t> </a:t>
            </a:r>
            <a:r>
              <a:rPr lang="tr-TR" dirty="0" err="1" smtClean="0"/>
              <a:t>gingival</a:t>
            </a:r>
            <a:r>
              <a:rPr lang="tr-TR" dirty="0" smtClean="0"/>
              <a:t> alana konumlanması nedeniyle en çok  önerilen tekniktir. Kılların hafifçe cep içerisine yerleşmesi </a:t>
            </a:r>
            <a:r>
              <a:rPr lang="tr-TR" dirty="0" err="1" smtClean="0"/>
              <a:t>supragingival</a:t>
            </a:r>
            <a:r>
              <a:rPr lang="tr-TR" dirty="0" smtClean="0"/>
              <a:t> hem de kısmen  </a:t>
            </a:r>
            <a:r>
              <a:rPr lang="tr-TR" dirty="0" err="1" smtClean="0"/>
              <a:t>subgingival</a:t>
            </a:r>
            <a:r>
              <a:rPr lang="tr-TR" dirty="0" smtClean="0"/>
              <a:t> </a:t>
            </a:r>
            <a:r>
              <a:rPr lang="tr-TR" dirty="0" err="1" smtClean="0"/>
              <a:t>biyofilmi</a:t>
            </a:r>
            <a:r>
              <a:rPr lang="tr-TR" dirty="0" smtClean="0"/>
              <a:t> uzaklaştırır. Kontrollü titreşimli hareket  </a:t>
            </a:r>
            <a:r>
              <a:rPr lang="tr-TR" dirty="0" err="1" smtClean="0"/>
              <a:t>mikrobiyal</a:t>
            </a:r>
            <a:r>
              <a:rPr lang="tr-TR" dirty="0" smtClean="0"/>
              <a:t> plağı hareketlendirir ve travmayı önler.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492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Bass</a:t>
            </a:r>
            <a:r>
              <a:rPr lang="tr-TR" dirty="0" smtClean="0"/>
              <a:t> Tekniği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</a:t>
            </a:r>
            <a:r>
              <a:rPr lang="tr-TR" dirty="0" smtClean="0"/>
              <a:t>Yumuşak diş fırçası başını </a:t>
            </a:r>
            <a:r>
              <a:rPr lang="tr-TR" dirty="0" err="1" smtClean="0"/>
              <a:t>oklüzal</a:t>
            </a:r>
            <a:r>
              <a:rPr lang="tr-TR" dirty="0" smtClean="0"/>
              <a:t> düzleme paralel yerleştirin, fırça başı 3-4  dişi kapsamalı, arktaki en son dişin </a:t>
            </a:r>
            <a:r>
              <a:rPr lang="tr-TR" dirty="0" err="1" smtClean="0"/>
              <a:t>distalini</a:t>
            </a:r>
            <a:r>
              <a:rPr lang="tr-TR" dirty="0" smtClean="0"/>
              <a:t> içine almalı</a:t>
            </a:r>
          </a:p>
          <a:p>
            <a:r>
              <a:rPr lang="en-US" dirty="0" smtClean="0"/>
              <a:t>2.</a:t>
            </a:r>
            <a:r>
              <a:rPr lang="tr-TR" dirty="0" smtClean="0"/>
              <a:t> Fırça </a:t>
            </a:r>
            <a:r>
              <a:rPr lang="tr-TR" dirty="0" err="1" smtClean="0"/>
              <a:t>kıllları</a:t>
            </a:r>
            <a:r>
              <a:rPr lang="tr-TR" dirty="0" smtClean="0"/>
              <a:t>  dişin uzun aksına  45 derece açıyla yerleşmeli</a:t>
            </a:r>
            <a:r>
              <a:rPr lang="en-US" dirty="0" smtClean="0"/>
              <a:t> </a:t>
            </a:r>
            <a:endParaRPr lang="tr-TR" dirty="0" smtClean="0"/>
          </a:p>
          <a:p>
            <a:r>
              <a:rPr lang="en-US" dirty="0" smtClean="0"/>
              <a:t>3. </a:t>
            </a:r>
            <a:r>
              <a:rPr lang="tr-TR" dirty="0" smtClean="0"/>
              <a:t> Titreşimli bir basınçla  kılların ucunu uzaklaştırmayacak şekilde  kısa ileri geri hareket verilmeli. Bu hareket kılların uç kısmını </a:t>
            </a:r>
            <a:r>
              <a:rPr lang="tr-TR" dirty="0" err="1" smtClean="0"/>
              <a:t>gingival</a:t>
            </a:r>
            <a:r>
              <a:rPr lang="tr-TR" dirty="0" smtClean="0"/>
              <a:t> cep bölgesinde ve  </a:t>
            </a:r>
            <a:r>
              <a:rPr lang="tr-TR" dirty="0" err="1" smtClean="0"/>
              <a:t>interproksimal</a:t>
            </a:r>
            <a:r>
              <a:rPr lang="tr-TR" dirty="0" smtClean="0"/>
              <a:t> </a:t>
            </a:r>
            <a:r>
              <a:rPr lang="tr-TR" dirty="0" err="1" smtClean="0"/>
              <a:t>embrazürlere</a:t>
            </a:r>
            <a:r>
              <a:rPr lang="tr-TR" dirty="0" smtClean="0"/>
              <a:t> doğru yönlendirir.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18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309634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671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6740" y="1774825"/>
            <a:ext cx="693052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984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540" y="1774825"/>
            <a:ext cx="6918919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139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Elektrikli Fırçalar ile fırçalamak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fırçalar ile fırçalarken özel bir teknik kullanmaya gerek yoktur. Fırça dişle dişetinin  birleştiği yere konumlanır.  Manuel fırçada kullanılan teknikleri bu fırçalarla da kullanabiliriz.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54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tr-TR" dirty="0" err="1" smtClean="0"/>
              <a:t>Mikrobiyal</a:t>
            </a:r>
            <a:r>
              <a:rPr lang="tr-TR" dirty="0" smtClean="0"/>
              <a:t> plak, </a:t>
            </a:r>
            <a:r>
              <a:rPr lang="tr-TR" dirty="0" err="1" smtClean="0"/>
              <a:t>biofilm</a:t>
            </a:r>
            <a:r>
              <a:rPr lang="tr-TR" dirty="0" smtClean="0"/>
              <a:t> kontrolü  </a:t>
            </a:r>
            <a:r>
              <a:rPr lang="tr-TR" dirty="0" err="1" smtClean="0"/>
              <a:t>gingivitisin</a:t>
            </a:r>
            <a:r>
              <a:rPr lang="tr-TR" dirty="0" smtClean="0"/>
              <a:t>  tedavisinde ve önlenmesinde  etkin yoldur</a:t>
            </a:r>
          </a:p>
          <a:p>
            <a:r>
              <a:rPr lang="tr-TR" dirty="0" err="1" smtClean="0"/>
              <a:t>Periodontal</a:t>
            </a:r>
            <a:r>
              <a:rPr lang="tr-TR" dirty="0" smtClean="0"/>
              <a:t> hastalıkların tedavi ve önlenmesini içeren tüm işlemlerde  ana kısmı oluşturur.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48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Tavsiyeler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‘Hedef hijyen uygulaması’ </a:t>
            </a:r>
            <a:r>
              <a:rPr lang="tr-TR" dirty="0" err="1" smtClean="0"/>
              <a:t>mikrobiyal</a:t>
            </a:r>
            <a:r>
              <a:rPr lang="tr-TR" dirty="0" smtClean="0"/>
              <a:t> plak </a:t>
            </a:r>
            <a:r>
              <a:rPr lang="tr-TR" dirty="0" err="1" smtClean="0"/>
              <a:t>biyofilmin</a:t>
            </a:r>
            <a:r>
              <a:rPr lang="tr-TR" dirty="0" smtClean="0"/>
              <a:t> </a:t>
            </a:r>
            <a:r>
              <a:rPr lang="tr-TR" dirty="0"/>
              <a:t> </a:t>
            </a:r>
            <a:r>
              <a:rPr lang="tr-TR" dirty="0" smtClean="0"/>
              <a:t>öncelikle biriktiği dişlerin </a:t>
            </a:r>
            <a:r>
              <a:rPr lang="tr-TR" dirty="0" err="1" smtClean="0"/>
              <a:t>servikal</a:t>
            </a:r>
            <a:r>
              <a:rPr lang="tr-TR" dirty="0" smtClean="0"/>
              <a:t> ve </a:t>
            </a:r>
            <a:r>
              <a:rPr lang="tr-TR" dirty="0" err="1" smtClean="0"/>
              <a:t>interproksimal</a:t>
            </a:r>
            <a:r>
              <a:rPr lang="tr-TR" dirty="0" smtClean="0"/>
              <a:t> kısımlarını fırçalamaya odaklanmalıdır.</a:t>
            </a:r>
          </a:p>
          <a:p>
            <a:r>
              <a:rPr lang="tr-TR" dirty="0" smtClean="0"/>
              <a:t>İster manuel ister elektrikli fırça ile fırçalama  erişilebilen tüm alanları sistematik bir rutinle temizlemeyi gerektirir.</a:t>
            </a:r>
            <a:r>
              <a:rPr lang="en-US" dirty="0" smtClean="0"/>
              <a:t> </a:t>
            </a:r>
            <a:endParaRPr lang="en-US" dirty="0"/>
          </a:p>
          <a:p>
            <a:r>
              <a:rPr lang="tr-TR" dirty="0" smtClean="0"/>
              <a:t>Hastalar kendi ihtiyaçlarına göre herhangi bir tekniği </a:t>
            </a:r>
            <a:r>
              <a:rPr lang="en-US" dirty="0" smtClean="0"/>
              <a:t> </a:t>
            </a:r>
            <a:r>
              <a:rPr lang="tr-TR" dirty="0" smtClean="0"/>
              <a:t>dişlerin erişilebilir tüm yüzeylerinde  hiç plak </a:t>
            </a:r>
            <a:r>
              <a:rPr lang="tr-TR" dirty="0" err="1" smtClean="0"/>
              <a:t>biyofilm</a:t>
            </a:r>
            <a:r>
              <a:rPr lang="tr-TR" dirty="0" smtClean="0"/>
              <a:t> kalmayacak şekilde </a:t>
            </a:r>
            <a:r>
              <a:rPr lang="tr-TR" dirty="0" err="1" smtClean="0"/>
              <a:t>modifiye</a:t>
            </a:r>
            <a:r>
              <a:rPr lang="tr-TR" dirty="0" smtClean="0"/>
              <a:t> edebilirler.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185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Kullanılan fırçalama şeklinden bağımsız olarak </a:t>
            </a:r>
            <a:r>
              <a:rPr lang="tr-TR" dirty="0" err="1" smtClean="0"/>
              <a:t>interdental</a:t>
            </a:r>
            <a:r>
              <a:rPr lang="tr-TR" dirty="0" smtClean="0"/>
              <a:t> plak </a:t>
            </a:r>
            <a:r>
              <a:rPr lang="tr-TR" dirty="0" err="1" smtClean="0"/>
              <a:t>biyofilm</a:t>
            </a:r>
            <a:r>
              <a:rPr lang="tr-TR" dirty="0" smtClean="0"/>
              <a:t>  herhangi bir fırça ile tamamen uzaklaştırılamaz. </a:t>
            </a:r>
          </a:p>
          <a:p>
            <a:r>
              <a:rPr lang="tr-TR" dirty="0" smtClean="0"/>
              <a:t>Bu açık </a:t>
            </a:r>
            <a:r>
              <a:rPr lang="tr-TR" dirty="0" err="1" smtClean="0"/>
              <a:t>embrazürlere</a:t>
            </a:r>
            <a:r>
              <a:rPr lang="tr-TR" dirty="0" smtClean="0"/>
              <a:t> sahip </a:t>
            </a:r>
            <a:r>
              <a:rPr lang="tr-TR" dirty="0" err="1" smtClean="0"/>
              <a:t>periodontitis</a:t>
            </a:r>
            <a:r>
              <a:rPr lang="tr-TR" dirty="0" smtClean="0"/>
              <a:t> hastaları için de geçerlidir. Günlük </a:t>
            </a:r>
            <a:r>
              <a:rPr lang="tr-TR" dirty="0" err="1" smtClean="0"/>
              <a:t>interdental</a:t>
            </a:r>
            <a:r>
              <a:rPr lang="tr-TR" dirty="0" smtClean="0"/>
              <a:t> temizlik fırçalama etkisini arttırmak için kesinlikle gereklidir.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17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err="1" smtClean="0"/>
              <a:t>Periodontal</a:t>
            </a:r>
            <a:r>
              <a:rPr lang="tr-TR" dirty="0" smtClean="0"/>
              <a:t> hastalıkla ilişkili doku yıkımı dişler arasında büyük geniş boşluklar oluşmasına neden olur,  açılmış kök yüzeyleri  anatomik </a:t>
            </a:r>
            <a:r>
              <a:rPr lang="tr-TR" dirty="0" err="1" smtClean="0"/>
              <a:t>konkaviteleri</a:t>
            </a:r>
            <a:r>
              <a:rPr lang="tr-TR" dirty="0" smtClean="0"/>
              <a:t> ve yivlerinde  plak </a:t>
            </a:r>
            <a:r>
              <a:rPr lang="tr-TR" dirty="0" err="1" smtClean="0"/>
              <a:t>biyofilmi</a:t>
            </a:r>
            <a:r>
              <a:rPr lang="tr-TR" dirty="0" smtClean="0"/>
              <a:t>  hastalar ulaşamayacağı için  daha fazla birikir. </a:t>
            </a:r>
          </a:p>
          <a:p>
            <a:r>
              <a:rPr lang="tr-TR" dirty="0" smtClean="0"/>
              <a:t>Hastalar sadece </a:t>
            </a:r>
            <a:r>
              <a:rPr lang="tr-TR" dirty="0" err="1" smtClean="0"/>
              <a:t>arayüze</a:t>
            </a:r>
            <a:r>
              <a:rPr lang="tr-TR" dirty="0" smtClean="0"/>
              <a:t> sıkışan gıdaları temizlememeli plağı uzaklaştırmaya çalışmalı.</a:t>
            </a:r>
          </a:p>
          <a:p>
            <a:r>
              <a:rPr lang="tr-TR" dirty="0" smtClean="0"/>
              <a:t>Seçilen </a:t>
            </a:r>
            <a:r>
              <a:rPr lang="tr-TR" dirty="0" err="1" smtClean="0"/>
              <a:t>arayüz</a:t>
            </a:r>
            <a:r>
              <a:rPr lang="tr-TR" dirty="0" smtClean="0"/>
              <a:t> temizlik aracı:</a:t>
            </a:r>
          </a:p>
          <a:p>
            <a:endParaRPr lang="tr-TR" dirty="0" smtClean="0"/>
          </a:p>
          <a:p>
            <a:r>
              <a:rPr lang="tr-TR" dirty="0" err="1" smtClean="0"/>
              <a:t>İnterdental</a:t>
            </a:r>
            <a:r>
              <a:rPr lang="tr-TR" dirty="0" smtClean="0"/>
              <a:t> boşlukların genişliği</a:t>
            </a:r>
          </a:p>
          <a:p>
            <a:r>
              <a:rPr lang="tr-TR" dirty="0" err="1" smtClean="0"/>
              <a:t>Furkasyonların</a:t>
            </a:r>
            <a:r>
              <a:rPr lang="tr-TR" dirty="0" smtClean="0"/>
              <a:t> varlığı</a:t>
            </a:r>
          </a:p>
          <a:p>
            <a:r>
              <a:rPr lang="tr-TR" dirty="0" smtClean="0"/>
              <a:t>Dişlerin dizilimi, </a:t>
            </a:r>
            <a:r>
              <a:rPr lang="tr-TR" dirty="0" err="1" smtClean="0"/>
              <a:t>ortodontik</a:t>
            </a:r>
            <a:r>
              <a:rPr lang="tr-TR" dirty="0" smtClean="0"/>
              <a:t> </a:t>
            </a:r>
            <a:r>
              <a:rPr lang="tr-TR" dirty="0" err="1" smtClean="0"/>
              <a:t>apereyler</a:t>
            </a:r>
            <a:r>
              <a:rPr lang="tr-TR" dirty="0" smtClean="0"/>
              <a:t> veya sabit protezlerin varlığı</a:t>
            </a:r>
          </a:p>
          <a:p>
            <a:r>
              <a:rPr lang="tr-TR" dirty="0" smtClean="0"/>
              <a:t>Kullanılan araçların hasta  tarafından kolaylıkla </a:t>
            </a:r>
            <a:r>
              <a:rPr lang="tr-TR" dirty="0" err="1" smtClean="0"/>
              <a:t>kullanlımalı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Araçlar: </a:t>
            </a:r>
          </a:p>
          <a:p>
            <a:r>
              <a:rPr lang="tr-TR" dirty="0" err="1" smtClean="0"/>
              <a:t>Dental</a:t>
            </a:r>
            <a:r>
              <a:rPr lang="tr-TR" dirty="0" smtClean="0"/>
              <a:t> </a:t>
            </a:r>
            <a:r>
              <a:rPr lang="tr-TR" dirty="0" err="1" smtClean="0"/>
              <a:t>flos</a:t>
            </a:r>
            <a:r>
              <a:rPr lang="tr-TR" dirty="0" smtClean="0"/>
              <a:t>,  (</a:t>
            </a:r>
            <a:r>
              <a:rPr lang="tr-TR" dirty="0" err="1" smtClean="0"/>
              <a:t>dental</a:t>
            </a:r>
            <a:r>
              <a:rPr lang="tr-TR" dirty="0" smtClean="0"/>
              <a:t> </a:t>
            </a:r>
            <a:r>
              <a:rPr lang="tr-TR" dirty="0" err="1" smtClean="0"/>
              <a:t>tape</a:t>
            </a:r>
            <a:r>
              <a:rPr lang="tr-TR" dirty="0" smtClean="0"/>
              <a:t>) teyp,  </a:t>
            </a:r>
            <a:r>
              <a:rPr lang="tr-TR" dirty="0" err="1" smtClean="0"/>
              <a:t>interdental</a:t>
            </a:r>
            <a:r>
              <a:rPr lang="tr-TR" dirty="0" smtClean="0"/>
              <a:t> temizlik araçları </a:t>
            </a:r>
            <a:r>
              <a:rPr lang="tr-TR" dirty="0" err="1" smtClean="0"/>
              <a:t>ağaç,plastik</a:t>
            </a:r>
            <a:r>
              <a:rPr lang="tr-TR" dirty="0" smtClean="0"/>
              <a:t>  uçlar, </a:t>
            </a:r>
            <a:r>
              <a:rPr lang="tr-TR" dirty="0" err="1" smtClean="0"/>
              <a:t>arayüz</a:t>
            </a:r>
            <a:r>
              <a:rPr lang="tr-TR" dirty="0" smtClean="0"/>
              <a:t> fırçalarıdır.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47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Dişipi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Floss</a:t>
            </a:r>
            <a:r>
              <a:rPr lang="tr-TR" dirty="0" smtClean="0"/>
              <a:t> naylon </a:t>
            </a:r>
            <a:r>
              <a:rPr lang="tr-TR" dirty="0" err="1" smtClean="0"/>
              <a:t>filament</a:t>
            </a:r>
            <a:r>
              <a:rPr lang="tr-TR" dirty="0" smtClean="0"/>
              <a:t> veya plastik </a:t>
            </a:r>
            <a:r>
              <a:rPr lang="tr-TR" dirty="0" err="1" smtClean="0"/>
              <a:t>monofilamentlerden</a:t>
            </a:r>
            <a:r>
              <a:rPr lang="tr-TR" dirty="0" smtClean="0"/>
              <a:t> oluşur, mumlu ve mumsuzdur., kalın, ince  veya tatlandırılmış (naneli)  olabilir. Bütün  </a:t>
            </a:r>
            <a:r>
              <a:rPr lang="tr-TR" dirty="0" err="1" smtClean="0"/>
              <a:t>floss</a:t>
            </a:r>
            <a:r>
              <a:rPr lang="tr-TR" dirty="0" smtClean="0"/>
              <a:t> tipleri benzer şekilde plak  uzaklaştırır.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557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Diş ipi seçimi  hasta tercihine göredir.  Bu  tercih  dişlerin kontak</a:t>
            </a:r>
            <a:r>
              <a:rPr lang="en-US" dirty="0" smtClean="0"/>
              <a:t>t</a:t>
            </a:r>
            <a:r>
              <a:rPr lang="tr-TR" dirty="0" err="1" smtClean="0"/>
              <a:t>larının</a:t>
            </a:r>
            <a:r>
              <a:rPr lang="tr-TR" dirty="0" smtClean="0"/>
              <a:t> derecesi, </a:t>
            </a:r>
            <a:r>
              <a:rPr lang="tr-TR" dirty="0" err="1" smtClean="0"/>
              <a:t>proksimal</a:t>
            </a:r>
            <a:r>
              <a:rPr lang="tr-TR" dirty="0" smtClean="0"/>
              <a:t> yüzlerin düzensizliği, hastanın kullanma becerisine bağlıdır.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637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6167" y="1774825"/>
            <a:ext cx="6931666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2493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6534" y="1774825"/>
            <a:ext cx="6930931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985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Pc\Desktop\2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2753816" cy="26471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Pc\Desktop\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06" y="1934344"/>
            <a:ext cx="3222848" cy="2502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Pc\Desktop\x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3711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Pc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474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93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i="1" dirty="0" smtClean="0"/>
              <a:t>Elektrikli </a:t>
            </a:r>
            <a:r>
              <a:rPr lang="tr-TR" i="1" dirty="0" err="1" smtClean="0"/>
              <a:t>flosslama</a:t>
            </a:r>
            <a:r>
              <a:rPr lang="tr-TR" i="1" dirty="0" smtClean="0"/>
              <a:t> </a:t>
            </a:r>
            <a:r>
              <a:rPr lang="tr-TR" i="1" dirty="0" err="1" smtClean="0"/>
              <a:t>apereyleri</a:t>
            </a:r>
            <a:r>
              <a:rPr lang="tr-TR" i="1" dirty="0" smtClean="0"/>
              <a:t>    de güvenilir  ve etkin bir şekilde </a:t>
            </a:r>
            <a:r>
              <a:rPr lang="tr-TR" i="1" dirty="0" err="1" smtClean="0"/>
              <a:t>arayüzdeki</a:t>
            </a:r>
            <a:r>
              <a:rPr lang="tr-TR" i="1" dirty="0" smtClean="0"/>
              <a:t> </a:t>
            </a:r>
            <a:r>
              <a:rPr lang="tr-TR" i="1" dirty="0" err="1" smtClean="0"/>
              <a:t>biyofilmi</a:t>
            </a:r>
            <a:r>
              <a:rPr lang="tr-TR" i="1" dirty="0" smtClean="0"/>
              <a:t> uzaklaştırır.</a:t>
            </a:r>
          </a:p>
          <a:p>
            <a:endParaRPr lang="tr-TR" i="1" dirty="0"/>
          </a:p>
          <a:p>
            <a:r>
              <a:rPr lang="tr-TR" i="1" dirty="0" smtClean="0"/>
              <a:t>Yaşam boyu alışkanlık olarak </a:t>
            </a:r>
            <a:r>
              <a:rPr lang="tr-TR" i="1" dirty="0" err="1" smtClean="0"/>
              <a:t>floss</a:t>
            </a:r>
            <a:r>
              <a:rPr lang="tr-TR" i="1" dirty="0" smtClean="0"/>
              <a:t> kullanılması hem hasta hem de hekim tarafından  ne kullanılırsa kullanılsın yerleştirilmesi zor bir alışkanlıktır.</a:t>
            </a:r>
          </a:p>
          <a:p>
            <a:r>
              <a:rPr lang="tr-TR" i="1" dirty="0" smtClean="0"/>
              <a:t>Tüm dünyada da tipi ne olursa olsun   kullanımı düşük.  UK de %8 genç düzenli  </a:t>
            </a:r>
            <a:r>
              <a:rPr lang="tr-TR" i="1" dirty="0" err="1" smtClean="0"/>
              <a:t>floss</a:t>
            </a:r>
            <a:r>
              <a:rPr lang="tr-TR" i="1" dirty="0" smtClean="0"/>
              <a:t> yapıyor diğer ülkelerde benzer.</a:t>
            </a:r>
            <a:endParaRPr lang="tr-TR" i="1" dirty="0"/>
          </a:p>
          <a:p>
            <a:r>
              <a:rPr lang="en-US" i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27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Tavsiyeler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Floss</a:t>
            </a:r>
            <a:r>
              <a:rPr lang="tr-TR" dirty="0" smtClean="0"/>
              <a:t> kullanımı ile </a:t>
            </a:r>
            <a:r>
              <a:rPr lang="tr-TR" dirty="0" err="1" smtClean="0"/>
              <a:t>arayüz</a:t>
            </a:r>
            <a:r>
              <a:rPr lang="tr-TR" dirty="0" smtClean="0"/>
              <a:t> temizliğinin faydaları tartışmasızdır.</a:t>
            </a:r>
          </a:p>
          <a:p>
            <a:r>
              <a:rPr lang="tr-TR" dirty="0" smtClean="0"/>
              <a:t>Tüm </a:t>
            </a:r>
            <a:r>
              <a:rPr lang="tr-TR" dirty="0" err="1" smtClean="0"/>
              <a:t>floslama</a:t>
            </a:r>
            <a:r>
              <a:rPr lang="tr-TR" dirty="0" smtClean="0"/>
              <a:t>  gereçleri  iyi çalışmaktadır.</a:t>
            </a:r>
          </a:p>
          <a:p>
            <a:r>
              <a:rPr lang="tr-TR" dirty="0" err="1" smtClean="0"/>
              <a:t>Floslama</a:t>
            </a:r>
            <a:r>
              <a:rPr lang="tr-TR" dirty="0" smtClean="0"/>
              <a:t> yerleştirilmesi zor bir alışkanlıktır.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526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tr-TR" dirty="0" smtClean="0"/>
              <a:t>Dikkatlice yapılan günlük plak </a:t>
            </a:r>
            <a:r>
              <a:rPr lang="tr-TR" dirty="0" err="1" smtClean="0"/>
              <a:t>biyofilm</a:t>
            </a:r>
            <a:r>
              <a:rPr lang="tr-TR" dirty="0" smtClean="0"/>
              <a:t> kontrolü + sık yapılan profesyonel plak </a:t>
            </a:r>
            <a:r>
              <a:rPr lang="tr-TR" dirty="0" err="1" smtClean="0"/>
              <a:t>biyofilm</a:t>
            </a:r>
            <a:r>
              <a:rPr lang="tr-TR" dirty="0" smtClean="0"/>
              <a:t> </a:t>
            </a:r>
            <a:r>
              <a:rPr lang="tr-TR" dirty="0" err="1" smtClean="0"/>
              <a:t>kalkulus</a:t>
            </a:r>
            <a:r>
              <a:rPr lang="tr-TR" dirty="0" smtClean="0"/>
              <a:t> uzaklaştırılması= </a:t>
            </a:r>
          </a:p>
          <a:p>
            <a:r>
              <a:rPr lang="tr-TR" dirty="0" err="1" smtClean="0"/>
              <a:t>supragingival</a:t>
            </a:r>
            <a:r>
              <a:rPr lang="tr-TR" dirty="0" smtClean="0"/>
              <a:t> plak  </a:t>
            </a:r>
            <a:r>
              <a:rPr lang="tr-TR" dirty="0" err="1" smtClean="0"/>
              <a:t>biyofilm</a:t>
            </a:r>
            <a:r>
              <a:rPr lang="tr-TR" dirty="0" smtClean="0"/>
              <a:t> miktarını azaltır,  </a:t>
            </a:r>
          </a:p>
          <a:p>
            <a:r>
              <a:rPr lang="tr-TR" dirty="0" smtClean="0"/>
              <a:t>orta derin ceplerdeki , </a:t>
            </a:r>
            <a:r>
              <a:rPr lang="tr-TR" dirty="0" err="1" smtClean="0"/>
              <a:t>furkasyonlardaki</a:t>
            </a:r>
            <a:r>
              <a:rPr lang="tr-TR" dirty="0" smtClean="0"/>
              <a:t>  total </a:t>
            </a:r>
            <a:r>
              <a:rPr lang="tr-TR" dirty="0" err="1" smtClean="0"/>
              <a:t>m.o</a:t>
            </a:r>
            <a:r>
              <a:rPr lang="tr-TR" dirty="0" smtClean="0"/>
              <a:t>. sayısını azaltır. </a:t>
            </a:r>
          </a:p>
          <a:p>
            <a:r>
              <a:rPr lang="tr-TR" dirty="0" err="1" smtClean="0"/>
              <a:t>Periodontopatojen</a:t>
            </a:r>
            <a:r>
              <a:rPr lang="tr-TR" dirty="0" smtClean="0"/>
              <a:t>    </a:t>
            </a:r>
            <a:r>
              <a:rPr lang="tr-TR" dirty="0" err="1" smtClean="0"/>
              <a:t>m.o</a:t>
            </a:r>
            <a:r>
              <a:rPr lang="tr-TR" dirty="0" smtClean="0"/>
              <a:t>. </a:t>
            </a:r>
            <a:r>
              <a:rPr lang="tr-TR" dirty="0"/>
              <a:t>s</a:t>
            </a:r>
            <a:r>
              <a:rPr lang="tr-TR" dirty="0" smtClean="0"/>
              <a:t>ayısını azaltır.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77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Arayüz</a:t>
            </a:r>
            <a:r>
              <a:rPr lang="tr-TR" dirty="0" smtClean="0"/>
              <a:t> fırçaları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Maksiller</a:t>
            </a:r>
            <a:r>
              <a:rPr lang="tr-TR" dirty="0" smtClean="0"/>
              <a:t>  1. </a:t>
            </a:r>
            <a:r>
              <a:rPr lang="tr-TR" dirty="0" err="1" smtClean="0"/>
              <a:t>biküsbit</a:t>
            </a:r>
            <a:r>
              <a:rPr lang="tr-TR" dirty="0" smtClean="0"/>
              <a:t>  </a:t>
            </a:r>
            <a:r>
              <a:rPr lang="tr-TR" dirty="0" err="1" smtClean="0"/>
              <a:t>mesial</a:t>
            </a:r>
            <a:r>
              <a:rPr lang="tr-TR" dirty="0" smtClean="0"/>
              <a:t> yüzeyindeki konkav alanlar ve </a:t>
            </a:r>
            <a:r>
              <a:rPr lang="tr-TR" dirty="0" err="1" smtClean="0"/>
              <a:t>furkasyonlar</a:t>
            </a:r>
            <a:r>
              <a:rPr lang="tr-TR" dirty="0" smtClean="0"/>
              <a:t>  </a:t>
            </a:r>
            <a:r>
              <a:rPr lang="tr-TR" dirty="0" err="1" smtClean="0"/>
              <a:t>flosla</a:t>
            </a:r>
            <a:r>
              <a:rPr lang="tr-TR" dirty="0" smtClean="0"/>
              <a:t> temizlenemez.  </a:t>
            </a:r>
            <a:r>
              <a:rPr lang="tr-TR" dirty="0" err="1" smtClean="0"/>
              <a:t>Arayüz</a:t>
            </a:r>
            <a:r>
              <a:rPr lang="tr-TR" dirty="0" smtClean="0"/>
              <a:t> fırçaları bu alanlarda  plak temizliğini etkin bir şekilde yapar.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119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Arayüz</a:t>
            </a:r>
            <a:r>
              <a:rPr lang="tr-TR" dirty="0" smtClean="0"/>
              <a:t> fırçaları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i="1" dirty="0" smtClean="0"/>
              <a:t>Tipleri:</a:t>
            </a:r>
          </a:p>
          <a:p>
            <a:r>
              <a:rPr lang="tr-TR" i="1" dirty="0" smtClean="0"/>
              <a:t>Konik silindirik fırçalar</a:t>
            </a:r>
          </a:p>
          <a:p>
            <a:r>
              <a:rPr lang="tr-TR" i="1" dirty="0" smtClean="0"/>
              <a:t>Tek kıl demetine sahip fırçalar</a:t>
            </a:r>
          </a:p>
        </p:txBody>
      </p:sp>
      <p:pic>
        <p:nvPicPr>
          <p:cNvPr id="9218" name="Picture 2" descr="C:\Users\Pc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3"/>
            <a:ext cx="3815705" cy="1926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95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9533" y="1774825"/>
            <a:ext cx="6684934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9774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 </a:t>
            </a:r>
            <a:r>
              <a:rPr lang="tr-TR" dirty="0" err="1" smtClean="0"/>
              <a:t>Embrajür</a:t>
            </a:r>
            <a:r>
              <a:rPr lang="tr-TR" dirty="0" smtClean="0"/>
              <a:t>  boşlukları şekil ve büyüklük olarak farklılık gösterir. Boşluk büyüdükçe </a:t>
            </a:r>
            <a:r>
              <a:rPr lang="tr-TR" dirty="0" err="1" smtClean="0"/>
              <a:t>arayüz</a:t>
            </a:r>
            <a:r>
              <a:rPr lang="tr-TR" dirty="0" smtClean="0"/>
              <a:t> temizlik araçları da büyük seçilmeli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3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Pc\Desktop\11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012" y="1774825"/>
            <a:ext cx="4625975" cy="4625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75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Dişler arasındaki boşluğu tam olarak dolduran </a:t>
            </a:r>
            <a:r>
              <a:rPr lang="tr-TR" dirty="0" err="1" smtClean="0"/>
              <a:t>arayüz</a:t>
            </a:r>
            <a:r>
              <a:rPr lang="tr-TR" dirty="0" smtClean="0"/>
              <a:t> temizlik aracı en uygun olanıdır.</a:t>
            </a:r>
            <a:endParaRPr lang="en-US" dirty="0"/>
          </a:p>
        </p:txBody>
      </p:sp>
      <p:pic>
        <p:nvPicPr>
          <p:cNvPr id="12290" name="Picture 2" descr="C:\Users\Pc\Desktop\1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9500" y="3097212"/>
            <a:ext cx="1905000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090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819150"/>
            <a:ext cx="78105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277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Gingival</a:t>
            </a:r>
            <a:r>
              <a:rPr lang="tr-TR" dirty="0" smtClean="0"/>
              <a:t> Masaj 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Gingivayı</a:t>
            </a:r>
            <a:r>
              <a:rPr lang="tr-TR" dirty="0" smtClean="0"/>
              <a:t>  diş fırçası veya </a:t>
            </a:r>
            <a:r>
              <a:rPr lang="tr-TR" dirty="0" err="1" smtClean="0"/>
              <a:t>interdental</a:t>
            </a:r>
            <a:r>
              <a:rPr lang="tr-TR" dirty="0" smtClean="0"/>
              <a:t> araçla masaj yapmak </a:t>
            </a:r>
            <a:r>
              <a:rPr lang="tr-TR" dirty="0" err="1" smtClean="0"/>
              <a:t>epitelial</a:t>
            </a:r>
            <a:r>
              <a:rPr lang="tr-TR" dirty="0" smtClean="0"/>
              <a:t> kalınlaşmayı arttırır. </a:t>
            </a:r>
            <a:r>
              <a:rPr lang="tr-TR" dirty="0" err="1" smtClean="0"/>
              <a:t>Keratinizasyon</a:t>
            </a:r>
            <a:r>
              <a:rPr lang="tr-TR" dirty="0" smtClean="0"/>
              <a:t> artar </a:t>
            </a:r>
            <a:r>
              <a:rPr lang="tr-TR" dirty="0" err="1" smtClean="0"/>
              <a:t>epitel</a:t>
            </a:r>
            <a:r>
              <a:rPr lang="tr-TR" dirty="0" smtClean="0"/>
              <a:t> ve </a:t>
            </a:r>
            <a:r>
              <a:rPr lang="tr-TR" dirty="0" err="1" smtClean="0"/>
              <a:t>konnektif</a:t>
            </a:r>
            <a:r>
              <a:rPr lang="tr-TR" dirty="0" smtClean="0"/>
              <a:t> dokudaki </a:t>
            </a:r>
            <a:r>
              <a:rPr lang="tr-TR" dirty="0" err="1" smtClean="0"/>
              <a:t>mitotik</a:t>
            </a:r>
            <a:r>
              <a:rPr lang="tr-TR" dirty="0" smtClean="0"/>
              <a:t>  aktiviteyi arttırır. Bu kalınlaşma sadece  oral </a:t>
            </a:r>
            <a:r>
              <a:rPr lang="tr-TR" dirty="0" err="1" smtClean="0"/>
              <a:t>kaviteye</a:t>
            </a:r>
            <a:r>
              <a:rPr lang="tr-TR" dirty="0" smtClean="0"/>
              <a:t> bakan </a:t>
            </a:r>
            <a:r>
              <a:rPr lang="tr-TR" dirty="0" err="1" smtClean="0"/>
              <a:t>gingivada</a:t>
            </a:r>
            <a:r>
              <a:rPr lang="tr-TR" dirty="0" smtClean="0"/>
              <a:t> olmakta </a:t>
            </a:r>
            <a:r>
              <a:rPr lang="tr-TR" dirty="0" err="1" smtClean="0"/>
              <a:t>sulkular</a:t>
            </a:r>
            <a:r>
              <a:rPr lang="tr-TR" dirty="0" smtClean="0"/>
              <a:t> ve </a:t>
            </a:r>
            <a:r>
              <a:rPr lang="tr-TR" dirty="0" err="1" smtClean="0"/>
              <a:t>interdental</a:t>
            </a:r>
            <a:r>
              <a:rPr lang="tr-TR" dirty="0" smtClean="0"/>
              <a:t> alanda etkisiz.</a:t>
            </a:r>
          </a:p>
          <a:p>
            <a:r>
              <a:rPr lang="tr-TR" dirty="0" smtClean="0"/>
              <a:t>Bu </a:t>
            </a:r>
            <a:r>
              <a:rPr lang="tr-TR" dirty="0" err="1" smtClean="0"/>
              <a:t>stimülasyonla</a:t>
            </a:r>
            <a:r>
              <a:rPr lang="tr-TR" dirty="0" smtClean="0"/>
              <a:t> </a:t>
            </a:r>
            <a:r>
              <a:rPr lang="tr-TR" dirty="0" err="1" smtClean="0"/>
              <a:t>gingival</a:t>
            </a:r>
            <a:r>
              <a:rPr lang="tr-TR" dirty="0" smtClean="0"/>
              <a:t> sağlığı restore edici etkisi yok sadece </a:t>
            </a:r>
            <a:r>
              <a:rPr lang="tr-TR" dirty="0" err="1" smtClean="0"/>
              <a:t>interdental</a:t>
            </a:r>
            <a:r>
              <a:rPr lang="tr-TR" dirty="0" smtClean="0"/>
              <a:t> alandan </a:t>
            </a:r>
            <a:r>
              <a:rPr lang="tr-TR" dirty="0" err="1" smtClean="0"/>
              <a:t>biyofilmin</a:t>
            </a:r>
            <a:r>
              <a:rPr lang="tr-TR" dirty="0" smtClean="0"/>
              <a:t> uzaklaştırılması ile </a:t>
            </a:r>
            <a:r>
              <a:rPr lang="tr-TR" dirty="0" err="1" smtClean="0"/>
              <a:t>gingival</a:t>
            </a:r>
            <a:r>
              <a:rPr lang="tr-TR" dirty="0" smtClean="0"/>
              <a:t> sağlık üzerine olumlu etkisi olacağı sonucuna varılmış.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12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Özet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1- Her hasta  elektrikli veya manuel günde en az 1 kez düzenli olarak dişlerini fırçalamalıdır.  Fırçalama metodu    </a:t>
            </a:r>
            <a:r>
              <a:rPr lang="tr-TR" sz="2400" dirty="0" err="1" smtClean="0"/>
              <a:t>gingival</a:t>
            </a:r>
            <a:r>
              <a:rPr lang="tr-TR" sz="2400" dirty="0" smtClean="0"/>
              <a:t> </a:t>
            </a:r>
            <a:r>
              <a:rPr lang="tr-TR" sz="2400" dirty="0" err="1" smtClean="0"/>
              <a:t>marjinlere</a:t>
            </a:r>
            <a:r>
              <a:rPr lang="tr-TR" sz="2400" dirty="0" smtClean="0"/>
              <a:t> ulaşmalı   tüm diş yüzeylerini temizlemeli  hedef hijyen kavramı   mümkün olduğu kadar </a:t>
            </a:r>
            <a:r>
              <a:rPr lang="tr-TR" sz="2400" dirty="0" err="1" smtClean="0"/>
              <a:t>proksimal</a:t>
            </a:r>
            <a:r>
              <a:rPr lang="tr-TR" sz="2400" dirty="0" smtClean="0"/>
              <a:t> yüzeylere ulaşmalı.</a:t>
            </a:r>
            <a:endParaRPr lang="tr-TR" sz="2400" dirty="0"/>
          </a:p>
          <a:p>
            <a:r>
              <a:rPr lang="tr-TR" sz="2400" dirty="0" smtClean="0"/>
              <a:t>2- </a:t>
            </a:r>
            <a:r>
              <a:rPr lang="tr-TR" sz="2400" dirty="0" err="1" smtClean="0"/>
              <a:t>Gingiva</a:t>
            </a:r>
            <a:r>
              <a:rPr lang="tr-TR" sz="2400" dirty="0" smtClean="0"/>
              <a:t> ile dolmuş olan bütün </a:t>
            </a:r>
            <a:r>
              <a:rPr lang="tr-TR" sz="2400" dirty="0" err="1" smtClean="0"/>
              <a:t>interdental</a:t>
            </a:r>
            <a:r>
              <a:rPr lang="tr-TR" sz="2400" dirty="0" smtClean="0"/>
              <a:t> yüzeylerde  </a:t>
            </a:r>
            <a:r>
              <a:rPr lang="tr-TR" sz="2400" dirty="0" err="1" smtClean="0"/>
              <a:t>dental</a:t>
            </a:r>
            <a:r>
              <a:rPr lang="tr-TR" sz="2400" dirty="0" smtClean="0"/>
              <a:t> </a:t>
            </a:r>
            <a:r>
              <a:rPr lang="tr-TR" sz="2400" dirty="0" err="1" smtClean="0"/>
              <a:t>flos</a:t>
            </a:r>
            <a:r>
              <a:rPr lang="tr-TR" sz="2400" dirty="0" smtClean="0"/>
              <a:t>  kullanılmalı.</a:t>
            </a:r>
          </a:p>
          <a:p>
            <a:r>
              <a:rPr lang="tr-TR" sz="2400" dirty="0" smtClean="0"/>
              <a:t>3-Diğer </a:t>
            </a:r>
            <a:r>
              <a:rPr lang="tr-TR" sz="2400" dirty="0" err="1" smtClean="0"/>
              <a:t>interdental</a:t>
            </a:r>
            <a:r>
              <a:rPr lang="tr-TR" sz="2400" dirty="0" smtClean="0"/>
              <a:t> temizlik araçları   fırça ve </a:t>
            </a:r>
            <a:r>
              <a:rPr lang="tr-TR" sz="2400" dirty="0" err="1" smtClean="0"/>
              <a:t>flosun</a:t>
            </a:r>
            <a:r>
              <a:rPr lang="tr-TR" sz="2400" dirty="0" smtClean="0"/>
              <a:t> temizleyemediği her alanda kullanılmalı.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154761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Subgingival</a:t>
            </a:r>
            <a:r>
              <a:rPr lang="tr-TR" dirty="0" smtClean="0"/>
              <a:t> </a:t>
            </a:r>
            <a:r>
              <a:rPr lang="tr-TR" dirty="0" err="1" smtClean="0"/>
              <a:t>irrigasyon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Derin </a:t>
            </a:r>
            <a:r>
              <a:rPr lang="tr-TR" dirty="0" err="1" smtClean="0"/>
              <a:t>periodontal</a:t>
            </a:r>
            <a:r>
              <a:rPr lang="tr-TR" dirty="0" smtClean="0"/>
              <a:t> ceplerin idamesinde hastaların evde kullandığı </a:t>
            </a:r>
            <a:r>
              <a:rPr lang="tr-TR" dirty="0" err="1" smtClean="0"/>
              <a:t>irrigatörler</a:t>
            </a:r>
            <a:r>
              <a:rPr lang="tr-TR" dirty="0" smtClean="0"/>
              <a:t>  </a:t>
            </a:r>
            <a:r>
              <a:rPr lang="tr-TR" dirty="0" err="1" smtClean="0"/>
              <a:t>inflamasyonun</a:t>
            </a:r>
            <a:r>
              <a:rPr lang="tr-TR" dirty="0" smtClean="0"/>
              <a:t> giderilmesinde  ve idamede  kullanılabilir. </a:t>
            </a:r>
            <a:r>
              <a:rPr lang="tr-TR" dirty="0" err="1" smtClean="0"/>
              <a:t>İrrigasyonun</a:t>
            </a:r>
            <a:r>
              <a:rPr lang="tr-TR" dirty="0" smtClean="0"/>
              <a:t> etkinliği içerisine CHX ve  </a:t>
            </a:r>
            <a:r>
              <a:rPr lang="tr-TR" dirty="0" err="1" smtClean="0"/>
              <a:t>esansiyel</a:t>
            </a:r>
            <a:r>
              <a:rPr lang="tr-TR" dirty="0" smtClean="0"/>
              <a:t> yağlar içeren gargaraların eklenmesiyle arttırılabilir.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288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American Dental Association (ADA)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tr-TR" dirty="0"/>
          </a:p>
          <a:p>
            <a:r>
              <a:rPr lang="tr-TR" dirty="0" smtClean="0"/>
              <a:t>Günde iki kez diş  fırçalama</a:t>
            </a:r>
          </a:p>
          <a:p>
            <a:r>
              <a:rPr lang="tr-TR" dirty="0" smtClean="0"/>
              <a:t> Günde 1 kez </a:t>
            </a:r>
            <a:r>
              <a:rPr lang="tr-TR" dirty="0" err="1" smtClean="0"/>
              <a:t>Floss</a:t>
            </a:r>
            <a:r>
              <a:rPr lang="tr-TR" dirty="0" smtClean="0"/>
              <a:t> veya diğer </a:t>
            </a:r>
            <a:r>
              <a:rPr lang="tr-TR" dirty="0" err="1" smtClean="0"/>
              <a:t>arayüz</a:t>
            </a:r>
            <a:r>
              <a:rPr lang="tr-TR" dirty="0" smtClean="0"/>
              <a:t>   temizlik araçlarının kullanımı</a:t>
            </a:r>
          </a:p>
          <a:p>
            <a:r>
              <a:rPr lang="tr-TR" dirty="0" err="1" smtClean="0"/>
              <a:t>Mikrobiyal</a:t>
            </a:r>
            <a:r>
              <a:rPr lang="tr-TR" dirty="0" smtClean="0"/>
              <a:t> plak </a:t>
            </a:r>
            <a:r>
              <a:rPr lang="tr-TR" dirty="0" err="1" smtClean="0"/>
              <a:t>biyofilmini</a:t>
            </a:r>
            <a:r>
              <a:rPr lang="tr-TR" dirty="0" smtClean="0"/>
              <a:t> etkin uzaklaştırma ve  </a:t>
            </a:r>
            <a:r>
              <a:rPr lang="tr-TR" dirty="0" err="1" smtClean="0"/>
              <a:t>gingivitisi</a:t>
            </a:r>
            <a:r>
              <a:rPr lang="tr-TR" dirty="0" smtClean="0"/>
              <a:t> önlemede  tavsiye ediyor.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07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Waterpik</a:t>
            </a:r>
            <a:endParaRPr lang="en-US" dirty="0"/>
          </a:p>
        </p:txBody>
      </p:sp>
      <p:pic>
        <p:nvPicPr>
          <p:cNvPr id="14339" name="Picture 3" descr="C:\Users\Pc\Desktop\w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3600400" cy="33030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Pc\Desktop\n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51488"/>
            <a:ext cx="2664296" cy="3009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660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Çürük kontrolü için  düşük konsantrasyon flor içeren  macunların düzenli günlük kullanımı önemlidir. </a:t>
            </a:r>
            <a:r>
              <a:rPr lang="tr-TR" dirty="0" err="1" smtClean="0"/>
              <a:t>Topikal</a:t>
            </a:r>
            <a:r>
              <a:rPr lang="tr-TR" dirty="0" smtClean="0"/>
              <a:t> oral gargaralar  ve  yüksek konsantrasyon flor  içeren jeller  ve </a:t>
            </a:r>
            <a:r>
              <a:rPr lang="tr-TR" dirty="0" err="1" smtClean="0"/>
              <a:t>klorheksidin</a:t>
            </a:r>
            <a:r>
              <a:rPr lang="tr-TR" dirty="0" smtClean="0"/>
              <a:t>  gargaralar   eğer hasta için çürük riski  varsa kullanılmalıdır.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/>
              <a:t>• </a:t>
            </a:r>
            <a:r>
              <a:rPr lang="tr-TR" dirty="0" smtClean="0"/>
              <a:t>Kimyasal </a:t>
            </a:r>
            <a:r>
              <a:rPr lang="tr-TR" dirty="0" err="1" smtClean="0"/>
              <a:t>antimikrobiyal</a:t>
            </a:r>
            <a:r>
              <a:rPr lang="tr-TR" dirty="0" smtClean="0"/>
              <a:t> ajanlar : CHX, </a:t>
            </a:r>
            <a:r>
              <a:rPr lang="tr-TR" dirty="0" err="1" smtClean="0"/>
              <a:t>esansiyel</a:t>
            </a:r>
            <a:r>
              <a:rPr lang="tr-TR" dirty="0" smtClean="0"/>
              <a:t> yağlar  hasta ağız dezenfeksiyonunda  ve  enfeksiyon kontrolünde  kullanılabilir.</a:t>
            </a:r>
            <a:r>
              <a:rPr lang="en-US" dirty="0" smtClean="0"/>
              <a:t> • </a:t>
            </a:r>
            <a:endParaRPr lang="tr-TR" dirty="0" smtClean="0"/>
          </a:p>
          <a:p>
            <a:r>
              <a:rPr lang="tr-TR" dirty="0" err="1" smtClean="0"/>
              <a:t>Biyofilm</a:t>
            </a:r>
            <a:r>
              <a:rPr lang="tr-TR" dirty="0" smtClean="0"/>
              <a:t> kontrolünde  günlük bakım , diş hekimine   rutin kontrole gitmek ve idame başarılı </a:t>
            </a:r>
            <a:r>
              <a:rPr lang="tr-TR" dirty="0" err="1"/>
              <a:t>m</a:t>
            </a:r>
            <a:r>
              <a:rPr lang="tr-TR" dirty="0" err="1" smtClean="0"/>
              <a:t>ikrobiyal</a:t>
            </a:r>
            <a:r>
              <a:rPr lang="tr-TR" dirty="0" smtClean="0"/>
              <a:t> plak </a:t>
            </a:r>
            <a:r>
              <a:rPr lang="tr-TR" dirty="0" err="1" smtClean="0"/>
              <a:t>biyofilm</a:t>
            </a:r>
            <a:r>
              <a:rPr lang="tr-TR" dirty="0" smtClean="0"/>
              <a:t>  kontrolü ve tedavinin uzun dönem başarısında önemli rol oynar.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68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Hedef Hijyen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Genelde hastalar </a:t>
            </a:r>
            <a:r>
              <a:rPr lang="tr-TR" dirty="0" err="1" smtClean="0"/>
              <a:t>gingival</a:t>
            </a:r>
            <a:r>
              <a:rPr lang="tr-TR" dirty="0" smtClean="0"/>
              <a:t> </a:t>
            </a:r>
            <a:r>
              <a:rPr lang="tr-TR" dirty="0" err="1" smtClean="0"/>
              <a:t>marjin</a:t>
            </a:r>
            <a:r>
              <a:rPr lang="tr-TR" dirty="0" smtClean="0"/>
              <a:t>  bölgesine ulaşırken içerisinde  titreşim hareketini de içeren  </a:t>
            </a:r>
            <a:r>
              <a:rPr lang="tr-TR" dirty="0" err="1" smtClean="0"/>
              <a:t>sulkuler</a:t>
            </a:r>
            <a:r>
              <a:rPr lang="tr-TR" dirty="0" smtClean="0"/>
              <a:t>   fırçalama tekniğini kullanıyorlar .Hastaların gerek </a:t>
            </a:r>
            <a:r>
              <a:rPr lang="tr-TR" dirty="0" err="1" smtClean="0"/>
              <a:t>periodontal</a:t>
            </a:r>
            <a:r>
              <a:rPr lang="tr-TR" dirty="0" smtClean="0"/>
              <a:t> hastalık gerekse  diş çürüğünü önleyebilme açısından  bu bölgedeki plak </a:t>
            </a:r>
            <a:r>
              <a:rPr lang="tr-TR" dirty="0" err="1" smtClean="0"/>
              <a:t>biyofilmini</a:t>
            </a:r>
            <a:r>
              <a:rPr lang="tr-TR" dirty="0" smtClean="0"/>
              <a:t> uzaklaştırmaları gereklidir ve bu  </a:t>
            </a:r>
            <a:r>
              <a:rPr lang="tr-TR" dirty="0" err="1" smtClean="0"/>
              <a:t>target</a:t>
            </a:r>
            <a:r>
              <a:rPr lang="tr-TR" dirty="0" smtClean="0"/>
              <a:t> </a:t>
            </a:r>
            <a:r>
              <a:rPr lang="tr-TR" dirty="0" err="1" smtClean="0"/>
              <a:t>hygiene</a:t>
            </a:r>
            <a:r>
              <a:rPr lang="tr-TR" dirty="0" smtClean="0"/>
              <a:t>= hedef hijyen olarak tanımlanır.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72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Günlük plak </a:t>
            </a:r>
            <a:r>
              <a:rPr lang="tr-TR" dirty="0" err="1" smtClean="0"/>
              <a:t>biyofilm</a:t>
            </a:r>
            <a:r>
              <a:rPr lang="tr-TR" dirty="0" smtClean="0"/>
              <a:t> kontrolü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Hastaların  günlük ağız bakımı  sorumluluğu içerisinde yer alır.</a:t>
            </a:r>
          </a:p>
          <a:p>
            <a:r>
              <a:rPr lang="tr-TR" dirty="0" smtClean="0"/>
              <a:t>Bu olmazsa  optimal ağız sağlığını sağlamak mümkün olmaz </a:t>
            </a:r>
          </a:p>
          <a:p>
            <a:r>
              <a:rPr lang="tr-TR" dirty="0" err="1" smtClean="0"/>
              <a:t>Biyofilm</a:t>
            </a:r>
            <a:r>
              <a:rPr lang="tr-TR" dirty="0" smtClean="0"/>
              <a:t> kontrolünün  elemanları mekanik temizlik ve kimyasal  ajanlardır.</a:t>
            </a: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9248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Diş Fırçaları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Büyüklük ,tasarım,  sertlik ve kıllarının düzenleri açısından farklılık gösterir.</a:t>
            </a:r>
          </a:p>
          <a:p>
            <a:r>
              <a:rPr lang="tr-TR" dirty="0" smtClean="0"/>
              <a:t>Bazı fırça üreticileri  bazı tasarımların , fırça kıllarının  yerleşimi uzunluğu ve sertliğinde yaptıkları  minör değişimlerle  diğer tiplere göre daha üstün özelliği olduğunu savunuyorlar.</a:t>
            </a: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11400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Diş Fırçalarında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1- doğal kıllar</a:t>
            </a:r>
          </a:p>
          <a:p>
            <a:r>
              <a:rPr lang="tr-TR" dirty="0" smtClean="0"/>
              <a:t>2- naylon kıllar   materyal olarak kullanılır.</a:t>
            </a:r>
          </a:p>
          <a:p>
            <a:r>
              <a:rPr lang="tr-TR" dirty="0" smtClean="0"/>
              <a:t>Kıl sertliği çapla uzunluk arasındaki oranla hesaplanır.   Çaplar:</a:t>
            </a:r>
          </a:p>
          <a:p>
            <a:r>
              <a:rPr lang="tr-TR" dirty="0" smtClean="0"/>
              <a:t>Yumuşak fırça: 0.2 mm</a:t>
            </a:r>
          </a:p>
          <a:p>
            <a:r>
              <a:rPr lang="tr-TR" dirty="0" err="1" smtClean="0"/>
              <a:t>Medium</a:t>
            </a:r>
            <a:r>
              <a:rPr lang="tr-TR" dirty="0" smtClean="0"/>
              <a:t>. 0.3 mm</a:t>
            </a:r>
          </a:p>
          <a:p>
            <a:r>
              <a:rPr lang="tr-TR" dirty="0" smtClean="0"/>
              <a:t>Sert : 0.4 mm</a:t>
            </a:r>
          </a:p>
          <a:p>
            <a:r>
              <a:rPr lang="tr-TR" dirty="0"/>
              <a:t> </a:t>
            </a:r>
            <a:r>
              <a:rPr lang="tr-TR" dirty="0" smtClean="0"/>
              <a:t>yumuşak  fırça sık kullanılıyor. Sap tasarımı tercihe göre değişiyor.</a:t>
            </a:r>
          </a:p>
          <a:p>
            <a:endParaRPr lang="tr-TR" dirty="0"/>
          </a:p>
          <a:p>
            <a:r>
              <a:rPr lang="en-US" dirty="0" smtClean="0"/>
              <a:t>..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67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ül">
  <a:themeElements>
    <a:clrScheme name="Modü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ü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ü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1534</Words>
  <Application>Microsoft Office PowerPoint</Application>
  <PresentationFormat>Ekran Gösterisi (4:3)</PresentationFormat>
  <Paragraphs>147</Paragraphs>
  <Slides>51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52" baseType="lpstr">
      <vt:lpstr>Modül</vt:lpstr>
      <vt:lpstr>Plak kontrol </vt:lpstr>
      <vt:lpstr>İyi bir supragingival biyofilm kontrolü</vt:lpstr>
      <vt:lpstr>Slayt 3</vt:lpstr>
      <vt:lpstr>Slayt 4</vt:lpstr>
      <vt:lpstr>The American Dental Association (ADA)</vt:lpstr>
      <vt:lpstr>Hedef Hijyen</vt:lpstr>
      <vt:lpstr>Günlük plak biyofilm kontrolü</vt:lpstr>
      <vt:lpstr>Diş Fırçaları</vt:lpstr>
      <vt:lpstr>Diş Fırçalarında</vt:lpstr>
      <vt:lpstr>Slayt 10</vt:lpstr>
      <vt:lpstr>Diş fırçası tasarımı</vt:lpstr>
      <vt:lpstr>Slayt 12</vt:lpstr>
      <vt:lpstr>Slayt 13</vt:lpstr>
      <vt:lpstr>Slayt 14</vt:lpstr>
      <vt:lpstr>Tavsiyeler</vt:lpstr>
      <vt:lpstr>Elektrikli diş fırçaları</vt:lpstr>
      <vt:lpstr>Slayt 17</vt:lpstr>
      <vt:lpstr>Slayt 18</vt:lpstr>
      <vt:lpstr>Elektrikli diş fırçaları</vt:lpstr>
      <vt:lpstr>Elektrikli fırçalar</vt:lpstr>
      <vt:lpstr>Slayt 21</vt:lpstr>
      <vt:lpstr>Manuel ve elektrikli diş fırçaları karşılaştırmaları</vt:lpstr>
      <vt:lpstr>Diş fırçalama Teknikleri</vt:lpstr>
      <vt:lpstr>Bass Tekniği</vt:lpstr>
      <vt:lpstr>Bass Tekniği</vt:lpstr>
      <vt:lpstr>Slayt 26</vt:lpstr>
      <vt:lpstr>Slayt 27</vt:lpstr>
      <vt:lpstr>Slayt 28</vt:lpstr>
      <vt:lpstr>Elektrikli Fırçalar ile fırçalamak</vt:lpstr>
      <vt:lpstr>Tavsiyeler</vt:lpstr>
      <vt:lpstr>Slayt 31</vt:lpstr>
      <vt:lpstr>Slayt 32</vt:lpstr>
      <vt:lpstr>Dişipi</vt:lpstr>
      <vt:lpstr>Slayt 34</vt:lpstr>
      <vt:lpstr>Slayt 35</vt:lpstr>
      <vt:lpstr>Slayt 36</vt:lpstr>
      <vt:lpstr>Slayt 37</vt:lpstr>
      <vt:lpstr>Slayt 38</vt:lpstr>
      <vt:lpstr>Tavsiyeler</vt:lpstr>
      <vt:lpstr>Arayüz fırçaları</vt:lpstr>
      <vt:lpstr>Arayüz fırçaları</vt:lpstr>
      <vt:lpstr>Slayt 42</vt:lpstr>
      <vt:lpstr>Slayt 43</vt:lpstr>
      <vt:lpstr>Slayt 44</vt:lpstr>
      <vt:lpstr>Dişler arasındaki boşluğu tam olarak dolduran arayüz temizlik aracı en uygun olanıdır.</vt:lpstr>
      <vt:lpstr>Slayt 46</vt:lpstr>
      <vt:lpstr>Gingival Masaj </vt:lpstr>
      <vt:lpstr> Özet</vt:lpstr>
      <vt:lpstr>Subgingival irrigasyon</vt:lpstr>
      <vt:lpstr>Waterpik</vt:lpstr>
      <vt:lpstr>Slayt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Plak kontrol 2</dc:title>
  <dc:creator>Pc</dc:creator>
  <cp:lastModifiedBy>elif</cp:lastModifiedBy>
  <cp:revision>29</cp:revision>
  <dcterms:created xsi:type="dcterms:W3CDTF">2015-05-04T11:14:20Z</dcterms:created>
  <dcterms:modified xsi:type="dcterms:W3CDTF">2017-12-21T07:35:44Z</dcterms:modified>
</cp:coreProperties>
</file>