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handoutMasterIdLst>
    <p:handoutMasterId r:id="rId35"/>
  </p:handoutMasterIdLst>
  <p:sldIdLst>
    <p:sldId id="256" r:id="rId2"/>
    <p:sldId id="257" r:id="rId3"/>
    <p:sldId id="269" r:id="rId4"/>
    <p:sldId id="271" r:id="rId5"/>
    <p:sldId id="282" r:id="rId6"/>
    <p:sldId id="273" r:id="rId7"/>
    <p:sldId id="258" r:id="rId8"/>
    <p:sldId id="259" r:id="rId9"/>
    <p:sldId id="260" r:id="rId10"/>
    <p:sldId id="261" r:id="rId11"/>
    <p:sldId id="284" r:id="rId12"/>
    <p:sldId id="286" r:id="rId13"/>
    <p:sldId id="287" r:id="rId14"/>
    <p:sldId id="300" r:id="rId15"/>
    <p:sldId id="289" r:id="rId16"/>
    <p:sldId id="290" r:id="rId17"/>
    <p:sldId id="292" r:id="rId18"/>
    <p:sldId id="293" r:id="rId19"/>
    <p:sldId id="295" r:id="rId20"/>
    <p:sldId id="262" r:id="rId21"/>
    <p:sldId id="298" r:id="rId22"/>
    <p:sldId id="275" r:id="rId23"/>
    <p:sldId id="296" r:id="rId24"/>
    <p:sldId id="294" r:id="rId25"/>
    <p:sldId id="299" r:id="rId26"/>
    <p:sldId id="297" r:id="rId27"/>
    <p:sldId id="277" r:id="rId28"/>
    <p:sldId id="279" r:id="rId29"/>
    <p:sldId id="263" r:id="rId30"/>
    <p:sldId id="264" r:id="rId31"/>
    <p:sldId id="265" r:id="rId32"/>
    <p:sldId id="266" r:id="rId33"/>
    <p:sldId id="26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A5978-F4EB-47F1-A3FB-5DC698316563}" type="datetimeFigureOut">
              <a:rPr lang="tr-TR" smtClean="0"/>
              <a:pPr/>
              <a:t>21.12.2017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AE816-E5C6-400B-B399-2AEFDB0B749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94AE-F6D2-4738-A117-B9350E5270F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21.12.2017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9854-E352-47EF-AC6C-12F082DAA8D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94AE-F6D2-4738-A117-B9350E5270F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21.12.2017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9854-E352-47EF-AC6C-12F082DAA8D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94AE-F6D2-4738-A117-B9350E5270F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21.12.2017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9854-E352-47EF-AC6C-12F082DAA8D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94AE-F6D2-4738-A117-B9350E5270F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21.12.2017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9854-E352-47EF-AC6C-12F082DAA8D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94AE-F6D2-4738-A117-B9350E5270F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21.12.2017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9854-E352-47EF-AC6C-12F082DAA8D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94AE-F6D2-4738-A117-B9350E5270F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21.12.2017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9854-E352-47EF-AC6C-12F082DAA8D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94AE-F6D2-4738-A117-B9350E5270F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21.12.2017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9854-E352-47EF-AC6C-12F082DAA8D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94AE-F6D2-4738-A117-B9350E5270F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21.12.2017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9854-E352-47EF-AC6C-12F082DAA8D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94AE-F6D2-4738-A117-B9350E5270F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21.12.2017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9854-E352-47EF-AC6C-12F082DAA8D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94AE-F6D2-4738-A117-B9350E5270F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21.12.2017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9854-E352-47EF-AC6C-12F082DAA8D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94AE-F6D2-4738-A117-B9350E5270F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21.12.2017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5D9854-E352-47EF-AC6C-12F082DAA8D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06C33B1-728D-480F-AACF-1347B71AC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5028FF3-8577-42DF-AA58-552E3CE3B633}" type="datetimeFigureOut">
              <a:rPr lang="en-US" smtClean="0"/>
              <a:pPr/>
              <a:t>12/21/2017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543800" cy="2593975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latin typeface="Comic Sans MS" panose="030F0702030302020204" pitchFamily="66" charset="0"/>
              </a:rPr>
              <a:t>Periodontal</a:t>
            </a:r>
            <a:r>
              <a:rPr lang="tr-TR" dirty="0" smtClean="0">
                <a:latin typeface="Comic Sans MS" panose="030F0702030302020204" pitchFamily="66" charset="0"/>
              </a:rPr>
              <a:t> hastada plak </a:t>
            </a:r>
            <a:r>
              <a:rPr lang="tr-TR" dirty="0" err="1" smtClean="0">
                <a:latin typeface="Comic Sans MS" panose="030F0702030302020204" pitchFamily="66" charset="0"/>
              </a:rPr>
              <a:t>biyofilm</a:t>
            </a:r>
            <a:r>
              <a:rPr lang="tr-TR" dirty="0" smtClean="0">
                <a:latin typeface="Comic Sans MS" panose="030F0702030302020204" pitchFamily="66" charset="0"/>
              </a:rPr>
              <a:t> kontrolü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Prof. Dr. Elif Ünsal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574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12% al</a:t>
            </a:r>
            <a:r>
              <a:rPr lang="tr-TR" sz="2800" dirty="0" smtClean="0">
                <a:latin typeface="Comic Sans MS" panose="030F0702030302020204" pitchFamily="66" charset="0"/>
              </a:rPr>
              <a:t>kol içeriği  </a:t>
            </a:r>
            <a:r>
              <a:rPr lang="tr-TR" sz="2800" dirty="0" err="1" smtClean="0">
                <a:latin typeface="Comic Sans MS" panose="030F0702030302020204" pitchFamily="66" charset="0"/>
              </a:rPr>
              <a:t>orofaringeal</a:t>
            </a:r>
            <a:r>
              <a:rPr lang="tr-TR" sz="2800" dirty="0" smtClean="0">
                <a:latin typeface="Comic Sans MS" panose="030F0702030302020204" pitchFamily="66" charset="0"/>
              </a:rPr>
              <a:t> kanser  riski  açısından </a:t>
            </a:r>
            <a:r>
              <a:rPr lang="en-US" sz="2800" dirty="0" smtClean="0">
                <a:latin typeface="Comic Sans MS" panose="030F0702030302020204" pitchFamily="66" charset="0"/>
              </a:rPr>
              <a:t>, </a:t>
            </a:r>
            <a:r>
              <a:rPr lang="tr-TR" sz="2800" dirty="0" err="1" smtClean="0">
                <a:latin typeface="Comic Sans MS" panose="030F0702030302020204" pitchFamily="66" charset="0"/>
              </a:rPr>
              <a:t>klinisyen</a:t>
            </a:r>
            <a:r>
              <a:rPr lang="tr-TR" sz="2800" dirty="0" smtClean="0">
                <a:latin typeface="Comic Sans MS" panose="030F0702030302020204" pitchFamily="66" charset="0"/>
              </a:rPr>
              <a:t> ve hastalar için endişe  </a:t>
            </a:r>
            <a:r>
              <a:rPr lang="tr-TR" sz="2800" dirty="0" err="1" smtClean="0">
                <a:latin typeface="Comic Sans MS" panose="030F0702030302020204" pitchFamily="66" charset="0"/>
              </a:rPr>
              <a:t>verii</a:t>
            </a:r>
            <a:r>
              <a:rPr lang="tr-TR" sz="2800" dirty="0" smtClean="0">
                <a:latin typeface="Comic Sans MS" panose="030F0702030302020204" pitchFamily="66" charset="0"/>
              </a:rPr>
              <a:t> olabilir ancak araştırmalar  bu ilişkiyi doğrulamamaktadır.</a:t>
            </a:r>
          </a:p>
          <a:p>
            <a:r>
              <a:rPr lang="tr-TR" sz="2800" dirty="0" smtClean="0">
                <a:latin typeface="Comic Sans MS" panose="030F0702030302020204" pitchFamily="66" charset="0"/>
              </a:rPr>
              <a:t>CHX  alkolsüz </a:t>
            </a:r>
            <a:r>
              <a:rPr lang="tr-TR" sz="2800" dirty="0" err="1" smtClean="0">
                <a:latin typeface="Comic Sans MS" panose="030F0702030302020204" pitchFamily="66" charset="0"/>
              </a:rPr>
              <a:t>formülasyonu</a:t>
            </a:r>
            <a:r>
              <a:rPr lang="tr-TR" sz="2800" dirty="0" smtClean="0">
                <a:latin typeface="Comic Sans MS" panose="030F0702030302020204" pitchFamily="66" charset="0"/>
              </a:rPr>
              <a:t> vardır. </a:t>
            </a:r>
            <a:r>
              <a:rPr lang="tr-TR" sz="2800" dirty="0" err="1" smtClean="0">
                <a:latin typeface="Comic Sans MS" panose="030F0702030302020204" pitchFamily="66" charset="0"/>
              </a:rPr>
              <a:t>Mikrobiyal</a:t>
            </a:r>
            <a:r>
              <a:rPr lang="tr-TR" sz="2800" dirty="0" smtClean="0">
                <a:latin typeface="Comic Sans MS" panose="030F0702030302020204" pitchFamily="66" charset="0"/>
              </a:rPr>
              <a:t> plak kontrolünü diğer </a:t>
            </a:r>
            <a:r>
              <a:rPr lang="tr-TR" sz="2800" dirty="0" err="1" smtClean="0">
                <a:latin typeface="Comic Sans MS" panose="030F0702030302020204" pitchFamily="66" charset="0"/>
              </a:rPr>
              <a:t>formülasyonla</a:t>
            </a:r>
            <a:r>
              <a:rPr lang="tr-TR" sz="2800" dirty="0" smtClean="0">
                <a:latin typeface="Comic Sans MS" panose="030F0702030302020204" pitchFamily="66" charset="0"/>
              </a:rPr>
              <a:t> benzer olarak sağlamaktadır, </a:t>
            </a:r>
            <a:r>
              <a:rPr lang="tr-TR" sz="2800" dirty="0" err="1" smtClean="0">
                <a:latin typeface="Comic Sans MS" panose="030F0702030302020204" pitchFamily="66" charset="0"/>
              </a:rPr>
              <a:t>bazan</a:t>
            </a:r>
            <a:r>
              <a:rPr lang="tr-TR" sz="2800" dirty="0" smtClean="0">
                <a:latin typeface="Comic Sans MS" panose="030F0702030302020204" pitchFamily="66" charset="0"/>
              </a:rPr>
              <a:t> hasta tarafından tercih </a:t>
            </a:r>
            <a:r>
              <a:rPr lang="tr-TR" sz="2800" dirty="0" err="1" smtClean="0">
                <a:latin typeface="Comic Sans MS" panose="030F0702030302020204" pitchFamily="66" charset="0"/>
              </a:rPr>
              <a:t>edlir</a:t>
            </a:r>
            <a:r>
              <a:rPr lang="tr-TR" sz="2800" dirty="0" smtClean="0">
                <a:latin typeface="Comic Sans MS" panose="030F0702030302020204" pitchFamily="66" charset="0"/>
              </a:rPr>
              <a:t>.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7939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ANDOREX GARGARA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268760"/>
            <a:ext cx="4987280" cy="4683150"/>
          </a:xfrm>
        </p:spPr>
        <p:txBody>
          <a:bodyPr>
            <a:normAutofit lnSpcReduction="10000"/>
          </a:bodyPr>
          <a:lstStyle/>
          <a:p>
            <a:r>
              <a:rPr lang="tr-TR" sz="2800" dirty="0" err="1" smtClean="0">
                <a:latin typeface="Comic Sans MS" panose="030F0702030302020204" pitchFamily="66" charset="0"/>
              </a:rPr>
              <a:t>Yetişkinlerde,günde</a:t>
            </a:r>
            <a:r>
              <a:rPr lang="tr-TR" sz="2800" dirty="0" smtClean="0">
                <a:latin typeface="Comic Sans MS" panose="030F0702030302020204" pitchFamily="66" charset="0"/>
              </a:rPr>
              <a:t> 2 defa 1ölçek(15 ml)gargara solüsyonu ile en az 1dk ağızda çalkalama yapılır.</a:t>
            </a:r>
          </a:p>
          <a:p>
            <a:r>
              <a:rPr lang="tr-TR" sz="2800" dirty="0" smtClean="0">
                <a:latin typeface="Comic Sans MS" panose="030F0702030302020204" pitchFamily="66" charset="0"/>
              </a:rPr>
              <a:t>Ağızdaki renklenmeleri önlemek için en aza indirmek için diş fırçalamadan  10 dakika sonra kullanımı önerilir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Klorheksidin</a:t>
            </a:r>
            <a:r>
              <a:rPr lang="tr-TR" dirty="0" smtClean="0"/>
              <a:t> </a:t>
            </a:r>
            <a:r>
              <a:rPr lang="tr-TR" dirty="0" err="1" smtClean="0"/>
              <a:t>diglukonat</a:t>
            </a:r>
            <a:endParaRPr lang="tr-TR" dirty="0" smtClean="0"/>
          </a:p>
          <a:p>
            <a:r>
              <a:rPr lang="tr-TR" dirty="0" err="1" smtClean="0"/>
              <a:t>Benzidamin</a:t>
            </a:r>
            <a:r>
              <a:rPr lang="tr-TR" dirty="0" smtClean="0"/>
              <a:t> </a:t>
            </a:r>
            <a:r>
              <a:rPr lang="tr-TR" dirty="0" err="1" smtClean="0"/>
              <a:t>hidroklorür</a:t>
            </a:r>
            <a:endParaRPr lang="tr-TR" dirty="0" smtClean="0"/>
          </a:p>
        </p:txBody>
      </p:sp>
      <p:pic>
        <p:nvPicPr>
          <p:cNvPr id="4" name="Picture 2" descr="F:\uru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12776"/>
            <a:ext cx="3960440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42275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ANDOREX SPREY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844824"/>
            <a:ext cx="4987280" cy="4667349"/>
          </a:xfrm>
        </p:spPr>
        <p:txBody>
          <a:bodyPr/>
          <a:lstStyle/>
          <a:p>
            <a:r>
              <a:rPr lang="tr-TR" sz="2800" dirty="0" smtClean="0">
                <a:latin typeface="Comic Sans MS" panose="030F0702030302020204" pitchFamily="66" charset="0"/>
              </a:rPr>
              <a:t>Yetişkinlerde,genel olarak günde 2-3 *4-6 püskürtme yapılır.</a:t>
            </a:r>
          </a:p>
          <a:p>
            <a:r>
              <a:rPr lang="tr-TR" sz="2800" dirty="0" smtClean="0">
                <a:latin typeface="Comic Sans MS" panose="030F0702030302020204" pitchFamily="66" charset="0"/>
              </a:rPr>
              <a:t>6-12 yaşlarında 2-3 * 2-3 püskürtme uygulanır.</a:t>
            </a:r>
          </a:p>
          <a:p>
            <a:r>
              <a:rPr lang="tr-TR" sz="2800" dirty="0" smtClean="0">
                <a:latin typeface="Comic Sans MS" panose="030F0702030302020204" pitchFamily="66" charset="0"/>
              </a:rPr>
              <a:t>Bölgesel uygulamalar için uygundur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2050" name="Picture 2" descr="F:\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0732" y="1700808"/>
            <a:ext cx="2959367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4901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Klorhex</a:t>
            </a:r>
            <a:r>
              <a:rPr lang="tr-TR" dirty="0" smtClean="0"/>
              <a:t> gargara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916832"/>
            <a:ext cx="4915272" cy="4667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 err="1" smtClean="0">
                <a:latin typeface="Comic Sans MS" panose="030F0702030302020204" pitchFamily="66" charset="0"/>
              </a:rPr>
              <a:t>Antiplak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tr-TR" sz="2800" dirty="0" err="1" smtClean="0">
                <a:latin typeface="Comic Sans MS" panose="030F0702030302020204" pitchFamily="66" charset="0"/>
              </a:rPr>
              <a:t>antigingivitis</a:t>
            </a:r>
            <a:r>
              <a:rPr lang="tr-TR" sz="2800" dirty="0" smtClean="0">
                <a:latin typeface="Comic Sans MS" panose="030F0702030302020204" pitchFamily="66" charset="0"/>
              </a:rPr>
              <a:t> etkili </a:t>
            </a:r>
          </a:p>
          <a:p>
            <a:pPr marL="0" indent="0">
              <a:buNone/>
            </a:pPr>
            <a:r>
              <a:rPr lang="tr-TR" sz="2800" dirty="0" err="1" smtClean="0">
                <a:latin typeface="Comic Sans MS" panose="030F0702030302020204" pitchFamily="66" charset="0"/>
              </a:rPr>
              <a:t>Chx</a:t>
            </a:r>
            <a:r>
              <a:rPr lang="tr-TR" sz="2800" dirty="0" smtClean="0">
                <a:latin typeface="Comic Sans MS" panose="030F0702030302020204" pitchFamily="66" charset="0"/>
              </a:rPr>
              <a:t> gargara</a:t>
            </a:r>
          </a:p>
          <a:p>
            <a:pPr marL="0" indent="0">
              <a:buNone/>
            </a:pPr>
            <a:r>
              <a:rPr lang="tr-TR" sz="2800" dirty="0" smtClean="0">
                <a:latin typeface="Comic Sans MS" panose="030F0702030302020204" pitchFamily="66" charset="0"/>
              </a:rPr>
              <a:t>Kullanımı  </a:t>
            </a:r>
            <a:r>
              <a:rPr lang="tr-TR" sz="2800" dirty="0" err="1" smtClean="0">
                <a:latin typeface="Comic Sans MS" panose="030F0702030302020204" pitchFamily="66" charset="0"/>
              </a:rPr>
              <a:t>andorexle</a:t>
            </a:r>
            <a:r>
              <a:rPr lang="tr-TR" sz="2800" dirty="0" smtClean="0">
                <a:latin typeface="Comic Sans MS" panose="030F0702030302020204" pitchFamily="66" charset="0"/>
              </a:rPr>
              <a:t> aynı</a:t>
            </a:r>
          </a:p>
          <a:p>
            <a:pPr marL="0" indent="0">
              <a:buNone/>
            </a:pPr>
            <a:r>
              <a:rPr lang="tr-TR" sz="2800" dirty="0" smtClean="0">
                <a:latin typeface="Comic Sans MS" panose="030F0702030302020204" pitchFamily="66" charset="0"/>
              </a:rPr>
              <a:t>Etken madde: </a:t>
            </a:r>
            <a:r>
              <a:rPr lang="tr-TR" sz="2800" dirty="0" err="1" smtClean="0">
                <a:latin typeface="Comic Sans MS" panose="030F0702030302020204" pitchFamily="66" charset="0"/>
              </a:rPr>
              <a:t>klorheksidin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tr-TR" sz="2800" dirty="0" err="1" smtClean="0">
                <a:latin typeface="Comic Sans MS" panose="030F0702030302020204" pitchFamily="66" charset="0"/>
              </a:rPr>
              <a:t>glukonat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F:\sxxfg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84784"/>
            <a:ext cx="3283736" cy="4433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92975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 </a:t>
            </a:r>
            <a:r>
              <a:rPr lang="tr-TR" sz="3200" dirty="0" smtClean="0"/>
              <a:t>Form    Gargara  Etkin Madde      </a:t>
            </a:r>
            <a:r>
              <a:rPr lang="tr-TR" sz="3200" dirty="0" err="1" smtClean="0"/>
              <a:t>Klorheksidin</a:t>
            </a:r>
            <a:r>
              <a:rPr lang="tr-TR" sz="3200" dirty="0" smtClean="0"/>
              <a:t> </a:t>
            </a:r>
            <a:r>
              <a:rPr lang="tr-TR" sz="3200" dirty="0" err="1" smtClean="0"/>
              <a:t>glukonat</a:t>
            </a:r>
            <a:r>
              <a:rPr lang="tr-TR" sz="3200" dirty="0" smtClean="0"/>
              <a:t> + </a:t>
            </a:r>
            <a:r>
              <a:rPr lang="tr-TR" sz="3200" dirty="0" err="1" smtClean="0"/>
              <a:t>Flurbiprofen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  Ticari Şekil     200 ml şişe</a:t>
            </a:r>
            <a:r>
              <a:rPr lang="tr-TR" sz="3600" dirty="0" smtClean="0"/>
              <a:t/>
            </a:r>
            <a:br>
              <a:rPr lang="tr-TR" sz="3600" dirty="0" smtClean="0"/>
            </a:br>
            <a:endParaRPr lang="tr-TR" sz="3600" dirty="0"/>
          </a:p>
        </p:txBody>
      </p:sp>
      <p:pic>
        <p:nvPicPr>
          <p:cNvPr id="1026" name="Picture 2" descr="C:\Users\elif\Desktop\ch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7143750" cy="4043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Klorhex</a:t>
            </a:r>
            <a:r>
              <a:rPr lang="tr-TR" dirty="0" smtClean="0"/>
              <a:t> sprey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412776"/>
            <a:ext cx="5328592" cy="4741987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Comic Sans MS" panose="030F0702030302020204" pitchFamily="66" charset="0"/>
              </a:rPr>
              <a:t>Sabah ve akşam bir defada 5-6 kez püskürtmek suretiyle kullanılır.</a:t>
            </a:r>
          </a:p>
          <a:p>
            <a:r>
              <a:rPr lang="tr-TR" sz="2800" dirty="0" smtClean="0">
                <a:latin typeface="Comic Sans MS" panose="030F0702030302020204" pitchFamily="66" charset="0"/>
              </a:rPr>
              <a:t>Kullanıldıktan sonra 30 </a:t>
            </a:r>
            <a:r>
              <a:rPr lang="tr-TR" sz="2800" dirty="0" err="1" smtClean="0">
                <a:latin typeface="Comic Sans MS" panose="030F0702030302020204" pitchFamily="66" charset="0"/>
              </a:rPr>
              <a:t>dk</a:t>
            </a:r>
            <a:r>
              <a:rPr lang="tr-TR" sz="2800" dirty="0" smtClean="0">
                <a:latin typeface="Comic Sans MS" panose="030F0702030302020204" pitchFamily="66" charset="0"/>
              </a:rPr>
              <a:t> boyunca </a:t>
            </a:r>
            <a:r>
              <a:rPr lang="tr-TR" sz="2800" dirty="0" err="1" smtClean="0">
                <a:latin typeface="Comic Sans MS" panose="030F0702030302020204" pitchFamily="66" charset="0"/>
              </a:rPr>
              <a:t>birşey</a:t>
            </a:r>
            <a:r>
              <a:rPr lang="tr-TR" sz="2800" dirty="0" smtClean="0">
                <a:latin typeface="Comic Sans MS" panose="030F0702030302020204" pitchFamily="66" charset="0"/>
              </a:rPr>
              <a:t> yiyip içilmemesi önerilir.</a:t>
            </a:r>
          </a:p>
          <a:p>
            <a:r>
              <a:rPr lang="tr-TR" sz="2800" dirty="0" smtClean="0">
                <a:latin typeface="Comic Sans MS" panose="030F0702030302020204" pitchFamily="66" charset="0"/>
              </a:rPr>
              <a:t>Kullanımdan sonra ağız su ile çalkalanmamalıdır. 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F:\klorhexspr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556792"/>
            <a:ext cx="2564089" cy="4269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4286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Klorhex</a:t>
            </a:r>
            <a:r>
              <a:rPr lang="tr-TR" dirty="0" smtClean="0"/>
              <a:t> jel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4800" y="1412776"/>
            <a:ext cx="5059288" cy="4667349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Comic Sans MS" panose="030F0702030302020204" pitchFamily="66" charset="0"/>
              </a:rPr>
              <a:t>Sabah ve akşam olmak üzere günde 1-2 kez yemeklerden sonra doğrudan doğruya ağız boşluğuna ilgili bölgeye sürülür.</a:t>
            </a:r>
          </a:p>
          <a:p>
            <a:r>
              <a:rPr lang="tr-TR" sz="2800" dirty="0" smtClean="0">
                <a:latin typeface="Comic Sans MS" panose="030F0702030302020204" pitchFamily="66" charset="0"/>
              </a:rPr>
              <a:t>Diş macunu gibi kullanıldığında yaklaşık 2 cm jel ıslatılmamış diş fırçası üzerine sıkılır.</a:t>
            </a:r>
          </a:p>
          <a:p>
            <a:endParaRPr lang="tr-TR" dirty="0"/>
          </a:p>
        </p:txBody>
      </p:sp>
      <p:pic>
        <p:nvPicPr>
          <p:cNvPr id="5122" name="Picture 2" descr="F:\200X-KLORHEX-KLORHEXIDIN-ICERIKLI-JEL-20-ML_2046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4482" y="1412776"/>
            <a:ext cx="3672408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82968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6908"/>
          </a:xfrm>
        </p:spPr>
        <p:txBody>
          <a:bodyPr/>
          <a:lstStyle/>
          <a:p>
            <a:r>
              <a:rPr lang="tr-TR" sz="2400" dirty="0" err="1" smtClean="0"/>
              <a:t>Farhex</a:t>
            </a:r>
            <a:r>
              <a:rPr lang="tr-TR" sz="2400" dirty="0" smtClean="0"/>
              <a:t>     gargara         (</a:t>
            </a:r>
            <a:r>
              <a:rPr lang="tr-TR" sz="2400" dirty="0" err="1" smtClean="0"/>
              <a:t>Farhex</a:t>
            </a:r>
            <a:r>
              <a:rPr lang="tr-TR" sz="2400" dirty="0" smtClean="0"/>
              <a:t>  forte:      600 mg     </a:t>
            </a:r>
            <a:r>
              <a:rPr lang="tr-TR" sz="2400" dirty="0" err="1" smtClean="0"/>
              <a:t>benzidamin</a:t>
            </a:r>
            <a:r>
              <a:rPr lang="tr-TR" sz="2400" dirty="0" smtClean="0"/>
              <a:t> </a:t>
            </a:r>
            <a:r>
              <a:rPr lang="tr-TR" sz="2400" dirty="0" err="1" smtClean="0"/>
              <a:t>hidroklorür</a:t>
            </a:r>
            <a:endParaRPr lang="tr-TR" sz="2400" dirty="0"/>
          </a:p>
        </p:txBody>
      </p:sp>
      <p:pic>
        <p:nvPicPr>
          <p:cNvPr id="6146" name="Picture 2" descr="F:\farhexgarg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84784"/>
            <a:ext cx="3393082" cy="3800252"/>
          </a:xfrm>
          <a:prstGeom prst="rect">
            <a:avLst/>
          </a:prstGeom>
          <a:noFill/>
        </p:spPr>
      </p:pic>
      <p:pic>
        <p:nvPicPr>
          <p:cNvPr id="2050" name="Picture 2" descr="C:\Users\elif\Desktop\farhex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4572032" cy="5429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049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Fahrex</a:t>
            </a:r>
            <a:r>
              <a:rPr lang="tr-TR" dirty="0" smtClean="0"/>
              <a:t> sprey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988840"/>
            <a:ext cx="4339208" cy="4451325"/>
          </a:xfrm>
        </p:spPr>
        <p:txBody>
          <a:bodyPr>
            <a:normAutofit fontScale="62500" lnSpcReduction="20000"/>
          </a:bodyPr>
          <a:lstStyle/>
          <a:p>
            <a:r>
              <a:rPr lang="tr-TR" sz="3200" dirty="0" err="1" smtClean="0">
                <a:latin typeface="Comic Sans MS" panose="030F0702030302020204" pitchFamily="66" charset="0"/>
              </a:rPr>
              <a:t>İnflamasyonlu</a:t>
            </a:r>
            <a:r>
              <a:rPr lang="tr-TR" sz="3200" dirty="0" smtClean="0">
                <a:latin typeface="Comic Sans MS" panose="030F0702030302020204" pitchFamily="66" charset="0"/>
              </a:rPr>
              <a:t> bölgeye direk sıkılır.Gerekirse 1,5-3 </a:t>
            </a:r>
            <a:r>
              <a:rPr lang="tr-TR" sz="3200" dirty="0" err="1" smtClean="0">
                <a:latin typeface="Comic Sans MS" panose="030F0702030302020204" pitchFamily="66" charset="0"/>
              </a:rPr>
              <a:t>sa</a:t>
            </a:r>
            <a:r>
              <a:rPr lang="tr-TR" sz="3200" dirty="0" smtClean="0">
                <a:latin typeface="Comic Sans MS" panose="030F0702030302020204" pitchFamily="66" charset="0"/>
              </a:rPr>
              <a:t> aralıklarla tekrarlanır. (4-5 puf) </a:t>
            </a:r>
          </a:p>
          <a:p>
            <a:r>
              <a:rPr lang="tr-TR" sz="3200" b="1" dirty="0" smtClean="0"/>
              <a:t>Haricen uygulanır.</a:t>
            </a:r>
          </a:p>
          <a:p>
            <a:r>
              <a:rPr lang="tr-TR" sz="3200" b="1" dirty="0" smtClean="0"/>
              <a:t>• Etkin madde:</a:t>
            </a:r>
          </a:p>
          <a:p>
            <a:r>
              <a:rPr lang="tr-TR" sz="3200" dirty="0" smtClean="0"/>
              <a:t>30 ml sprey solüsyonu, 45 mg </a:t>
            </a:r>
            <a:r>
              <a:rPr lang="tr-TR" sz="3200" dirty="0" err="1" smtClean="0"/>
              <a:t>benzidamin</a:t>
            </a:r>
            <a:r>
              <a:rPr lang="tr-TR" sz="3200" dirty="0" smtClean="0"/>
              <a:t> </a:t>
            </a:r>
            <a:r>
              <a:rPr lang="tr-TR" sz="3200" dirty="0" err="1" smtClean="0"/>
              <a:t>hidroklorür</a:t>
            </a:r>
            <a:r>
              <a:rPr lang="tr-TR" sz="3200" dirty="0" smtClean="0"/>
              <a:t> ve 36 mg </a:t>
            </a:r>
            <a:r>
              <a:rPr lang="tr-TR" sz="3200" dirty="0" err="1" smtClean="0"/>
              <a:t>klorheksidin</a:t>
            </a:r>
            <a:r>
              <a:rPr lang="tr-TR" sz="3200" dirty="0" smtClean="0"/>
              <a:t> </a:t>
            </a:r>
            <a:r>
              <a:rPr lang="tr-TR" sz="3200" dirty="0" err="1" smtClean="0"/>
              <a:t>glukonat</a:t>
            </a:r>
            <a:r>
              <a:rPr lang="tr-TR" sz="3200" dirty="0" smtClean="0"/>
              <a:t> içermektedir.</a:t>
            </a:r>
            <a:br>
              <a:rPr lang="tr-TR" sz="3200" dirty="0" smtClean="0"/>
            </a:br>
            <a:r>
              <a:rPr lang="tr-TR" sz="3200" b="1" dirty="0" smtClean="0"/>
              <a:t>• Yardımcı maddeler:</a:t>
            </a:r>
          </a:p>
          <a:p>
            <a:r>
              <a:rPr lang="tr-TR" sz="3200" dirty="0" err="1" smtClean="0"/>
              <a:t>Aspartam</a:t>
            </a:r>
            <a:r>
              <a:rPr lang="tr-TR" sz="3200" dirty="0" smtClean="0"/>
              <a:t> (E951), sodyum </a:t>
            </a:r>
            <a:r>
              <a:rPr lang="tr-TR" sz="3200" dirty="0" err="1" smtClean="0"/>
              <a:t>sakkarin</a:t>
            </a:r>
            <a:r>
              <a:rPr lang="tr-TR" sz="3200" dirty="0" smtClean="0"/>
              <a:t>, gliserin, etil alkol (%95), </a:t>
            </a:r>
            <a:r>
              <a:rPr lang="tr-TR" sz="3200" dirty="0" err="1" smtClean="0"/>
              <a:t>cremofor</a:t>
            </a:r>
            <a:r>
              <a:rPr lang="tr-TR" sz="3200" dirty="0" smtClean="0"/>
              <a:t>, nane esansı ve </a:t>
            </a:r>
            <a:r>
              <a:rPr lang="tr-TR" sz="3200" dirty="0" err="1" smtClean="0"/>
              <a:t>deiyonize</a:t>
            </a:r>
            <a:r>
              <a:rPr lang="tr-TR" sz="3200" dirty="0" smtClean="0"/>
              <a:t> su.</a:t>
            </a:r>
          </a:p>
          <a:p>
            <a:endParaRPr lang="tr-TR" sz="3200" dirty="0" smtClean="0"/>
          </a:p>
          <a:p>
            <a:r>
              <a:rPr lang="tr-TR" sz="1800" b="1" dirty="0" err="1" smtClean="0"/>
              <a:t>laç</a:t>
            </a:r>
            <a:r>
              <a:rPr lang="tr-TR" sz="1800" b="1" dirty="0" smtClean="0"/>
              <a:t> Etken Maddesi: </a:t>
            </a:r>
            <a:r>
              <a:rPr lang="tr-TR" sz="1800" dirty="0" err="1" smtClean="0"/>
              <a:t>Benzidamin</a:t>
            </a:r>
            <a:r>
              <a:rPr lang="tr-TR" sz="1800" dirty="0" smtClean="0"/>
              <a:t> </a:t>
            </a:r>
            <a:r>
              <a:rPr lang="tr-TR" sz="1800" dirty="0" err="1" smtClean="0"/>
              <a:t>hidroklorür</a:t>
            </a:r>
            <a:r>
              <a:rPr lang="tr-TR" sz="1800" dirty="0" smtClean="0"/>
              <a:t>, </a:t>
            </a:r>
            <a:r>
              <a:rPr lang="tr-TR" sz="1800" dirty="0" err="1" smtClean="0"/>
              <a:t>Klorheksidin</a:t>
            </a:r>
            <a:r>
              <a:rPr lang="tr-TR" sz="1800" dirty="0" smtClean="0"/>
              <a:t> </a:t>
            </a:r>
            <a:r>
              <a:rPr lang="tr-TR" sz="1800" dirty="0" err="1" smtClean="0"/>
              <a:t>glukonat</a:t>
            </a: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b="1" dirty="0" smtClean="0"/>
              <a:t>İlaç Marka İsmi:</a:t>
            </a:r>
            <a:r>
              <a:rPr lang="tr-TR" sz="1800" dirty="0" smtClean="0"/>
              <a:t>  FARHEX FORTE Gargara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endParaRPr lang="tr-TR" sz="3200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F:\3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6838" y="1844824"/>
            <a:ext cx="3600400" cy="3672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546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404664"/>
            <a:ext cx="7620000" cy="1143000"/>
          </a:xfrm>
        </p:spPr>
        <p:txBody>
          <a:bodyPr/>
          <a:lstStyle/>
          <a:p>
            <a:r>
              <a:rPr lang="tr-TR" dirty="0" err="1" smtClean="0"/>
              <a:t>Kloroben</a:t>
            </a:r>
            <a:r>
              <a:rPr lang="tr-TR" dirty="0" smtClean="0"/>
              <a:t> gargara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4800" y="1484784"/>
            <a:ext cx="4915272" cy="4595341"/>
          </a:xfrm>
        </p:spPr>
        <p:txBody>
          <a:bodyPr>
            <a:normAutofit fontScale="55000" lnSpcReduction="20000"/>
          </a:bodyPr>
          <a:lstStyle/>
          <a:p>
            <a:r>
              <a:rPr lang="tr-TR" sz="3200" dirty="0" smtClean="0">
                <a:latin typeface="Comic Sans MS" panose="030F0702030302020204" pitchFamily="66" charset="0"/>
              </a:rPr>
              <a:t>Yetişkin dozu:genel dozu 15ml </a:t>
            </a:r>
            <a:r>
              <a:rPr lang="tr-TR" sz="3200" dirty="0" err="1" smtClean="0">
                <a:latin typeface="Comic Sans MS" panose="030F0702030302020204" pitchFamily="66" charset="0"/>
              </a:rPr>
              <a:t>dir</a:t>
            </a:r>
            <a:r>
              <a:rPr lang="tr-TR" sz="3200" dirty="0" smtClean="0">
                <a:latin typeface="Comic Sans MS" panose="030F0702030302020204" pitchFamily="66" charset="0"/>
              </a:rPr>
              <a:t>. </a:t>
            </a:r>
          </a:p>
          <a:p>
            <a:r>
              <a:rPr lang="tr-TR" sz="3200" dirty="0" smtClean="0">
                <a:latin typeface="Comic Sans MS" panose="030F0702030302020204" pitchFamily="66" charset="0"/>
              </a:rPr>
              <a:t>Günde iki kez  1 </a:t>
            </a:r>
            <a:r>
              <a:rPr lang="tr-TR" sz="3200" dirty="0" err="1" smtClean="0">
                <a:latin typeface="Comic Sans MS" panose="030F0702030302020204" pitchFamily="66" charset="0"/>
              </a:rPr>
              <a:t>dak</a:t>
            </a:r>
            <a:r>
              <a:rPr lang="tr-TR" sz="3200" dirty="0" smtClean="0">
                <a:latin typeface="Comic Sans MS" panose="030F0702030302020204" pitchFamily="66" charset="0"/>
              </a:rPr>
              <a:t> süre ile ağızda tutulur</a:t>
            </a:r>
          </a:p>
          <a:p>
            <a:r>
              <a:rPr lang="tr-TR" sz="3200" b="1" dirty="0" smtClean="0"/>
              <a:t>Formülü:</a:t>
            </a:r>
          </a:p>
          <a:p>
            <a:endParaRPr lang="tr-TR" sz="3200" b="1" dirty="0" smtClean="0"/>
          </a:p>
          <a:p>
            <a:r>
              <a:rPr lang="tr-TR" sz="3200" dirty="0" smtClean="0"/>
              <a:t>Etkin madde </a:t>
            </a:r>
            <a:r>
              <a:rPr lang="tr-TR" sz="3200" dirty="0" err="1" smtClean="0"/>
              <a:t>Klorheksidin</a:t>
            </a:r>
            <a:r>
              <a:rPr lang="tr-TR" sz="3200" dirty="0" smtClean="0"/>
              <a:t> </a:t>
            </a:r>
            <a:r>
              <a:rPr lang="tr-TR" sz="3200" dirty="0" err="1" smtClean="0"/>
              <a:t>glukonat</a:t>
            </a:r>
            <a:r>
              <a:rPr lang="tr-TR" sz="3200" dirty="0" smtClean="0"/>
              <a:t> %0.12 ve </a:t>
            </a:r>
            <a:r>
              <a:rPr lang="tr-TR" sz="3200" dirty="0" err="1" smtClean="0"/>
              <a:t>Benzidamin</a:t>
            </a:r>
            <a:r>
              <a:rPr lang="tr-TR" sz="3200" dirty="0" smtClean="0"/>
              <a:t> </a:t>
            </a:r>
            <a:r>
              <a:rPr lang="tr-TR" sz="3200" dirty="0" err="1" smtClean="0"/>
              <a:t>HCl</a:t>
            </a:r>
            <a:r>
              <a:rPr lang="tr-TR" sz="3200" dirty="0" smtClean="0"/>
              <a:t> %0.15</a:t>
            </a:r>
            <a:br>
              <a:rPr lang="tr-TR" sz="3200" dirty="0" smtClean="0"/>
            </a:br>
            <a:r>
              <a:rPr lang="tr-TR" sz="3200" dirty="0" smtClean="0"/>
              <a:t>Yardımcı madde olarak; </a:t>
            </a:r>
            <a:r>
              <a:rPr lang="tr-TR" sz="3200" dirty="0" err="1" smtClean="0"/>
              <a:t>Lutrol</a:t>
            </a:r>
            <a:r>
              <a:rPr lang="tr-TR" sz="3200" dirty="0" smtClean="0"/>
              <a:t> F68, </a:t>
            </a:r>
            <a:r>
              <a:rPr lang="tr-TR" sz="3200" dirty="0" err="1" smtClean="0"/>
              <a:t>Sorbitol</a:t>
            </a:r>
            <a:r>
              <a:rPr lang="tr-TR" sz="3200" dirty="0" smtClean="0"/>
              <a:t> (%70), Etanol, Nane esansı ve limon esansı içerir.</a:t>
            </a:r>
          </a:p>
          <a:p>
            <a:endParaRPr lang="tr-TR" sz="3200" dirty="0" smtClean="0"/>
          </a:p>
          <a:p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Her püskürtme 0.13 ml </a:t>
            </a:r>
            <a:r>
              <a:rPr lang="tr-TR" sz="3200" dirty="0" err="1" smtClean="0"/>
              <a:t>dir</a:t>
            </a:r>
            <a:r>
              <a:rPr lang="tr-TR" sz="3200" dirty="0" smtClean="0"/>
              <a:t> ve 0.156 mg </a:t>
            </a:r>
            <a:r>
              <a:rPr lang="tr-TR" sz="3200" dirty="0" err="1" smtClean="0"/>
              <a:t>klorheksidin</a:t>
            </a:r>
            <a:r>
              <a:rPr lang="tr-TR" sz="3200" dirty="0" smtClean="0"/>
              <a:t> </a:t>
            </a:r>
            <a:r>
              <a:rPr lang="tr-TR" sz="3200" dirty="0" err="1" smtClean="0"/>
              <a:t>glukonat</a:t>
            </a:r>
            <a:r>
              <a:rPr lang="tr-TR" sz="3200" dirty="0" smtClean="0"/>
              <a:t> ve 0.195 mg </a:t>
            </a:r>
            <a:r>
              <a:rPr lang="tr-TR" sz="3200" dirty="0" err="1" smtClean="0"/>
              <a:t>benzidamin</a:t>
            </a:r>
            <a:r>
              <a:rPr lang="tr-TR" sz="3200" dirty="0" smtClean="0"/>
              <a:t> </a:t>
            </a:r>
            <a:r>
              <a:rPr lang="tr-TR" sz="3200" dirty="0" err="1" smtClean="0"/>
              <a:t>hidroklorür</a:t>
            </a:r>
            <a:r>
              <a:rPr lang="tr-TR" sz="3200" dirty="0" smtClean="0"/>
              <a:t> içerir.</a:t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endParaRPr lang="tr-TR" sz="3200" dirty="0" smtClean="0">
              <a:latin typeface="Comic Sans MS" panose="030F0702030302020204" pitchFamily="66" charset="0"/>
            </a:endParaRPr>
          </a:p>
        </p:txBody>
      </p:sp>
      <p:pic>
        <p:nvPicPr>
          <p:cNvPr id="8194" name="Picture 2" descr="F:\untitled 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0721" y="1844824"/>
            <a:ext cx="2922771" cy="3726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586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Comic Sans MS" panose="030F0702030302020204" pitchFamily="66" charset="0"/>
              </a:rPr>
              <a:t>Oral gargaralarla kimyasal plak  </a:t>
            </a:r>
            <a:r>
              <a:rPr lang="tr-TR" b="1" dirty="0" err="1" smtClean="0">
                <a:latin typeface="Comic Sans MS" panose="030F0702030302020204" pitchFamily="66" charset="0"/>
              </a:rPr>
              <a:t>biyofilm</a:t>
            </a:r>
            <a:r>
              <a:rPr lang="tr-TR" b="1" dirty="0" smtClean="0">
                <a:latin typeface="Comic Sans MS" panose="030F0702030302020204" pitchFamily="66" charset="0"/>
              </a:rPr>
              <a:t> kontrolü</a:t>
            </a:r>
            <a:r>
              <a:rPr lang="en-US" b="1" dirty="0" smtClean="0">
                <a:latin typeface="Comic Sans MS" panose="030F0702030302020204" pitchFamily="66" charset="0"/>
              </a:rPr>
              <a:t/>
            </a:r>
            <a:br>
              <a:rPr lang="en-US" b="1" dirty="0" smtClean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Günümüzde ADA  </a:t>
            </a:r>
            <a:r>
              <a:rPr lang="tr-TR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gingivitis</a:t>
            </a:r>
            <a:r>
              <a:rPr lang="tr-T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tedavisinde iki ajanı kabul etmiştir:  </a:t>
            </a:r>
            <a:r>
              <a:rPr lang="tr-TR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Klorhexidin</a:t>
            </a:r>
            <a:r>
              <a:rPr lang="tr-T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diglukonat</a:t>
            </a:r>
            <a:r>
              <a:rPr lang="tr-T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, reçete edilen solüsyonları,  reçetesiz alınabilen  </a:t>
            </a:r>
            <a:r>
              <a:rPr lang="tr-TR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esansiyel</a:t>
            </a:r>
            <a:r>
              <a:rPr lang="tr-T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yağlar içeren ağız gargarası</a:t>
            </a:r>
            <a:endParaRPr lang="en-US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1204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Esansiyel</a:t>
            </a:r>
            <a:r>
              <a:rPr lang="tr-TR" dirty="0" smtClean="0"/>
              <a:t> yağ içeren ağız gargaraları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latin typeface="Comic Sans MS" panose="030F0702030302020204" pitchFamily="66" charset="0"/>
              </a:rPr>
              <a:t>İçeriği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thymol, eucalyptol, menthol, and methyl salicylate. </a:t>
            </a:r>
            <a:endParaRPr lang="tr-TR" sz="3200" dirty="0" smtClean="0">
              <a:latin typeface="Comic Sans MS" panose="030F0702030302020204" pitchFamily="66" charset="0"/>
            </a:endParaRPr>
          </a:p>
          <a:p>
            <a:r>
              <a:rPr lang="tr-TR" sz="3200" dirty="0" smtClean="0">
                <a:latin typeface="Comic Sans MS" panose="030F0702030302020204" pitchFamily="66" charset="0"/>
              </a:rPr>
              <a:t>Plak </a:t>
            </a:r>
            <a:r>
              <a:rPr lang="tr-TR" sz="3200" dirty="0" err="1" smtClean="0">
                <a:latin typeface="Comic Sans MS" panose="030F0702030302020204" pitchFamily="66" charset="0"/>
              </a:rPr>
              <a:t>biyofilmi</a:t>
            </a:r>
            <a:r>
              <a:rPr lang="tr-TR" sz="3200" dirty="0" smtClean="0">
                <a:latin typeface="Comic Sans MS" panose="030F0702030302020204" pitchFamily="66" charset="0"/>
              </a:rPr>
              <a:t> %20-35</a:t>
            </a:r>
          </a:p>
          <a:p>
            <a:r>
              <a:rPr lang="tr-TR" sz="3200" dirty="0" err="1" smtClean="0">
                <a:latin typeface="Comic Sans MS" panose="030F0702030302020204" pitchFamily="66" charset="0"/>
              </a:rPr>
              <a:t>Gingivitisi</a:t>
            </a:r>
            <a:r>
              <a:rPr lang="tr-TR" sz="3200" dirty="0" smtClean="0">
                <a:latin typeface="Comic Sans MS" panose="030F0702030302020204" pitchFamily="66" charset="0"/>
              </a:rPr>
              <a:t>:  %25-35 azaltıyor.</a:t>
            </a:r>
          </a:p>
          <a:p>
            <a:r>
              <a:rPr lang="tr-TR" sz="3200" dirty="0" smtClean="0">
                <a:latin typeface="Comic Sans MS" panose="030F0702030302020204" pitchFamily="66" charset="0"/>
              </a:rPr>
              <a:t>Uzun dönem </a:t>
            </a:r>
            <a:r>
              <a:rPr lang="tr-TR" sz="3200" dirty="0" err="1" smtClean="0">
                <a:latin typeface="Comic Sans MS" panose="030F0702030302020204" pitchFamily="66" charset="0"/>
              </a:rPr>
              <a:t>kullanılıbiliyor</a:t>
            </a:r>
            <a:endParaRPr lang="tr-TR" sz="3200" dirty="0" smtClean="0">
              <a:latin typeface="Comic Sans MS" panose="030F0702030302020204" pitchFamily="66" charset="0"/>
            </a:endParaRPr>
          </a:p>
          <a:p>
            <a:r>
              <a:rPr lang="tr-TR" sz="3200" dirty="0" smtClean="0">
                <a:latin typeface="Comic Sans MS" panose="030F0702030302020204" pitchFamily="66" charset="0"/>
              </a:rPr>
              <a:t>Alkol içeriyor ( ürüne bağlı %24)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159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Listerin</a:t>
            </a:r>
            <a:r>
              <a:rPr lang="tr-TR" dirty="0" smtClean="0"/>
              <a:t> ağız gargarası içeriği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Fenol ilişkili </a:t>
            </a:r>
            <a:r>
              <a:rPr lang="tr-T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esansiyel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yağdır.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(i) </a:t>
            </a:r>
            <a:r>
              <a:rPr lang="tr-T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Thymol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– 0.064%</a:t>
            </a:r>
          </a:p>
          <a:p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Eucalyptol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– 0.092%</a:t>
            </a:r>
          </a:p>
          <a:p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Methanol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– 0.042%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(iv) Methyl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salicylate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– 0.060% in hydrochloride solution.</a:t>
            </a:r>
          </a:p>
          <a:p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(v) </a:t>
            </a:r>
            <a:r>
              <a:rPr lang="tr-T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Benzoic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– 0.15 %</a:t>
            </a:r>
          </a:p>
          <a:p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950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1785949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500430" y="1428736"/>
            <a:ext cx="4186222" cy="4324368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tr-T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LISTERINE</a:t>
            </a:r>
            <a:r>
              <a:rPr lang="tr-TR" sz="2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®</a:t>
            </a:r>
            <a:r>
              <a:rPr lang="tr-T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 Total </a:t>
            </a:r>
            <a:r>
              <a:rPr lang="tr-TR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Care</a:t>
            </a:r>
            <a:r>
              <a:rPr lang="tr-T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günlük kullanıma yönelik, etkinliği klinik olarak kanıtlanmış bir ağız bakım ürünüdür.  Diş fırçalamaya ek olarak kullanıldığında, ağzın tamamında diş fırçasının ulaşamadığı bölgelerde bile derinlemesine temizlik sağlar.</a:t>
            </a:r>
          </a:p>
          <a:p>
            <a:pPr fontAlgn="base"/>
            <a:r>
              <a:rPr lang="tr-TR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Esansiyel</a:t>
            </a:r>
            <a:r>
              <a:rPr lang="tr-TR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yağ özleri, </a:t>
            </a:r>
            <a:r>
              <a:rPr lang="tr-TR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florür</a:t>
            </a:r>
            <a:r>
              <a:rPr lang="tr-TR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ve çinko klorür içeren bir ağız bakım ürünüdür.</a:t>
            </a:r>
            <a:endParaRPr lang="tr-TR" sz="26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fontAlgn="base"/>
            <a:r>
              <a:rPr lang="tr-T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LISTERINE</a:t>
            </a:r>
            <a:r>
              <a:rPr lang="tr-TR" sz="2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®</a:t>
            </a:r>
            <a:r>
              <a:rPr lang="tr-T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 Total </a:t>
            </a:r>
            <a:r>
              <a:rPr lang="tr-TR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Care</a:t>
            </a:r>
            <a:r>
              <a:rPr lang="tr-T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içeriğindeki özel </a:t>
            </a:r>
            <a:r>
              <a:rPr lang="tr-TR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esansiyel</a:t>
            </a:r>
            <a:r>
              <a:rPr lang="tr-T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yağlar: </a:t>
            </a:r>
            <a:r>
              <a:rPr lang="tr-TR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Timol</a:t>
            </a:r>
            <a:r>
              <a:rPr lang="tr-T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tr-TR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Ökaliptol</a:t>
            </a:r>
            <a:r>
              <a:rPr lang="tr-T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Mentol, Metil salisilat</a:t>
            </a:r>
          </a:p>
          <a:p>
            <a:pPr fontAlgn="base"/>
            <a:r>
              <a:rPr lang="tr-T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Çinko klorür: Tartar oluşumunu önler ve dişlerin doğal beyazlığını korur.</a:t>
            </a:r>
          </a:p>
          <a:p>
            <a:pPr fontAlgn="base"/>
            <a:r>
              <a:rPr lang="tr-TR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Florür</a:t>
            </a:r>
            <a:r>
              <a:rPr lang="tr-T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: Diş minesini güçlendirir.</a:t>
            </a:r>
          </a:p>
          <a:p>
            <a:pPr fontAlgn="base"/>
            <a:r>
              <a:rPr lang="tr-TR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Aroma</a:t>
            </a:r>
            <a:endParaRPr lang="tr-TR" sz="26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fontAlgn="base"/>
            <a:r>
              <a:rPr lang="tr-T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Nane aromalı</a:t>
            </a:r>
          </a:p>
          <a:p>
            <a:pPr fontAlgn="base"/>
            <a:r>
              <a:rPr lang="tr-TR" sz="26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LISTERINE® TOTAL CARE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elif\Desktop\total-ca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047875" cy="4905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72176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lISTERINE</a:t>
            </a:r>
            <a:r>
              <a:rPr lang="en-US" sz="2000" dirty="0"/>
              <a:t>eucalyptol, menthol, methyl salicylate, and </a:t>
            </a:r>
            <a:r>
              <a:rPr lang="en-US" sz="2000" dirty="0" err="1"/>
              <a:t>thymol</a:t>
            </a:r>
            <a:r>
              <a:rPr lang="en-US" sz="2000" dirty="0"/>
              <a:t> </a:t>
            </a:r>
            <a:endParaRPr lang="tr-TR" sz="2000" dirty="0"/>
          </a:p>
        </p:txBody>
      </p:sp>
      <p:pic>
        <p:nvPicPr>
          <p:cNvPr id="9220" name="Picture 4" descr="F:\IMG_1521.JPG"/>
          <p:cNvPicPr>
            <a:picLocks noChangeAspect="1" noChangeArrowheads="1"/>
          </p:cNvPicPr>
          <p:nvPr/>
        </p:nvPicPr>
        <p:blipFill>
          <a:blip r:embed="rId2" cstate="print"/>
          <a:srcRect l="5208" t="6250" r="14583"/>
          <a:stretch>
            <a:fillRect/>
          </a:stretch>
        </p:blipFill>
        <p:spPr bwMode="auto">
          <a:xfrm>
            <a:off x="1043608" y="1124744"/>
            <a:ext cx="6336704" cy="5402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78274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Listerin</a:t>
            </a:r>
            <a:r>
              <a:rPr lang="tr-TR" dirty="0" smtClean="0"/>
              <a:t> Avantajları</a:t>
            </a:r>
            <a:endParaRPr lang="en-US" dirty="0"/>
          </a:p>
        </p:txBody>
      </p:sp>
      <p:sp>
        <p:nvSpPr>
          <p:cNvPr id="4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sz="2800" dirty="0" smtClean="0">
                <a:latin typeface="Comic Sans MS" panose="030F0702030302020204" pitchFamily="66" charset="0"/>
              </a:rPr>
              <a:t>) </a:t>
            </a:r>
            <a:r>
              <a:rPr lang="tr-TR" sz="2800" dirty="0" err="1" smtClean="0">
                <a:latin typeface="Comic Sans MS" panose="030F0702030302020204" pitchFamily="66" charset="0"/>
              </a:rPr>
              <a:t>Klorheksidinin</a:t>
            </a:r>
            <a:r>
              <a:rPr lang="tr-TR" sz="2800" dirty="0" smtClean="0">
                <a:latin typeface="Comic Sans MS" panose="030F0702030302020204" pitchFamily="66" charset="0"/>
              </a:rPr>
              <a:t> tadını ve boyama etkisini </a:t>
            </a:r>
            <a:r>
              <a:rPr lang="tr-TR" sz="2800" dirty="0" err="1" smtClean="0">
                <a:latin typeface="Comic Sans MS" panose="030F0702030302020204" pitchFamily="66" charset="0"/>
              </a:rPr>
              <a:t>tolere</a:t>
            </a:r>
            <a:r>
              <a:rPr lang="tr-TR" sz="2800" dirty="0" smtClean="0">
                <a:latin typeface="Comic Sans MS" panose="030F0702030302020204" pitchFamily="66" charset="0"/>
              </a:rPr>
              <a:t> edemeyen hastalar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(ii) </a:t>
            </a:r>
            <a:r>
              <a:rPr lang="tr-TR" sz="2800" dirty="0" smtClean="0">
                <a:latin typeface="Comic Sans MS" panose="030F0702030302020204" pitchFamily="66" charset="0"/>
              </a:rPr>
              <a:t>daha uygun fiyatlı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(iii) </a:t>
            </a:r>
            <a:r>
              <a:rPr lang="tr-TR" sz="2800" dirty="0" smtClean="0">
                <a:latin typeface="Comic Sans MS" panose="030F0702030302020204" pitchFamily="66" charset="0"/>
              </a:rPr>
              <a:t>market dahil satılabildiği için kolay ulaşılabiliyor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104023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Listerin</a:t>
            </a:r>
            <a:r>
              <a:rPr lang="tr-TR" dirty="0" smtClean="0"/>
              <a:t> dezavantajları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sz="3200" dirty="0" err="1">
                <a:latin typeface="Comic Sans MS" panose="030F0702030302020204" pitchFamily="66" charset="0"/>
              </a:rPr>
              <a:t>i</a:t>
            </a:r>
            <a:r>
              <a:rPr lang="en-US" sz="3200" dirty="0">
                <a:latin typeface="Comic Sans MS" panose="030F0702030302020204" pitchFamily="66" charset="0"/>
              </a:rPr>
              <a:t>) </a:t>
            </a:r>
            <a:r>
              <a:rPr lang="tr-TR" sz="3200" dirty="0" smtClean="0">
                <a:latin typeface="Comic Sans MS" panose="030F0702030302020204" pitchFamily="66" charset="0"/>
              </a:rPr>
              <a:t>yüksek alkol konsantrasyonu nedeniyle </a:t>
            </a:r>
            <a:r>
              <a:rPr lang="en-US" sz="3200" dirty="0" smtClean="0">
                <a:latin typeface="Comic Sans MS" panose="030F0702030302020204" pitchFamily="66" charset="0"/>
              </a:rPr>
              <a:t>(21.6-26.9</a:t>
            </a:r>
            <a:r>
              <a:rPr lang="en-US" sz="3200" dirty="0">
                <a:latin typeface="Comic Sans MS" panose="030F0702030302020204" pitchFamily="66" charset="0"/>
              </a:rPr>
              <a:t>%), </a:t>
            </a:r>
            <a:r>
              <a:rPr lang="tr-TR" sz="3200" dirty="0" smtClean="0">
                <a:latin typeface="Comic Sans MS" panose="030F0702030302020204" pitchFamily="66" charset="0"/>
              </a:rPr>
              <a:t> ağız kuruluğunu arttırabilir.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 (</a:t>
            </a:r>
            <a:r>
              <a:rPr lang="en-US" sz="3200" dirty="0">
                <a:latin typeface="Comic Sans MS" panose="030F0702030302020204" pitchFamily="66" charset="0"/>
              </a:rPr>
              <a:t>ii) </a:t>
            </a:r>
            <a:r>
              <a:rPr lang="tr-TR" sz="3200" dirty="0" smtClean="0">
                <a:latin typeface="Comic Sans MS" panose="030F0702030302020204" pitchFamily="66" charset="0"/>
              </a:rPr>
              <a:t>alkol tedavisi alanlarda  </a:t>
            </a:r>
            <a:r>
              <a:rPr lang="tr-TR" sz="3200" dirty="0" err="1" smtClean="0">
                <a:latin typeface="Comic Sans MS" panose="030F0702030302020204" pitchFamily="66" charset="0"/>
              </a:rPr>
              <a:t>disülfram</a:t>
            </a:r>
            <a:r>
              <a:rPr lang="tr-TR" sz="3200" dirty="0" smtClean="0">
                <a:latin typeface="Comic Sans MS" panose="030F0702030302020204" pitchFamily="66" charset="0"/>
              </a:rPr>
              <a:t> kullananlarda önerilmiyor. </a:t>
            </a:r>
            <a:endParaRPr lang="tr-TR" sz="3200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6252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lISTERINE</a:t>
            </a:r>
            <a:r>
              <a:rPr lang="en-US" sz="2000" dirty="0"/>
              <a:t>eucalyptol, menthol, methyl salicylate, and </a:t>
            </a:r>
            <a:r>
              <a:rPr lang="en-US" sz="2000" dirty="0" err="1"/>
              <a:t>thymol</a:t>
            </a:r>
            <a:r>
              <a:rPr lang="en-US" sz="2000" dirty="0"/>
              <a:t> </a:t>
            </a:r>
            <a:endParaRPr lang="tr-TR" sz="2000" dirty="0"/>
          </a:p>
        </p:txBody>
      </p:sp>
      <p:pic>
        <p:nvPicPr>
          <p:cNvPr id="9220" name="Picture 4" descr="F:\IMG_1521.JPG"/>
          <p:cNvPicPr>
            <a:picLocks noChangeAspect="1" noChangeArrowheads="1"/>
          </p:cNvPicPr>
          <p:nvPr/>
        </p:nvPicPr>
        <p:blipFill>
          <a:blip r:embed="rId2" cstate="print"/>
          <a:srcRect l="5208" t="6250" r="14583"/>
          <a:stretch>
            <a:fillRect/>
          </a:stretch>
        </p:blipFill>
        <p:spPr bwMode="auto">
          <a:xfrm>
            <a:off x="1043608" y="1124744"/>
            <a:ext cx="6336704" cy="5402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78274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tr-TR" b="1" cap="all" dirty="0"/>
              <a:t>LISTERINE® TOTAL CARE ZERO™ ÜRÜNÜNÜ NASIL KULLANMALISINIZ? :</a:t>
            </a:r>
          </a:p>
          <a:p>
            <a:pPr fontAlgn="base"/>
            <a:r>
              <a:rPr lang="tr-TR" dirty="0"/>
              <a:t>Sabah ve akşam günde iki kez, dişlerinizi fırçaladıktan sonra kullanınız.</a:t>
            </a:r>
          </a:p>
          <a:p>
            <a:pPr fontAlgn="base"/>
            <a:r>
              <a:rPr lang="tr-TR" dirty="0"/>
              <a:t>20 ml'yi ( 5 ml’lik 4 tatlı kaşığı) bir bardağa dökünüz.</a:t>
            </a:r>
          </a:p>
          <a:p>
            <a:pPr fontAlgn="base"/>
            <a:r>
              <a:rPr lang="tr-TR" dirty="0"/>
              <a:t>6 ila 12 yaş arasındaki çocuklar için 10 ml kullanınız.</a:t>
            </a:r>
          </a:p>
          <a:p>
            <a:pPr fontAlgn="base"/>
            <a:r>
              <a:rPr lang="tr-TR" dirty="0"/>
              <a:t>30 saniye boyunca dişlerinizi ve diş etlerinizi çalkalayınız ve tükürünüz.</a:t>
            </a:r>
          </a:p>
          <a:p>
            <a:pPr fontAlgn="base"/>
            <a:r>
              <a:rPr lang="tr-TR" dirty="0"/>
              <a:t>Sulandırmadan kullanınız.</a:t>
            </a:r>
          </a:p>
          <a:p>
            <a:pPr fontAlgn="base"/>
            <a:r>
              <a:rPr lang="tr-TR" dirty="0"/>
              <a:t>Şişeden içmeyin ve yutmayınız.</a:t>
            </a:r>
          </a:p>
          <a:p>
            <a:pPr fontAlgn="base"/>
            <a:r>
              <a:rPr lang="tr-TR" dirty="0"/>
              <a:t>6 yaş ve üzeri kişiler içindir.</a:t>
            </a:r>
          </a:p>
          <a:p>
            <a:pPr fontAlgn="base"/>
            <a:r>
              <a:rPr lang="tr-TR" dirty="0" err="1"/>
              <a:t>Florür</a:t>
            </a:r>
            <a:r>
              <a:rPr lang="tr-TR" dirty="0"/>
              <a:t> içeren başka ürünler kullanıyorsanız, diş hekiminize danışınız.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39732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Listerin</a:t>
            </a:r>
            <a:r>
              <a:rPr lang="tr-TR" dirty="0"/>
              <a:t> </a:t>
            </a:r>
            <a:r>
              <a:rPr lang="tr-TR" dirty="0" smtClean="0"/>
              <a:t>içeriği: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tr-TR" dirty="0" smtClean="0"/>
              <a:t>(</a:t>
            </a:r>
            <a:r>
              <a:rPr lang="tr-TR" sz="3200" dirty="0" smtClean="0">
                <a:latin typeface="Comic Sans MS" panose="030F0702030302020204" pitchFamily="66" charset="0"/>
              </a:rPr>
              <a:t>i) </a:t>
            </a:r>
            <a:r>
              <a:rPr lang="tr-TR" sz="3200" dirty="0" err="1" smtClean="0">
                <a:latin typeface="Comic Sans MS" panose="030F0702030302020204" pitchFamily="66" charset="0"/>
              </a:rPr>
              <a:t>Thymol</a:t>
            </a:r>
            <a:r>
              <a:rPr lang="tr-TR" sz="3200" dirty="0" smtClean="0">
                <a:latin typeface="Comic Sans MS" panose="030F0702030302020204" pitchFamily="66" charset="0"/>
              </a:rPr>
              <a:t> – 0.064%</a:t>
            </a:r>
          </a:p>
          <a:p>
            <a:r>
              <a:rPr lang="tr-TR" sz="3200" dirty="0" smtClean="0">
                <a:latin typeface="Comic Sans MS" panose="030F0702030302020204" pitchFamily="66" charset="0"/>
              </a:rPr>
              <a:t>(</a:t>
            </a:r>
            <a:r>
              <a:rPr lang="tr-TR" sz="3200" dirty="0" err="1" smtClean="0">
                <a:latin typeface="Comic Sans MS" panose="030F0702030302020204" pitchFamily="66" charset="0"/>
              </a:rPr>
              <a:t>ii</a:t>
            </a:r>
            <a:r>
              <a:rPr lang="tr-TR" sz="3200" dirty="0" smtClean="0">
                <a:latin typeface="Comic Sans MS" panose="030F0702030302020204" pitchFamily="66" charset="0"/>
              </a:rPr>
              <a:t>) </a:t>
            </a:r>
            <a:r>
              <a:rPr lang="tr-TR" sz="3200" dirty="0" err="1" smtClean="0">
                <a:latin typeface="Comic Sans MS" panose="030F0702030302020204" pitchFamily="66" charset="0"/>
              </a:rPr>
              <a:t>Eucalyptol</a:t>
            </a:r>
            <a:r>
              <a:rPr lang="tr-TR" sz="3200" dirty="0" smtClean="0">
                <a:latin typeface="Comic Sans MS" panose="030F0702030302020204" pitchFamily="66" charset="0"/>
              </a:rPr>
              <a:t> – 0.092%</a:t>
            </a:r>
          </a:p>
          <a:p>
            <a:r>
              <a:rPr lang="tr-TR" sz="3200" dirty="0" smtClean="0">
                <a:latin typeface="Comic Sans MS" panose="030F0702030302020204" pitchFamily="66" charset="0"/>
              </a:rPr>
              <a:t>(</a:t>
            </a:r>
            <a:r>
              <a:rPr lang="tr-TR" sz="3200" dirty="0" err="1" smtClean="0">
                <a:latin typeface="Comic Sans MS" panose="030F0702030302020204" pitchFamily="66" charset="0"/>
              </a:rPr>
              <a:t>iii</a:t>
            </a:r>
            <a:r>
              <a:rPr lang="tr-TR" sz="3200" dirty="0" smtClean="0">
                <a:latin typeface="Comic Sans MS" panose="030F0702030302020204" pitchFamily="66" charset="0"/>
              </a:rPr>
              <a:t>) </a:t>
            </a:r>
            <a:r>
              <a:rPr lang="tr-TR" sz="3200" dirty="0" err="1" smtClean="0">
                <a:latin typeface="Comic Sans MS" panose="030F0702030302020204" pitchFamily="66" charset="0"/>
              </a:rPr>
              <a:t>Methanol</a:t>
            </a:r>
            <a:r>
              <a:rPr lang="tr-TR" sz="3200" dirty="0" smtClean="0">
                <a:latin typeface="Comic Sans MS" panose="030F0702030302020204" pitchFamily="66" charset="0"/>
              </a:rPr>
              <a:t> – 0.042%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(iv) Methyl </a:t>
            </a:r>
            <a:r>
              <a:rPr lang="en-US" sz="3200" dirty="0" err="1" smtClean="0">
                <a:latin typeface="Comic Sans MS" panose="030F0702030302020204" pitchFamily="66" charset="0"/>
              </a:rPr>
              <a:t>salicylate</a:t>
            </a:r>
            <a:r>
              <a:rPr lang="en-US" sz="3200" dirty="0" smtClean="0">
                <a:latin typeface="Comic Sans MS" panose="030F0702030302020204" pitchFamily="66" charset="0"/>
              </a:rPr>
              <a:t> – 0.060% in hydrochloride solution.</a:t>
            </a:r>
          </a:p>
          <a:p>
            <a:r>
              <a:rPr lang="tr-TR" sz="3200" dirty="0" smtClean="0">
                <a:latin typeface="Comic Sans MS" panose="030F0702030302020204" pitchFamily="66" charset="0"/>
              </a:rPr>
              <a:t>(v) </a:t>
            </a:r>
            <a:r>
              <a:rPr lang="tr-TR" sz="3200" dirty="0" err="1" smtClean="0">
                <a:latin typeface="Comic Sans MS" panose="030F0702030302020204" pitchFamily="66" charset="0"/>
              </a:rPr>
              <a:t>Benzoic</a:t>
            </a:r>
            <a:r>
              <a:rPr lang="tr-TR" sz="3200" dirty="0" smtClean="0">
                <a:latin typeface="Comic Sans MS" panose="030F0702030302020204" pitchFamily="66" charset="0"/>
              </a:rPr>
              <a:t> </a:t>
            </a:r>
            <a:r>
              <a:rPr lang="tr-TR" sz="3200" dirty="0" err="1" smtClean="0">
                <a:latin typeface="Comic Sans MS" panose="030F0702030302020204" pitchFamily="66" charset="0"/>
              </a:rPr>
              <a:t>acid</a:t>
            </a:r>
            <a:r>
              <a:rPr lang="tr-TR" sz="3200" dirty="0" smtClean="0">
                <a:latin typeface="Comic Sans MS" panose="030F0702030302020204" pitchFamily="66" charset="0"/>
              </a:rPr>
              <a:t> – 0.15 %</a:t>
            </a:r>
          </a:p>
          <a:p>
            <a:endParaRPr lang="tr-T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869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Diğer ajanlar: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sz="28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Triklosan</a:t>
            </a:r>
            <a:r>
              <a:rPr lang="tr-TR" sz="28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içerenler: Plak </a:t>
            </a:r>
            <a:r>
              <a:rPr lang="tr-TR" sz="28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biyofilm</a:t>
            </a:r>
            <a:r>
              <a:rPr lang="tr-TR" sz="28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ve </a:t>
            </a:r>
            <a:r>
              <a:rPr lang="tr-TR" sz="28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gingivitisi</a:t>
            </a:r>
            <a:r>
              <a:rPr lang="tr-TR" sz="28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azaltmada etkisi gösterilmiş, </a:t>
            </a:r>
            <a:r>
              <a:rPr lang="tr-TR" sz="28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çinkositrat</a:t>
            </a:r>
            <a:r>
              <a:rPr lang="tr-TR" sz="28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veya  </a:t>
            </a:r>
            <a:r>
              <a:rPr lang="tr-TR" sz="28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metoksietilen</a:t>
            </a:r>
            <a:r>
              <a:rPr lang="tr-TR" sz="28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kopolimeri ile birlikte </a:t>
            </a:r>
            <a:r>
              <a:rPr lang="tr-TR" sz="28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dişmacunu</a:t>
            </a:r>
            <a:r>
              <a:rPr lang="tr-TR" sz="28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formunda.</a:t>
            </a:r>
            <a:r>
              <a:rPr lang="en-US" sz="2800" dirty="0" smtClean="0"/>
              <a:t> </a:t>
            </a:r>
            <a:r>
              <a:rPr lang="tr-TR" sz="2800" dirty="0" smtClean="0"/>
              <a:t>(</a:t>
            </a:r>
            <a:r>
              <a:rPr lang="en-US" sz="2800" dirty="0" smtClean="0"/>
              <a:t> Colgate Total®; Breeze™ </a:t>
            </a:r>
            <a:r>
              <a:rPr lang="en-US" sz="2800" dirty="0" err="1" smtClean="0"/>
              <a:t>Triclosan</a:t>
            </a:r>
            <a:r>
              <a:rPr lang="en-US" sz="2800" dirty="0" smtClean="0"/>
              <a:t> Mouthwash</a:t>
            </a:r>
            <a:r>
              <a:rPr lang="tr-TR" sz="2800" dirty="0" smtClean="0"/>
              <a:t>)</a:t>
            </a:r>
            <a:endParaRPr lang="tr-TR" sz="2800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tr-TR" sz="28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Diğer </a:t>
            </a:r>
            <a:r>
              <a:rPr lang="tr-TR" sz="28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gargaralar:kısa</a:t>
            </a:r>
            <a:r>
              <a:rPr lang="tr-TR" sz="28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dönemde etkili</a:t>
            </a:r>
          </a:p>
          <a:p>
            <a:r>
              <a:rPr lang="en-US" sz="28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stannous fluoride, </a:t>
            </a:r>
            <a:r>
              <a:rPr lang="tr-TR" sz="28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(</a:t>
            </a:r>
            <a:r>
              <a:rPr lang="tr-TR" sz="2400" b="1" dirty="0" err="1" smtClean="0"/>
              <a:t>Stannous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Fluoride</a:t>
            </a:r>
            <a:r>
              <a:rPr lang="tr-TR" sz="2400" b="1" dirty="0" smtClean="0"/>
              <a:t> 0.63% </a:t>
            </a:r>
            <a:r>
              <a:rPr lang="tr-TR" sz="2400" b="1" dirty="0" err="1" smtClean="0"/>
              <a:t>Concentrate</a:t>
            </a:r>
            <a:r>
              <a:rPr lang="tr-TR" sz="2400" b="1" dirty="0" smtClean="0"/>
              <a:t> Oral </a:t>
            </a:r>
            <a:r>
              <a:rPr lang="tr-TR" sz="2400" b="1" dirty="0" err="1" smtClean="0"/>
              <a:t>Rinse</a:t>
            </a:r>
            <a:r>
              <a:rPr lang="tr-TR" sz="2400" b="1" dirty="0" smtClean="0"/>
              <a:t>  </a:t>
            </a:r>
            <a:r>
              <a:rPr lang="tr-TR" sz="2400" b="1" smtClean="0"/>
              <a:t>FDA onaylı değil )</a:t>
            </a:r>
          </a:p>
          <a:p>
            <a:endParaRPr lang="tr-TR" sz="2800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cetylpyridinium</a:t>
            </a:r>
            <a:r>
              <a:rPr lang="en-US" sz="28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chloride (quaternary ammonia compounds), and </a:t>
            </a:r>
            <a:r>
              <a:rPr lang="en-US" sz="28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sanguinarine</a:t>
            </a:r>
            <a:r>
              <a:rPr lang="tr-TR" sz="28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tr-TR" sz="28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içeriyor</a:t>
            </a:r>
            <a:r>
              <a:rPr lang="tr-T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r>
              <a:rPr lang="en-US" dirty="0" smtClean="0"/>
              <a:t> </a:t>
            </a:r>
            <a:r>
              <a:rPr lang="tr-TR" dirty="0" smtClean="0"/>
              <a:t>(</a:t>
            </a:r>
            <a:r>
              <a:rPr lang="en-US" dirty="0" smtClean="0"/>
              <a:t>Colgate </a:t>
            </a:r>
            <a:r>
              <a:rPr lang="en-US" baseline="30000" dirty="0" smtClean="0"/>
              <a:t>®</a:t>
            </a:r>
            <a:r>
              <a:rPr lang="en-US" dirty="0" smtClean="0"/>
              <a:t> Plax Mouthwash</a:t>
            </a:r>
            <a:br>
              <a:rPr lang="en-US" dirty="0" smtClean="0"/>
            </a:br>
            <a:r>
              <a:rPr lang="en-US" b="1" dirty="0" smtClean="0"/>
              <a:t>0.05% w/w </a:t>
            </a:r>
            <a:r>
              <a:rPr lang="en-US" b="1" dirty="0" err="1" smtClean="0"/>
              <a:t>Cetyl</a:t>
            </a:r>
            <a:r>
              <a:rPr lang="en-US" b="1" dirty="0" smtClean="0"/>
              <a:t> </a:t>
            </a:r>
            <a:r>
              <a:rPr lang="en-US" b="1" dirty="0" err="1" smtClean="0"/>
              <a:t>Pyridinium</a:t>
            </a:r>
            <a:r>
              <a:rPr lang="en-US" b="1" dirty="0" smtClean="0"/>
              <a:t> Chloride (CPC)</a:t>
            </a:r>
            <a:r>
              <a:rPr lang="tr-TR" b="1" dirty="0" smtClean="0"/>
              <a:t>)</a:t>
            </a: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tr-TR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0924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543800" cy="1872208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Plağın uzaklaştırılmasında kimyasal yaklaşımlar</a:t>
            </a:r>
            <a:endParaRPr lang="tr-TR" sz="44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755576" y="2564904"/>
            <a:ext cx="6461760" cy="2785864"/>
          </a:xfrm>
        </p:spPr>
        <p:txBody>
          <a:bodyPr>
            <a:normAutofit fontScale="25000" lnSpcReduction="20000"/>
          </a:bodyPr>
          <a:lstStyle/>
          <a:p>
            <a:r>
              <a:rPr lang="tr-TR" b="1" dirty="0" err="1" smtClean="0"/>
              <a:t>control</a:t>
            </a:r>
            <a:r>
              <a:rPr lang="tr-TR" b="1" dirty="0" smtClean="0"/>
              <a:t>?</a:t>
            </a:r>
          </a:p>
          <a:p>
            <a:r>
              <a:rPr lang="tr-TR" sz="7200" dirty="0" smtClean="0">
                <a:solidFill>
                  <a:schemeClr val="tx1"/>
                </a:solidFill>
              </a:rPr>
              <a:t>(</a:t>
            </a:r>
            <a:r>
              <a:rPr lang="tr-TR" sz="96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i) </a:t>
            </a:r>
            <a:r>
              <a:rPr lang="tr-TR" sz="9600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Antiadeziv</a:t>
            </a:r>
            <a:r>
              <a:rPr lang="tr-TR" sz="96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– Bakteriyel tutunmayı engeller, örneğin . </a:t>
            </a:r>
            <a:r>
              <a:rPr lang="tr-TR" sz="9600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chlorhexidine</a:t>
            </a:r>
            <a:r>
              <a:rPr lang="tr-TR" sz="96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</a:t>
            </a:r>
          </a:p>
          <a:p>
            <a:r>
              <a:rPr lang="tr-TR" sz="9600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delmopinol</a:t>
            </a:r>
            <a:r>
              <a:rPr lang="tr-TR" sz="96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amine </a:t>
            </a:r>
            <a:r>
              <a:rPr lang="tr-TR" sz="9600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alcohol</a:t>
            </a:r>
            <a:endParaRPr lang="tr-TR" sz="9600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tr-TR" sz="96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</a:t>
            </a:r>
            <a:r>
              <a:rPr lang="tr-TR" sz="9600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ii</a:t>
            </a:r>
            <a:r>
              <a:rPr lang="tr-TR" sz="96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) </a:t>
            </a:r>
            <a:r>
              <a:rPr lang="tr-TR" sz="9600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Antimikrobial</a:t>
            </a:r>
            <a:r>
              <a:rPr lang="tr-TR" sz="96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–Bakteri </a:t>
            </a:r>
            <a:r>
              <a:rPr lang="tr-TR" sz="9600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proliferasyonunu</a:t>
            </a:r>
            <a:r>
              <a:rPr lang="tr-TR" sz="96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durdurur/yavaşlatır Örn: </a:t>
            </a:r>
            <a:r>
              <a:rPr lang="tr-TR" sz="9600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chlorhexidine</a:t>
            </a:r>
            <a:r>
              <a:rPr lang="tr-TR" sz="96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</a:t>
            </a:r>
          </a:p>
          <a:p>
            <a:r>
              <a:rPr lang="tr-TR" sz="9600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antibiotikler</a:t>
            </a:r>
            <a:endParaRPr lang="tr-TR" sz="9600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US" sz="96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(iii)</a:t>
            </a:r>
            <a:r>
              <a:rPr lang="tr-TR" sz="96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Geliştirilmiş plak uzaklaştırılması /kimyasal diş fırçası </a:t>
            </a:r>
            <a:r>
              <a:rPr lang="en-US" sz="96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amin</a:t>
            </a:r>
            <a:endParaRPr lang="en-US" sz="9600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tr-TR" sz="96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alkol, enzimler </a:t>
            </a:r>
          </a:p>
          <a:p>
            <a:r>
              <a:rPr lang="en-US" sz="96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(iv) Anti</a:t>
            </a:r>
            <a:r>
              <a:rPr lang="tr-TR" sz="9600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patojenik</a:t>
            </a:r>
            <a:r>
              <a:rPr lang="tr-TR" sz="96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96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– </a:t>
            </a:r>
            <a:r>
              <a:rPr lang="tr-TR" sz="96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Plağın </a:t>
            </a:r>
            <a:r>
              <a:rPr lang="tr-TR" sz="9600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patojenitesini</a:t>
            </a:r>
            <a:r>
              <a:rPr lang="tr-TR" sz="96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değiştirir.</a:t>
            </a:r>
            <a:endParaRPr lang="tr-TR" sz="9600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5072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Prebrush</a:t>
            </a:r>
            <a:r>
              <a:rPr lang="tr-TR" dirty="0" smtClean="0"/>
              <a:t>: fırçalama öncesi kullanılan ajanlar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Sodyum </a:t>
            </a:r>
            <a:r>
              <a:rPr lang="tr-TR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benzoat</a:t>
            </a:r>
            <a:r>
              <a:rPr lang="tr-T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: Diş fırçalama etkinliğini arttıran  </a:t>
            </a:r>
            <a:r>
              <a:rPr lang="tr-TR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prebrushing</a:t>
            </a:r>
            <a:r>
              <a:rPr lang="tr-T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gargara.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Çalışmalar tek başına fırçalamayla kıyaslandığında   </a:t>
            </a:r>
            <a:r>
              <a:rPr lang="tr-TR" dirty="0" err="1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prebrush</a:t>
            </a:r>
            <a:r>
              <a:rPr lang="tr-TR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gargara  +  fırçalamanın daha etkili olmadığı gösterilmiştir.</a:t>
            </a:r>
            <a:endParaRPr lang="en-US" dirty="0"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4837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Kimyasal plak </a:t>
            </a:r>
            <a:r>
              <a:rPr lang="tr-TR" dirty="0" err="1" smtClean="0">
                <a:latin typeface="Comic Sans MS" panose="030F0702030302020204" pitchFamily="66" charset="0"/>
              </a:rPr>
              <a:t>biyofilm</a:t>
            </a:r>
            <a:r>
              <a:rPr lang="tr-TR" dirty="0" smtClean="0">
                <a:latin typeface="Comic Sans MS" panose="030F0702030302020204" pitchFamily="66" charset="0"/>
              </a:rPr>
              <a:t> kontrolünün: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plak </a:t>
            </a:r>
            <a:r>
              <a:rPr lang="tr-TR" dirty="0" err="1" smtClean="0">
                <a:latin typeface="Comic Sans MS" panose="030F0702030302020204" pitchFamily="66" charset="0"/>
              </a:rPr>
              <a:t>biyofilm</a:t>
            </a:r>
            <a:r>
              <a:rPr lang="tr-TR" dirty="0">
                <a:latin typeface="Comic Sans MS" panose="030F0702030302020204" pitchFamily="66" charset="0"/>
              </a:rPr>
              <a:t> azaltılması  </a:t>
            </a:r>
            <a:r>
              <a:rPr lang="tr-TR" dirty="0" smtClean="0">
                <a:latin typeface="Comic Sans MS" panose="030F0702030302020204" pitchFamily="66" charset="0"/>
              </a:rPr>
              <a:t>ve </a:t>
            </a:r>
            <a:r>
              <a:rPr lang="tr-TR" dirty="0" err="1" smtClean="0">
                <a:latin typeface="Comic Sans MS" panose="030F0702030302020204" pitchFamily="66" charset="0"/>
              </a:rPr>
              <a:t>periodontal</a:t>
            </a:r>
            <a:r>
              <a:rPr lang="tr-TR" dirty="0" smtClean="0">
                <a:latin typeface="Comic Sans MS" panose="030F0702030302020204" pitchFamily="66" charset="0"/>
              </a:rPr>
              <a:t> cerrahi sonrası  yara iyileşmesinin  iyi olması  konusunda etkin olduğu gösterilmiştir.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 smtClean="0">
                <a:latin typeface="Comic Sans MS" panose="030F0702030302020204" pitchFamily="66" charset="0"/>
              </a:rPr>
              <a:t>Hem CHX hem de </a:t>
            </a:r>
            <a:r>
              <a:rPr lang="tr-TR" dirty="0" err="1" smtClean="0">
                <a:latin typeface="Comic Sans MS" panose="030F0702030302020204" pitchFamily="66" charset="0"/>
              </a:rPr>
              <a:t>listerin</a:t>
            </a:r>
            <a:r>
              <a:rPr lang="tr-TR" dirty="0" smtClean="0">
                <a:latin typeface="Comic Sans MS" panose="030F0702030302020204" pitchFamily="66" charset="0"/>
              </a:rPr>
              <a:t> ağız gargaraları </a:t>
            </a:r>
            <a:r>
              <a:rPr lang="tr-TR" dirty="0" err="1" smtClean="0">
                <a:latin typeface="Comic Sans MS" panose="030F0702030302020204" pitchFamily="66" charset="0"/>
              </a:rPr>
              <a:t>periodontal</a:t>
            </a:r>
            <a:r>
              <a:rPr lang="tr-TR" dirty="0" smtClean="0">
                <a:latin typeface="Comic Sans MS" panose="030F0702030302020204" pitchFamily="66" charset="0"/>
              </a:rPr>
              <a:t> cerrahiyi takiben 1-4  hafta boyunca kullanılması  anlamlı pozitif etkileri var.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968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Tavsiyeler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Kimyasal plak </a:t>
            </a:r>
            <a:r>
              <a:rPr lang="tr-TR" dirty="0" err="1" smtClean="0">
                <a:latin typeface="Comic Sans MS" panose="030F0702030302020204" pitchFamily="66" charset="0"/>
              </a:rPr>
              <a:t>biyofilm</a:t>
            </a:r>
            <a:r>
              <a:rPr lang="tr-TR" dirty="0" smtClean="0">
                <a:latin typeface="Comic Sans MS" panose="030F0702030302020204" pitchFamily="66" charset="0"/>
              </a:rPr>
              <a:t> kontrolü  mekanik plak </a:t>
            </a:r>
            <a:r>
              <a:rPr lang="tr-TR" dirty="0" err="1" smtClean="0">
                <a:latin typeface="Comic Sans MS" panose="030F0702030302020204" pitchFamily="66" charset="0"/>
              </a:rPr>
              <a:t>biyofilm</a:t>
            </a:r>
            <a:r>
              <a:rPr lang="tr-TR" dirty="0" smtClean="0">
                <a:latin typeface="Comic Sans MS" panose="030F0702030302020204" pitchFamily="66" charset="0"/>
              </a:rPr>
              <a:t> kontrolüne  yardımcı olarak </a:t>
            </a:r>
            <a:r>
              <a:rPr lang="tr-TR" dirty="0" err="1" smtClean="0">
                <a:latin typeface="Comic Sans MS" panose="030F0702030302020204" pitchFamily="66" charset="0"/>
              </a:rPr>
              <a:t>gingiviti</a:t>
            </a:r>
            <a:r>
              <a:rPr lang="tr-TR" dirty="0" smtClean="0">
                <a:latin typeface="Comic Sans MS" panose="030F0702030302020204" pitchFamily="66" charset="0"/>
              </a:rPr>
              <a:t> ve </a:t>
            </a:r>
            <a:r>
              <a:rPr lang="tr-TR" dirty="0" err="1" smtClean="0">
                <a:latin typeface="Comic Sans MS" panose="030F0702030302020204" pitchFamily="66" charset="0"/>
              </a:rPr>
              <a:t>kariesi</a:t>
            </a:r>
            <a:r>
              <a:rPr lang="tr-TR" dirty="0" smtClean="0">
                <a:latin typeface="Comic Sans MS" panose="030F0702030302020204" pitchFamily="66" charset="0"/>
              </a:rPr>
              <a:t> azaltır. </a:t>
            </a:r>
            <a:r>
              <a:rPr lang="en-US" dirty="0" smtClean="0">
                <a:latin typeface="Comic Sans MS" panose="030F0702030302020204" pitchFamily="66" charset="0"/>
              </a:rPr>
              <a:t>•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Chlorhexidine </a:t>
            </a:r>
            <a:r>
              <a:rPr lang="tr-TR" dirty="0" smtClean="0">
                <a:latin typeface="Comic Sans MS" panose="030F0702030302020204" pitchFamily="66" charset="0"/>
              </a:rPr>
              <a:t>  gargaraları faz 1 tedavi  </a:t>
            </a:r>
            <a:r>
              <a:rPr lang="tr-TR" dirty="0" err="1" smtClean="0">
                <a:latin typeface="Comic Sans MS" panose="030F0702030302020204" pitchFamily="66" charset="0"/>
              </a:rPr>
              <a:t>sırasında,rekürrent</a:t>
            </a:r>
            <a:r>
              <a:rPr lang="tr-TR" dirty="0" smtClean="0">
                <a:latin typeface="Comic Sans MS" panose="030F0702030302020204" pitchFamily="66" charset="0"/>
              </a:rPr>
              <a:t> hastalığa sahip </a:t>
            </a:r>
            <a:r>
              <a:rPr lang="tr-TR" dirty="0" err="1" smtClean="0">
                <a:latin typeface="Comic Sans MS" panose="030F0702030302020204" pitchFamily="66" charset="0"/>
              </a:rPr>
              <a:t>hastalrda</a:t>
            </a:r>
            <a:r>
              <a:rPr lang="tr-TR" dirty="0" smtClean="0">
                <a:latin typeface="Comic Sans MS" panose="030F0702030302020204" pitchFamily="66" charset="0"/>
              </a:rPr>
              <a:t> ,</a:t>
            </a:r>
            <a:r>
              <a:rPr lang="tr-TR" dirty="0" err="1" smtClean="0">
                <a:latin typeface="Comic Sans MS" panose="030F0702030302020204" pitchFamily="66" charset="0"/>
              </a:rPr>
              <a:t>periodontal</a:t>
            </a:r>
            <a:r>
              <a:rPr lang="tr-TR" dirty="0" smtClean="0">
                <a:latin typeface="Comic Sans MS" panose="030F0702030302020204" pitchFamily="66" charset="0"/>
              </a:rPr>
              <a:t> cerrahi sonrasında ve çürük oluşumunun önlenmesinde   plak </a:t>
            </a:r>
            <a:r>
              <a:rPr lang="tr-TR" dirty="0" err="1" smtClean="0">
                <a:latin typeface="Comic Sans MS" panose="030F0702030302020204" pitchFamily="66" charset="0"/>
              </a:rPr>
              <a:t>biyofilm</a:t>
            </a:r>
            <a:r>
              <a:rPr lang="tr-TR" dirty="0" smtClean="0">
                <a:latin typeface="Comic Sans MS" panose="030F0702030302020204" pitchFamily="66" charset="0"/>
              </a:rPr>
              <a:t> kontrolüne destek olarak  kullanılabilir.</a:t>
            </a:r>
          </a:p>
          <a:p>
            <a:r>
              <a:rPr lang="tr-TR" dirty="0" err="1" smtClean="0">
                <a:latin typeface="Comic Sans MS" panose="030F0702030302020204" pitchFamily="66" charset="0"/>
              </a:rPr>
              <a:t>Esansiyel</a:t>
            </a:r>
            <a:r>
              <a:rPr lang="tr-TR" dirty="0" smtClean="0">
                <a:latin typeface="Comic Sans MS" panose="030F0702030302020204" pitchFamily="66" charset="0"/>
              </a:rPr>
              <a:t> yağ içeren gargaraların CHX e göre daha az yan etkisi vardır     ve reçetesiz satılırlar.</a:t>
            </a:r>
            <a:endParaRPr lang="tr-TR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7749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Ajanların   </a:t>
            </a:r>
            <a:r>
              <a:rPr lang="tr-TR" dirty="0" err="1" smtClean="0">
                <a:latin typeface="Comic Sans MS" panose="030F0702030302020204" pitchFamily="66" charset="0"/>
              </a:rPr>
              <a:t>dilüe</a:t>
            </a:r>
            <a:r>
              <a:rPr lang="tr-TR" dirty="0" smtClean="0">
                <a:latin typeface="Comic Sans MS" panose="030F0702030302020204" pitchFamily="66" charset="0"/>
              </a:rPr>
              <a:t> solüsyonları oral </a:t>
            </a:r>
            <a:r>
              <a:rPr lang="tr-TR" dirty="0" err="1" smtClean="0">
                <a:latin typeface="Comic Sans MS" panose="030F0702030302020204" pitchFamily="66" charset="0"/>
              </a:rPr>
              <a:t>irrigatörlerde</a:t>
            </a:r>
            <a:r>
              <a:rPr lang="tr-TR" dirty="0" smtClean="0">
                <a:latin typeface="Comic Sans MS" panose="030F0702030302020204" pitchFamily="66" charset="0"/>
              </a:rPr>
              <a:t> kullanıldığında </a:t>
            </a:r>
            <a:r>
              <a:rPr lang="tr-TR" dirty="0" err="1" smtClean="0">
                <a:latin typeface="Comic Sans MS" panose="030F0702030302020204" pitchFamily="66" charset="0"/>
              </a:rPr>
              <a:t>gingivitisi</a:t>
            </a:r>
            <a:r>
              <a:rPr lang="tr-TR" dirty="0" smtClean="0">
                <a:latin typeface="Comic Sans MS" panose="030F0702030302020204" pitchFamily="66" charset="0"/>
              </a:rPr>
              <a:t> azaltmada etkindir.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 smtClean="0">
                <a:latin typeface="Comic Sans MS" panose="030F0702030302020204" pitchFamily="66" charset="0"/>
              </a:rPr>
              <a:t>Oral gargaraların alkolsüz </a:t>
            </a:r>
            <a:r>
              <a:rPr lang="tr-TR" dirty="0" err="1" smtClean="0">
                <a:latin typeface="Comic Sans MS" panose="030F0702030302020204" pitchFamily="66" charset="0"/>
              </a:rPr>
              <a:t>formülasyonları</a:t>
            </a:r>
            <a:r>
              <a:rPr lang="tr-TR" dirty="0" smtClean="0">
                <a:latin typeface="Comic Sans MS" panose="030F0702030302020204" pitchFamily="66" charset="0"/>
              </a:rPr>
              <a:t> hasta ve hekimler </a:t>
            </a:r>
            <a:r>
              <a:rPr lang="tr-TR" dirty="0" err="1" smtClean="0">
                <a:latin typeface="Comic Sans MS" panose="030F0702030302020204" pitchFamily="66" charset="0"/>
              </a:rPr>
              <a:t>trafından</a:t>
            </a:r>
            <a:r>
              <a:rPr lang="tr-TR" dirty="0" smtClean="0">
                <a:latin typeface="Comic Sans MS" panose="030F0702030302020204" pitchFamily="66" charset="0"/>
              </a:rPr>
              <a:t> tercih edilmektedir.</a:t>
            </a:r>
          </a:p>
          <a:p>
            <a:endParaRPr lang="tr-TR" dirty="0" smtClean="0">
              <a:latin typeface="Comic Sans MS" panose="030F0702030302020204" pitchFamily="66" charset="0"/>
            </a:endParaRPr>
          </a:p>
          <a:p>
            <a:r>
              <a:rPr lang="tr-TR" dirty="0" err="1" smtClean="0">
                <a:latin typeface="Comic Sans MS" panose="030F0702030302020204" pitchFamily="66" charset="0"/>
              </a:rPr>
              <a:t>Kozmeti</a:t>
            </a:r>
            <a:r>
              <a:rPr lang="tr-TR" dirty="0" smtClean="0">
                <a:latin typeface="Comic Sans MS" panose="030F0702030302020204" pitchFamily="66" charset="0"/>
              </a:rPr>
              <a:t> oral gargaralar  ve </a:t>
            </a:r>
            <a:r>
              <a:rPr lang="tr-TR" dirty="0" err="1" smtClean="0">
                <a:latin typeface="Comic Sans MS" panose="030F0702030302020204" pitchFamily="66" charset="0"/>
              </a:rPr>
              <a:t>prebrush</a:t>
            </a:r>
            <a:r>
              <a:rPr lang="tr-TR" dirty="0" smtClean="0">
                <a:latin typeface="Comic Sans MS" panose="030F0702030302020204" pitchFamily="66" charset="0"/>
              </a:rPr>
              <a:t> gargaralar   plak </a:t>
            </a:r>
            <a:r>
              <a:rPr lang="tr-TR" dirty="0" err="1" smtClean="0">
                <a:latin typeface="Comic Sans MS" panose="030F0702030302020204" pitchFamily="66" charset="0"/>
              </a:rPr>
              <a:t>biyofilmin</a:t>
            </a:r>
            <a:r>
              <a:rPr lang="tr-TR" dirty="0" smtClean="0">
                <a:latin typeface="Comic Sans MS" panose="030F0702030302020204" pitchFamily="66" charset="0"/>
              </a:rPr>
              <a:t>  mekanik ve kimyasal olarak uzaklaştırılmasının yerine geçecek  yöntemler olmamakla birlikte  hastalar fayda gördüklerini  ifade ediyorlarsa </a:t>
            </a:r>
            <a:r>
              <a:rPr lang="tr-TR" dirty="0" err="1" smtClean="0">
                <a:latin typeface="Comic Sans MS" panose="030F0702030302020204" pitchFamily="66" charset="0"/>
              </a:rPr>
              <a:t>kullanılbilirler</a:t>
            </a:r>
            <a:r>
              <a:rPr lang="tr-TR" dirty="0" smtClean="0">
                <a:latin typeface="Comic Sans MS" panose="030F0702030302020204" pitchFamily="66" charset="0"/>
              </a:rPr>
              <a:t>.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2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Kimyasal plak ajanlar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(i</a:t>
            </a:r>
            <a:r>
              <a:rPr lang="tr-TR" dirty="0" smtClean="0">
                <a:latin typeface="Comic Sans MS" panose="030F0702030302020204" pitchFamily="66" charset="0"/>
              </a:rPr>
              <a:t>) Antibiyotikler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Penicillin</a:t>
            </a:r>
            <a:r>
              <a:rPr lang="tr-TR" dirty="0" smtClean="0">
                <a:latin typeface="Comic Sans MS" panose="030F0702030302020204" pitchFamily="66" charset="0"/>
              </a:rPr>
              <a:t>, </a:t>
            </a:r>
            <a:r>
              <a:rPr lang="tr-TR" dirty="0" err="1" smtClean="0">
                <a:latin typeface="Comic Sans MS" panose="030F0702030302020204" pitchFamily="66" charset="0"/>
              </a:rPr>
              <a:t>vancomycin</a:t>
            </a:r>
            <a:r>
              <a:rPr lang="tr-TR" dirty="0" smtClean="0">
                <a:latin typeface="Comic Sans MS" panose="030F0702030302020204" pitchFamily="66" charset="0"/>
              </a:rPr>
              <a:t>, </a:t>
            </a:r>
            <a:r>
              <a:rPr lang="tr-TR" dirty="0" err="1" smtClean="0">
                <a:latin typeface="Comic Sans MS" panose="030F0702030302020204" pitchFamily="66" charset="0"/>
              </a:rPr>
              <a:t>kanamycin</a:t>
            </a:r>
            <a:endParaRPr lang="tr-TR" dirty="0" smtClean="0">
              <a:latin typeface="Comic Sans MS" panose="030F0702030302020204" pitchFamily="66" charset="0"/>
            </a:endParaRPr>
          </a:p>
          <a:p>
            <a:r>
              <a:rPr lang="tr-TR" dirty="0" smtClean="0">
                <a:latin typeface="Comic Sans MS" panose="030F0702030302020204" pitchFamily="66" charset="0"/>
              </a:rPr>
              <a:t>(ii) </a:t>
            </a:r>
            <a:r>
              <a:rPr lang="tr-TR" dirty="0" err="1" smtClean="0">
                <a:latin typeface="Comic Sans MS" panose="030F0702030302020204" pitchFamily="66" charset="0"/>
              </a:rPr>
              <a:t>Bisbiguanide</a:t>
            </a:r>
            <a:r>
              <a:rPr lang="tr-TR" dirty="0" smtClean="0">
                <a:latin typeface="Comic Sans MS" panose="030F0702030302020204" pitchFamily="66" charset="0"/>
              </a:rPr>
              <a:t> antiseptikler– </a:t>
            </a:r>
          </a:p>
          <a:p>
            <a:r>
              <a:rPr lang="tr-TR" dirty="0" err="1" smtClean="0">
                <a:latin typeface="Comic Sans MS" panose="030F0702030302020204" pitchFamily="66" charset="0"/>
              </a:rPr>
              <a:t>Chlorhexidine</a:t>
            </a:r>
            <a:r>
              <a:rPr lang="tr-TR" dirty="0" smtClean="0">
                <a:latin typeface="Comic Sans MS" panose="030F0702030302020204" pitchFamily="66" charset="0"/>
              </a:rPr>
              <a:t>, </a:t>
            </a:r>
            <a:r>
              <a:rPr lang="tr-TR" dirty="0" err="1" smtClean="0">
                <a:latin typeface="Comic Sans MS" panose="030F0702030302020204" pitchFamily="66" charset="0"/>
              </a:rPr>
              <a:t>alexidine</a:t>
            </a:r>
            <a:r>
              <a:rPr lang="tr-TR" dirty="0" smtClean="0">
                <a:latin typeface="Comic Sans MS" panose="030F0702030302020204" pitchFamily="66" charset="0"/>
              </a:rPr>
              <a:t>, </a:t>
            </a:r>
            <a:r>
              <a:rPr lang="tr-TR" dirty="0" err="1" smtClean="0">
                <a:latin typeface="Comic Sans MS" panose="030F0702030302020204" pitchFamily="66" charset="0"/>
              </a:rPr>
              <a:t>octenidine</a:t>
            </a:r>
            <a:endParaRPr lang="tr-TR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(iii) </a:t>
            </a:r>
            <a:r>
              <a:rPr lang="tr-TR" dirty="0" smtClean="0">
                <a:latin typeface="Comic Sans MS" panose="030F0702030302020204" pitchFamily="66" charset="0"/>
              </a:rPr>
              <a:t>fenol 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tr-TR" dirty="0" smtClean="0">
                <a:latin typeface="Comic Sans MS" panose="030F0702030302020204" pitchFamily="66" charset="0"/>
              </a:rPr>
              <a:t>ve </a:t>
            </a:r>
            <a:r>
              <a:rPr lang="tr-TR" dirty="0" err="1" smtClean="0">
                <a:latin typeface="Comic Sans MS" panose="030F0702030302020204" pitchFamily="66" charset="0"/>
              </a:rPr>
              <a:t>esansiyel</a:t>
            </a:r>
            <a:r>
              <a:rPr lang="tr-TR" dirty="0" smtClean="0">
                <a:latin typeface="Comic Sans MS" panose="030F0702030302020204" pitchFamily="66" charset="0"/>
              </a:rPr>
              <a:t> yağlar: </a:t>
            </a:r>
            <a:r>
              <a:rPr lang="en-US" dirty="0" smtClean="0">
                <a:latin typeface="Comic Sans MS" panose="030F0702030302020204" pitchFamily="66" charset="0"/>
              </a:rPr>
              <a:t>Thymol, </a:t>
            </a:r>
            <a:r>
              <a:rPr lang="en-US" dirty="0" err="1" smtClean="0">
                <a:latin typeface="Comic Sans MS" panose="030F0702030302020204" pitchFamily="66" charset="0"/>
              </a:rPr>
              <a:t>triclosan</a:t>
            </a:r>
            <a:r>
              <a:rPr lang="en-US" dirty="0" smtClean="0">
                <a:latin typeface="Comic Sans MS" panose="030F0702030302020204" pitchFamily="66" charset="0"/>
              </a:rPr>
              <a:t>, hexylresorcinol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(iv)Doğal ürünler </a:t>
            </a:r>
            <a:r>
              <a:rPr lang="tr-TR" dirty="0" err="1" smtClean="0">
                <a:latin typeface="Comic Sans MS" panose="030F0702030302020204" pitchFamily="66" charset="0"/>
              </a:rPr>
              <a:t>Sanguinarine</a:t>
            </a:r>
            <a:endParaRPr lang="tr-TR" dirty="0" smtClean="0">
              <a:latin typeface="Comic Sans MS" panose="030F0702030302020204" pitchFamily="66" charset="0"/>
            </a:endParaRPr>
          </a:p>
          <a:p>
            <a:r>
              <a:rPr lang="tr-TR" dirty="0" smtClean="0">
                <a:latin typeface="Comic Sans MS" panose="030F0702030302020204" pitchFamily="66" charset="0"/>
              </a:rPr>
              <a:t>(v) </a:t>
            </a:r>
            <a:r>
              <a:rPr lang="tr-TR" dirty="0" err="1" smtClean="0">
                <a:latin typeface="Comic Sans MS" panose="030F0702030302020204" pitchFamily="66" charset="0"/>
              </a:rPr>
              <a:t>Kuarterner</a:t>
            </a:r>
            <a:r>
              <a:rPr lang="tr-TR" dirty="0" smtClean="0">
                <a:latin typeface="Comic Sans MS" panose="030F0702030302020204" pitchFamily="66" charset="0"/>
              </a:rPr>
              <a:t> amonyum bileşikleri: 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  </a:t>
            </a:r>
            <a:r>
              <a:rPr lang="tr-TR" dirty="0" err="1" smtClean="0">
                <a:latin typeface="Comic Sans MS" panose="030F0702030302020204" pitchFamily="66" charset="0"/>
              </a:rPr>
              <a:t>Cetylpyridinium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chloride</a:t>
            </a:r>
            <a:endParaRPr lang="tr-TR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66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sz="2000" dirty="0">
                <a:solidFill>
                  <a:prstClr val="black"/>
                </a:solidFill>
              </a:rPr>
              <a:t>(</a:t>
            </a:r>
            <a:r>
              <a:rPr lang="tr-T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vi) </a:t>
            </a:r>
            <a:r>
              <a:rPr lang="tr-TR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Oksijenesyon</a:t>
            </a:r>
            <a:r>
              <a:rPr lang="tr-T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yapan ajanlar – </a:t>
            </a:r>
            <a:r>
              <a:rPr lang="tr-TR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Hydrogen</a:t>
            </a:r>
            <a:r>
              <a:rPr lang="tr-T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peroxide</a:t>
            </a:r>
            <a:r>
              <a:rPr lang="tr-T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tr-TR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Sodium</a:t>
            </a:r>
            <a:r>
              <a:rPr lang="tr-T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peroxy</a:t>
            </a:r>
            <a:endParaRPr lang="tr-TR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tr-TR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borate</a:t>
            </a:r>
            <a:r>
              <a:rPr lang="tr-T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tr-TR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Sodium</a:t>
            </a:r>
            <a:r>
              <a:rPr lang="tr-T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peroxycarbonate</a:t>
            </a:r>
            <a:endParaRPr lang="tr-TR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tr-T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(vii) Deterjanlar– </a:t>
            </a:r>
            <a:r>
              <a:rPr lang="tr-TR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Sodium</a:t>
            </a:r>
            <a:r>
              <a:rPr lang="tr-T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lauryl</a:t>
            </a:r>
            <a:r>
              <a:rPr lang="tr-T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sulfate</a:t>
            </a:r>
            <a:endParaRPr lang="tr-TR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tr-T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(viii) Enzimler – </a:t>
            </a:r>
            <a:r>
              <a:rPr lang="tr-TR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Protease</a:t>
            </a:r>
            <a:r>
              <a:rPr lang="tr-T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tr-TR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lipase</a:t>
            </a:r>
            <a:r>
              <a:rPr lang="tr-T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tr-TR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nuclease</a:t>
            </a:r>
            <a:r>
              <a:rPr lang="tr-T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tr-TR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dextranase</a:t>
            </a:r>
            <a:r>
              <a:rPr lang="tr-T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,</a:t>
            </a:r>
          </a:p>
          <a:p>
            <a:pPr lvl="0"/>
            <a:r>
              <a:rPr lang="tr-TR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mutanase-glucose</a:t>
            </a:r>
            <a:r>
              <a:rPr lang="tr-T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oxidase</a:t>
            </a:r>
            <a:r>
              <a:rPr lang="tr-T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,</a:t>
            </a:r>
          </a:p>
          <a:p>
            <a:pPr lvl="0"/>
            <a:r>
              <a:rPr lang="tr-TR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amyloglucosidase</a:t>
            </a:r>
            <a:endParaRPr lang="tr-TR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it-IT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(ix) Amine al</a:t>
            </a:r>
            <a:r>
              <a:rPr lang="tr-TR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koller</a:t>
            </a:r>
            <a:r>
              <a:rPr lang="tr-T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it-IT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– Octapinol, delmopinol</a:t>
            </a:r>
          </a:p>
          <a:p>
            <a:pPr lvl="0"/>
            <a:r>
              <a:rPr lang="tr-T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(x) Metal tuzları – </a:t>
            </a:r>
            <a:r>
              <a:rPr lang="tr-TR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cinko</a:t>
            </a:r>
            <a:r>
              <a:rPr lang="tr-T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, bakır </a:t>
            </a:r>
          </a:p>
          <a:p>
            <a:pPr lvl="0"/>
            <a:r>
              <a:rPr lang="tr-T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(xi) </a:t>
            </a:r>
            <a:r>
              <a:rPr lang="tr-TR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Floridler</a:t>
            </a:r>
            <a:r>
              <a:rPr lang="tr-T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– </a:t>
            </a:r>
            <a:r>
              <a:rPr lang="tr-TR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Sodium</a:t>
            </a:r>
            <a:r>
              <a:rPr lang="tr-T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fluoride</a:t>
            </a:r>
            <a:r>
              <a:rPr lang="tr-T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tr-TR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stannous</a:t>
            </a:r>
            <a:r>
              <a:rPr lang="tr-T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fluoride</a:t>
            </a:r>
            <a:r>
              <a:rPr lang="tr-T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,</a:t>
            </a:r>
          </a:p>
          <a:p>
            <a:pPr lvl="0"/>
            <a:r>
              <a:rPr lang="tr-T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amine </a:t>
            </a:r>
            <a:r>
              <a:rPr lang="tr-TR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fluoride</a:t>
            </a:r>
            <a:r>
              <a:rPr lang="tr-T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03409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Kimyasal </a:t>
            </a:r>
            <a:r>
              <a:rPr lang="tr-TR" b="1" dirty="0" err="1" smtClean="0"/>
              <a:t>antiplak</a:t>
            </a:r>
            <a:r>
              <a:rPr lang="tr-TR" b="1" dirty="0" smtClean="0"/>
              <a:t> Ajanların Sınıflaması.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(</a:t>
            </a:r>
            <a:r>
              <a:rPr lang="tr-TR" dirty="0" smtClean="0">
                <a:latin typeface="Comic Sans MS" panose="030F0702030302020204" pitchFamily="66" charset="0"/>
              </a:rPr>
              <a:t>i) </a:t>
            </a:r>
            <a:r>
              <a:rPr lang="tr-TR" dirty="0" err="1" smtClean="0">
                <a:latin typeface="Comic Sans MS" panose="030F0702030302020204" pitchFamily="66" charset="0"/>
              </a:rPr>
              <a:t>Katyonik</a:t>
            </a:r>
            <a:r>
              <a:rPr lang="tr-TR" dirty="0" smtClean="0">
                <a:latin typeface="Comic Sans MS" panose="030F0702030302020204" pitchFamily="66" charset="0"/>
              </a:rPr>
              <a:t> plak kontrol ajanları</a:t>
            </a:r>
            <a:r>
              <a:rPr lang="en-US" dirty="0" smtClean="0">
                <a:latin typeface="Comic Sans MS" panose="030F0702030302020204" pitchFamily="66" charset="0"/>
              </a:rPr>
              <a:t>– </a:t>
            </a:r>
            <a:r>
              <a:rPr lang="en-US" dirty="0" err="1" smtClean="0">
                <a:latin typeface="Comic Sans MS" panose="030F0702030302020204" pitchFamily="66" charset="0"/>
              </a:rPr>
              <a:t>Bisbiguanide</a:t>
            </a:r>
            <a:r>
              <a:rPr lang="en-US" dirty="0" smtClean="0">
                <a:latin typeface="Comic Sans MS" panose="030F0702030302020204" pitchFamily="66" charset="0"/>
              </a:rPr>
              <a:t>, quaternary ammonium</a:t>
            </a:r>
            <a:r>
              <a:rPr lang="tr-TR" dirty="0" smtClean="0">
                <a:latin typeface="Comic Sans MS" panose="030F0702030302020204" pitchFamily="66" charset="0"/>
              </a:rPr>
              <a:t> bileşikleri, ağır metaller </a:t>
            </a:r>
          </a:p>
          <a:p>
            <a:r>
              <a:rPr lang="tr-TR" dirty="0" err="1" smtClean="0">
                <a:latin typeface="Comic Sans MS" panose="030F0702030302020204" pitchFamily="66" charset="0"/>
              </a:rPr>
              <a:t>pyrimidines</a:t>
            </a:r>
            <a:r>
              <a:rPr lang="tr-TR" dirty="0" smtClean="0">
                <a:latin typeface="Comic Sans MS" panose="030F0702030302020204" pitchFamily="66" charset="0"/>
              </a:rPr>
              <a:t>, </a:t>
            </a:r>
            <a:r>
              <a:rPr lang="tr-TR" dirty="0" err="1" smtClean="0">
                <a:latin typeface="Comic Sans MS" panose="030F0702030302020204" pitchFamily="66" charset="0"/>
              </a:rPr>
              <a:t>herbal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extracts</a:t>
            </a:r>
            <a:endParaRPr lang="tr-TR" dirty="0" smtClean="0">
              <a:latin typeface="Comic Sans MS" panose="030F0702030302020204" pitchFamily="66" charset="0"/>
            </a:endParaRPr>
          </a:p>
          <a:p>
            <a:r>
              <a:rPr lang="tr-TR" dirty="0" smtClean="0">
                <a:latin typeface="Comic Sans MS" panose="030F0702030302020204" pitchFamily="66" charset="0"/>
              </a:rPr>
              <a:t>(ii) </a:t>
            </a:r>
            <a:r>
              <a:rPr lang="tr-TR" dirty="0" err="1" smtClean="0">
                <a:latin typeface="Comic Sans MS" panose="030F0702030302020204" pitchFamily="66" charset="0"/>
              </a:rPr>
              <a:t>Anyonik</a:t>
            </a:r>
            <a:r>
              <a:rPr lang="tr-TR" dirty="0" smtClean="0">
                <a:latin typeface="Comic Sans MS" panose="030F0702030302020204" pitchFamily="66" charset="0"/>
              </a:rPr>
              <a:t> plak kontrol ajanları – </a:t>
            </a:r>
            <a:r>
              <a:rPr lang="tr-TR" dirty="0" err="1" smtClean="0">
                <a:latin typeface="Comic Sans MS" panose="030F0702030302020204" pitchFamily="66" charset="0"/>
              </a:rPr>
              <a:t>Sodium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lauryl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sulfate</a:t>
            </a:r>
            <a:endParaRPr lang="tr-TR" dirty="0" smtClean="0">
              <a:latin typeface="Comic Sans MS" panose="030F0702030302020204" pitchFamily="66" charset="0"/>
            </a:endParaRPr>
          </a:p>
          <a:p>
            <a:r>
              <a:rPr lang="tr-TR" dirty="0" smtClean="0">
                <a:latin typeface="Comic Sans MS" panose="030F0702030302020204" pitchFamily="66" charset="0"/>
              </a:rPr>
              <a:t>(iii) </a:t>
            </a:r>
            <a:r>
              <a:rPr lang="tr-TR" dirty="0" err="1" smtClean="0">
                <a:latin typeface="Comic Sans MS" panose="030F0702030302020204" pitchFamily="66" charset="0"/>
              </a:rPr>
              <a:t>Non-ionik</a:t>
            </a:r>
            <a:r>
              <a:rPr lang="tr-TR" dirty="0" smtClean="0">
                <a:latin typeface="Comic Sans MS" panose="030F0702030302020204" pitchFamily="66" charset="0"/>
              </a:rPr>
              <a:t> plak kontrol ajanları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– Phenol, thymol, </a:t>
            </a:r>
            <a:r>
              <a:rPr lang="en-US" dirty="0" err="1" smtClean="0">
                <a:latin typeface="Comic Sans MS" panose="030F0702030302020204" pitchFamily="66" charset="0"/>
              </a:rPr>
              <a:t>listerine</a:t>
            </a:r>
            <a:r>
              <a:rPr lang="en-US" dirty="0" smtClean="0">
                <a:latin typeface="Comic Sans MS" panose="030F0702030302020204" pitchFamily="66" charset="0"/>
              </a:rPr>
              <a:t>, </a:t>
            </a:r>
            <a:r>
              <a:rPr lang="en-US" dirty="0" err="1" smtClean="0">
                <a:latin typeface="Comic Sans MS" panose="030F0702030302020204" pitchFamily="66" charset="0"/>
              </a:rPr>
              <a:t>triclosan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tr-TR" dirty="0" smtClean="0">
                <a:latin typeface="Comic Sans MS" panose="030F0702030302020204" pitchFamily="66" charset="0"/>
              </a:rPr>
              <a:t>(iv) Diğer plak kontrol ajanları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– </a:t>
            </a:r>
            <a:r>
              <a:rPr lang="tr-TR" dirty="0" err="1" smtClean="0">
                <a:latin typeface="Comic Sans MS" panose="030F0702030302020204" pitchFamily="66" charset="0"/>
              </a:rPr>
              <a:t>Delmopinol</a:t>
            </a:r>
            <a:r>
              <a:rPr lang="tr-TR" dirty="0" smtClean="0">
                <a:latin typeface="Comic Sans MS" panose="030F0702030302020204" pitchFamily="66" charset="0"/>
              </a:rPr>
              <a:t>, </a:t>
            </a:r>
            <a:r>
              <a:rPr lang="tr-TR" dirty="0" err="1" smtClean="0">
                <a:latin typeface="Comic Sans MS" panose="030F0702030302020204" pitchFamily="66" charset="0"/>
              </a:rPr>
              <a:t>enzymes</a:t>
            </a:r>
            <a:endParaRPr lang="tr-TR" dirty="0" smtClean="0">
              <a:latin typeface="Comic Sans MS" panose="030F0702030302020204" pitchFamily="66" charset="0"/>
            </a:endParaRPr>
          </a:p>
          <a:p>
            <a:r>
              <a:rPr lang="tr-TR" dirty="0" smtClean="0">
                <a:latin typeface="Comic Sans MS" panose="030F0702030302020204" pitchFamily="66" charset="0"/>
              </a:rPr>
              <a:t>(v) Plak kontrol ajanlarının kombinasyonları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Ağır </a:t>
            </a:r>
            <a:r>
              <a:rPr lang="en-US" dirty="0" smtClean="0">
                <a:latin typeface="Comic Sans MS" panose="030F0702030302020204" pitchFamily="66" charset="0"/>
              </a:rPr>
              <a:t> metal </a:t>
            </a:r>
            <a:r>
              <a:rPr lang="tr-TR" dirty="0" smtClean="0">
                <a:latin typeface="Comic Sans MS" panose="030F0702030302020204" pitchFamily="66" charset="0"/>
              </a:rPr>
              <a:t>iyonları ve deterjanlar 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825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CHX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Comic Sans MS" panose="030F0702030302020204" pitchFamily="66" charset="0"/>
              </a:rPr>
              <a:t>Günümüzde  en anlamlı </a:t>
            </a:r>
            <a:r>
              <a:rPr lang="tr-TR" sz="2800" dirty="0" err="1" smtClean="0">
                <a:latin typeface="Comic Sans MS" panose="030F0702030302020204" pitchFamily="66" charset="0"/>
              </a:rPr>
              <a:t>antibakteriyel</a:t>
            </a:r>
            <a:r>
              <a:rPr lang="tr-TR" sz="2800" dirty="0" smtClean="0">
                <a:latin typeface="Comic Sans MS" panose="030F0702030302020204" pitchFamily="66" charset="0"/>
              </a:rPr>
              <a:t> sonuçları gösteren ajan ,  üstün antiseptik özellikleri ile birlikte 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diguanidohexane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tr-TR" sz="2800" dirty="0" smtClean="0">
                <a:latin typeface="Comic Sans MS" panose="030F0702030302020204" pitchFamily="66" charset="0"/>
              </a:rPr>
              <a:t> olan </a:t>
            </a:r>
            <a:r>
              <a:rPr lang="tr-TR" sz="2800" dirty="0" err="1" smtClean="0">
                <a:latin typeface="Comic Sans MS" panose="030F0702030302020204" pitchFamily="66" charset="0"/>
              </a:rPr>
              <a:t>klorheksidindir</a:t>
            </a:r>
            <a:r>
              <a:rPr lang="tr-TR" sz="2800" dirty="0" smtClean="0">
                <a:latin typeface="Comic Sans MS" panose="030F0702030302020204" pitchFamily="66" charset="0"/>
              </a:rPr>
              <a:t>.</a:t>
            </a:r>
            <a:r>
              <a:rPr lang="en-US" sz="2800" dirty="0" smtClean="0">
                <a:latin typeface="Comic Sans MS" panose="030F0702030302020204" pitchFamily="66" charset="0"/>
              </a:rPr>
              <a:t>. </a:t>
            </a:r>
            <a:r>
              <a:rPr lang="tr-TR" sz="2800" dirty="0" smtClean="0">
                <a:latin typeface="Comic Sans MS" panose="030F0702030302020204" pitchFamily="66" charset="0"/>
              </a:rPr>
              <a:t>Birçok klinik çalışma  günde iki kez </a:t>
            </a:r>
            <a:r>
              <a:rPr lang="en-US" sz="2800" dirty="0" smtClean="0">
                <a:latin typeface="Comic Sans MS" panose="030F0702030302020204" pitchFamily="66" charset="0"/>
              </a:rPr>
              <a:t> 10 mL 0.2%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tr-TR" sz="2800" dirty="0" err="1" smtClean="0">
                <a:latin typeface="Comic Sans MS" panose="030F0702030302020204" pitchFamily="66" charset="0"/>
              </a:rPr>
              <a:t>lik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 chlorhexidine </a:t>
            </a:r>
            <a:r>
              <a:rPr lang="en-US" sz="2800" dirty="0" err="1" smtClean="0">
                <a:latin typeface="Comic Sans MS" panose="030F0702030302020204" pitchFamily="66" charset="0"/>
              </a:rPr>
              <a:t>digluconate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tr-TR" sz="2800" dirty="0" smtClean="0">
                <a:latin typeface="Comic Sans MS" panose="030F0702030302020204" pitchFamily="66" charset="0"/>
              </a:rPr>
              <a:t> ile yapılan  gargaranın </a:t>
            </a:r>
            <a:r>
              <a:rPr lang="en-US" sz="2800" dirty="0" smtClean="0">
                <a:latin typeface="Comic Sans MS" panose="030F0702030302020204" pitchFamily="66" charset="0"/>
              </a:rPr>
              <a:t>mi</a:t>
            </a:r>
            <a:r>
              <a:rPr lang="tr-TR" sz="2800" dirty="0" smtClean="0">
                <a:latin typeface="Comic Sans MS" panose="030F0702030302020204" pitchFamily="66" charset="0"/>
              </a:rPr>
              <a:t>k</a:t>
            </a:r>
            <a:r>
              <a:rPr lang="en-US" sz="2800" dirty="0" err="1" smtClean="0">
                <a:latin typeface="Comic Sans MS" panose="030F0702030302020204" pitchFamily="66" charset="0"/>
              </a:rPr>
              <a:t>robial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pla</a:t>
            </a:r>
            <a:r>
              <a:rPr lang="tr-TR" sz="2800" dirty="0" smtClean="0">
                <a:latin typeface="Comic Sans MS" panose="030F0702030302020204" pitchFamily="66" charset="0"/>
              </a:rPr>
              <a:t>k </a:t>
            </a:r>
            <a:r>
              <a:rPr lang="en-US" sz="2800" dirty="0" smtClean="0">
                <a:latin typeface="Comic Sans MS" panose="030F0702030302020204" pitchFamily="66" charset="0"/>
              </a:rPr>
              <a:t> biofilm</a:t>
            </a:r>
            <a:r>
              <a:rPr lang="tr-TR" sz="2800" dirty="0" smtClean="0">
                <a:latin typeface="Comic Sans MS" panose="030F0702030302020204" pitchFamily="66" charset="0"/>
              </a:rPr>
              <a:t>, </a:t>
            </a:r>
            <a:r>
              <a:rPr lang="tr-TR" sz="2800" dirty="0" err="1" smtClean="0">
                <a:latin typeface="Comic Sans MS" panose="030F0702030302020204" pitchFamily="66" charset="0"/>
              </a:rPr>
              <a:t>kalkulus</a:t>
            </a:r>
            <a:r>
              <a:rPr lang="tr-TR" sz="2800" dirty="0" smtClean="0">
                <a:latin typeface="Comic Sans MS" panose="030F0702030302020204" pitchFamily="66" charset="0"/>
              </a:rPr>
              <a:t>  ve insanda deneysel </a:t>
            </a:r>
            <a:r>
              <a:rPr lang="tr-TR" sz="2800" dirty="0" err="1" smtClean="0">
                <a:latin typeface="Comic Sans MS" panose="030F0702030302020204" pitchFamily="66" charset="0"/>
              </a:rPr>
              <a:t>gingivitis</a:t>
            </a:r>
            <a:r>
              <a:rPr lang="tr-TR" sz="2800" dirty="0" smtClean="0">
                <a:latin typeface="Comic Sans MS" panose="030F0702030302020204" pitchFamily="66" charset="0"/>
              </a:rPr>
              <a:t>  ile oluşan </a:t>
            </a:r>
            <a:r>
              <a:rPr lang="tr-TR" sz="2800" dirty="0" err="1" smtClean="0">
                <a:latin typeface="Comic Sans MS" panose="030F0702030302020204" pitchFamily="66" charset="0"/>
              </a:rPr>
              <a:t>gingivitisi</a:t>
            </a:r>
            <a:r>
              <a:rPr lang="tr-TR" sz="2800" dirty="0" smtClean="0">
                <a:latin typeface="Comic Sans MS" panose="030F0702030302020204" pitchFamily="66" charset="0"/>
              </a:rPr>
              <a:t> engellediği gösterilmiştir.  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740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Comic Sans MS" panose="030F0702030302020204" pitchFamily="66" charset="0"/>
              </a:rPr>
              <a:t>Birkaç ay süren klinik çalışmalar plak </a:t>
            </a:r>
            <a:r>
              <a:rPr lang="tr-TR" sz="2800" dirty="0" err="1" smtClean="0">
                <a:latin typeface="Comic Sans MS" panose="030F0702030302020204" pitchFamily="66" charset="0"/>
              </a:rPr>
              <a:t>biyofilm</a:t>
            </a:r>
            <a:r>
              <a:rPr lang="tr-TR" sz="2800" dirty="0" smtClean="0">
                <a:latin typeface="Comic Sans MS" panose="030F0702030302020204" pitchFamily="66" charset="0"/>
              </a:rPr>
              <a:t> in </a:t>
            </a:r>
            <a:r>
              <a:rPr lang="en-US" sz="2800" dirty="0" smtClean="0">
                <a:latin typeface="Comic Sans MS" panose="030F0702030302020204" pitchFamily="66" charset="0"/>
              </a:rPr>
              <a:t>%</a:t>
            </a:r>
            <a:r>
              <a:rPr lang="tr-TR" sz="2800" dirty="0" smtClean="0">
                <a:latin typeface="Comic Sans MS" panose="030F0702030302020204" pitchFamily="66" charset="0"/>
              </a:rPr>
              <a:t>45</a:t>
            </a:r>
            <a:r>
              <a:rPr lang="tr-TR" sz="2800" dirty="0">
                <a:latin typeface="Comic Sans MS" panose="030F0702030302020204" pitchFamily="66" charset="0"/>
              </a:rPr>
              <a:t>-</a:t>
            </a:r>
            <a:r>
              <a:rPr lang="en-US" sz="2800" dirty="0" smtClean="0">
                <a:latin typeface="Comic Sans MS" panose="030F0702030302020204" pitchFamily="66" charset="0"/>
              </a:rPr>
              <a:t>o</a:t>
            </a:r>
            <a:r>
              <a:rPr lang="tr-TR" sz="2800" dirty="0" smtClean="0">
                <a:latin typeface="Comic Sans MS" panose="030F0702030302020204" pitchFamily="66" charset="0"/>
              </a:rPr>
              <a:t>%</a:t>
            </a:r>
            <a:r>
              <a:rPr lang="en-US" sz="2800" dirty="0" smtClean="0">
                <a:latin typeface="Comic Sans MS" panose="030F0702030302020204" pitchFamily="66" charset="0"/>
              </a:rPr>
              <a:t>61</a:t>
            </a:r>
            <a:r>
              <a:rPr lang="tr-TR" sz="2800" dirty="0" smtClean="0">
                <a:latin typeface="Comic Sans MS" panose="030F0702030302020204" pitchFamily="66" charset="0"/>
              </a:rPr>
              <a:t>  azalttığını ,</a:t>
            </a:r>
            <a:r>
              <a:rPr lang="tr-TR" sz="2800" dirty="0" err="1" smtClean="0">
                <a:latin typeface="Comic Sans MS" panose="030F0702030302020204" pitchFamily="66" charset="0"/>
              </a:rPr>
              <a:t>gingivitisi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smtClean="0">
                <a:latin typeface="Comic Sans MS" panose="030F0702030302020204" pitchFamily="66" charset="0"/>
              </a:rPr>
              <a:t>%27-67  </a:t>
            </a:r>
            <a:r>
              <a:rPr lang="tr-TR" sz="2800" dirty="0" err="1" smtClean="0">
                <a:latin typeface="Comic Sans MS" panose="030F0702030302020204" pitchFamily="66" charset="0"/>
              </a:rPr>
              <a:t>azattığını</a:t>
            </a:r>
            <a:r>
              <a:rPr lang="tr-TR" sz="2800" dirty="0" smtClean="0">
                <a:latin typeface="Comic Sans MS" panose="030F0702030302020204" pitchFamily="66" charset="0"/>
              </a:rPr>
              <a:t> gösterdi.</a:t>
            </a:r>
            <a:endParaRPr lang="tr-TR" sz="2800" dirty="0">
              <a:latin typeface="Comic Sans MS" panose="030F0702030302020204" pitchFamily="66" charset="0"/>
            </a:endParaRPr>
          </a:p>
          <a:p>
            <a:r>
              <a:rPr lang="tr-TR" sz="2800" dirty="0" smtClean="0">
                <a:latin typeface="Comic Sans MS" panose="030F0702030302020204" pitchFamily="66" charset="0"/>
              </a:rPr>
              <a:t>USA da kullanılan </a:t>
            </a:r>
            <a:r>
              <a:rPr lang="en-US" sz="2800" dirty="0" smtClean="0">
                <a:latin typeface="Comic Sans MS" panose="030F0702030302020204" pitchFamily="66" charset="0"/>
              </a:rPr>
              <a:t>0.12% chlorhexidine </a:t>
            </a:r>
            <a:r>
              <a:rPr lang="en-US" sz="2800" dirty="0" err="1" smtClean="0">
                <a:latin typeface="Comic Sans MS" panose="030F0702030302020204" pitchFamily="66" charset="0"/>
              </a:rPr>
              <a:t>digluconate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prepa</a:t>
            </a:r>
            <a:r>
              <a:rPr lang="tr-TR" sz="2800" dirty="0" err="1" smtClean="0">
                <a:latin typeface="Comic Sans MS" panose="030F0702030302020204" pitchFamily="66" charset="0"/>
              </a:rPr>
              <a:t>ratının</a:t>
            </a:r>
            <a:r>
              <a:rPr lang="tr-TR" sz="2800" dirty="0" smtClean="0">
                <a:latin typeface="Comic Sans MS" panose="030F0702030302020204" pitchFamily="66" charset="0"/>
              </a:rPr>
              <a:t> , yüksek konsantrasyondaki diğer CHX </a:t>
            </a:r>
            <a:r>
              <a:rPr lang="tr-TR" sz="2800" dirty="0" err="1" smtClean="0">
                <a:latin typeface="Comic Sans MS" panose="030F0702030302020204" pitchFamily="66" charset="0"/>
              </a:rPr>
              <a:t>formülasyonları</a:t>
            </a:r>
            <a:r>
              <a:rPr lang="tr-TR" sz="2800" dirty="0" smtClean="0">
                <a:latin typeface="Comic Sans MS" panose="030F0702030302020204" pitchFamily="66" charset="0"/>
              </a:rPr>
              <a:t> ile benzer şekilde plak </a:t>
            </a:r>
            <a:r>
              <a:rPr lang="tr-TR" sz="2800" dirty="0" err="1" smtClean="0">
                <a:latin typeface="Comic Sans MS" panose="030F0702030302020204" pitchFamily="66" charset="0"/>
              </a:rPr>
              <a:t>biyofilm</a:t>
            </a:r>
            <a:r>
              <a:rPr lang="tr-TR" sz="2800" dirty="0" smtClean="0">
                <a:latin typeface="Comic Sans MS" panose="030F0702030302020204" pitchFamily="66" charset="0"/>
              </a:rPr>
              <a:t> ve </a:t>
            </a:r>
            <a:r>
              <a:rPr lang="tr-TR" sz="2800" dirty="0" err="1" smtClean="0">
                <a:latin typeface="Comic Sans MS" panose="030F0702030302020204" pitchFamily="66" charset="0"/>
              </a:rPr>
              <a:t>gingivitis</a:t>
            </a:r>
            <a:r>
              <a:rPr lang="tr-TR" sz="2800" dirty="0" smtClean="0">
                <a:latin typeface="Comic Sans MS" panose="030F0702030302020204" pitchFamily="66" charset="0"/>
              </a:rPr>
              <a:t>  üzerine etkili olduğunu gösterdi.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8092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latin typeface="Comic Sans MS" panose="030F0702030302020204" pitchFamily="66" charset="0"/>
              </a:rPr>
              <a:t>Klorheksidin</a:t>
            </a:r>
            <a:r>
              <a:rPr lang="tr-TR" dirty="0" smtClean="0">
                <a:latin typeface="Comic Sans MS" panose="030F0702030302020204" pitchFamily="66" charset="0"/>
              </a:rPr>
              <a:t> kullanımına bağlı  geri dönüşebilir yan etkiler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>
                <a:latin typeface="Comic Sans MS" panose="030F0702030302020204" pitchFamily="66" charset="0"/>
              </a:rPr>
              <a:t>Diş,dil</a:t>
            </a:r>
            <a:r>
              <a:rPr lang="tr-TR" sz="2800" dirty="0" smtClean="0">
                <a:latin typeface="Comic Sans MS" panose="030F0702030302020204" pitchFamily="66" charset="0"/>
              </a:rPr>
              <a:t> , silikat ve </a:t>
            </a:r>
            <a:r>
              <a:rPr lang="tr-TR" sz="2800" dirty="0" err="1" smtClean="0">
                <a:latin typeface="Comic Sans MS" panose="030F0702030302020204" pitchFamily="66" charset="0"/>
              </a:rPr>
              <a:t>resin</a:t>
            </a:r>
            <a:r>
              <a:rPr lang="tr-TR" sz="2800" dirty="0" smtClean="0">
                <a:latin typeface="Comic Sans MS" panose="030F0702030302020204" pitchFamily="66" charset="0"/>
              </a:rPr>
              <a:t>  esaslı restorasyonlar üzerinde kahverengi boyanma</a:t>
            </a:r>
            <a:r>
              <a:rPr lang="en-US" sz="2800" dirty="0" smtClean="0">
                <a:latin typeface="Comic Sans MS" panose="030F0702030302020204" pitchFamily="66" charset="0"/>
              </a:rPr>
              <a:t>, </a:t>
            </a:r>
            <a:endParaRPr lang="tr-TR" sz="2800" dirty="0" smtClean="0">
              <a:latin typeface="Comic Sans MS" panose="030F0702030302020204" pitchFamily="66" charset="0"/>
            </a:endParaRPr>
          </a:p>
          <a:p>
            <a:r>
              <a:rPr lang="tr-TR" sz="2800" dirty="0" smtClean="0">
                <a:latin typeface="Comic Sans MS" panose="030F0702030302020204" pitchFamily="66" charset="0"/>
              </a:rPr>
              <a:t>Geçici  olarak tat almada bozukluk </a:t>
            </a:r>
            <a:endParaRPr lang="tr-TR" sz="2800" dirty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C</a:t>
            </a:r>
            <a:r>
              <a:rPr lang="tr-TR" sz="2800" dirty="0" smtClean="0">
                <a:latin typeface="Comic Sans MS" panose="030F0702030302020204" pitchFamily="66" charset="0"/>
              </a:rPr>
              <a:t>HX in insanlarda  düşük sistemik  </a:t>
            </a:r>
            <a:r>
              <a:rPr lang="tr-TR" sz="2800" dirty="0" err="1" smtClean="0">
                <a:latin typeface="Comic Sans MS" panose="030F0702030302020204" pitchFamily="66" charset="0"/>
              </a:rPr>
              <a:t>toksik</a:t>
            </a:r>
            <a:r>
              <a:rPr lang="tr-TR" sz="2800" dirty="0" smtClean="0">
                <a:latin typeface="Comic Sans MS" panose="030F0702030302020204" pitchFamily="66" charset="0"/>
              </a:rPr>
              <a:t> aktivitesi vardır. Mikroorganizmalara direnç gelişmemektedir. </a:t>
            </a:r>
            <a:r>
              <a:rPr lang="tr-TR" sz="2800" dirty="0" err="1" smtClean="0">
                <a:latin typeface="Comic Sans MS" panose="030F0702030302020204" pitchFamily="66" charset="0"/>
              </a:rPr>
              <a:t>Teratojenik</a:t>
            </a:r>
            <a:r>
              <a:rPr lang="tr-TR" sz="2800" dirty="0" smtClean="0">
                <a:latin typeface="Comic Sans MS" panose="030F0702030302020204" pitchFamily="66" charset="0"/>
              </a:rPr>
              <a:t>  değişimlerle ilişkili görülmemiştir.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1990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tişiklik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224</TotalTime>
  <Words>1165</Words>
  <Application>Microsoft Office PowerPoint</Application>
  <PresentationFormat>Ekran Gösterisi (4:3)</PresentationFormat>
  <Paragraphs>163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Bitişiklik</vt:lpstr>
      <vt:lpstr>Periodontal hastada plak biyofilm kontrolü</vt:lpstr>
      <vt:lpstr>Oral gargaralarla kimyasal plak  biyofilm kontrolü </vt:lpstr>
      <vt:lpstr>Plağın uzaklaştırılmasında kimyasal yaklaşımlar</vt:lpstr>
      <vt:lpstr>Kimyasal plak ajanlar</vt:lpstr>
      <vt:lpstr>Slayt 5</vt:lpstr>
      <vt:lpstr>Kimyasal antiplak Ajanların Sınıflaması. </vt:lpstr>
      <vt:lpstr>CHX</vt:lpstr>
      <vt:lpstr>Slayt 8</vt:lpstr>
      <vt:lpstr>Klorheksidin kullanımına bağlı  geri dönüşebilir yan etkiler </vt:lpstr>
      <vt:lpstr>Slayt 10</vt:lpstr>
      <vt:lpstr>ANDOREX GARGARA</vt:lpstr>
      <vt:lpstr>ANDOREX SPREY</vt:lpstr>
      <vt:lpstr>Klorhex gargara</vt:lpstr>
      <vt:lpstr> Form    Gargara  Etkin Madde      Klorheksidin glukonat + Flurbiprofen   Ticari Şekil     200 ml şişe </vt:lpstr>
      <vt:lpstr>Klorhex sprey</vt:lpstr>
      <vt:lpstr>Klorhex jel</vt:lpstr>
      <vt:lpstr>Farhex     gargara         (Farhex  forte:      600 mg     benzidamin hidroklorür</vt:lpstr>
      <vt:lpstr>Fahrex sprey</vt:lpstr>
      <vt:lpstr>Kloroben gargara</vt:lpstr>
      <vt:lpstr>Esansiyel yağ içeren ağız gargaraları</vt:lpstr>
      <vt:lpstr>Listerin ağız gargarası içeriği</vt:lpstr>
      <vt:lpstr>Slayt 22</vt:lpstr>
      <vt:lpstr>lISTERINEeucalyptol, menthol, methyl salicylate, and thymol </vt:lpstr>
      <vt:lpstr>Listerin Avantajları</vt:lpstr>
      <vt:lpstr>Listerin dezavantajları</vt:lpstr>
      <vt:lpstr>lISTERINEeucalyptol, menthol, methyl salicylate, and thymol </vt:lpstr>
      <vt:lpstr>Slayt 27</vt:lpstr>
      <vt:lpstr>Listerin içeriği:</vt:lpstr>
      <vt:lpstr>Diğer ajanlar:</vt:lpstr>
      <vt:lpstr>Prebrush: fırçalama öncesi kullanılan ajanlar</vt:lpstr>
      <vt:lpstr>Kimyasal plak biyofilm kontrolünün:</vt:lpstr>
      <vt:lpstr>Tavsiyeler</vt:lpstr>
      <vt:lpstr>Slayt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Periodontal hastada plak biyofilm kontrolü</dc:title>
  <dc:creator>Pc</dc:creator>
  <cp:lastModifiedBy>elif</cp:lastModifiedBy>
  <cp:revision>18</cp:revision>
  <dcterms:created xsi:type="dcterms:W3CDTF">2017-05-21T14:45:07Z</dcterms:created>
  <dcterms:modified xsi:type="dcterms:W3CDTF">2017-12-21T07:37:34Z</dcterms:modified>
</cp:coreProperties>
</file>