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VAKF İŞARETLERİ (SECÂVENDLER)</a:t>
            </a:r>
            <a:endParaRPr lang="tr-TR" dirty="0"/>
          </a:p>
        </p:txBody>
      </p:sp>
      <p:sp>
        <p:nvSpPr>
          <p:cNvPr id="3" name="2 İçerik Yer Tutucusu"/>
          <p:cNvSpPr>
            <a:spLocks noGrp="1"/>
          </p:cNvSpPr>
          <p:nvPr>
            <p:ph idx="1"/>
          </p:nvPr>
        </p:nvSpPr>
        <p:spPr>
          <a:xfrm>
            <a:off x="457200" y="1268760"/>
            <a:ext cx="8229600" cy="5400600"/>
          </a:xfrm>
        </p:spPr>
        <p:txBody>
          <a:bodyPr>
            <a:normAutofit fontScale="85000" lnSpcReduction="10000"/>
          </a:bodyPr>
          <a:lstStyle/>
          <a:p>
            <a:pPr algn="just">
              <a:lnSpc>
                <a:spcPct val="150000"/>
              </a:lnSpc>
            </a:pPr>
            <a:r>
              <a:rPr lang="tr-TR" dirty="0" smtClean="0"/>
              <a:t>Vakf konusunda ele alındığı üzere Kur’ân okurken nerede vakf yapılacağını, nerede </a:t>
            </a:r>
            <a:r>
              <a:rPr lang="tr-TR" dirty="0" err="1" smtClean="0"/>
              <a:t>vasl</a:t>
            </a:r>
            <a:r>
              <a:rPr lang="tr-TR" dirty="0" smtClean="0"/>
              <a:t> veya </a:t>
            </a:r>
            <a:r>
              <a:rPr lang="tr-TR" dirty="0" err="1" smtClean="0"/>
              <a:t>ibtida</a:t>
            </a:r>
            <a:r>
              <a:rPr lang="tr-TR" dirty="0" smtClean="0"/>
              <a:t> yapılacağını bilmek önemli bir konudur.  Peygamberimiz (s.a.v)’in Kur’ân okurken vakflar hususunda son derece hassas davrandığı rivayetlerde belirtilmektedir. Hal böyle olunca biz Müslümanların da Kur’ân okurken vakf, </a:t>
            </a:r>
            <a:r>
              <a:rPr lang="tr-TR" dirty="0" err="1" smtClean="0"/>
              <a:t>vasl</a:t>
            </a:r>
            <a:r>
              <a:rPr lang="tr-TR" dirty="0" smtClean="0"/>
              <a:t> ve </a:t>
            </a:r>
            <a:r>
              <a:rPr lang="tr-TR" dirty="0" err="1" smtClean="0"/>
              <a:t>ibtida</a:t>
            </a:r>
            <a:r>
              <a:rPr lang="tr-TR" dirty="0" smtClean="0"/>
              <a:t> hususlarında hassas davranması gerektiği ortaya çıkmaktadır.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صلى </a:t>
            </a:r>
            <a:r>
              <a:rPr lang="tr-TR" dirty="0" smtClean="0"/>
              <a:t>: VASL-I EVLÂ</a:t>
            </a:r>
            <a:endParaRPr lang="tr-TR" dirty="0"/>
          </a:p>
        </p:txBody>
      </p:sp>
      <p:sp>
        <p:nvSpPr>
          <p:cNvPr id="3" name="2 İçerik Yer Tutucusu"/>
          <p:cNvSpPr>
            <a:spLocks noGrp="1"/>
          </p:cNvSpPr>
          <p:nvPr>
            <p:ph idx="1"/>
          </p:nvPr>
        </p:nvSpPr>
        <p:spPr>
          <a:xfrm>
            <a:off x="457200" y="1600200"/>
            <a:ext cx="8229600" cy="4997152"/>
          </a:xfrm>
        </p:spPr>
        <p:txBody>
          <a:bodyPr>
            <a:normAutofit fontScale="92500" lnSpcReduction="20000"/>
          </a:bodyPr>
          <a:lstStyle/>
          <a:p>
            <a:pPr algn="just">
              <a:lnSpc>
                <a:spcPct val="150000"/>
              </a:lnSpc>
            </a:pPr>
            <a:r>
              <a:rPr lang="tr-TR" dirty="0" smtClean="0"/>
              <a:t>Vasl-ı Evlâ; </a:t>
            </a:r>
            <a:r>
              <a:rPr lang="ar-EG" dirty="0" smtClean="0"/>
              <a:t>الوصل أَولى </a:t>
            </a:r>
            <a:r>
              <a:rPr lang="tr-TR" dirty="0" smtClean="0"/>
              <a:t> ifadesindeki </a:t>
            </a:r>
            <a:r>
              <a:rPr lang="ar-EG" dirty="0" smtClean="0"/>
              <a:t>وصل</a:t>
            </a:r>
            <a:r>
              <a:rPr lang="tr-TR" dirty="0" smtClean="0"/>
              <a:t> kelimesindeki </a:t>
            </a:r>
            <a:r>
              <a:rPr lang="ar-EG" dirty="0" smtClean="0"/>
              <a:t>ص </a:t>
            </a:r>
            <a:r>
              <a:rPr lang="tr-TR" dirty="0" smtClean="0"/>
              <a:t> ve </a:t>
            </a:r>
            <a:r>
              <a:rPr lang="ar-EG" dirty="0" smtClean="0"/>
              <a:t>ل</a:t>
            </a:r>
            <a:r>
              <a:rPr lang="tr-TR" dirty="0" smtClean="0"/>
              <a:t> harfinin; </a:t>
            </a:r>
            <a:r>
              <a:rPr lang="ar-EG" dirty="0" smtClean="0"/>
              <a:t>أَولى </a:t>
            </a:r>
            <a:r>
              <a:rPr lang="tr-TR" dirty="0" smtClean="0"/>
              <a:t> kelimesindeki </a:t>
            </a:r>
            <a:r>
              <a:rPr lang="ar-EG" dirty="0" smtClean="0"/>
              <a:t>ى </a:t>
            </a:r>
            <a:r>
              <a:rPr lang="tr-TR" dirty="0" smtClean="0"/>
              <a:t> harfinin yanana gelmesiyle oluşan (</a:t>
            </a:r>
            <a:r>
              <a:rPr lang="ar-EG" dirty="0" smtClean="0"/>
              <a:t>صلى</a:t>
            </a:r>
            <a:r>
              <a:rPr lang="tr-TR" dirty="0" smtClean="0"/>
              <a:t>) işarettir. </a:t>
            </a:r>
            <a:r>
              <a:rPr lang="tr-TR" u="sng" dirty="0" smtClean="0"/>
              <a:t>Vasl evlâ, vakf câizdir.</a:t>
            </a:r>
            <a:r>
              <a:rPr lang="tr-TR" dirty="0" smtClean="0"/>
              <a:t> Durulursa geriden alınmaz.</a:t>
            </a:r>
          </a:p>
          <a:p>
            <a:pPr algn="just">
              <a:lnSpc>
                <a:spcPct val="150000"/>
              </a:lnSpc>
            </a:pPr>
            <a:r>
              <a:rPr lang="tr-TR" dirty="0" smtClean="0"/>
              <a:t> </a:t>
            </a:r>
            <a:r>
              <a:rPr lang="tr-TR" dirty="0" err="1" smtClean="0"/>
              <a:t>Vaslın</a:t>
            </a:r>
            <a:r>
              <a:rPr lang="tr-TR" dirty="0" smtClean="0"/>
              <a:t> evlâ, vakfın câiz olduğu </a:t>
            </a:r>
            <a:r>
              <a:rPr lang="ar-EG" dirty="0" smtClean="0"/>
              <a:t>ز</a:t>
            </a:r>
            <a:r>
              <a:rPr lang="tr-TR" dirty="0" smtClean="0"/>
              <a:t> , </a:t>
            </a:r>
            <a:r>
              <a:rPr lang="ar-EG" dirty="0" smtClean="0"/>
              <a:t>ص</a:t>
            </a:r>
            <a:r>
              <a:rPr lang="tr-TR" dirty="0" smtClean="0"/>
              <a:t> , </a:t>
            </a:r>
            <a:r>
              <a:rPr lang="ar-EG" dirty="0" smtClean="0"/>
              <a:t>ق</a:t>
            </a:r>
            <a:r>
              <a:rPr lang="tr-TR" dirty="0" smtClean="0"/>
              <a:t> ve </a:t>
            </a:r>
            <a:r>
              <a:rPr lang="ar-EG" dirty="0" smtClean="0"/>
              <a:t>صلى </a:t>
            </a:r>
            <a:r>
              <a:rPr lang="tr-TR" dirty="0" smtClean="0"/>
              <a:t> duraklarının tamamı için, genel anlamda </a:t>
            </a:r>
            <a:r>
              <a:rPr lang="ar-EG" dirty="0" smtClean="0"/>
              <a:t>صلى</a:t>
            </a:r>
            <a:r>
              <a:rPr lang="tr-TR" dirty="0" smtClean="0"/>
              <a:t> isimlendirmesi kullanılır.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لا</a:t>
            </a:r>
            <a:r>
              <a:rPr lang="tr-TR" dirty="0" smtClean="0"/>
              <a:t>: VAKF-I LÂ</a:t>
            </a:r>
            <a:endParaRPr lang="tr-TR" dirty="0"/>
          </a:p>
        </p:txBody>
      </p:sp>
      <p:sp>
        <p:nvSpPr>
          <p:cNvPr id="3" name="2 İçerik Yer Tutucusu"/>
          <p:cNvSpPr>
            <a:spLocks noGrp="1"/>
          </p:cNvSpPr>
          <p:nvPr>
            <p:ph idx="1"/>
          </p:nvPr>
        </p:nvSpPr>
        <p:spPr>
          <a:xfrm>
            <a:off x="457200" y="1196752"/>
            <a:ext cx="8229600" cy="5400600"/>
          </a:xfrm>
        </p:spPr>
        <p:txBody>
          <a:bodyPr>
            <a:normAutofit fontScale="92500" lnSpcReduction="10000"/>
          </a:bodyPr>
          <a:lstStyle/>
          <a:p>
            <a:pPr algn="just">
              <a:lnSpc>
                <a:spcPct val="150000"/>
              </a:lnSpc>
            </a:pPr>
            <a:r>
              <a:rPr lang="en-US" dirty="0" smtClean="0"/>
              <a:t>Vakf</a:t>
            </a:r>
            <a:r>
              <a:rPr lang="tr-TR" dirty="0" smtClean="0"/>
              <a:t>-</a:t>
            </a:r>
            <a:r>
              <a:rPr lang="en-US" dirty="0" smtClean="0"/>
              <a:t>I L</a:t>
            </a:r>
            <a:r>
              <a:rPr lang="tr-TR" dirty="0" smtClean="0"/>
              <a:t>â, “durma” demektir. </a:t>
            </a:r>
            <a:r>
              <a:rPr lang="tr-TR" dirty="0" err="1" smtClean="0"/>
              <a:t>Maba’di</a:t>
            </a:r>
            <a:r>
              <a:rPr lang="tr-TR" dirty="0" smtClean="0"/>
              <a:t> (sonrası) ile ilgisi bulunan yerlerde bulunur. </a:t>
            </a:r>
          </a:p>
          <a:p>
            <a:pPr algn="just">
              <a:lnSpc>
                <a:spcPct val="150000"/>
              </a:lnSpc>
            </a:pPr>
            <a:r>
              <a:rPr lang="tr-TR" dirty="0" smtClean="0"/>
              <a:t>İmam </a:t>
            </a:r>
            <a:r>
              <a:rPr lang="tr-TR" dirty="0" err="1" smtClean="0"/>
              <a:t>Cezerî’ye</a:t>
            </a:r>
            <a:r>
              <a:rPr lang="tr-TR" dirty="0" smtClean="0"/>
              <a:t> göre bu işaret, “vakf yapılmaz” anlamına gelmez. Fakat bu işaretin bulunduğu kelimenin sonrasındaki kelime ile </a:t>
            </a:r>
            <a:r>
              <a:rPr lang="tr-TR" dirty="0" err="1" smtClean="0"/>
              <a:t>ibtidâ</a:t>
            </a:r>
            <a:r>
              <a:rPr lang="tr-TR" dirty="0" smtClean="0"/>
              <a:t> güzel olmadığı için, durulsa bile geriden almak gerekir.  Bu yüzden bu işaret, “durma” anlamında değerlendirilmiştir.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62674"/>
          </a:xfrm>
        </p:spPr>
        <p:txBody>
          <a:bodyPr>
            <a:normAutofit fontScale="90000"/>
          </a:bodyPr>
          <a:lstStyle/>
          <a:p>
            <a:pPr algn="just">
              <a:lnSpc>
                <a:spcPct val="150000"/>
              </a:lnSpc>
              <a:buFont typeface="Arial" pitchFamily="34" charset="0"/>
              <a:buChar char="•"/>
            </a:pPr>
            <a:r>
              <a:rPr lang="tr-TR" sz="3200" dirty="0" smtClean="0">
                <a:latin typeface="+mn-lt"/>
              </a:rPr>
              <a:t> </a:t>
            </a:r>
            <a:r>
              <a:rPr lang="ar-EG" sz="3200" dirty="0" smtClean="0">
                <a:latin typeface="+mn-lt"/>
              </a:rPr>
              <a:t>لا</a:t>
            </a:r>
            <a:r>
              <a:rPr lang="tr-TR" sz="3200" dirty="0" smtClean="0">
                <a:latin typeface="+mn-lt"/>
              </a:rPr>
              <a:t> işaretinin bulunduğu yerlerde vakf yapılırsa geriden alınarak devam edilir.  Şayet bu işaret ayet sonlarında bulunuyorsa bu, önceki ayetin manasının devam ettiğini; bir başka ifadeyle, aralarında bu </a:t>
            </a:r>
            <a:r>
              <a:rPr lang="tr-TR" sz="3200" dirty="0" err="1" smtClean="0">
                <a:latin typeface="+mn-lt"/>
              </a:rPr>
              <a:t>secavendin</a:t>
            </a:r>
            <a:r>
              <a:rPr lang="tr-TR" sz="3200" dirty="0" smtClean="0">
                <a:latin typeface="+mn-lt"/>
              </a:rPr>
              <a:t> bulunduğu iki ayetin mana bakımından ilgili olduklarını gösterir. Bu gibi yerlerde durmak da geçmek de caizdir. Durulursa geriden alınmaz. Örnek bkz. </a:t>
            </a:r>
            <a:r>
              <a:rPr lang="tr-TR" sz="3200" dirty="0" err="1" smtClean="0">
                <a:latin typeface="+mn-lt"/>
              </a:rPr>
              <a:t>Müddessir</a:t>
            </a:r>
            <a:r>
              <a:rPr lang="tr-TR" sz="3200" dirty="0" smtClean="0">
                <a:latin typeface="+mn-lt"/>
              </a:rPr>
              <a:t> 74/1,2,3…</a:t>
            </a:r>
            <a:endParaRPr lang="tr-TR" sz="3200"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24744"/>
            <a:ext cx="8229600" cy="4896544"/>
          </a:xfrm>
        </p:spPr>
        <p:txBody>
          <a:bodyPr>
            <a:normAutofit/>
          </a:bodyPr>
          <a:lstStyle/>
          <a:p>
            <a:pPr algn="just">
              <a:lnSpc>
                <a:spcPct val="150000"/>
              </a:lnSpc>
              <a:buFont typeface="Arial" pitchFamily="34" charset="0"/>
              <a:buChar char="•"/>
            </a:pPr>
            <a:r>
              <a:rPr lang="tr-TR" sz="3200" dirty="0" smtClean="0">
                <a:latin typeface="+mn-lt"/>
              </a:rPr>
              <a:t> Fâtiha sûresinde (</a:t>
            </a:r>
            <a:r>
              <a:rPr lang="ar-EG" sz="3200" dirty="0" smtClean="0">
                <a:latin typeface="+mn-lt"/>
              </a:rPr>
              <a:t>لا</a:t>
            </a:r>
            <a:r>
              <a:rPr lang="tr-TR" sz="3200" dirty="0" smtClean="0">
                <a:latin typeface="+mn-lt"/>
              </a:rPr>
              <a:t>)</a:t>
            </a:r>
            <a:r>
              <a:rPr lang="ar-EG" sz="3600" b="1" dirty="0" smtClean="0">
                <a:latin typeface="Estrangelo Edessa" pitchFamily="66"/>
                <a:cs typeface="Estrangelo Edessa" pitchFamily="66"/>
              </a:rPr>
              <a:t>صِرَاطَ الَّذِينَ أَنْعَمْتَ عَلَيْهِمْ</a:t>
            </a:r>
            <a:r>
              <a:rPr lang="tr-TR" sz="3600" b="1" dirty="0" smtClean="0">
                <a:latin typeface="Estrangelo Edessa" pitchFamily="66"/>
                <a:cs typeface="Estrangelo Edessa" pitchFamily="66"/>
              </a:rPr>
              <a:t> </a:t>
            </a:r>
            <a:r>
              <a:rPr lang="tr-TR" sz="3200" dirty="0" smtClean="0">
                <a:latin typeface="+mn-lt"/>
                <a:cs typeface="Estrangelo Edessa" pitchFamily="66"/>
              </a:rPr>
              <a:t>ifadesinden sonra bulunan </a:t>
            </a:r>
            <a:r>
              <a:rPr lang="ar-EG" sz="3200" dirty="0" smtClean="0">
                <a:latin typeface="+mn-lt"/>
                <a:cs typeface="Estrangelo Edessa" pitchFamily="66"/>
              </a:rPr>
              <a:t>لا</a:t>
            </a:r>
            <a:r>
              <a:rPr lang="tr-TR" sz="3200" dirty="0" smtClean="0">
                <a:latin typeface="+mn-lt"/>
                <a:cs typeface="Estrangelo Edessa" pitchFamily="66"/>
              </a:rPr>
              <a:t> işaretinde, Hanefî mezhebine göre durulabilir. Çünkü burası ayet sonudur. Eğer durulursa geriden almak gerekmez. Fakat </a:t>
            </a:r>
            <a:r>
              <a:rPr lang="tr-TR" sz="3200" dirty="0" err="1" smtClean="0">
                <a:latin typeface="+mn-lt"/>
                <a:cs typeface="Estrangelo Edessa" pitchFamily="66"/>
              </a:rPr>
              <a:t>vasl</a:t>
            </a:r>
            <a:r>
              <a:rPr lang="tr-TR" sz="3200" dirty="0" smtClean="0">
                <a:latin typeface="+mn-lt"/>
                <a:cs typeface="Estrangelo Edessa" pitchFamily="66"/>
              </a:rPr>
              <a:t> ile okumak da caizdir. </a:t>
            </a:r>
            <a:endParaRPr lang="tr-TR" sz="3600" b="1" dirty="0">
              <a:latin typeface="+mn-lt"/>
              <a:cs typeface="Estrangelo Edessa" pitchFamily="66"/>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 İKİ GRUP ÜÇ NOKTA</a:t>
            </a:r>
            <a:endParaRPr lang="tr-TR" dirty="0"/>
          </a:p>
        </p:txBody>
      </p:sp>
      <p:sp>
        <p:nvSpPr>
          <p:cNvPr id="3" name="2 İçerik Yer Tutucusu"/>
          <p:cNvSpPr>
            <a:spLocks noGrp="1"/>
          </p:cNvSpPr>
          <p:nvPr>
            <p:ph idx="1"/>
          </p:nvPr>
        </p:nvSpPr>
        <p:spPr>
          <a:xfrm>
            <a:off x="457200" y="1268760"/>
            <a:ext cx="8229600" cy="5589240"/>
          </a:xfrm>
        </p:spPr>
        <p:txBody>
          <a:bodyPr>
            <a:normAutofit fontScale="77500" lnSpcReduction="20000"/>
          </a:bodyPr>
          <a:lstStyle/>
          <a:p>
            <a:pPr algn="just">
              <a:lnSpc>
                <a:spcPct val="160000"/>
              </a:lnSpc>
            </a:pPr>
            <a:r>
              <a:rPr lang="tr-TR" dirty="0" smtClean="0"/>
              <a:t>Vakf-ı </a:t>
            </a:r>
            <a:r>
              <a:rPr lang="tr-TR" dirty="0" err="1" smtClean="0"/>
              <a:t>Mu’ânaka</a:t>
            </a:r>
            <a:r>
              <a:rPr lang="tr-TR" dirty="0" smtClean="0"/>
              <a:t> veya Vakf-ı </a:t>
            </a:r>
            <a:r>
              <a:rPr lang="tr-TR" dirty="0" err="1" smtClean="0"/>
              <a:t>Murâkabe</a:t>
            </a:r>
            <a:r>
              <a:rPr lang="tr-TR" dirty="0" smtClean="0"/>
              <a:t> diye isimlendirilir. Bir veya birkaç kelime arayla peş peşe gelen iki tane üç nokta işareti bulunan </a:t>
            </a:r>
            <a:r>
              <a:rPr lang="tr-TR" dirty="0" err="1" smtClean="0"/>
              <a:t>secavendlerin</a:t>
            </a:r>
            <a:r>
              <a:rPr lang="tr-TR" dirty="0" smtClean="0"/>
              <a:t> sadece birinde durulur, diğerinde geçilir. Eğer ilkinde durulmuşsa ikincisinde geçilir. İkincisinde durulacaksa ilkinde geçilir. Her ikisinde birden durmak veya her ikisinde birden geçmek câiz değildir. </a:t>
            </a:r>
          </a:p>
          <a:p>
            <a:pPr algn="just">
              <a:lnSpc>
                <a:spcPct val="160000"/>
              </a:lnSpc>
            </a:pPr>
            <a:r>
              <a:rPr lang="tr-TR" dirty="0" smtClean="0"/>
              <a:t>Örnek olarak bkz. Bakara 2.</a:t>
            </a:r>
          </a:p>
          <a:p>
            <a:pPr algn="just">
              <a:lnSpc>
                <a:spcPct val="160000"/>
              </a:lnSpc>
            </a:pPr>
            <a:r>
              <a:rPr lang="tr-TR" dirty="0" smtClean="0"/>
              <a:t>Burada geçen </a:t>
            </a:r>
            <a:r>
              <a:rPr lang="tr-TR" dirty="0" err="1" smtClean="0"/>
              <a:t>Mu’ânaka</a:t>
            </a:r>
            <a:r>
              <a:rPr lang="tr-TR" dirty="0" smtClean="0"/>
              <a:t>; birbirinin boynuna muhabbetle sarılmak manasına gelir. </a:t>
            </a:r>
            <a:r>
              <a:rPr lang="tr-TR" dirty="0" err="1" smtClean="0"/>
              <a:t>Murâkabe</a:t>
            </a:r>
            <a:r>
              <a:rPr lang="tr-TR" dirty="0" smtClean="0"/>
              <a:t> ise; gözetmek, korumak demektir.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ع</a:t>
            </a:r>
            <a:r>
              <a:rPr lang="tr-TR" dirty="0" smtClean="0"/>
              <a:t> ‘ALÂMET-İ RUKÛ’</a:t>
            </a:r>
            <a:endParaRPr lang="tr-TR" dirty="0"/>
          </a:p>
        </p:txBody>
      </p:sp>
      <p:sp>
        <p:nvSpPr>
          <p:cNvPr id="3" name="2 İçerik Yer Tutucusu"/>
          <p:cNvSpPr>
            <a:spLocks noGrp="1"/>
          </p:cNvSpPr>
          <p:nvPr>
            <p:ph idx="1"/>
          </p:nvPr>
        </p:nvSpPr>
        <p:spPr>
          <a:xfrm>
            <a:off x="457200" y="1268760"/>
            <a:ext cx="8229600" cy="5589240"/>
          </a:xfrm>
        </p:spPr>
        <p:txBody>
          <a:bodyPr>
            <a:normAutofit fontScale="85000" lnSpcReduction="10000"/>
          </a:bodyPr>
          <a:lstStyle/>
          <a:p>
            <a:pPr algn="just">
              <a:lnSpc>
                <a:spcPct val="150000"/>
              </a:lnSpc>
            </a:pPr>
            <a:r>
              <a:rPr lang="ar-EG" sz="3300" b="1" dirty="0" smtClean="0"/>
              <a:t>ع</a:t>
            </a:r>
            <a:r>
              <a:rPr lang="tr-TR" sz="3300" dirty="0" smtClean="0"/>
              <a:t> </a:t>
            </a:r>
            <a:r>
              <a:rPr lang="tr-TR" sz="3300" dirty="0" err="1" smtClean="0"/>
              <a:t>secavendi</a:t>
            </a:r>
            <a:r>
              <a:rPr lang="tr-TR" sz="3300" dirty="0" smtClean="0"/>
              <a:t> </a:t>
            </a:r>
            <a:r>
              <a:rPr lang="tr-TR" sz="3300" dirty="0" err="1" smtClean="0"/>
              <a:t>rukû</a:t>
            </a:r>
            <a:r>
              <a:rPr lang="tr-TR" sz="3300" dirty="0" smtClean="0"/>
              <a:t>’ alâmetidir. Bir konunun veya kıssanın bitip, diğer konunun veya kıssanın başladığını gösterir. Hatimle namaz kıldırırken veya kıraatin uzun okunduğu namazlarda, </a:t>
            </a:r>
            <a:r>
              <a:rPr lang="ar-EG" sz="3300" dirty="0" smtClean="0"/>
              <a:t>ع </a:t>
            </a:r>
            <a:r>
              <a:rPr lang="tr-TR" sz="3300" dirty="0" smtClean="0"/>
              <a:t> </a:t>
            </a:r>
            <a:r>
              <a:rPr lang="tr-TR" sz="3300" dirty="0" err="1" smtClean="0"/>
              <a:t>secavendi</a:t>
            </a:r>
            <a:r>
              <a:rPr lang="tr-TR" sz="3300" dirty="0" smtClean="0"/>
              <a:t> denk geldiğinde </a:t>
            </a:r>
            <a:r>
              <a:rPr lang="tr-TR" sz="3300" dirty="0" err="1" smtClean="0"/>
              <a:t>ruku’a</a:t>
            </a:r>
            <a:r>
              <a:rPr lang="tr-TR" sz="3300" dirty="0" smtClean="0"/>
              <a:t> varmak güzel ve uygun olandır. </a:t>
            </a:r>
          </a:p>
          <a:p>
            <a:pPr algn="just">
              <a:lnSpc>
                <a:spcPct val="150000"/>
              </a:lnSpc>
            </a:pPr>
            <a:r>
              <a:rPr lang="tr-TR" sz="3300" dirty="0" smtClean="0"/>
              <a:t>Ayrıca okunacak aşırların da konu bütünlüğünün sağlanması bakımından bir </a:t>
            </a:r>
            <a:r>
              <a:rPr lang="tr-TR" sz="3300" dirty="0" err="1" smtClean="0"/>
              <a:t>ayn</a:t>
            </a:r>
            <a:r>
              <a:rPr lang="tr-TR" sz="3300" dirty="0" smtClean="0"/>
              <a:t>(</a:t>
            </a:r>
            <a:r>
              <a:rPr lang="ar-EG" sz="3300" dirty="0" smtClean="0"/>
              <a:t>ع</a:t>
            </a:r>
            <a:r>
              <a:rPr lang="tr-TR" sz="3300" dirty="0" smtClean="0"/>
              <a:t>) durağından diğer </a:t>
            </a:r>
            <a:r>
              <a:rPr lang="tr-TR" sz="3300" dirty="0" err="1" smtClean="0"/>
              <a:t>ayn</a:t>
            </a:r>
            <a:r>
              <a:rPr lang="tr-TR" sz="3300" dirty="0" smtClean="0"/>
              <a:t> (</a:t>
            </a:r>
            <a:r>
              <a:rPr lang="ar-EG" sz="3300" dirty="0" smtClean="0"/>
              <a:t>ع</a:t>
            </a:r>
            <a:r>
              <a:rPr lang="tr-TR" sz="3300" dirty="0" smtClean="0"/>
              <a:t>) durağına kadar okunması uygun görülmüştür.</a:t>
            </a:r>
          </a:p>
          <a:p>
            <a:pPr algn="just">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098578"/>
          </a:xfrm>
        </p:spPr>
        <p:txBody>
          <a:bodyPr/>
          <a:lstStyle/>
          <a:p>
            <a:pPr algn="just"/>
            <a:r>
              <a:rPr lang="tr-TR" smtClean="0"/>
              <a:t>NOT: </a:t>
            </a:r>
            <a:r>
              <a:rPr lang="tr-TR" sz="4000" smtClean="0"/>
              <a:t>Bazı </a:t>
            </a:r>
            <a:r>
              <a:rPr lang="tr-TR" sz="4000" dirty="0" smtClean="0"/>
              <a:t>Mushaflarda, burada anlattığımız işaretlerden başka işaretlere de rastlamak mümkündür. Kullanılan diğer işaretlerin manaları ilgili </a:t>
            </a:r>
            <a:r>
              <a:rPr lang="tr-TR" sz="4000" dirty="0" err="1" smtClean="0"/>
              <a:t>mushafların</a:t>
            </a:r>
            <a:r>
              <a:rPr lang="tr-TR" sz="4000" dirty="0" smtClean="0"/>
              <a:t> sonunda yazılmaktadır.</a:t>
            </a:r>
            <a:endParaRPr lang="tr-T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22714"/>
          </a:xfrm>
        </p:spPr>
        <p:txBody>
          <a:bodyPr>
            <a:normAutofit fontScale="90000"/>
          </a:bodyPr>
          <a:lstStyle/>
          <a:p>
            <a:pPr algn="just">
              <a:buFont typeface="Arial" pitchFamily="34" charset="0"/>
              <a:buChar char="•"/>
            </a:pPr>
            <a:r>
              <a:rPr lang="tr-TR" dirty="0" smtClean="0"/>
              <a:t> </a:t>
            </a:r>
            <a:r>
              <a:rPr lang="tr-TR" sz="3200" dirty="0" smtClean="0"/>
              <a:t>Kur’ân okurken, herkesin vakf ile ilgili hususları kendi başına tespit etmesi mümkün değildir. Vakfları tespit etmek Arapça bilgisi de gerektiren bir durumdur. İşte bu noktadaki zorluğu ortadan kaldırmak için Kur’ân metni üzerine belli işaretler koyarak vakfları tespit etmek gerekmiştir. İlk defa Muhammed b. </a:t>
            </a:r>
            <a:r>
              <a:rPr lang="tr-TR" sz="3200" dirty="0" err="1" smtClean="0"/>
              <a:t>Tayfûr</a:t>
            </a:r>
            <a:r>
              <a:rPr lang="tr-TR" sz="3200" dirty="0" smtClean="0"/>
              <a:t> es-</a:t>
            </a:r>
            <a:r>
              <a:rPr lang="tr-TR" sz="3200" dirty="0" err="1" smtClean="0"/>
              <a:t>Secâvendî</a:t>
            </a:r>
            <a:r>
              <a:rPr lang="tr-TR" sz="3200" dirty="0" smtClean="0"/>
              <a:t> Kur’ân metnini  </a:t>
            </a:r>
            <a:r>
              <a:rPr lang="ar-EG" sz="3200" dirty="0" smtClean="0"/>
              <a:t>م – ط – ص – ز – ج</a:t>
            </a:r>
            <a:r>
              <a:rPr lang="tr-TR" sz="3200" dirty="0" smtClean="0"/>
              <a:t> harfleriyle işaretlemiş ve vakfları tespit etmiştir. Daha sonra bu harflere başka harfler de ilave edilmiştir. Neticede bu işaretlemeler Müslümanlar tarafından kabul görmüş ve yaygınlaşmıştır.  Şimdi bu işaretleri hükümlerine göre sıralıyoruz: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b="1" dirty="0" smtClean="0"/>
              <a:t>م</a:t>
            </a:r>
            <a:r>
              <a:rPr lang="tr-TR" b="1" dirty="0" smtClean="0"/>
              <a:t>:</a:t>
            </a:r>
            <a:r>
              <a:rPr lang="tr-TR" dirty="0" smtClean="0"/>
              <a:t> </a:t>
            </a:r>
            <a:r>
              <a:rPr lang="tr-TR" sz="3600" dirty="0" smtClean="0"/>
              <a:t>VAKF-I LÂZIM</a:t>
            </a:r>
            <a:endParaRPr lang="tr-TR" sz="3600" dirty="0"/>
          </a:p>
        </p:txBody>
      </p:sp>
      <p:sp>
        <p:nvSpPr>
          <p:cNvPr id="3" name="2 İçerik Yer Tutucusu"/>
          <p:cNvSpPr>
            <a:spLocks noGrp="1"/>
          </p:cNvSpPr>
          <p:nvPr>
            <p:ph idx="1"/>
          </p:nvPr>
        </p:nvSpPr>
        <p:spPr/>
        <p:txBody>
          <a:bodyPr/>
          <a:lstStyle/>
          <a:p>
            <a:pPr algn="just"/>
            <a:r>
              <a:rPr lang="tr-TR" dirty="0" smtClean="0"/>
              <a:t>Mutlaka durmak gerektiğine, geçilirse mananın bozulabileceğine işarettir. </a:t>
            </a:r>
            <a:r>
              <a:rPr lang="tr-TR" dirty="0" err="1" smtClean="0"/>
              <a:t>Kur’ân’da</a:t>
            </a:r>
            <a:r>
              <a:rPr lang="tr-TR" dirty="0" smtClean="0"/>
              <a:t> 84 yerde bulunmaktadır. </a:t>
            </a:r>
            <a:r>
              <a:rPr lang="ar-EG" dirty="0" smtClean="0"/>
              <a:t> </a:t>
            </a:r>
            <a:endParaRPr lang="tr-TR" dirty="0" smtClean="0"/>
          </a:p>
          <a:p>
            <a:pPr algn="just"/>
            <a:r>
              <a:rPr lang="tr-TR" dirty="0" smtClean="0"/>
              <a:t>Örnek olarak bkz. (Bakara 7,26…)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ط</a:t>
            </a:r>
            <a:r>
              <a:rPr lang="tr-TR" dirty="0" smtClean="0"/>
              <a:t>: VAKF-I MUTLAK</a:t>
            </a:r>
            <a:endParaRPr lang="tr-TR" dirty="0"/>
          </a:p>
        </p:txBody>
      </p:sp>
      <p:sp>
        <p:nvSpPr>
          <p:cNvPr id="3" name="2 İçerik Yer Tutucusu"/>
          <p:cNvSpPr>
            <a:spLocks noGrp="1"/>
          </p:cNvSpPr>
          <p:nvPr>
            <p:ph idx="1"/>
          </p:nvPr>
        </p:nvSpPr>
        <p:spPr/>
        <p:txBody>
          <a:bodyPr>
            <a:normAutofit fontScale="92500"/>
          </a:bodyPr>
          <a:lstStyle/>
          <a:p>
            <a:pPr algn="just"/>
            <a:r>
              <a:rPr lang="tr-TR" dirty="0" smtClean="0"/>
              <a:t>Vakf-ı Mutlak sözün tamam olduğu yerlerde bulunur. </a:t>
            </a:r>
            <a:r>
              <a:rPr lang="tr-TR" b="1" u="sng" dirty="0" smtClean="0"/>
              <a:t>Vakf evlâ (</a:t>
            </a:r>
            <a:r>
              <a:rPr lang="ar-EG" b="1" u="sng" dirty="0" smtClean="0">
                <a:latin typeface="Estrangelo Edessa" pitchFamily="66"/>
                <a:cs typeface="Estrangelo Edessa" pitchFamily="66"/>
              </a:rPr>
              <a:t>اَلْوَقْفُ اَوْلَى</a:t>
            </a:r>
            <a:r>
              <a:rPr lang="tr-TR" b="1" u="sng" dirty="0" smtClean="0"/>
              <a:t>), </a:t>
            </a:r>
            <a:r>
              <a:rPr lang="tr-TR" b="1" u="sng" dirty="0" err="1" smtClean="0"/>
              <a:t>vasl</a:t>
            </a:r>
            <a:r>
              <a:rPr lang="tr-TR" b="1" u="sng" dirty="0" smtClean="0"/>
              <a:t> caizdir. </a:t>
            </a:r>
            <a:r>
              <a:rPr lang="tr-TR" dirty="0" smtClean="0"/>
              <a:t>Yani durmak tercih edilir ama geçmek de caizdir.</a:t>
            </a:r>
          </a:p>
          <a:p>
            <a:pPr algn="just"/>
            <a:r>
              <a:rPr lang="tr-TR" dirty="0" smtClean="0"/>
              <a:t>Örnek olarak bkz. Bakara 4,9…</a:t>
            </a:r>
          </a:p>
          <a:p>
            <a:pPr algn="just"/>
            <a:r>
              <a:rPr lang="tr-TR" dirty="0" smtClean="0"/>
              <a:t>Vakf-ı Mutlak sözünden mutlaka durulacak manası çıkarılmamalıdır. Bu isimlendirme, yapılan vakfın; lâzım, câiz, murahhas v.d. olduğuna dair bir kayıt bulunmadığı anlamına gelir.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ج</a:t>
            </a:r>
            <a:r>
              <a:rPr lang="tr-TR" dirty="0" smtClean="0"/>
              <a:t>: VAKF-I CÂİZ</a:t>
            </a:r>
            <a:endParaRPr lang="tr-TR" dirty="0"/>
          </a:p>
        </p:txBody>
      </p:sp>
      <p:sp>
        <p:nvSpPr>
          <p:cNvPr id="3" name="2 İçerik Yer Tutucusu"/>
          <p:cNvSpPr>
            <a:spLocks noGrp="1"/>
          </p:cNvSpPr>
          <p:nvPr>
            <p:ph idx="1"/>
          </p:nvPr>
        </p:nvSpPr>
        <p:spPr/>
        <p:txBody>
          <a:bodyPr/>
          <a:lstStyle/>
          <a:p>
            <a:r>
              <a:rPr lang="tr-TR" dirty="0" smtClean="0"/>
              <a:t>Bu işaretin bulunduğu yerlerde hem vakf hem de </a:t>
            </a:r>
            <a:r>
              <a:rPr lang="tr-TR" dirty="0" err="1" smtClean="0"/>
              <a:t>vasl</a:t>
            </a:r>
            <a:r>
              <a:rPr lang="tr-TR" dirty="0" smtClean="0"/>
              <a:t> yapmaya müsait bir durum bulunduğu için, vakf da </a:t>
            </a:r>
            <a:r>
              <a:rPr lang="tr-TR" dirty="0" err="1" smtClean="0"/>
              <a:t>vasl</a:t>
            </a:r>
            <a:r>
              <a:rPr lang="tr-TR" dirty="0" smtClean="0"/>
              <a:t> da caiz denilmiştir. </a:t>
            </a:r>
            <a:r>
              <a:rPr lang="tr-TR" b="1" u="sng" dirty="0" smtClean="0"/>
              <a:t>Vakf evlâ </a:t>
            </a:r>
            <a:r>
              <a:rPr lang="tr-TR" b="1" u="sng" dirty="0" err="1" smtClean="0"/>
              <a:t>vasl</a:t>
            </a:r>
            <a:r>
              <a:rPr lang="tr-TR" b="1" u="sng" dirty="0" smtClean="0"/>
              <a:t> câizdir. </a:t>
            </a:r>
            <a:r>
              <a:rPr lang="tr-TR" dirty="0" smtClean="0"/>
              <a:t>Yani vakf öncelenmiş, </a:t>
            </a:r>
            <a:r>
              <a:rPr lang="tr-TR" dirty="0" err="1" smtClean="0"/>
              <a:t>vasl</a:t>
            </a:r>
            <a:r>
              <a:rPr lang="tr-TR" dirty="0" smtClean="0"/>
              <a:t> da câiz görülmüştür.</a:t>
            </a:r>
          </a:p>
          <a:p>
            <a:r>
              <a:rPr lang="tr-TR" dirty="0" smtClean="0"/>
              <a:t>Örnek olarak bkz. Bakara 10, 17, 19 …</a:t>
            </a:r>
            <a:r>
              <a:rPr lang="tr-TR" dirty="0" err="1" smtClean="0"/>
              <a:t>vd</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قف</a:t>
            </a:r>
            <a:r>
              <a:rPr lang="tr-TR" dirty="0" smtClean="0"/>
              <a:t>: ‘ALÂMET-İ VAKF</a:t>
            </a:r>
            <a:endParaRPr lang="tr-TR" dirty="0"/>
          </a:p>
        </p:txBody>
      </p:sp>
      <p:sp>
        <p:nvSpPr>
          <p:cNvPr id="3" name="2 İçerik Yer Tutucusu"/>
          <p:cNvSpPr>
            <a:spLocks noGrp="1"/>
          </p:cNvSpPr>
          <p:nvPr>
            <p:ph idx="1"/>
          </p:nvPr>
        </p:nvSpPr>
        <p:spPr>
          <a:xfrm>
            <a:off x="457200" y="1600200"/>
            <a:ext cx="8229600" cy="5069160"/>
          </a:xfrm>
        </p:spPr>
        <p:txBody>
          <a:bodyPr>
            <a:normAutofit fontScale="70000" lnSpcReduction="20000"/>
          </a:bodyPr>
          <a:lstStyle/>
          <a:p>
            <a:pPr algn="just">
              <a:lnSpc>
                <a:spcPct val="150000"/>
              </a:lnSpc>
            </a:pPr>
            <a:r>
              <a:rPr lang="tr-TR" dirty="0" smtClean="0"/>
              <a:t>Dur, demektir. Vakf evlâ, </a:t>
            </a:r>
            <a:r>
              <a:rPr lang="tr-TR" dirty="0" err="1" smtClean="0"/>
              <a:t>vasl</a:t>
            </a:r>
            <a:r>
              <a:rPr lang="tr-TR" dirty="0" smtClean="0"/>
              <a:t> câizdir.</a:t>
            </a:r>
          </a:p>
          <a:p>
            <a:pPr algn="just">
              <a:lnSpc>
                <a:spcPct val="150000"/>
              </a:lnSpc>
            </a:pPr>
            <a:r>
              <a:rPr lang="tr-TR" dirty="0" smtClean="0"/>
              <a:t>Örnek olarak bkz. Bakara 102…</a:t>
            </a:r>
          </a:p>
          <a:p>
            <a:pPr algn="just">
              <a:lnSpc>
                <a:spcPct val="150000"/>
              </a:lnSpc>
            </a:pPr>
            <a:r>
              <a:rPr lang="tr-TR" dirty="0" smtClean="0"/>
              <a:t>Buraya kadar anlatılan </a:t>
            </a:r>
            <a:r>
              <a:rPr lang="tr-TR" dirty="0" err="1" smtClean="0"/>
              <a:t>secavendler</a:t>
            </a:r>
            <a:r>
              <a:rPr lang="tr-TR" dirty="0" smtClean="0"/>
              <a:t>;</a:t>
            </a:r>
          </a:p>
          <a:p>
            <a:pPr algn="just">
              <a:lnSpc>
                <a:spcPct val="150000"/>
              </a:lnSpc>
              <a:buNone/>
            </a:pPr>
            <a:r>
              <a:rPr lang="ar-EG" sz="3900" b="1" dirty="0" smtClean="0"/>
              <a:t>م</a:t>
            </a:r>
            <a:r>
              <a:rPr lang="tr-TR" b="1" dirty="0" smtClean="0"/>
              <a:t>:</a:t>
            </a:r>
            <a:r>
              <a:rPr lang="tr-TR" dirty="0" smtClean="0"/>
              <a:t> Kesinlikle durmayı ifade eder. </a:t>
            </a:r>
            <a:r>
              <a:rPr lang="ar-EG" dirty="0" smtClean="0"/>
              <a:t>الوقف اللازم</a:t>
            </a:r>
            <a:r>
              <a:rPr lang="tr-TR" dirty="0" smtClean="0"/>
              <a:t> </a:t>
            </a:r>
            <a:endParaRPr lang="ar-EG" dirty="0" smtClean="0"/>
          </a:p>
          <a:p>
            <a:pPr algn="just">
              <a:lnSpc>
                <a:spcPct val="150000"/>
              </a:lnSpc>
              <a:buNone/>
            </a:pPr>
            <a:r>
              <a:rPr lang="ar-EG" sz="3500" b="1" dirty="0" smtClean="0"/>
              <a:t>ط</a:t>
            </a:r>
            <a:r>
              <a:rPr lang="tr-TR" sz="3500" b="1" dirty="0" smtClean="0"/>
              <a:t> , </a:t>
            </a:r>
            <a:r>
              <a:rPr lang="ar-EG" sz="3500" b="1" dirty="0" smtClean="0"/>
              <a:t>ج</a:t>
            </a:r>
            <a:r>
              <a:rPr lang="tr-TR" sz="3500" b="1" dirty="0" smtClean="0"/>
              <a:t> , </a:t>
            </a:r>
            <a:r>
              <a:rPr lang="ar-EG" sz="3500" b="1" dirty="0" smtClean="0"/>
              <a:t>قف</a:t>
            </a:r>
            <a:r>
              <a:rPr lang="tr-TR" b="1" dirty="0" smtClean="0"/>
              <a:t> : </a:t>
            </a:r>
            <a:r>
              <a:rPr lang="tr-TR" dirty="0" smtClean="0"/>
              <a:t>Bu üç harf, </a:t>
            </a:r>
            <a:r>
              <a:rPr lang="ar-EG" sz="3900" b="1" dirty="0" smtClean="0">
                <a:latin typeface="Estrangelo Edessa" pitchFamily="66"/>
                <a:cs typeface="Estrangelo Edessa" pitchFamily="66"/>
              </a:rPr>
              <a:t>الوقف أَوْلَى</a:t>
            </a:r>
            <a:r>
              <a:rPr lang="tr-TR" sz="3900" b="1" dirty="0" smtClean="0">
                <a:latin typeface="Estrangelo Edessa" pitchFamily="66"/>
                <a:cs typeface="Estrangelo Edessa" pitchFamily="66"/>
              </a:rPr>
              <a:t> </a:t>
            </a:r>
            <a:r>
              <a:rPr lang="tr-TR" dirty="0" smtClean="0">
                <a:cs typeface="Estrangelo Edessa" pitchFamily="66"/>
              </a:rPr>
              <a:t>diye isimlendirilirler. Yani </a:t>
            </a:r>
            <a:r>
              <a:rPr lang="tr-TR" u="sng" dirty="0" smtClean="0">
                <a:cs typeface="Estrangelo Edessa" pitchFamily="66"/>
              </a:rPr>
              <a:t>durmak evlâ geçmek caizdir</a:t>
            </a:r>
            <a:r>
              <a:rPr lang="tr-TR" dirty="0" smtClean="0">
                <a:cs typeface="Estrangelo Edessa" pitchFamily="66"/>
              </a:rPr>
              <a:t>. Bu üç vakf işareti kısaca </a:t>
            </a:r>
            <a:r>
              <a:rPr lang="ar-EG" sz="3900" b="1" dirty="0" smtClean="0">
                <a:cs typeface="Estrangelo Edessa" pitchFamily="66"/>
              </a:rPr>
              <a:t>قلى</a:t>
            </a:r>
            <a:r>
              <a:rPr lang="tr-TR" sz="3900" b="1" dirty="0" smtClean="0">
                <a:cs typeface="Estrangelo Edessa" pitchFamily="66"/>
              </a:rPr>
              <a:t> </a:t>
            </a:r>
            <a:r>
              <a:rPr lang="tr-TR" sz="3500" dirty="0" smtClean="0">
                <a:cs typeface="Estrangelo Edessa" pitchFamily="66"/>
              </a:rPr>
              <a:t>şeklinde ifade edilir.</a:t>
            </a:r>
          </a:p>
          <a:p>
            <a:pPr algn="just">
              <a:lnSpc>
                <a:spcPct val="150000"/>
              </a:lnSpc>
              <a:buNone/>
            </a:pPr>
            <a:r>
              <a:rPr lang="ar-EG" sz="3500" b="1" dirty="0" smtClean="0">
                <a:cs typeface="Estrangelo Edessa" pitchFamily="66"/>
              </a:rPr>
              <a:t>قلى</a:t>
            </a:r>
            <a:r>
              <a:rPr lang="tr-TR" sz="3500" dirty="0" smtClean="0">
                <a:cs typeface="Estrangelo Edessa" pitchFamily="66"/>
              </a:rPr>
              <a:t>  = </a:t>
            </a:r>
            <a:r>
              <a:rPr lang="ar-EG" sz="3500" b="1" dirty="0" smtClean="0">
                <a:cs typeface="Estrangelo Edessa" pitchFamily="66"/>
              </a:rPr>
              <a:t>وقف</a:t>
            </a:r>
            <a:r>
              <a:rPr lang="tr-TR" sz="3500" dirty="0" smtClean="0">
                <a:cs typeface="Estrangelo Edessa" pitchFamily="66"/>
              </a:rPr>
              <a:t> kelimesinden </a:t>
            </a:r>
            <a:r>
              <a:rPr lang="ar-EG" sz="3500" b="1" dirty="0" smtClean="0">
                <a:cs typeface="Estrangelo Edessa" pitchFamily="66"/>
              </a:rPr>
              <a:t>ق</a:t>
            </a:r>
            <a:r>
              <a:rPr lang="tr-TR" sz="3500" dirty="0" smtClean="0">
                <a:cs typeface="Estrangelo Edessa" pitchFamily="66"/>
              </a:rPr>
              <a:t> harfi, </a:t>
            </a:r>
            <a:r>
              <a:rPr lang="ar-EG" sz="3500" b="1" dirty="0" smtClean="0">
                <a:cs typeface="Estrangelo Edessa" pitchFamily="66"/>
              </a:rPr>
              <a:t>أَوْلَى</a:t>
            </a:r>
            <a:r>
              <a:rPr lang="tr-TR" sz="3500" dirty="0" smtClean="0">
                <a:cs typeface="Estrangelo Edessa" pitchFamily="66"/>
              </a:rPr>
              <a:t> kelimesinden </a:t>
            </a:r>
            <a:r>
              <a:rPr lang="ar-EG" sz="3500" b="1" dirty="0" smtClean="0">
                <a:cs typeface="Estrangelo Edessa" pitchFamily="66"/>
              </a:rPr>
              <a:t>لَى</a:t>
            </a:r>
            <a:r>
              <a:rPr lang="tr-TR" sz="3500" dirty="0" smtClean="0">
                <a:cs typeface="Estrangelo Edessa" pitchFamily="66"/>
              </a:rPr>
              <a:t>’</a:t>
            </a:r>
            <a:r>
              <a:rPr lang="tr-TR" sz="3500" dirty="0" err="1" smtClean="0">
                <a:cs typeface="Estrangelo Edessa" pitchFamily="66"/>
              </a:rPr>
              <a:t>nin</a:t>
            </a:r>
            <a:r>
              <a:rPr lang="tr-TR" sz="3500" dirty="0" smtClean="0">
                <a:cs typeface="Estrangelo Edessa" pitchFamily="66"/>
              </a:rPr>
              <a:t> bir araya gelmesi ile oluşan bir isimlendirmedir.</a:t>
            </a:r>
            <a:endParaRPr lang="tr-TR" sz="3500" dirty="0">
              <a:cs typeface="Estrangelo Edessa" pitchFamily="66"/>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ز</a:t>
            </a:r>
            <a:r>
              <a:rPr lang="tr-TR" dirty="0" smtClean="0"/>
              <a:t>: VAKF-I MÜCEVVEZ</a:t>
            </a:r>
            <a:endParaRPr lang="tr-TR" dirty="0"/>
          </a:p>
        </p:txBody>
      </p:sp>
      <p:sp>
        <p:nvSpPr>
          <p:cNvPr id="3" name="2 İçerik Yer Tutucusu"/>
          <p:cNvSpPr>
            <a:spLocks noGrp="1"/>
          </p:cNvSpPr>
          <p:nvPr>
            <p:ph idx="1"/>
          </p:nvPr>
        </p:nvSpPr>
        <p:spPr>
          <a:xfrm>
            <a:off x="457200" y="1124744"/>
            <a:ext cx="8229600" cy="5544616"/>
          </a:xfrm>
        </p:spPr>
        <p:txBody>
          <a:bodyPr/>
          <a:lstStyle/>
          <a:p>
            <a:pPr algn="just">
              <a:lnSpc>
                <a:spcPct val="150000"/>
              </a:lnSpc>
            </a:pPr>
            <a:r>
              <a:rPr lang="tr-TR" dirty="0" smtClean="0"/>
              <a:t>Vakf-ı </a:t>
            </a:r>
            <a:r>
              <a:rPr lang="tr-TR" dirty="0" err="1" smtClean="0"/>
              <a:t>Mücevvez</a:t>
            </a:r>
            <a:r>
              <a:rPr lang="tr-TR" dirty="0" smtClean="0"/>
              <a:t> (Vakf-ı </a:t>
            </a:r>
            <a:r>
              <a:rPr lang="tr-TR" dirty="0" err="1" smtClean="0"/>
              <a:t>Mücevvez</a:t>
            </a:r>
            <a:r>
              <a:rPr lang="tr-TR" dirty="0" smtClean="0"/>
              <a:t> </a:t>
            </a:r>
            <a:r>
              <a:rPr lang="tr-TR" dirty="0" err="1" smtClean="0"/>
              <a:t>li</a:t>
            </a:r>
            <a:r>
              <a:rPr lang="tr-TR" dirty="0" smtClean="0"/>
              <a:t> </a:t>
            </a:r>
            <a:r>
              <a:rPr lang="tr-TR" dirty="0" err="1" smtClean="0"/>
              <a:t>vechin</a:t>
            </a:r>
            <a:r>
              <a:rPr lang="tr-TR" dirty="0" smtClean="0"/>
              <a:t>), bir yönden </a:t>
            </a:r>
            <a:r>
              <a:rPr lang="tr-TR" dirty="0" err="1" smtClean="0"/>
              <a:t>vasletmeyi</a:t>
            </a:r>
            <a:r>
              <a:rPr lang="tr-TR" dirty="0" smtClean="0"/>
              <a:t>, başka bir mana yönünden vakfetmeyi gerektiren yerlere konulmuştur. </a:t>
            </a:r>
            <a:r>
              <a:rPr lang="tr-TR" b="1" u="sng" dirty="0" smtClean="0"/>
              <a:t>Vasl evlâ vakf câizdir</a:t>
            </a:r>
            <a:r>
              <a:rPr lang="tr-TR" dirty="0" smtClean="0"/>
              <a:t>. Yani durulabilir ama geçmek tercih edilmiştir. Durulunca geriden alınmaz.</a:t>
            </a:r>
          </a:p>
          <a:p>
            <a:pPr algn="just">
              <a:lnSpc>
                <a:spcPct val="150000"/>
              </a:lnSpc>
            </a:pPr>
            <a:r>
              <a:rPr lang="tr-TR" dirty="0" smtClean="0"/>
              <a:t>Örnek olarak bkz. Bakara 7, 85, 87…</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ص</a:t>
            </a:r>
            <a:r>
              <a:rPr lang="tr-TR" dirty="0" smtClean="0"/>
              <a:t>: VAKF-I MURAHHAS</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Vakf-ı Murahhas (</a:t>
            </a:r>
            <a:r>
              <a:rPr lang="ar-EG" dirty="0" smtClean="0"/>
              <a:t>الوقف المرخص</a:t>
            </a:r>
            <a:r>
              <a:rPr lang="tr-TR" dirty="0" smtClean="0"/>
              <a:t>), ayetin uzun olması veya başka bir sebeple zorunlu olarak (zaruret sebebiyle) durulabilecek yerlere konulmuştur. </a:t>
            </a:r>
            <a:r>
              <a:rPr lang="tr-TR" u="sng" dirty="0" smtClean="0"/>
              <a:t>Vasl evlâ, vakf câizdir. </a:t>
            </a:r>
            <a:r>
              <a:rPr lang="tr-TR" dirty="0" smtClean="0"/>
              <a:t>Durulursa geriden alınmaz.</a:t>
            </a:r>
          </a:p>
          <a:p>
            <a:pPr algn="just">
              <a:lnSpc>
                <a:spcPct val="150000"/>
              </a:lnSpc>
            </a:pPr>
            <a:r>
              <a:rPr lang="tr-TR" dirty="0" smtClean="0"/>
              <a:t>Örnek olarak bkz. Bakara 22, 23, 35, 36…</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ق</a:t>
            </a:r>
            <a:r>
              <a:rPr lang="tr-TR" dirty="0" smtClean="0"/>
              <a:t>: ALAMET-İ VASL</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Alâmet-i Vasl denilen bu işarette de </a:t>
            </a:r>
            <a:r>
              <a:rPr lang="tr-TR" u="sng" dirty="0" smtClean="0"/>
              <a:t>Vasl evlâ, vakf câizdir. </a:t>
            </a:r>
            <a:r>
              <a:rPr lang="tr-TR" dirty="0" smtClean="0"/>
              <a:t> Durulursa geriden alınmaz.</a:t>
            </a:r>
          </a:p>
          <a:p>
            <a:pPr algn="just">
              <a:lnSpc>
                <a:spcPct val="150000"/>
              </a:lnSpc>
            </a:pPr>
            <a:r>
              <a:rPr lang="tr-TR" dirty="0" smtClean="0"/>
              <a:t>Örnek olarak bkz. Bakara 101, 150…</a:t>
            </a:r>
          </a:p>
          <a:p>
            <a:pPr algn="just">
              <a:lnSpc>
                <a:spcPct val="150000"/>
              </a:lnSpc>
            </a:pPr>
            <a:r>
              <a:rPr lang="tr-TR" dirty="0" smtClean="0"/>
              <a:t>Bu işarete </a:t>
            </a:r>
            <a:r>
              <a:rPr lang="ar-EG" dirty="0" smtClean="0"/>
              <a:t>قد قيل </a:t>
            </a:r>
            <a:r>
              <a:rPr lang="tr-TR" dirty="0" smtClean="0"/>
              <a:t> alameti de denir. Bu da vakf yapıp yapmama hususunda ihtilaf olduğuna işarettir.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945</Words>
  <Application>Microsoft Office PowerPoint</Application>
  <PresentationFormat>Ekran Gösterisi (4:3)</PresentationFormat>
  <Paragraphs>46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VAKF İŞARETLERİ (SECÂVENDLER)</vt:lpstr>
      <vt:lpstr> Kur’ân okurken, herkesin vakf ile ilgili hususları kendi başına tespit etmesi mümkün değildir. Vakfları tespit etmek Arapça bilgisi de gerektiren bir durumdur. İşte bu noktadaki zorluğu ortadan kaldırmak için Kur’ân metni üzerine belli işaretler koyarak vakfları tespit etmek gerekmiştir. İlk defa Muhammed b. Tayfûr es-Secâvendî Kur’ân metnini  م – ط – ص – ز – ج harfleriyle işaretlemiş ve vakfları tespit etmiştir. Daha sonra bu harflere başka harfler de ilave edilmiştir. Neticede bu işaretlemeler Müslümanlar tarafından kabul görmüş ve yaygınlaşmıştır.  Şimdi bu işaretleri hükümlerine göre sıralıyoruz:</vt:lpstr>
      <vt:lpstr>م: VAKF-I LÂZIM</vt:lpstr>
      <vt:lpstr>ط: VAKF-I MUTLAK</vt:lpstr>
      <vt:lpstr>ج: VAKF-I CÂİZ</vt:lpstr>
      <vt:lpstr>قف: ‘ALÂMET-İ VAKF</vt:lpstr>
      <vt:lpstr>ز: VAKF-I MÜCEVVEZ</vt:lpstr>
      <vt:lpstr>ص: VAKF-I MURAHHAS</vt:lpstr>
      <vt:lpstr>ق: ALAMET-İ VASL</vt:lpstr>
      <vt:lpstr>صلى : VASL-I EVLÂ</vt:lpstr>
      <vt:lpstr>لا: VAKF-I LÂ</vt:lpstr>
      <vt:lpstr> لا işaretinin bulunduğu yerlerde vakf yapılırsa geriden alınarak devam edilir.  Şayet bu işaret ayet sonlarında bulunuyorsa bu, önceki ayetin manasının devam ettiğini; bir başka ifadeyle, aralarında bu secavendin bulunduğu iki ayetin mana bakımından ilgili olduklarını gösterir. Bu gibi yerlerde durmak da geçmek de caizdir. Durulursa geriden alınmaz. Örnek bkz. Müddessir 74/1,2,3…</vt:lpstr>
      <vt:lpstr> Fâtiha sûresinde (لا)صِرَاطَ الَّذِينَ أَنْعَمْتَ عَلَيْهِمْ ifadesinden sonra bulunan لا işaretinde, Hanefî mezhebine göre durulabilir. Çünkü burası ayet sonudur. Eğer durulursa geriden almak gerekmez. Fakat vasl ile okumak da caizdir. </vt:lpstr>
      <vt:lpstr>^  ^ İKİ GRUP ÜÇ NOKTA</vt:lpstr>
      <vt:lpstr>ع ‘ALÂMET-İ RUKÛ’</vt:lpstr>
      <vt:lpstr>NOT: Bazı Mushaflarda, burada anlattığımız işaretlerden başka işaretlere de rastlamak mümkündür. Kullanılan diğer işaretlerin manaları ilgili mushafların sonunda yazılmaktadır.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VAKF İŞARETLERİ (SECÂVENDLER)</dc:title>
  <cp:lastModifiedBy>user</cp:lastModifiedBy>
  <cp:revision>5</cp:revision>
  <dcterms:modified xsi:type="dcterms:W3CDTF">2018-01-03T11:07:01Z</dcterms:modified>
</cp:coreProperties>
</file>