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Baş </a:t>
            </a:r>
            <a:r>
              <a:rPr lang="tr-TR" dirty="0" err="1" smtClean="0"/>
              <a:t>immobilizasyonu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/>
                </a:solidFill>
                <a:latin typeface="Arial Unicode MS" pitchFamily="34" charset="-128"/>
              </a:rPr>
              <a:t>arkadan elle </a:t>
            </a:r>
            <a:r>
              <a:rPr lang="tr-TR" b="1" dirty="0" err="1" smtClean="0">
                <a:solidFill>
                  <a:schemeClr val="tx2"/>
                </a:solidFill>
                <a:latin typeface="Arial Unicode MS" pitchFamily="34" charset="-128"/>
              </a:rPr>
              <a:t>immobilizasyon</a:t>
            </a:r>
            <a:r>
              <a:rPr lang="tr-TR" b="1" dirty="0" smtClean="0">
                <a:solidFill>
                  <a:schemeClr val="tx2"/>
                </a:solidFill>
                <a:latin typeface="Arial Unicode MS" pitchFamily="34" charset="-128"/>
              </a:rPr>
              <a:t/>
            </a:r>
            <a:br>
              <a:rPr lang="tr-TR" b="1" dirty="0" smtClean="0">
                <a:solidFill>
                  <a:schemeClr val="tx2"/>
                </a:solidFill>
                <a:latin typeface="Arial Unicode MS" pitchFamily="34" charset="-128"/>
              </a:rPr>
            </a:br>
            <a:endParaRPr lang="tr-TR" dirty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754103" y="1600200"/>
          <a:ext cx="563579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 Eşlem Resmi" r:id="rId3" imgW="7020905" imgH="5638095" progId="Paint.Picture">
                  <p:embed/>
                </p:oleObj>
              </mc:Choice>
              <mc:Fallback>
                <p:oleObj name="Bit Eşlem Resmi" r:id="rId3" imgW="7020905" imgH="5638095" progId="Paint.Pictur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03" y="1600200"/>
                        <a:ext cx="563579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67544" y="260648"/>
          <a:ext cx="8283764" cy="621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8283764" cy="6212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a typeface="Arial Unicode MS" pitchFamily="34" charset="-128"/>
                <a:cs typeface="Arial Unicode MS" pitchFamily="34" charset="-128"/>
              </a:rPr>
              <a:t>Boyunluk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997152"/>
          </a:xfrm>
        </p:spPr>
        <p:txBody>
          <a:bodyPr>
            <a:normAutofit fontScale="85000" lnSpcReduction="10000"/>
          </a:bodyPr>
          <a:lstStyle/>
          <a:p>
            <a:pPr algn="ctr">
              <a:buFontTx/>
              <a:buNone/>
            </a:pP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Boyun omurlarını basıdan korumak için üretilmiştir. </a:t>
            </a:r>
          </a:p>
          <a:p>
            <a:pPr>
              <a:buFontTx/>
              <a:buNone/>
            </a:pP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•  </a:t>
            </a:r>
            <a:r>
              <a:rPr lang="tr-TR" dirty="0" smtClean="0"/>
              <a:t>  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Boyun hareketlerini kısıtlamasına rağmen tek ba</a:t>
            </a:r>
            <a:r>
              <a:rPr lang="tr-TR" dirty="0" smtClean="0"/>
              <a:t>şına 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yeterli </a:t>
            </a:r>
            <a:r>
              <a:rPr lang="tr-TR" dirty="0" err="1" smtClean="0">
                <a:ea typeface="Arial Unicode MS" pitchFamily="34" charset="-128"/>
                <a:cs typeface="Arial Unicode MS" pitchFamily="34" charset="-128"/>
              </a:rPr>
              <a:t>immobilizasyon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 sağlamaz. </a:t>
            </a:r>
          </a:p>
          <a:p>
            <a:pPr>
              <a:buFontTx/>
              <a:buNone/>
            </a:pP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•    Boyunluk daima sırt tahtası (kısa veya uzun), KED gibi uygun aletle veya </a:t>
            </a:r>
            <a:r>
              <a:rPr lang="tr-TR" dirty="0" err="1" smtClean="0">
                <a:ea typeface="Arial Unicode MS" pitchFamily="34" charset="-128"/>
                <a:cs typeface="Arial Unicode MS" pitchFamily="34" charset="-128"/>
              </a:rPr>
              <a:t>manuel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 in-</a:t>
            </a:r>
            <a:r>
              <a:rPr lang="tr-TR" dirty="0" err="1" smtClean="0">
                <a:ea typeface="Arial Unicode MS" pitchFamily="34" charset="-128"/>
                <a:cs typeface="Arial Unicode MS" pitchFamily="34" charset="-128"/>
              </a:rPr>
              <a:t>line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 stabilizasyonla birlikte uygulanmalıdır. </a:t>
            </a:r>
          </a:p>
          <a:p>
            <a:endParaRPr lang="tr-TR" dirty="0"/>
          </a:p>
        </p:txBody>
      </p:sp>
      <p:pic>
        <p:nvPicPr>
          <p:cNvPr id="4" name="Picture 4" descr="Resim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30763" y="1571625"/>
            <a:ext cx="4205287" cy="371475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a typeface="Arial Unicode MS" pitchFamily="34" charset="-128"/>
                <a:cs typeface="Arial Unicode MS" pitchFamily="34" charset="-128"/>
              </a:rPr>
              <a:t>Sert boyunluk uygulama basamakları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1.kurtarıcı hastanın arkasına geçerek </a:t>
            </a:r>
            <a:r>
              <a:rPr lang="tr-TR" dirty="0" err="1" smtClean="0">
                <a:ea typeface="Arial Unicode MS" pitchFamily="34" charset="-128"/>
                <a:cs typeface="Arial Unicode MS" pitchFamily="34" charset="-128"/>
              </a:rPr>
              <a:t>manuel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 in-</a:t>
            </a:r>
            <a:r>
              <a:rPr lang="tr-TR" dirty="0" err="1" smtClean="0">
                <a:ea typeface="Arial Unicode MS" pitchFamily="34" charset="-128"/>
                <a:cs typeface="Arial Unicode MS" pitchFamily="34" charset="-128"/>
              </a:rPr>
              <a:t>line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dirty="0" err="1" smtClean="0">
                <a:ea typeface="Arial Unicode MS" pitchFamily="34" charset="-128"/>
                <a:cs typeface="Arial Unicode MS" pitchFamily="34" charset="-128"/>
              </a:rPr>
              <a:t>immobilizasyon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 sağlar ve işlem süresince bunu sürdürür.</a:t>
            </a:r>
          </a:p>
          <a:p>
            <a:pPr>
              <a:buFontTx/>
              <a:buNone/>
            </a:pP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. kurtarıcı boyunluğu yerleştirmek için uygun şekilde tutar.</a:t>
            </a:r>
          </a:p>
          <a:p>
            <a:pPr>
              <a:buFontTx/>
              <a:buNone/>
            </a:pP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. kurtarıcı boyunluğu alttan yerleştirir.</a:t>
            </a:r>
          </a:p>
          <a:p>
            <a:pPr>
              <a:buFontTx/>
              <a:buNone/>
            </a:pP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. kurtarıcı boyunluğu hastanın boynunun etrafına yerleştirir.</a:t>
            </a:r>
          </a:p>
          <a:p>
            <a:pPr>
              <a:buFontTx/>
              <a:buNone/>
            </a:pP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. kurtarıcı boyunluğu yapışkan bant ile stabilize eder.</a:t>
            </a:r>
          </a:p>
          <a:p>
            <a:pPr>
              <a:buFontTx/>
              <a:buNone/>
            </a:pP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. kurtarıcı parmakları açık şekilde boyunluğun üzerinden sırt tahtasında stabilize edilinceye kadar tutar.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a typeface="Arial Unicode MS" pitchFamily="34" charset="-128"/>
                <a:cs typeface="Arial Unicode MS" pitchFamily="34" charset="-128"/>
              </a:rPr>
              <a:t>Boyunluk uygulamasında şunlara dikkat edilmelidir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Hastanın ağzını açmasını ve kusan hastanın hava yolunu temizlemeyi engellememelidir.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Hava 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yolunu tıkamamalı ve solunuma engel olmamalıdır.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Sadece 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baş </a:t>
            </a:r>
            <a:r>
              <a:rPr lang="tr-TR" dirty="0" err="1" smtClean="0">
                <a:ea typeface="Arial Unicode MS" pitchFamily="34" charset="-128"/>
                <a:cs typeface="Arial Unicode MS" pitchFamily="34" charset="-128"/>
              </a:rPr>
              <a:t>nötral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 hatta getirildikten sonra 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uygulanmalıdır</a:t>
            </a:r>
            <a:r>
              <a:rPr lang="tr-TR" dirty="0"/>
              <a:t>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8700459" cy="652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700459" cy="6525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2"/>
                </a:solidFill>
                <a:latin typeface="Arial Unicode MS" pitchFamily="34" charset="-128"/>
              </a:rPr>
              <a:t>başı geriye it, çeneyi kaldır</a:t>
            </a:r>
            <a:br>
              <a:rPr lang="tr-TR" dirty="0" smtClean="0">
                <a:solidFill>
                  <a:schemeClr val="tx2"/>
                </a:solidFill>
                <a:latin typeface="Arial Unicode MS" pitchFamily="34" charset="-128"/>
              </a:rPr>
            </a:br>
            <a:r>
              <a:rPr lang="tr-TR" dirty="0" smtClean="0">
                <a:solidFill>
                  <a:schemeClr val="tx2"/>
                </a:solidFill>
                <a:latin typeface="Arial Unicode MS" pitchFamily="34" charset="-128"/>
              </a:rPr>
              <a:t>(</a:t>
            </a:r>
            <a:r>
              <a:rPr lang="tr-TR" dirty="0" err="1" smtClean="0">
                <a:solidFill>
                  <a:schemeClr val="tx2"/>
                </a:solidFill>
                <a:latin typeface="Arial Unicode MS" pitchFamily="34" charset="-128"/>
              </a:rPr>
              <a:t>Head</a:t>
            </a:r>
            <a:r>
              <a:rPr lang="tr-TR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tr-TR" dirty="0" err="1" smtClean="0">
                <a:solidFill>
                  <a:schemeClr val="tx2"/>
                </a:solidFill>
                <a:latin typeface="Arial Unicode MS" pitchFamily="34" charset="-128"/>
              </a:rPr>
              <a:t>tilt</a:t>
            </a:r>
            <a:r>
              <a:rPr lang="tr-TR" dirty="0" smtClean="0">
                <a:solidFill>
                  <a:schemeClr val="tx2"/>
                </a:solidFill>
                <a:latin typeface="Arial Unicode MS" pitchFamily="34" charset="-128"/>
              </a:rPr>
              <a:t>-</a:t>
            </a:r>
            <a:r>
              <a:rPr lang="tr-TR" dirty="0" err="1" smtClean="0">
                <a:solidFill>
                  <a:schemeClr val="tx2"/>
                </a:solidFill>
                <a:latin typeface="Arial Unicode MS" pitchFamily="34" charset="-128"/>
              </a:rPr>
              <a:t>Chin</a:t>
            </a:r>
            <a:r>
              <a:rPr lang="tr-TR" dirty="0" smtClean="0">
                <a:solidFill>
                  <a:schemeClr val="tx2"/>
                </a:solidFill>
                <a:latin typeface="Arial Unicode MS" pitchFamily="34" charset="-128"/>
              </a:rPr>
              <a:t> lift)</a:t>
            </a:r>
            <a:r>
              <a:rPr lang="tr-TR" b="1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br>
              <a:rPr lang="tr-TR" b="1" dirty="0" smtClean="0">
                <a:solidFill>
                  <a:schemeClr val="tx2"/>
                </a:solidFill>
                <a:latin typeface="Arial Unicode MS" pitchFamily="34" charset="-128"/>
              </a:rPr>
            </a:br>
            <a:r>
              <a:rPr lang="tr-TR" dirty="0" smtClean="0">
                <a:solidFill>
                  <a:schemeClr val="tx2"/>
                </a:solidFill>
                <a:latin typeface="Arial Unicode MS" pitchFamily="34" charset="-128"/>
              </a:rPr>
              <a:t>   </a:t>
            </a:r>
            <a:r>
              <a:rPr lang="tr-TR" dirty="0" err="1" smtClean="0">
                <a:solidFill>
                  <a:schemeClr val="hlink"/>
                </a:solidFill>
                <a:latin typeface="Arial Unicode MS" pitchFamily="34" charset="-128"/>
              </a:rPr>
              <a:t>servikal</a:t>
            </a:r>
            <a:r>
              <a:rPr lang="tr-TR" dirty="0" smtClean="0">
                <a:solidFill>
                  <a:schemeClr val="hlink"/>
                </a:solidFill>
                <a:latin typeface="Arial Unicode MS" pitchFamily="34" charset="-128"/>
              </a:rPr>
              <a:t> yaralanmada yapma!!!</a:t>
            </a: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</a:rPr>
              <a:t/>
            </a:r>
            <a:br>
              <a:rPr lang="en-US" dirty="0" smtClean="0">
                <a:solidFill>
                  <a:schemeClr val="hlink"/>
                </a:solidFill>
                <a:latin typeface="Arial Unicode MS" pitchFamily="34" charset="-128"/>
              </a:rPr>
            </a:b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460495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MVC-01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14600"/>
            <a:ext cx="3657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latin typeface="Comic Sans MS" pitchFamily="66" charset="0"/>
              </a:rPr>
              <a:t>Jaw</a:t>
            </a:r>
            <a:r>
              <a:rPr lang="tr-TR" b="1" dirty="0" smtClean="0">
                <a:latin typeface="Comic Sans MS" pitchFamily="66" charset="0"/>
              </a:rPr>
              <a:t>-</a:t>
            </a:r>
            <a:r>
              <a:rPr lang="tr-TR" b="1" dirty="0" err="1" smtClean="0">
                <a:latin typeface="Comic Sans MS" pitchFamily="66" charset="0"/>
              </a:rPr>
              <a:t>thrust</a:t>
            </a:r>
            <a:r>
              <a:rPr lang="tr-TR" b="1" dirty="0" smtClean="0">
                <a:latin typeface="Comic Sans MS" pitchFamily="66" charset="0"/>
              </a:rPr>
              <a:t> manevrası </a:t>
            </a:r>
            <a:endParaRPr lang="tr-TR" dirty="0"/>
          </a:p>
        </p:txBody>
      </p:sp>
      <p:pic>
        <p:nvPicPr>
          <p:cNvPr id="4" name="Picture 4" descr="JAWTHR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2000" y="1640681"/>
            <a:ext cx="5080000" cy="44450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/>
                </a:solidFill>
                <a:latin typeface="Arial Unicode MS" pitchFamily="34" charset="-128"/>
              </a:rPr>
              <a:t>BOYUNLUK</a:t>
            </a:r>
            <a:br>
              <a:rPr lang="tr-TR" b="1" dirty="0" smtClean="0">
                <a:solidFill>
                  <a:schemeClr val="tx2"/>
                </a:solidFill>
                <a:latin typeface="Arial Unicode MS" pitchFamily="34" charset="-128"/>
              </a:rPr>
            </a:br>
            <a:endParaRPr lang="tr-TR" dirty="0"/>
          </a:p>
        </p:txBody>
      </p:sp>
      <p:pic>
        <p:nvPicPr>
          <p:cNvPr id="4" name="Picture 3" descr="MVC-008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4283968" cy="29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VC-009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974" y="2492896"/>
            <a:ext cx="4650026" cy="290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İn-</a:t>
            </a:r>
            <a:r>
              <a:rPr lang="tr-TR" b="1" dirty="0" err="1" smtClean="0"/>
              <a:t>line</a:t>
            </a:r>
            <a:r>
              <a:rPr lang="tr-TR" b="1" dirty="0" smtClean="0"/>
              <a:t> </a:t>
            </a:r>
            <a:r>
              <a:rPr lang="tr-TR" b="1" dirty="0" err="1" smtClean="0"/>
              <a:t>İmmobilizasyon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Traksiyon uygulamadan, </a:t>
            </a:r>
            <a:r>
              <a:rPr lang="tr-TR" dirty="0" err="1" smtClean="0"/>
              <a:t>servikal</a:t>
            </a:r>
            <a:r>
              <a:rPr lang="tr-TR" dirty="0" smtClean="0"/>
              <a:t> omurgadan başın ağırlığını engelleyecek düzeyde gerdirerek uygulanır. </a:t>
            </a:r>
          </a:p>
          <a:p>
            <a:pPr>
              <a:buFontTx/>
              <a:buNone/>
            </a:pPr>
            <a:r>
              <a:rPr lang="tr-TR" dirty="0" smtClean="0"/>
              <a:t>•	Mekanik aletle </a:t>
            </a:r>
            <a:r>
              <a:rPr lang="tr-TR" dirty="0" err="1" smtClean="0"/>
              <a:t>immobilizasyon</a:t>
            </a:r>
            <a:r>
              <a:rPr lang="tr-TR" dirty="0" smtClean="0"/>
              <a:t> tamamlanıncaya kadar sürdürülür.</a:t>
            </a:r>
          </a:p>
          <a:p>
            <a:pPr>
              <a:buFontTx/>
              <a:buNone/>
            </a:pPr>
            <a:r>
              <a:rPr lang="tr-TR" dirty="0" smtClean="0"/>
              <a:t>•	Hasta herhangi bir pozisyondayken uygulanabilir.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Oturan ya da ayaktaki hastaya yandan elle </a:t>
            </a:r>
            <a:r>
              <a:rPr lang="tr-TR" b="1" dirty="0" err="1" smtClean="0"/>
              <a:t>immobilizasyon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tr-TR" dirty="0" smtClean="0"/>
              <a:t>Hastanın yanında ayakta durulur ve bir elle hastanın başının arkasından tutulur. Başparmak ve işaret parmağıyla </a:t>
            </a:r>
            <a:r>
              <a:rPr lang="tr-TR" dirty="0" err="1" smtClean="0"/>
              <a:t>zigomatik</a:t>
            </a:r>
            <a:r>
              <a:rPr lang="tr-TR" dirty="0" smtClean="0"/>
              <a:t> arkın altından çene tutulur. </a:t>
            </a:r>
          </a:p>
          <a:p>
            <a:pPr>
              <a:buFontTx/>
              <a:buNone/>
            </a:pPr>
            <a:r>
              <a:rPr lang="tr-TR" dirty="0" smtClean="0"/>
              <a:t>•  Her iki elle hastanın baş ve boynu hareket ettirmeden sıkıca tutulur.</a:t>
            </a:r>
          </a:p>
          <a:p>
            <a:pPr>
              <a:buFontTx/>
              <a:buNone/>
            </a:pPr>
            <a:r>
              <a:rPr lang="tr-TR" dirty="0" smtClean="0"/>
              <a:t>•  Baş gerekirse in-</a:t>
            </a:r>
            <a:r>
              <a:rPr lang="tr-TR" dirty="0" err="1" smtClean="0"/>
              <a:t>line</a:t>
            </a:r>
            <a:r>
              <a:rPr lang="tr-TR" dirty="0" smtClean="0"/>
              <a:t> pozisyonda hareket ettirilir. Bu pozisyon dirsekle vücut desteklenerek korunur.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/>
                </a:solidFill>
                <a:latin typeface="Arial Unicode MS" pitchFamily="34" charset="-128"/>
              </a:rPr>
              <a:t>yandan elle</a:t>
            </a:r>
            <a:br>
              <a:rPr lang="tr-TR" b="1" dirty="0" smtClean="0">
                <a:solidFill>
                  <a:schemeClr val="tx2"/>
                </a:solidFill>
                <a:latin typeface="Arial Unicode MS" pitchFamily="34" charset="-128"/>
              </a:rPr>
            </a:br>
            <a:r>
              <a:rPr lang="tr-TR" b="1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tr-TR" b="1" dirty="0" err="1" smtClean="0">
                <a:solidFill>
                  <a:schemeClr val="tx2"/>
                </a:solidFill>
                <a:latin typeface="Arial Unicode MS" pitchFamily="34" charset="-128"/>
              </a:rPr>
              <a:t>immobilizasyon</a:t>
            </a:r>
            <a:r>
              <a:rPr lang="tr-TR" b="1" dirty="0" smtClean="0">
                <a:solidFill>
                  <a:schemeClr val="tx2"/>
                </a:solidFill>
                <a:latin typeface="Arial Unicode MS" pitchFamily="34" charset="-128"/>
              </a:rPr>
              <a:t/>
            </a:r>
            <a:br>
              <a:rPr lang="tr-TR" b="1" dirty="0" smtClean="0">
                <a:solidFill>
                  <a:schemeClr val="tx2"/>
                </a:solidFill>
                <a:latin typeface="Arial Unicode MS" pitchFamily="34" charset="-128"/>
              </a:rPr>
            </a:br>
            <a:endParaRPr lang="tr-TR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2276872"/>
          <a:ext cx="3314500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 Eşlem Resmi" r:id="rId3" imgW="6238095" imgH="5601482" progId="Paint.Picture">
                  <p:embed/>
                </p:oleObj>
              </mc:Choice>
              <mc:Fallback>
                <p:oleObj name="Bit Eşlem Resmi" r:id="rId3" imgW="6238095" imgH="5601482" progId="Paint.Pictur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76872"/>
                        <a:ext cx="3314500" cy="324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347864" y="2204864"/>
          <a:ext cx="28082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 Eşlem Resmi" r:id="rId5" imgW="6485714" imgH="5649114" progId="Paint.Picture">
                  <p:embed/>
                </p:oleObj>
              </mc:Choice>
              <mc:Fallback>
                <p:oleObj name="Bit Eşlem Resmi" r:id="rId5" imgW="6485714" imgH="5649114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204864"/>
                        <a:ext cx="280828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156325" y="2209800"/>
          <a:ext cx="284321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 Eşlem Resmi" r:id="rId7" imgW="6563641" imgH="5533333" progId="Paint.Picture">
                  <p:embed/>
                </p:oleObj>
              </mc:Choice>
              <mc:Fallback>
                <p:oleObj name="Bit Eşlem Resmi" r:id="rId7" imgW="6563641" imgH="5533333" progId="Paint.Pictur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209800"/>
                        <a:ext cx="2843213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dirty="0" smtClean="0"/>
              <a:t>Hastanın önünde ayakta durulur. Başparmakla </a:t>
            </a:r>
            <a:r>
              <a:rPr lang="tr-TR" dirty="0" err="1" smtClean="0"/>
              <a:t>zigomatik</a:t>
            </a:r>
            <a:r>
              <a:rPr lang="tr-TR" dirty="0" smtClean="0"/>
              <a:t> arkın altından çene tutulur. 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Her iki elin küçük parmakları başın arkasına yerleştirilir.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Diğer parmaklar açılarak başın yanına yerleştirilir ve sıkıca kavranır. 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Baş gerekirse in-</a:t>
            </a:r>
            <a:r>
              <a:rPr lang="tr-TR" dirty="0" err="1" smtClean="0"/>
              <a:t>line</a:t>
            </a:r>
            <a:r>
              <a:rPr lang="tr-TR" dirty="0" smtClean="0"/>
              <a:t> pozisyonda hareket ettirilir. Dirsekle destekleyerek vücut pozisyonu korunur.</a:t>
            </a:r>
          </a:p>
          <a:p>
            <a:endParaRPr lang="tr-T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Oturan ya da ayaktaki hastaya önden elle </a:t>
            </a:r>
            <a:r>
              <a:rPr lang="tr-TR" b="1" dirty="0" err="1"/>
              <a:t>immobilizasyon</a:t>
            </a:r>
            <a:endParaRPr lang="tr-TR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/>
                </a:solidFill>
                <a:latin typeface="Arial Unicode MS" pitchFamily="34" charset="-128"/>
              </a:rPr>
              <a:t>önden elle </a:t>
            </a:r>
            <a:r>
              <a:rPr lang="tr-TR" b="1" dirty="0" err="1" smtClean="0">
                <a:solidFill>
                  <a:schemeClr val="tx2"/>
                </a:solidFill>
                <a:latin typeface="Arial Unicode MS" pitchFamily="34" charset="-128"/>
              </a:rPr>
              <a:t>immobilizasyon</a:t>
            </a:r>
            <a:r>
              <a:rPr lang="tr-TR" b="1" dirty="0" smtClean="0">
                <a:solidFill>
                  <a:schemeClr val="tx2"/>
                </a:solidFill>
                <a:latin typeface="Arial Unicode MS" pitchFamily="34" charset="-128"/>
              </a:rPr>
              <a:t/>
            </a:r>
            <a:br>
              <a:rPr lang="tr-TR" b="1" dirty="0" smtClean="0">
                <a:solidFill>
                  <a:schemeClr val="tx2"/>
                </a:solidFill>
                <a:latin typeface="Arial Unicode MS" pitchFamily="34" charset="-128"/>
              </a:rPr>
            </a:br>
            <a:endParaRPr lang="tr-TR" dirty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1988840"/>
          <a:ext cx="4659459" cy="330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 Eşlem Resmi" r:id="rId3" imgW="6935168" imgH="4915586" progId="Paint.Picture">
                  <p:embed/>
                </p:oleObj>
              </mc:Choice>
              <mc:Fallback>
                <p:oleObj name="Bit Eşlem Resmi" r:id="rId3" imgW="6935168" imgH="4915586" progId="Paint.Pictur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8840"/>
                        <a:ext cx="4659459" cy="3301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716463" y="1916113"/>
          <a:ext cx="4176712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 Eşlem Resmi" r:id="rId5" imgW="6714286" imgH="4514286" progId="Paint.Picture">
                  <p:embed/>
                </p:oleObj>
              </mc:Choice>
              <mc:Fallback>
                <p:oleObj name="Bit Eşlem Resmi" r:id="rId5" imgW="6714286" imgH="4514286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176712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227</Words>
  <Application>Microsoft Office PowerPoint</Application>
  <PresentationFormat>Ekran Gösterisi (4:3)</PresentationFormat>
  <Paragraphs>35</Paragraphs>
  <Slides>15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Arial Unicode MS</vt:lpstr>
      <vt:lpstr>Arial</vt:lpstr>
      <vt:lpstr>Calibri</vt:lpstr>
      <vt:lpstr>Comic Sans MS</vt:lpstr>
      <vt:lpstr>Wingdings</vt:lpstr>
      <vt:lpstr>Ofis Teması</vt:lpstr>
      <vt:lpstr>Bit Eşlem Resmi</vt:lpstr>
      <vt:lpstr>Slide</vt:lpstr>
      <vt:lpstr>Baş immobilizasyonu</vt:lpstr>
      <vt:lpstr>başı geriye it, çeneyi kaldır (Head tilt-Chin lift)     servikal yaralanmada yapma!!! </vt:lpstr>
      <vt:lpstr>Jaw-thrust manevrası </vt:lpstr>
      <vt:lpstr>BOYUNLUK </vt:lpstr>
      <vt:lpstr>İn-line İmmobilizasyon</vt:lpstr>
      <vt:lpstr>Oturan ya da ayaktaki hastaya yandan elle immobilizasyon</vt:lpstr>
      <vt:lpstr>yandan elle  immobilizasyon </vt:lpstr>
      <vt:lpstr>Oturan ya da ayaktaki hastaya önden elle immobilizasyon</vt:lpstr>
      <vt:lpstr>önden elle immobilizasyon </vt:lpstr>
      <vt:lpstr>arkadan elle immobilizasyon </vt:lpstr>
      <vt:lpstr>PowerPoint Sunusu</vt:lpstr>
      <vt:lpstr>Boyunluk</vt:lpstr>
      <vt:lpstr>Sert boyunluk uygulama basamakları</vt:lpstr>
      <vt:lpstr>Boyunluk uygulamasında şunlara dikkat edilmelidir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HASTA YARALI TAŞIMA TEKNİKLERİ</dc:title>
  <dc:creator>USER</dc:creator>
  <cp:lastModifiedBy>N.Bingöl</cp:lastModifiedBy>
  <cp:revision>3</cp:revision>
  <dcterms:created xsi:type="dcterms:W3CDTF">2013-10-10T09:14:02Z</dcterms:created>
  <dcterms:modified xsi:type="dcterms:W3CDTF">2017-10-03T08:02:41Z</dcterms:modified>
</cp:coreProperties>
</file>