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343" r:id="rId4"/>
    <p:sldId id="383" r:id="rId5"/>
    <p:sldId id="357" r:id="rId6"/>
    <p:sldId id="258" r:id="rId7"/>
    <p:sldId id="284" r:id="rId8"/>
    <p:sldId id="270" r:id="rId9"/>
    <p:sldId id="398" r:id="rId10"/>
    <p:sldId id="273" r:id="rId11"/>
    <p:sldId id="275" r:id="rId12"/>
    <p:sldId id="276" r:id="rId13"/>
    <p:sldId id="278" r:id="rId14"/>
    <p:sldId id="280" r:id="rId15"/>
    <p:sldId id="399" r:id="rId16"/>
    <p:sldId id="282" r:id="rId17"/>
    <p:sldId id="291" r:id="rId18"/>
    <p:sldId id="292" r:id="rId19"/>
    <p:sldId id="293" r:id="rId20"/>
    <p:sldId id="294" r:id="rId21"/>
    <p:sldId id="295" r:id="rId22"/>
    <p:sldId id="296" r:id="rId23"/>
    <p:sldId id="297" r:id="rId24"/>
    <p:sldId id="298" r:id="rId25"/>
    <p:sldId id="299" r:id="rId26"/>
    <p:sldId id="300" r:id="rId27"/>
    <p:sldId id="314" r:id="rId28"/>
    <p:sldId id="315" r:id="rId29"/>
    <p:sldId id="316" r:id="rId30"/>
    <p:sldId id="319" r:id="rId31"/>
    <p:sldId id="304" r:id="rId32"/>
    <p:sldId id="305" r:id="rId33"/>
    <p:sldId id="336" r:id="rId34"/>
    <p:sldId id="337" r:id="rId35"/>
    <p:sldId id="364" r:id="rId36"/>
    <p:sldId id="384" r:id="rId37"/>
    <p:sldId id="360" r:id="rId38"/>
    <p:sldId id="362" r:id="rId39"/>
    <p:sldId id="363" r:id="rId40"/>
    <p:sldId id="365" r:id="rId41"/>
    <p:sldId id="366" r:id="rId42"/>
    <p:sldId id="367" r:id="rId43"/>
    <p:sldId id="378" r:id="rId44"/>
    <p:sldId id="379" r:id="rId45"/>
    <p:sldId id="380" r:id="rId46"/>
    <p:sldId id="392" r:id="rId47"/>
    <p:sldId id="394" r:id="rId48"/>
    <p:sldId id="404" r:id="rId49"/>
    <p:sldId id="405" r:id="rId50"/>
    <p:sldId id="406" r:id="rId51"/>
    <p:sldId id="402" r:id="rId5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2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microsoft.com/office/2015/10/relationships/revisionInfo" Target="revisionInfo.xml"/></Relationships>
</file>

<file path=ppt/diagrams/_rels/data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51497-0B3A-4459-87DB-9B26A98C5439}"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E76E8903-A557-418D-B12F-FB85C3053B97}">
      <dgm:prSet custT="1"/>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a:solidFill>
                <a:schemeClr val="tx1"/>
              </a:solidFill>
            </a:rPr>
            <a:t>Bir ilacın diğerinin etkisini </a:t>
          </a:r>
          <a:r>
            <a:rPr lang="tr-TR" sz="2800" b="1" dirty="0">
              <a:solidFill>
                <a:schemeClr val="tx1"/>
              </a:solidFill>
            </a:rPr>
            <a:t>kalitatif </a:t>
          </a:r>
          <a:r>
            <a:rPr lang="tr-TR" sz="2800" dirty="0">
              <a:solidFill>
                <a:schemeClr val="tx1"/>
              </a:solidFill>
            </a:rPr>
            <a:t>ve/veya </a:t>
          </a:r>
          <a:r>
            <a:rPr lang="tr-TR" sz="2800" b="1" dirty="0">
              <a:solidFill>
                <a:schemeClr val="tx1"/>
              </a:solidFill>
            </a:rPr>
            <a:t>kantitatif </a:t>
          </a:r>
          <a:r>
            <a:rPr lang="tr-TR" sz="2800" dirty="0">
              <a:solidFill>
                <a:schemeClr val="tx1"/>
              </a:solidFill>
            </a:rPr>
            <a:t>bakımdan değiştirmesine </a:t>
          </a:r>
          <a:r>
            <a:rPr lang="tr-TR" sz="2800" b="1" dirty="0">
              <a:solidFill>
                <a:schemeClr val="tx1"/>
              </a:solidFill>
            </a:rPr>
            <a:t>ilaç etkileşmesi </a:t>
          </a:r>
          <a:r>
            <a:rPr lang="tr-TR" sz="2800" dirty="0">
              <a:solidFill>
                <a:schemeClr val="tx1"/>
              </a:solidFill>
            </a:rPr>
            <a:t>(veya</a:t>
          </a:r>
          <a:r>
            <a:rPr lang="tr-TR" sz="2800" b="1" dirty="0">
              <a:solidFill>
                <a:schemeClr val="tx1"/>
              </a:solidFill>
            </a:rPr>
            <a:t> </a:t>
          </a:r>
          <a:r>
            <a:rPr lang="tr-TR" sz="2800" b="1" dirty="0">
              <a:solidFill>
                <a:srgbClr val="FFC000"/>
              </a:solidFill>
            </a:rPr>
            <a:t>ilaç-ilaç etkileşmesi</a:t>
          </a:r>
          <a:r>
            <a:rPr lang="tr-TR" sz="2800" dirty="0">
              <a:solidFill>
                <a:schemeClr val="tx1"/>
              </a:solidFill>
            </a:rPr>
            <a:t>) denir. </a:t>
          </a:r>
        </a:p>
      </dgm:t>
    </dgm:pt>
    <dgm:pt modelId="{95928937-B006-44C3-8A8B-E7EA952CA402}" type="parTrans" cxnId="{9A894B16-EA89-4B50-BA47-79D04B64DD91}">
      <dgm:prSet/>
      <dgm:spPr/>
      <dgm:t>
        <a:bodyPr/>
        <a:lstStyle/>
        <a:p>
          <a:endParaRPr lang="tr-TR"/>
        </a:p>
      </dgm:t>
    </dgm:pt>
    <dgm:pt modelId="{273801BB-ADA4-4849-8E43-D4FCD20115BD}" type="sibTrans" cxnId="{9A894B16-EA89-4B50-BA47-79D04B64DD91}">
      <dgm:prSet/>
      <dgm:spPr/>
      <dgm:t>
        <a:bodyPr/>
        <a:lstStyle/>
        <a:p>
          <a:endParaRPr lang="tr-TR"/>
        </a:p>
      </dgm:t>
    </dgm:pt>
    <dgm:pt modelId="{7EBED76F-64ED-4FDA-93E7-1E9A3A8DE2F9}" type="pres">
      <dgm:prSet presAssocID="{22751497-0B3A-4459-87DB-9B26A98C5439}" presName="linear" presStyleCnt="0">
        <dgm:presLayoutVars>
          <dgm:animLvl val="lvl"/>
          <dgm:resizeHandles val="exact"/>
        </dgm:presLayoutVars>
      </dgm:prSet>
      <dgm:spPr/>
      <dgm:t>
        <a:bodyPr/>
        <a:lstStyle/>
        <a:p>
          <a:endParaRPr lang="tr-TR"/>
        </a:p>
      </dgm:t>
    </dgm:pt>
    <dgm:pt modelId="{CFB7EF64-76B7-4047-8D9D-C68DE35D8224}" type="pres">
      <dgm:prSet presAssocID="{E76E8903-A557-418D-B12F-FB85C3053B97}" presName="parentText" presStyleLbl="node1" presStyleIdx="0" presStyleCnt="1" custLinFactNeighborX="-3158" custLinFactNeighborY="-82097">
        <dgm:presLayoutVars>
          <dgm:chMax val="0"/>
          <dgm:bulletEnabled val="1"/>
        </dgm:presLayoutVars>
      </dgm:prSet>
      <dgm:spPr/>
      <dgm:t>
        <a:bodyPr/>
        <a:lstStyle/>
        <a:p>
          <a:endParaRPr lang="tr-TR"/>
        </a:p>
      </dgm:t>
    </dgm:pt>
  </dgm:ptLst>
  <dgm:cxnLst>
    <dgm:cxn modelId="{9A894B16-EA89-4B50-BA47-79D04B64DD91}" srcId="{22751497-0B3A-4459-87DB-9B26A98C5439}" destId="{E76E8903-A557-418D-B12F-FB85C3053B97}" srcOrd="0" destOrd="0" parTransId="{95928937-B006-44C3-8A8B-E7EA952CA402}" sibTransId="{273801BB-ADA4-4849-8E43-D4FCD20115BD}"/>
    <dgm:cxn modelId="{ED9B45A2-710A-4F36-9A10-D2A19D523E7A}" type="presOf" srcId="{E76E8903-A557-418D-B12F-FB85C3053B97}" destId="{CFB7EF64-76B7-4047-8D9D-C68DE35D8224}" srcOrd="0" destOrd="0" presId="urn:microsoft.com/office/officeart/2005/8/layout/vList2"/>
    <dgm:cxn modelId="{B3A477EA-5448-4AD0-8605-69F7B710F35D}" type="presOf" srcId="{22751497-0B3A-4459-87DB-9B26A98C5439}" destId="{7EBED76F-64ED-4FDA-93E7-1E9A3A8DE2F9}" srcOrd="0" destOrd="0" presId="urn:microsoft.com/office/officeart/2005/8/layout/vList2"/>
    <dgm:cxn modelId="{4D1871E7-AAAC-4C9B-B097-15F5084BC960}" type="presParOf" srcId="{7EBED76F-64ED-4FDA-93E7-1E9A3A8DE2F9}" destId="{CFB7EF64-76B7-4047-8D9D-C68DE35D822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0E7FBE-799C-45A2-B60C-CD65FAC0FEA0}"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tr-TR"/>
        </a:p>
      </dgm:t>
    </dgm:pt>
    <dgm:pt modelId="{E1FD25D1-3152-4108-9B1D-FDAB2B4AC66E}">
      <dgm:prSet/>
      <dgm:spPr/>
      <dgm:t>
        <a:bodyPr/>
        <a:lstStyle/>
        <a:p>
          <a:pPr rtl="0"/>
          <a:r>
            <a:rPr lang="tr-TR" dirty="0"/>
            <a:t>Bir ilacın diğerinin etkisini artırma derecesine göre,</a:t>
          </a:r>
        </a:p>
      </dgm:t>
    </dgm:pt>
    <dgm:pt modelId="{C1F93185-13D0-4231-98D3-9B3EE5515844}" type="parTrans" cxnId="{14C475E8-AABE-482C-A7AE-BCDF463F34B5}">
      <dgm:prSet/>
      <dgm:spPr/>
      <dgm:t>
        <a:bodyPr/>
        <a:lstStyle/>
        <a:p>
          <a:endParaRPr lang="tr-TR"/>
        </a:p>
      </dgm:t>
    </dgm:pt>
    <dgm:pt modelId="{4F275DDF-ABA3-4463-867D-72730E787812}" type="sibTrans" cxnId="{14C475E8-AABE-482C-A7AE-BCDF463F34B5}">
      <dgm:prSet/>
      <dgm:spPr/>
      <dgm:t>
        <a:bodyPr/>
        <a:lstStyle/>
        <a:p>
          <a:endParaRPr lang="tr-TR"/>
        </a:p>
      </dgm:t>
    </dgm:pt>
    <dgm:pt modelId="{3058B15F-FA61-49BA-AF99-6ADA22C145D4}">
      <dgm:prSet/>
      <dgm:spPr/>
      <dgm:t>
        <a:bodyPr/>
        <a:lstStyle/>
        <a:p>
          <a:pPr rtl="0"/>
          <a:r>
            <a:rPr lang="tr-TR" b="1" dirty="0"/>
            <a:t>sumasyon (aditif etkileşme) </a:t>
          </a:r>
          <a:r>
            <a:rPr lang="tr-TR" dirty="0"/>
            <a:t>veya şeklinde olur</a:t>
          </a:r>
        </a:p>
      </dgm:t>
    </dgm:pt>
    <dgm:pt modelId="{6F6CA680-DEDF-4DA8-B0AD-01DB7E36F00B}" type="parTrans" cxnId="{E94D01E1-B283-4EE2-8459-3164331D401D}">
      <dgm:prSet/>
      <dgm:spPr/>
      <dgm:t>
        <a:bodyPr/>
        <a:lstStyle/>
        <a:p>
          <a:endParaRPr lang="tr-TR"/>
        </a:p>
      </dgm:t>
    </dgm:pt>
    <dgm:pt modelId="{A261EC4D-2EAB-4ADF-8150-29A81492492C}" type="sibTrans" cxnId="{E94D01E1-B283-4EE2-8459-3164331D401D}">
      <dgm:prSet/>
      <dgm:spPr/>
      <dgm:t>
        <a:bodyPr/>
        <a:lstStyle/>
        <a:p>
          <a:endParaRPr lang="tr-TR"/>
        </a:p>
      </dgm:t>
    </dgm:pt>
    <dgm:pt modelId="{DBE0756E-6EE0-4984-8385-7F88068448E3}">
      <dgm:prSet custT="1"/>
      <dgm:spPr/>
      <dgm:t>
        <a:bodyPr anchor="ctr"/>
        <a:lstStyle/>
        <a:p>
          <a:r>
            <a:rPr lang="tr-TR" sz="1800" dirty="0">
              <a:latin typeface="Aharoni" pitchFamily="2" charset="-79"/>
              <a:cs typeface="Aharoni" pitchFamily="2" charset="-79"/>
            </a:rPr>
            <a:t>sinerjizma</a:t>
          </a:r>
        </a:p>
      </dgm:t>
    </dgm:pt>
    <dgm:pt modelId="{603E3636-2FDC-481B-8003-E2825512AD4F}" type="parTrans" cxnId="{040EF4E6-E441-4318-BB08-46C571F43C74}">
      <dgm:prSet/>
      <dgm:spPr/>
      <dgm:t>
        <a:bodyPr/>
        <a:lstStyle/>
        <a:p>
          <a:endParaRPr lang="tr-TR"/>
        </a:p>
      </dgm:t>
    </dgm:pt>
    <dgm:pt modelId="{4550D231-5AB7-4BB5-862F-24C1F8CE03B2}" type="sibTrans" cxnId="{040EF4E6-E441-4318-BB08-46C571F43C74}">
      <dgm:prSet/>
      <dgm:spPr/>
      <dgm:t>
        <a:bodyPr/>
        <a:lstStyle/>
        <a:p>
          <a:endParaRPr lang="tr-TR"/>
        </a:p>
      </dgm:t>
    </dgm:pt>
    <dgm:pt modelId="{39453F0A-B1DF-45B0-8035-FF625C5A4655}">
      <dgm:prSet custT="1"/>
      <dgm:spPr/>
      <dgm:t>
        <a:bodyPr anchor="ctr"/>
        <a:lstStyle/>
        <a:p>
          <a:r>
            <a:rPr lang="tr-TR" sz="1400" b="1" dirty="0">
              <a:latin typeface="Aharoni" pitchFamily="2" charset="-79"/>
              <a:cs typeface="Aharoni" pitchFamily="2" charset="-79"/>
            </a:rPr>
            <a:t>potansiyalizasyon</a:t>
          </a:r>
          <a:endParaRPr lang="tr-TR" sz="1400" dirty="0">
            <a:latin typeface="Aharoni" pitchFamily="2" charset="-79"/>
            <a:cs typeface="Aharoni" pitchFamily="2" charset="-79"/>
          </a:endParaRPr>
        </a:p>
      </dgm:t>
    </dgm:pt>
    <dgm:pt modelId="{9AF873C6-361C-4C4B-925E-8459C90D3C16}" type="parTrans" cxnId="{9460E0D8-CCC2-44F1-A0FE-F53C68CF4449}">
      <dgm:prSet/>
      <dgm:spPr/>
      <dgm:t>
        <a:bodyPr/>
        <a:lstStyle/>
        <a:p>
          <a:endParaRPr lang="tr-TR"/>
        </a:p>
      </dgm:t>
    </dgm:pt>
    <dgm:pt modelId="{83C14B8B-92DB-457F-AE83-E10407AD05DE}" type="sibTrans" cxnId="{9460E0D8-CCC2-44F1-A0FE-F53C68CF4449}">
      <dgm:prSet/>
      <dgm:spPr/>
      <dgm:t>
        <a:bodyPr/>
        <a:lstStyle/>
        <a:p>
          <a:endParaRPr lang="tr-TR"/>
        </a:p>
      </dgm:t>
    </dgm:pt>
    <dgm:pt modelId="{BAFFCBBE-CE36-42FA-AC10-3FB9BF3CAE0C}" type="pres">
      <dgm:prSet presAssocID="{DA0E7FBE-799C-45A2-B60C-CD65FAC0FEA0}" presName="Name0" presStyleCnt="0">
        <dgm:presLayoutVars>
          <dgm:dir/>
          <dgm:animLvl val="lvl"/>
          <dgm:resizeHandles/>
        </dgm:presLayoutVars>
      </dgm:prSet>
      <dgm:spPr/>
      <dgm:t>
        <a:bodyPr/>
        <a:lstStyle/>
        <a:p>
          <a:endParaRPr lang="tr-TR"/>
        </a:p>
      </dgm:t>
    </dgm:pt>
    <dgm:pt modelId="{8E4306BD-5465-440A-ACB8-64BB02DAF4BC}" type="pres">
      <dgm:prSet presAssocID="{E1FD25D1-3152-4108-9B1D-FDAB2B4AC66E}" presName="linNode" presStyleCnt="0"/>
      <dgm:spPr/>
    </dgm:pt>
    <dgm:pt modelId="{3C567DFB-FFD5-4780-8832-F888AE7629FD}" type="pres">
      <dgm:prSet presAssocID="{E1FD25D1-3152-4108-9B1D-FDAB2B4AC66E}" presName="parentShp" presStyleLbl="node1" presStyleIdx="0" presStyleCnt="2">
        <dgm:presLayoutVars>
          <dgm:bulletEnabled val="1"/>
        </dgm:presLayoutVars>
      </dgm:prSet>
      <dgm:spPr/>
      <dgm:t>
        <a:bodyPr/>
        <a:lstStyle/>
        <a:p>
          <a:endParaRPr lang="tr-TR"/>
        </a:p>
      </dgm:t>
    </dgm:pt>
    <dgm:pt modelId="{B876081A-F8EA-41D2-B353-34412F355459}" type="pres">
      <dgm:prSet presAssocID="{E1FD25D1-3152-4108-9B1D-FDAB2B4AC66E}" presName="childShp" presStyleLbl="bgAccFollowNode1" presStyleIdx="0" presStyleCnt="2">
        <dgm:presLayoutVars>
          <dgm:bulletEnabled val="1"/>
        </dgm:presLayoutVars>
      </dgm:prSet>
      <dgm:spPr/>
      <dgm:t>
        <a:bodyPr/>
        <a:lstStyle/>
        <a:p>
          <a:endParaRPr lang="tr-TR"/>
        </a:p>
      </dgm:t>
    </dgm:pt>
    <dgm:pt modelId="{2228B903-3F7B-4385-B210-20B569DD0B97}" type="pres">
      <dgm:prSet presAssocID="{4F275DDF-ABA3-4463-867D-72730E787812}" presName="spacing" presStyleCnt="0"/>
      <dgm:spPr/>
    </dgm:pt>
    <dgm:pt modelId="{72554E3E-BE5F-4A74-9254-5FAF49CE7FB2}" type="pres">
      <dgm:prSet presAssocID="{3058B15F-FA61-49BA-AF99-6ADA22C145D4}" presName="linNode" presStyleCnt="0"/>
      <dgm:spPr/>
    </dgm:pt>
    <dgm:pt modelId="{B1F77B34-3055-4BD6-A45B-1BD5128B797D}" type="pres">
      <dgm:prSet presAssocID="{3058B15F-FA61-49BA-AF99-6ADA22C145D4}" presName="parentShp" presStyleLbl="node1" presStyleIdx="1" presStyleCnt="2" custLinFactNeighborX="1767" custLinFactNeighborY="-1718">
        <dgm:presLayoutVars>
          <dgm:bulletEnabled val="1"/>
        </dgm:presLayoutVars>
      </dgm:prSet>
      <dgm:spPr/>
      <dgm:t>
        <a:bodyPr/>
        <a:lstStyle/>
        <a:p>
          <a:endParaRPr lang="tr-TR"/>
        </a:p>
      </dgm:t>
    </dgm:pt>
    <dgm:pt modelId="{025FB1E1-75D9-42AC-AC49-E1A06AE447AB}" type="pres">
      <dgm:prSet presAssocID="{3058B15F-FA61-49BA-AF99-6ADA22C145D4}" presName="childShp" presStyleLbl="bgAccFollowNode1" presStyleIdx="1" presStyleCnt="2">
        <dgm:presLayoutVars>
          <dgm:bulletEnabled val="1"/>
        </dgm:presLayoutVars>
      </dgm:prSet>
      <dgm:spPr/>
      <dgm:t>
        <a:bodyPr/>
        <a:lstStyle/>
        <a:p>
          <a:endParaRPr lang="tr-TR"/>
        </a:p>
      </dgm:t>
    </dgm:pt>
  </dgm:ptLst>
  <dgm:cxnLst>
    <dgm:cxn modelId="{E94D01E1-B283-4EE2-8459-3164331D401D}" srcId="{DA0E7FBE-799C-45A2-B60C-CD65FAC0FEA0}" destId="{3058B15F-FA61-49BA-AF99-6ADA22C145D4}" srcOrd="1" destOrd="0" parTransId="{6F6CA680-DEDF-4DA8-B0AD-01DB7E36F00B}" sibTransId="{A261EC4D-2EAB-4ADF-8150-29A81492492C}"/>
    <dgm:cxn modelId="{9460E0D8-CCC2-44F1-A0FE-F53C68CF4449}" srcId="{3058B15F-FA61-49BA-AF99-6ADA22C145D4}" destId="{39453F0A-B1DF-45B0-8035-FF625C5A4655}" srcOrd="0" destOrd="0" parTransId="{9AF873C6-361C-4C4B-925E-8459C90D3C16}" sibTransId="{83C14B8B-92DB-457F-AE83-E10407AD05DE}"/>
    <dgm:cxn modelId="{CC4843E8-0ED7-4C92-840F-759EFD07D6BC}" type="presOf" srcId="{E1FD25D1-3152-4108-9B1D-FDAB2B4AC66E}" destId="{3C567DFB-FFD5-4780-8832-F888AE7629FD}" srcOrd="0" destOrd="0" presId="urn:microsoft.com/office/officeart/2005/8/layout/vList6"/>
    <dgm:cxn modelId="{A32923C1-6B7B-46B9-9B37-80A4A2B1DF47}" type="presOf" srcId="{3058B15F-FA61-49BA-AF99-6ADA22C145D4}" destId="{B1F77B34-3055-4BD6-A45B-1BD5128B797D}" srcOrd="0" destOrd="0" presId="urn:microsoft.com/office/officeart/2005/8/layout/vList6"/>
    <dgm:cxn modelId="{14C475E8-AABE-482C-A7AE-BCDF463F34B5}" srcId="{DA0E7FBE-799C-45A2-B60C-CD65FAC0FEA0}" destId="{E1FD25D1-3152-4108-9B1D-FDAB2B4AC66E}" srcOrd="0" destOrd="0" parTransId="{C1F93185-13D0-4231-98D3-9B3EE5515844}" sibTransId="{4F275DDF-ABA3-4463-867D-72730E787812}"/>
    <dgm:cxn modelId="{3DA5439B-2CFF-435D-8397-2C8C8B1A6CFF}" type="presOf" srcId="{DBE0756E-6EE0-4984-8385-7F88068448E3}" destId="{B876081A-F8EA-41D2-B353-34412F355459}" srcOrd="0" destOrd="0" presId="urn:microsoft.com/office/officeart/2005/8/layout/vList6"/>
    <dgm:cxn modelId="{8BD7A32B-689C-4203-A814-5E28238A631D}" type="presOf" srcId="{DA0E7FBE-799C-45A2-B60C-CD65FAC0FEA0}" destId="{BAFFCBBE-CE36-42FA-AC10-3FB9BF3CAE0C}" srcOrd="0" destOrd="0" presId="urn:microsoft.com/office/officeart/2005/8/layout/vList6"/>
    <dgm:cxn modelId="{040EF4E6-E441-4318-BB08-46C571F43C74}" srcId="{E1FD25D1-3152-4108-9B1D-FDAB2B4AC66E}" destId="{DBE0756E-6EE0-4984-8385-7F88068448E3}" srcOrd="0" destOrd="0" parTransId="{603E3636-2FDC-481B-8003-E2825512AD4F}" sibTransId="{4550D231-5AB7-4BB5-862F-24C1F8CE03B2}"/>
    <dgm:cxn modelId="{383F826F-C699-42AD-A405-089DE5AD5AD6}" type="presOf" srcId="{39453F0A-B1DF-45B0-8035-FF625C5A4655}" destId="{025FB1E1-75D9-42AC-AC49-E1A06AE447AB}" srcOrd="0" destOrd="0" presId="urn:microsoft.com/office/officeart/2005/8/layout/vList6"/>
    <dgm:cxn modelId="{31E93681-9312-4330-9F7A-01BBAD6774DA}" type="presParOf" srcId="{BAFFCBBE-CE36-42FA-AC10-3FB9BF3CAE0C}" destId="{8E4306BD-5465-440A-ACB8-64BB02DAF4BC}" srcOrd="0" destOrd="0" presId="urn:microsoft.com/office/officeart/2005/8/layout/vList6"/>
    <dgm:cxn modelId="{79FF4E3F-F373-41A7-B3EC-7F2FE255CED3}" type="presParOf" srcId="{8E4306BD-5465-440A-ACB8-64BB02DAF4BC}" destId="{3C567DFB-FFD5-4780-8832-F888AE7629FD}" srcOrd="0" destOrd="0" presId="urn:microsoft.com/office/officeart/2005/8/layout/vList6"/>
    <dgm:cxn modelId="{12829683-B197-40A8-B40E-3DA00386C91E}" type="presParOf" srcId="{8E4306BD-5465-440A-ACB8-64BB02DAF4BC}" destId="{B876081A-F8EA-41D2-B353-34412F355459}" srcOrd="1" destOrd="0" presId="urn:microsoft.com/office/officeart/2005/8/layout/vList6"/>
    <dgm:cxn modelId="{9698E050-CA7E-43F2-B309-744F0C13FA58}" type="presParOf" srcId="{BAFFCBBE-CE36-42FA-AC10-3FB9BF3CAE0C}" destId="{2228B903-3F7B-4385-B210-20B569DD0B97}" srcOrd="1" destOrd="0" presId="urn:microsoft.com/office/officeart/2005/8/layout/vList6"/>
    <dgm:cxn modelId="{DC7BED5A-5002-492A-A8BB-B8BBA9BBE930}" type="presParOf" srcId="{BAFFCBBE-CE36-42FA-AC10-3FB9BF3CAE0C}" destId="{72554E3E-BE5F-4A74-9254-5FAF49CE7FB2}" srcOrd="2" destOrd="0" presId="urn:microsoft.com/office/officeart/2005/8/layout/vList6"/>
    <dgm:cxn modelId="{7BE4320B-5C86-4943-A48F-4EA2DD87F8B6}" type="presParOf" srcId="{72554E3E-BE5F-4A74-9254-5FAF49CE7FB2}" destId="{B1F77B34-3055-4BD6-A45B-1BD5128B797D}" srcOrd="0" destOrd="0" presId="urn:microsoft.com/office/officeart/2005/8/layout/vList6"/>
    <dgm:cxn modelId="{9432E211-F810-471B-B891-89459E9C6B40}" type="presParOf" srcId="{72554E3E-BE5F-4A74-9254-5FAF49CE7FB2}" destId="{025FB1E1-75D9-42AC-AC49-E1A06AE447A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173A55-164B-41BA-A603-FC97F9480C4B}" type="doc">
      <dgm:prSet loTypeId="urn:microsoft.com/office/officeart/2005/8/layout/process2" loCatId="process" qsTypeId="urn:microsoft.com/office/officeart/2005/8/quickstyle/simple1" qsCatId="simple" csTypeId="urn:microsoft.com/office/officeart/2005/8/colors/accent0_3" csCatId="mainScheme" phldr="1"/>
      <dgm:spPr/>
      <dgm:t>
        <a:bodyPr/>
        <a:lstStyle/>
        <a:p>
          <a:endParaRPr lang="tr-TR"/>
        </a:p>
      </dgm:t>
    </dgm:pt>
    <dgm:pt modelId="{7A017EEF-ABA5-41A3-9253-3B76B827F184}">
      <dgm:prSet custT="1"/>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1400" dirty="0" err="1"/>
            <a:t>Absorpsiyon</a:t>
          </a:r>
          <a:r>
            <a:rPr lang="tr-TR" sz="1400" dirty="0"/>
            <a:t>, dağılım, metabolizma </a:t>
          </a:r>
        </a:p>
        <a:p>
          <a:pPr rtl="0"/>
          <a:r>
            <a:rPr lang="tr-TR" sz="1400" dirty="0"/>
            <a:t>ve </a:t>
          </a:r>
          <a:r>
            <a:rPr lang="tr-TR" sz="1400" dirty="0" err="1"/>
            <a:t>itrah</a:t>
          </a:r>
          <a:r>
            <a:rPr lang="tr-TR" sz="1400" dirty="0"/>
            <a:t> düzeyinde olur. </a:t>
          </a:r>
        </a:p>
      </dgm:t>
    </dgm:pt>
    <dgm:pt modelId="{28A94567-DA8D-4923-9E94-26777A59CCCB}" type="parTrans" cxnId="{CBC501B0-81B8-45AC-9B48-4E39F25A34A6}">
      <dgm:prSet/>
      <dgm:spPr/>
      <dgm:t>
        <a:bodyPr/>
        <a:lstStyle/>
        <a:p>
          <a:endParaRPr lang="tr-TR"/>
        </a:p>
      </dgm:t>
    </dgm:pt>
    <dgm:pt modelId="{B7ED2FB8-7717-4A8B-B095-C19FF03459E2}" type="sibTrans" cxnId="{CBC501B0-81B8-45AC-9B48-4E39F25A34A6}">
      <dgm:prSet/>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a:p>
      </dgm:t>
    </dgm:pt>
    <dgm:pt modelId="{B01D2F0E-03E0-4C01-B457-C74213871D07}">
      <dgm:prSet/>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0"/>
            <a:t>İlacın bazı özellikleri (terapötik indeksinin küçük oluşu, doz-cevap eğrisinin dik oluşu, metabolizmanın terapötik düzeyde duyurulabilir olması gibi) ve</a:t>
          </a:r>
          <a:r>
            <a:rPr lang="tr-TR"/>
            <a:t>.</a:t>
          </a:r>
          <a:endParaRPr lang="tr-TR" dirty="0"/>
        </a:p>
      </dgm:t>
    </dgm:pt>
    <dgm:pt modelId="{74001F1E-26DD-4257-8266-A1DF826A9E81}" type="parTrans" cxnId="{3AB54CC5-25EE-439B-99AB-004AAB0BDA89}">
      <dgm:prSet/>
      <dgm:spPr/>
      <dgm:t>
        <a:bodyPr/>
        <a:lstStyle/>
        <a:p>
          <a:endParaRPr lang="tr-TR"/>
        </a:p>
      </dgm:t>
    </dgm:pt>
    <dgm:pt modelId="{B4DF030D-185B-48DC-ADAF-FAB81B813B0B}" type="sibTrans" cxnId="{3AB54CC5-25EE-439B-99AB-004AAB0BDA89}">
      <dgm:prSet/>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tr-TR"/>
        </a:p>
      </dgm:t>
    </dgm:pt>
    <dgm:pt modelId="{33E3C769-9C15-47A1-8A0D-608205096486}">
      <dgm:prSet/>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0" dirty="0"/>
            <a:t>Hastanın özellikleri (yaşlılık, ağır veya stabil-olmayan hastalık, devamlı </a:t>
          </a:r>
          <a:r>
            <a:rPr lang="tr-TR" b="0" dirty="0" err="1"/>
            <a:t>süpresyon</a:t>
          </a:r>
          <a:r>
            <a:rPr lang="tr-TR" b="0" dirty="0"/>
            <a:t> gerektiren hastalık ve ağır karaciğer veya böbrek yetmezliği gibi), </a:t>
          </a:r>
          <a:r>
            <a:rPr lang="tr-TR" b="0" dirty="0" err="1"/>
            <a:t>farmakokinetik</a:t>
          </a:r>
          <a:r>
            <a:rPr lang="tr-TR" b="0" dirty="0"/>
            <a:t> etkileşmelerin klinik önemini artırır</a:t>
          </a:r>
          <a:endParaRPr lang="tr-TR" dirty="0"/>
        </a:p>
      </dgm:t>
    </dgm:pt>
    <dgm:pt modelId="{583F5C87-1B87-4DAB-B580-B3A6BF5CF323}" type="parTrans" cxnId="{09B11527-C174-4107-91FF-B28039410508}">
      <dgm:prSet/>
      <dgm:spPr/>
      <dgm:t>
        <a:bodyPr/>
        <a:lstStyle/>
        <a:p>
          <a:endParaRPr lang="tr-TR"/>
        </a:p>
      </dgm:t>
    </dgm:pt>
    <dgm:pt modelId="{8F631912-7C59-48E4-900A-49C69557515A}" type="sibTrans" cxnId="{09B11527-C174-4107-91FF-B28039410508}">
      <dgm:prSet/>
      <dgm:spPr/>
      <dgm:t>
        <a:bodyPr/>
        <a:lstStyle/>
        <a:p>
          <a:endParaRPr lang="tr-TR"/>
        </a:p>
      </dgm:t>
    </dgm:pt>
    <dgm:pt modelId="{4DA1E65B-EB80-49B9-AA3C-34A79A95ABFC}" type="pres">
      <dgm:prSet presAssocID="{99173A55-164B-41BA-A603-FC97F9480C4B}" presName="linearFlow" presStyleCnt="0">
        <dgm:presLayoutVars>
          <dgm:resizeHandles val="exact"/>
        </dgm:presLayoutVars>
      </dgm:prSet>
      <dgm:spPr/>
      <dgm:t>
        <a:bodyPr/>
        <a:lstStyle/>
        <a:p>
          <a:endParaRPr lang="tr-TR"/>
        </a:p>
      </dgm:t>
    </dgm:pt>
    <dgm:pt modelId="{C1B75B63-52E1-4F0C-8AFC-EB65BFA70B92}" type="pres">
      <dgm:prSet presAssocID="{7A017EEF-ABA5-41A3-9253-3B76B827F184}" presName="node" presStyleLbl="node1" presStyleIdx="0" presStyleCnt="3">
        <dgm:presLayoutVars>
          <dgm:bulletEnabled val="1"/>
        </dgm:presLayoutVars>
      </dgm:prSet>
      <dgm:spPr/>
      <dgm:t>
        <a:bodyPr/>
        <a:lstStyle/>
        <a:p>
          <a:endParaRPr lang="tr-TR"/>
        </a:p>
      </dgm:t>
    </dgm:pt>
    <dgm:pt modelId="{74D8C882-2DDB-4FE9-A19A-940699878702}" type="pres">
      <dgm:prSet presAssocID="{B7ED2FB8-7717-4A8B-B095-C19FF03459E2}" presName="sibTrans" presStyleLbl="sibTrans2D1" presStyleIdx="0" presStyleCnt="2"/>
      <dgm:spPr/>
      <dgm:t>
        <a:bodyPr/>
        <a:lstStyle/>
        <a:p>
          <a:endParaRPr lang="tr-TR"/>
        </a:p>
      </dgm:t>
    </dgm:pt>
    <dgm:pt modelId="{D435DE39-AB30-467F-8F2B-DD08A77A583B}" type="pres">
      <dgm:prSet presAssocID="{B7ED2FB8-7717-4A8B-B095-C19FF03459E2}" presName="connectorText" presStyleLbl="sibTrans2D1" presStyleIdx="0" presStyleCnt="2"/>
      <dgm:spPr/>
      <dgm:t>
        <a:bodyPr/>
        <a:lstStyle/>
        <a:p>
          <a:endParaRPr lang="tr-TR"/>
        </a:p>
      </dgm:t>
    </dgm:pt>
    <dgm:pt modelId="{F376F23C-A60E-4ECD-8065-DCC3239AF195}" type="pres">
      <dgm:prSet presAssocID="{B01D2F0E-03E0-4C01-B457-C74213871D07}" presName="node" presStyleLbl="node1" presStyleIdx="1" presStyleCnt="3" custLinFactNeighborX="-1449" custLinFactNeighborY="26929">
        <dgm:presLayoutVars>
          <dgm:bulletEnabled val="1"/>
        </dgm:presLayoutVars>
      </dgm:prSet>
      <dgm:spPr/>
      <dgm:t>
        <a:bodyPr/>
        <a:lstStyle/>
        <a:p>
          <a:endParaRPr lang="tr-TR"/>
        </a:p>
      </dgm:t>
    </dgm:pt>
    <dgm:pt modelId="{69232BEC-E69E-497A-95CA-9C548BF17D3F}" type="pres">
      <dgm:prSet presAssocID="{B4DF030D-185B-48DC-ADAF-FAB81B813B0B}" presName="sibTrans" presStyleLbl="sibTrans2D1" presStyleIdx="1" presStyleCnt="2"/>
      <dgm:spPr/>
      <dgm:t>
        <a:bodyPr/>
        <a:lstStyle/>
        <a:p>
          <a:endParaRPr lang="tr-TR"/>
        </a:p>
      </dgm:t>
    </dgm:pt>
    <dgm:pt modelId="{B729DA2A-7129-4677-A15B-D0C2DD85DD4C}" type="pres">
      <dgm:prSet presAssocID="{B4DF030D-185B-48DC-ADAF-FAB81B813B0B}" presName="connectorText" presStyleLbl="sibTrans2D1" presStyleIdx="1" presStyleCnt="2"/>
      <dgm:spPr/>
      <dgm:t>
        <a:bodyPr/>
        <a:lstStyle/>
        <a:p>
          <a:endParaRPr lang="tr-TR"/>
        </a:p>
      </dgm:t>
    </dgm:pt>
    <dgm:pt modelId="{DB2330B1-7EDC-441A-9124-61F784DC2F1B}" type="pres">
      <dgm:prSet presAssocID="{33E3C769-9C15-47A1-8A0D-608205096486}" presName="node" presStyleLbl="node1" presStyleIdx="2" presStyleCnt="3">
        <dgm:presLayoutVars>
          <dgm:bulletEnabled val="1"/>
        </dgm:presLayoutVars>
      </dgm:prSet>
      <dgm:spPr/>
      <dgm:t>
        <a:bodyPr/>
        <a:lstStyle/>
        <a:p>
          <a:endParaRPr lang="tr-TR"/>
        </a:p>
      </dgm:t>
    </dgm:pt>
  </dgm:ptLst>
  <dgm:cxnLst>
    <dgm:cxn modelId="{3AB54CC5-25EE-439B-99AB-004AAB0BDA89}" srcId="{99173A55-164B-41BA-A603-FC97F9480C4B}" destId="{B01D2F0E-03E0-4C01-B457-C74213871D07}" srcOrd="1" destOrd="0" parTransId="{74001F1E-26DD-4257-8266-A1DF826A9E81}" sibTransId="{B4DF030D-185B-48DC-ADAF-FAB81B813B0B}"/>
    <dgm:cxn modelId="{6C00DA67-B46F-4BA2-A9A5-5862BEB42DE1}" type="presOf" srcId="{99173A55-164B-41BA-A603-FC97F9480C4B}" destId="{4DA1E65B-EB80-49B9-AA3C-34A79A95ABFC}" srcOrd="0" destOrd="0" presId="urn:microsoft.com/office/officeart/2005/8/layout/process2"/>
    <dgm:cxn modelId="{02BE058A-6579-4C68-AE4B-C82F75DCE528}" type="presOf" srcId="{B7ED2FB8-7717-4A8B-B095-C19FF03459E2}" destId="{74D8C882-2DDB-4FE9-A19A-940699878702}" srcOrd="0" destOrd="0" presId="urn:microsoft.com/office/officeart/2005/8/layout/process2"/>
    <dgm:cxn modelId="{EDD2404E-8BF6-48BC-B6E2-CEF2FC858C82}" type="presOf" srcId="{33E3C769-9C15-47A1-8A0D-608205096486}" destId="{DB2330B1-7EDC-441A-9124-61F784DC2F1B}" srcOrd="0" destOrd="0" presId="urn:microsoft.com/office/officeart/2005/8/layout/process2"/>
    <dgm:cxn modelId="{3FD7A1ED-DBB0-4968-8764-27FB9AF350FD}" type="presOf" srcId="{B4DF030D-185B-48DC-ADAF-FAB81B813B0B}" destId="{B729DA2A-7129-4677-A15B-D0C2DD85DD4C}" srcOrd="1" destOrd="0" presId="urn:microsoft.com/office/officeart/2005/8/layout/process2"/>
    <dgm:cxn modelId="{2293B617-D9F2-4491-A827-A094B37065CF}" type="presOf" srcId="{7A017EEF-ABA5-41A3-9253-3B76B827F184}" destId="{C1B75B63-52E1-4F0C-8AFC-EB65BFA70B92}" srcOrd="0" destOrd="0" presId="urn:microsoft.com/office/officeart/2005/8/layout/process2"/>
    <dgm:cxn modelId="{CBC501B0-81B8-45AC-9B48-4E39F25A34A6}" srcId="{99173A55-164B-41BA-A603-FC97F9480C4B}" destId="{7A017EEF-ABA5-41A3-9253-3B76B827F184}" srcOrd="0" destOrd="0" parTransId="{28A94567-DA8D-4923-9E94-26777A59CCCB}" sibTransId="{B7ED2FB8-7717-4A8B-B095-C19FF03459E2}"/>
    <dgm:cxn modelId="{987E81DE-0837-4207-9CDF-B88E3176CA25}" type="presOf" srcId="{B7ED2FB8-7717-4A8B-B095-C19FF03459E2}" destId="{D435DE39-AB30-467F-8F2B-DD08A77A583B}" srcOrd="1" destOrd="0" presId="urn:microsoft.com/office/officeart/2005/8/layout/process2"/>
    <dgm:cxn modelId="{AB295646-2C80-437D-80D3-3F257B386033}" type="presOf" srcId="{B4DF030D-185B-48DC-ADAF-FAB81B813B0B}" destId="{69232BEC-E69E-497A-95CA-9C548BF17D3F}" srcOrd="0" destOrd="0" presId="urn:microsoft.com/office/officeart/2005/8/layout/process2"/>
    <dgm:cxn modelId="{78EBDC0E-C823-42B0-9E68-45C9EBE208B2}" type="presOf" srcId="{B01D2F0E-03E0-4C01-B457-C74213871D07}" destId="{F376F23C-A60E-4ECD-8065-DCC3239AF195}" srcOrd="0" destOrd="0" presId="urn:microsoft.com/office/officeart/2005/8/layout/process2"/>
    <dgm:cxn modelId="{09B11527-C174-4107-91FF-B28039410508}" srcId="{99173A55-164B-41BA-A603-FC97F9480C4B}" destId="{33E3C769-9C15-47A1-8A0D-608205096486}" srcOrd="2" destOrd="0" parTransId="{583F5C87-1B87-4DAB-B580-B3A6BF5CF323}" sibTransId="{8F631912-7C59-48E4-900A-49C69557515A}"/>
    <dgm:cxn modelId="{49C12BBE-8334-4FCB-BCF9-9379E0A88A95}" type="presParOf" srcId="{4DA1E65B-EB80-49B9-AA3C-34A79A95ABFC}" destId="{C1B75B63-52E1-4F0C-8AFC-EB65BFA70B92}" srcOrd="0" destOrd="0" presId="urn:microsoft.com/office/officeart/2005/8/layout/process2"/>
    <dgm:cxn modelId="{ECF470A5-F658-46B5-846E-9F5772037797}" type="presParOf" srcId="{4DA1E65B-EB80-49B9-AA3C-34A79A95ABFC}" destId="{74D8C882-2DDB-4FE9-A19A-940699878702}" srcOrd="1" destOrd="0" presId="urn:microsoft.com/office/officeart/2005/8/layout/process2"/>
    <dgm:cxn modelId="{EB3E1C37-2E17-4237-96B6-B7400BDCAF14}" type="presParOf" srcId="{74D8C882-2DDB-4FE9-A19A-940699878702}" destId="{D435DE39-AB30-467F-8F2B-DD08A77A583B}" srcOrd="0" destOrd="0" presId="urn:microsoft.com/office/officeart/2005/8/layout/process2"/>
    <dgm:cxn modelId="{747AFD98-C181-49C7-AA54-D92E0133FF3D}" type="presParOf" srcId="{4DA1E65B-EB80-49B9-AA3C-34A79A95ABFC}" destId="{F376F23C-A60E-4ECD-8065-DCC3239AF195}" srcOrd="2" destOrd="0" presId="urn:microsoft.com/office/officeart/2005/8/layout/process2"/>
    <dgm:cxn modelId="{847EE960-FD8A-4406-9A54-75854025AC0D}" type="presParOf" srcId="{4DA1E65B-EB80-49B9-AA3C-34A79A95ABFC}" destId="{69232BEC-E69E-497A-95CA-9C548BF17D3F}" srcOrd="3" destOrd="0" presId="urn:microsoft.com/office/officeart/2005/8/layout/process2"/>
    <dgm:cxn modelId="{BA8ABD94-B236-4563-81A4-411A05AB3955}" type="presParOf" srcId="{69232BEC-E69E-497A-95CA-9C548BF17D3F}" destId="{B729DA2A-7129-4677-A15B-D0C2DD85DD4C}" srcOrd="0" destOrd="0" presId="urn:microsoft.com/office/officeart/2005/8/layout/process2"/>
    <dgm:cxn modelId="{437F3FE1-0819-45AF-B5D7-63F0F03D2367}" type="presParOf" srcId="{4DA1E65B-EB80-49B9-AA3C-34A79A95ABFC}" destId="{DB2330B1-7EDC-441A-9124-61F784DC2F1B}" srcOrd="4" destOrd="0" presId="urn:microsoft.com/office/officeart/2005/8/layout/process2"/>
  </dgm:cxnLst>
  <dgm:bg>
    <a:solidFill>
      <a:schemeClr val="tx1">
        <a:lumMod val="75000"/>
      </a:schemeClr>
    </a:solidFill>
  </dgm:bg>
  <dgm:whole>
    <a:ln>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500DDC-692E-4788-8988-7C8AF597DB5F}" type="doc">
      <dgm:prSet loTypeId="urn:microsoft.com/office/officeart/2005/8/layout/default" loCatId="list" qsTypeId="urn:microsoft.com/office/officeart/2005/8/quickstyle/simple3" qsCatId="simple" csTypeId="urn:microsoft.com/office/officeart/2005/8/colors/accent0_3" csCatId="mainScheme" phldr="1"/>
      <dgm:spPr>
        <a:scene3d>
          <a:camera prst="orthographicFront">
            <a:rot lat="0" lon="0" rev="0"/>
          </a:camera>
          <a:lightRig rig="balanced" dir="t">
            <a:rot lat="0" lon="0" rev="8700000"/>
          </a:lightRig>
        </a:scene3d>
      </dgm:spPr>
      <dgm:t>
        <a:bodyPr/>
        <a:lstStyle/>
        <a:p>
          <a:endParaRPr lang="tr-TR"/>
        </a:p>
      </dgm:t>
    </dgm:pt>
    <dgm:pt modelId="{3D0C3216-7BDF-4B15-A1A5-39DE28E1173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dirty="0"/>
            <a:t>Mide ve barsak </a:t>
          </a:r>
          <a:r>
            <a:rPr lang="tr-TR" dirty="0">
              <a:solidFill>
                <a:srgbClr val="C00000"/>
              </a:solidFill>
            </a:rPr>
            <a:t>motilitesinin </a:t>
          </a:r>
          <a:r>
            <a:rPr lang="tr-TR" dirty="0"/>
            <a:t>değiştirilmesine bağlı etkileşmeler: </a:t>
          </a:r>
        </a:p>
        <a:p>
          <a:pPr rtl="0"/>
          <a:r>
            <a:rPr lang="tr-TR" dirty="0"/>
            <a:t>Bu olay sonucu, bir ilacın mide </a:t>
          </a:r>
          <a:r>
            <a:rPr lang="tr-TR" dirty="0">
              <a:solidFill>
                <a:srgbClr val="C00000"/>
              </a:solidFill>
            </a:rPr>
            <a:t>boşalma süresini uzatması veya kısaltması</a:t>
          </a:r>
          <a:r>
            <a:rPr lang="tr-TR" dirty="0"/>
            <a:t>, diğer ilacın absorpsiyonunu sırasıyla yavaşlatır veya hızlandırır.  </a:t>
          </a:r>
        </a:p>
      </dgm:t>
    </dgm:pt>
    <dgm:pt modelId="{5511C7AE-DFDB-4D35-B0B0-14B28873E9CC}" type="parTrans" cxnId="{4B87E986-DD9B-48E7-9BF5-C396528AC418}">
      <dgm:prSet/>
      <dgm:spPr/>
      <dgm:t>
        <a:bodyPr/>
        <a:lstStyle/>
        <a:p>
          <a:endParaRPr lang="tr-TR"/>
        </a:p>
      </dgm:t>
    </dgm:pt>
    <dgm:pt modelId="{49774F80-2873-44EB-A8A6-71089B66657B}" type="sibTrans" cxnId="{4B87E986-DD9B-48E7-9BF5-C396528AC418}">
      <dgm:prSet/>
      <dgm:spPr/>
      <dgm:t>
        <a:bodyPr/>
        <a:lstStyle/>
        <a:p>
          <a:endParaRPr lang="tr-TR"/>
        </a:p>
      </dgm:t>
    </dgm:pt>
    <dgm:pt modelId="{61F64A7A-3446-4D1D-BB74-B5E990AEAF1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dirty="0"/>
            <a:t>Mide suyunun pH'sinin değiştirilmesine bağlı etkileşmeler: Bu olay sonucu, bir ilaç diğerinin katı farmasötik şeklinin dissolüsyon hızını değiştirmek veya.</a:t>
          </a:r>
        </a:p>
      </dgm:t>
    </dgm:pt>
    <dgm:pt modelId="{AD4181F7-02F5-429C-B65F-AD2B44651B1C}" type="parTrans" cxnId="{2337933F-5881-4746-913A-2DE88ABA55C1}">
      <dgm:prSet/>
      <dgm:spPr/>
      <dgm:t>
        <a:bodyPr/>
        <a:lstStyle/>
        <a:p>
          <a:endParaRPr lang="tr-TR"/>
        </a:p>
      </dgm:t>
    </dgm:pt>
    <dgm:pt modelId="{FFE22565-EE5B-4DE5-9486-94EE72C0BF50}" type="sibTrans" cxnId="{2337933F-5881-4746-913A-2DE88ABA55C1}">
      <dgm:prSet/>
      <dgm:spPr/>
      <dgm:t>
        <a:bodyPr/>
        <a:lstStyle/>
        <a:p>
          <a:endParaRPr lang="tr-TR"/>
        </a:p>
      </dgm:t>
    </dgm:pt>
    <dgm:pt modelId="{4B1A451A-5B44-43B2-9A89-69820FA34BD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tr-TR" dirty="0"/>
            <a:t>Buna bağlı olarak, </a:t>
          </a:r>
          <a:r>
            <a:rPr lang="tr-TR" dirty="0">
              <a:solidFill>
                <a:srgbClr val="C00000"/>
              </a:solidFill>
            </a:rPr>
            <a:t>etkinin başlama süresini uzar </a:t>
          </a:r>
          <a:r>
            <a:rPr lang="tr-TR" dirty="0"/>
            <a:t>veya </a:t>
          </a:r>
          <a:r>
            <a:rPr lang="tr-TR" dirty="0">
              <a:solidFill>
                <a:srgbClr val="C00000"/>
              </a:solidFill>
            </a:rPr>
            <a:t>kısalır</a:t>
          </a:r>
          <a:r>
            <a:rPr lang="tr-TR" dirty="0"/>
            <a:t>.</a:t>
          </a:r>
        </a:p>
        <a:p>
          <a:pPr defTabSz="1600200">
            <a:lnSpc>
              <a:spcPct val="90000"/>
            </a:lnSpc>
            <a:spcBef>
              <a:spcPct val="0"/>
            </a:spcBef>
            <a:spcAft>
              <a:spcPct val="35000"/>
            </a:spcAft>
          </a:pPr>
          <a:endParaRPr lang="tr-TR" dirty="0"/>
        </a:p>
      </dgm:t>
    </dgm:pt>
    <dgm:pt modelId="{9955DF68-DB2E-4289-A078-6EF597C24D58}" type="parTrans" cxnId="{0193B7AA-0353-47FA-9E47-C76E0BEAE59D}">
      <dgm:prSet/>
      <dgm:spPr/>
      <dgm:t>
        <a:bodyPr/>
        <a:lstStyle/>
        <a:p>
          <a:endParaRPr lang="tr-TR"/>
        </a:p>
      </dgm:t>
    </dgm:pt>
    <dgm:pt modelId="{475C3202-14D7-4800-9444-EE15EA271645}" type="sibTrans" cxnId="{0193B7AA-0353-47FA-9E47-C76E0BEAE59D}">
      <dgm:prSet/>
      <dgm:spPr/>
      <dgm:t>
        <a:bodyPr/>
        <a:lstStyle/>
        <a:p>
          <a:endParaRPr lang="tr-TR"/>
        </a:p>
      </dgm:t>
    </dgm:pt>
    <dgm:pt modelId="{76A45E93-AA70-465F-AAA8-8E7C6061883A}">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a:t>Mide asiditesine bağlı yıkımını azaltmak suretiyle etkileşme yapar</a:t>
          </a:r>
        </a:p>
      </dgm:t>
    </dgm:pt>
    <dgm:pt modelId="{5B449933-3E5A-48E6-890A-0C969D0534F3}" type="parTrans" cxnId="{B0DAE894-65A1-4102-A820-AFBCEE002A45}">
      <dgm:prSet/>
      <dgm:spPr/>
      <dgm:t>
        <a:bodyPr/>
        <a:lstStyle/>
        <a:p>
          <a:endParaRPr lang="tr-TR"/>
        </a:p>
      </dgm:t>
    </dgm:pt>
    <dgm:pt modelId="{EE92268F-9352-4036-A32D-BB88B480188A}" type="sibTrans" cxnId="{B0DAE894-65A1-4102-A820-AFBCEE002A45}">
      <dgm:prSet/>
      <dgm:spPr/>
      <dgm:t>
        <a:bodyPr/>
        <a:lstStyle/>
        <a:p>
          <a:endParaRPr lang="tr-TR"/>
        </a:p>
      </dgm:t>
    </dgm:pt>
    <dgm:pt modelId="{8D3355A5-81E5-476A-AAFE-CD3E1F9D551F}" type="pres">
      <dgm:prSet presAssocID="{0A500DDC-692E-4788-8988-7C8AF597DB5F}" presName="diagram" presStyleCnt="0">
        <dgm:presLayoutVars>
          <dgm:dir/>
          <dgm:resizeHandles val="exact"/>
        </dgm:presLayoutVars>
      </dgm:prSet>
      <dgm:spPr/>
      <dgm:t>
        <a:bodyPr/>
        <a:lstStyle/>
        <a:p>
          <a:endParaRPr lang="tr-TR"/>
        </a:p>
      </dgm:t>
    </dgm:pt>
    <dgm:pt modelId="{C6660A36-1CC0-4EAD-89B9-7DB7517A2D85}" type="pres">
      <dgm:prSet presAssocID="{3D0C3216-7BDF-4B15-A1A5-39DE28E11739}" presName="node" presStyleLbl="node1" presStyleIdx="0" presStyleCnt="4" custScaleX="178878">
        <dgm:presLayoutVars>
          <dgm:bulletEnabled val="1"/>
        </dgm:presLayoutVars>
      </dgm:prSet>
      <dgm:spPr/>
      <dgm:t>
        <a:bodyPr/>
        <a:lstStyle/>
        <a:p>
          <a:endParaRPr lang="tr-TR"/>
        </a:p>
      </dgm:t>
    </dgm:pt>
    <dgm:pt modelId="{5A122B82-2409-478A-A572-1F614496AEB5}" type="pres">
      <dgm:prSet presAssocID="{49774F80-2873-44EB-A8A6-71089B66657B}"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9E9DF9C-52AD-4DEB-8B24-55466FC53FB1}" type="pres">
      <dgm:prSet presAssocID="{61F64A7A-3446-4D1D-BB74-B5E990AEAF16}" presName="node" presStyleLbl="node1" presStyleIdx="1" presStyleCnt="4" custScaleX="179531">
        <dgm:presLayoutVars>
          <dgm:bulletEnabled val="1"/>
        </dgm:presLayoutVars>
      </dgm:prSet>
      <dgm:spPr/>
      <dgm:t>
        <a:bodyPr/>
        <a:lstStyle/>
        <a:p>
          <a:endParaRPr lang="tr-TR"/>
        </a:p>
      </dgm:t>
    </dgm:pt>
    <dgm:pt modelId="{30C07BB3-A2CB-4124-813E-668AFB830352}" type="pres">
      <dgm:prSet presAssocID="{FFE22565-EE5B-4DE5-9486-94EE72C0BF50}"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75EB178-707F-41E4-81B9-95756A1A289A}" type="pres">
      <dgm:prSet presAssocID="{4B1A451A-5B44-43B2-9A89-69820FA34BD1}" presName="node" presStyleLbl="node1" presStyleIdx="2" presStyleCnt="4" custScaleX="179531">
        <dgm:presLayoutVars>
          <dgm:bulletEnabled val="1"/>
        </dgm:presLayoutVars>
      </dgm:prSet>
      <dgm:spPr/>
      <dgm:t>
        <a:bodyPr/>
        <a:lstStyle/>
        <a:p>
          <a:endParaRPr lang="tr-TR"/>
        </a:p>
      </dgm:t>
    </dgm:pt>
    <dgm:pt modelId="{EF49C46D-F903-45CC-A7D4-9B47A28AA118}" type="pres">
      <dgm:prSet presAssocID="{475C3202-14D7-4800-9444-EE15EA271645}"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4336C4F-0D7F-4BE6-92E8-FB920509253C}" type="pres">
      <dgm:prSet presAssocID="{76A45E93-AA70-465F-AAA8-8E7C6061883A}" presName="node" presStyleLbl="node1" presStyleIdx="3" presStyleCnt="4" custScaleX="178878">
        <dgm:presLayoutVars>
          <dgm:bulletEnabled val="1"/>
        </dgm:presLayoutVars>
      </dgm:prSet>
      <dgm:spPr/>
      <dgm:t>
        <a:bodyPr/>
        <a:lstStyle/>
        <a:p>
          <a:endParaRPr lang="tr-TR"/>
        </a:p>
      </dgm:t>
    </dgm:pt>
  </dgm:ptLst>
  <dgm:cxnLst>
    <dgm:cxn modelId="{1FEB195D-6533-4512-9F5E-98B791A75073}" type="presOf" srcId="{0A500DDC-692E-4788-8988-7C8AF597DB5F}" destId="{8D3355A5-81E5-476A-AAFE-CD3E1F9D551F}" srcOrd="0" destOrd="0" presId="urn:microsoft.com/office/officeart/2005/8/layout/default"/>
    <dgm:cxn modelId="{B0DAE894-65A1-4102-A820-AFBCEE002A45}" srcId="{0A500DDC-692E-4788-8988-7C8AF597DB5F}" destId="{76A45E93-AA70-465F-AAA8-8E7C6061883A}" srcOrd="3" destOrd="0" parTransId="{5B449933-3E5A-48E6-890A-0C969D0534F3}" sibTransId="{EE92268F-9352-4036-A32D-BB88B480188A}"/>
    <dgm:cxn modelId="{2337933F-5881-4746-913A-2DE88ABA55C1}" srcId="{0A500DDC-692E-4788-8988-7C8AF597DB5F}" destId="{61F64A7A-3446-4D1D-BB74-B5E990AEAF16}" srcOrd="1" destOrd="0" parTransId="{AD4181F7-02F5-429C-B65F-AD2B44651B1C}" sibTransId="{FFE22565-EE5B-4DE5-9486-94EE72C0BF50}"/>
    <dgm:cxn modelId="{95749F9B-E5A3-4466-895F-F23F3E375D35}" type="presOf" srcId="{4B1A451A-5B44-43B2-9A89-69820FA34BD1}" destId="{875EB178-707F-41E4-81B9-95756A1A289A}" srcOrd="0" destOrd="0" presId="urn:microsoft.com/office/officeart/2005/8/layout/default"/>
    <dgm:cxn modelId="{38FA40F9-EAD1-48FC-9D96-05AFEB3DC181}" type="presOf" srcId="{76A45E93-AA70-465F-AAA8-8E7C6061883A}" destId="{C4336C4F-0D7F-4BE6-92E8-FB920509253C}" srcOrd="0" destOrd="0" presId="urn:microsoft.com/office/officeart/2005/8/layout/default"/>
    <dgm:cxn modelId="{EAF2DBD7-FD46-45A2-B579-31D39EBC906A}" type="presOf" srcId="{61F64A7A-3446-4D1D-BB74-B5E990AEAF16}" destId="{A9E9DF9C-52AD-4DEB-8B24-55466FC53FB1}" srcOrd="0" destOrd="0" presId="urn:microsoft.com/office/officeart/2005/8/layout/default"/>
    <dgm:cxn modelId="{FE1102F2-0362-4BAF-B402-0E803C101F0B}" type="presOf" srcId="{3D0C3216-7BDF-4B15-A1A5-39DE28E11739}" destId="{C6660A36-1CC0-4EAD-89B9-7DB7517A2D85}" srcOrd="0" destOrd="0" presId="urn:microsoft.com/office/officeart/2005/8/layout/default"/>
    <dgm:cxn modelId="{4B87E986-DD9B-48E7-9BF5-C396528AC418}" srcId="{0A500DDC-692E-4788-8988-7C8AF597DB5F}" destId="{3D0C3216-7BDF-4B15-A1A5-39DE28E11739}" srcOrd="0" destOrd="0" parTransId="{5511C7AE-DFDB-4D35-B0B0-14B28873E9CC}" sibTransId="{49774F80-2873-44EB-A8A6-71089B66657B}"/>
    <dgm:cxn modelId="{0193B7AA-0353-47FA-9E47-C76E0BEAE59D}" srcId="{0A500DDC-692E-4788-8988-7C8AF597DB5F}" destId="{4B1A451A-5B44-43B2-9A89-69820FA34BD1}" srcOrd="2" destOrd="0" parTransId="{9955DF68-DB2E-4289-A078-6EF597C24D58}" sibTransId="{475C3202-14D7-4800-9444-EE15EA271645}"/>
    <dgm:cxn modelId="{4081CAD5-6038-4DA6-BF0E-7BD3CF0481D6}" type="presParOf" srcId="{8D3355A5-81E5-476A-AAFE-CD3E1F9D551F}" destId="{C6660A36-1CC0-4EAD-89B9-7DB7517A2D85}" srcOrd="0" destOrd="0" presId="urn:microsoft.com/office/officeart/2005/8/layout/default"/>
    <dgm:cxn modelId="{06DAAA24-E369-4A40-84FC-C9906BD3B450}" type="presParOf" srcId="{8D3355A5-81E5-476A-AAFE-CD3E1F9D551F}" destId="{5A122B82-2409-478A-A572-1F614496AEB5}" srcOrd="1" destOrd="0" presId="urn:microsoft.com/office/officeart/2005/8/layout/default"/>
    <dgm:cxn modelId="{85F97891-0659-4C6C-8773-ECB84F983DB9}" type="presParOf" srcId="{8D3355A5-81E5-476A-AAFE-CD3E1F9D551F}" destId="{A9E9DF9C-52AD-4DEB-8B24-55466FC53FB1}" srcOrd="2" destOrd="0" presId="urn:microsoft.com/office/officeart/2005/8/layout/default"/>
    <dgm:cxn modelId="{08ED7287-36F6-4A0C-AC99-6F62E16FBD34}" type="presParOf" srcId="{8D3355A5-81E5-476A-AAFE-CD3E1F9D551F}" destId="{30C07BB3-A2CB-4124-813E-668AFB830352}" srcOrd="3" destOrd="0" presId="urn:microsoft.com/office/officeart/2005/8/layout/default"/>
    <dgm:cxn modelId="{24D0F4E8-DE34-401E-B0ED-54C1423D6A85}" type="presParOf" srcId="{8D3355A5-81E5-476A-AAFE-CD3E1F9D551F}" destId="{875EB178-707F-41E4-81B9-95756A1A289A}" srcOrd="4" destOrd="0" presId="urn:microsoft.com/office/officeart/2005/8/layout/default"/>
    <dgm:cxn modelId="{5C96C56B-0758-4114-9778-5C154E535484}" type="presParOf" srcId="{8D3355A5-81E5-476A-AAFE-CD3E1F9D551F}" destId="{EF49C46D-F903-45CC-A7D4-9B47A28AA118}" srcOrd="5" destOrd="0" presId="urn:microsoft.com/office/officeart/2005/8/layout/default"/>
    <dgm:cxn modelId="{0F3466D9-B562-4A0E-BEB3-722BFEE30D3F}" type="presParOf" srcId="{8D3355A5-81E5-476A-AAFE-CD3E1F9D551F}" destId="{C4336C4F-0D7F-4BE6-92E8-FB920509253C}" srcOrd="6" destOrd="0" presId="urn:microsoft.com/office/officeart/2005/8/layout/default"/>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7C4C9E-4D23-472D-8FE7-CA4A2882A6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EF4D27FE-1E88-49C1-9908-C36D58E73662}">
      <dgm:prSet custT="1"/>
      <dgm:spPr/>
      <dgm:t>
        <a:bodyPr/>
        <a:lstStyle/>
        <a:p>
          <a:pPr rtl="0"/>
          <a:r>
            <a:rPr lang="tr-TR" sz="1400" dirty="0">
              <a:solidFill>
                <a:schemeClr val="bg1"/>
              </a:solidFill>
            </a:rPr>
            <a:t>Genellikle bir ilacın, diğerini </a:t>
          </a:r>
          <a:r>
            <a:rPr lang="tr-TR" sz="1400" dirty="0">
              <a:solidFill>
                <a:srgbClr val="C00000"/>
              </a:solidFill>
            </a:rPr>
            <a:t>plazma protein molekülleri üzerindeki bağlanma yerlerinden kovmasına</a:t>
          </a:r>
          <a:r>
            <a:rPr lang="tr-TR" sz="1400" dirty="0">
              <a:solidFill>
                <a:schemeClr val="bg1"/>
              </a:solidFill>
            </a:rPr>
            <a:t> bağlı olarak meydana gelir. Kovulan ilacın, serbest (etkin) fraksiyonunun </a:t>
          </a:r>
          <a:r>
            <a:rPr lang="tr-TR" sz="1400" dirty="0">
              <a:solidFill>
                <a:srgbClr val="C00000"/>
              </a:solidFill>
            </a:rPr>
            <a:t>konsantrasyonu özellikle başlangıçta artar </a:t>
          </a:r>
          <a:r>
            <a:rPr lang="tr-TR" sz="1400" dirty="0">
              <a:solidFill>
                <a:schemeClr val="bg1"/>
              </a:solidFill>
            </a:rPr>
            <a:t>ve etkinliğin veya toksisitenin artmasına bağlı olarak istenmeyen olaylar meydana gelebilir. </a:t>
          </a:r>
        </a:p>
      </dgm:t>
    </dgm:pt>
    <dgm:pt modelId="{4BBF13D8-0830-4FDF-B5A9-4F6FCAB9562B}" type="parTrans" cxnId="{ECAC5EF2-BDC1-4A21-8978-06AC480EF90B}">
      <dgm:prSet/>
      <dgm:spPr/>
      <dgm:t>
        <a:bodyPr/>
        <a:lstStyle/>
        <a:p>
          <a:endParaRPr lang="tr-TR">
            <a:solidFill>
              <a:schemeClr val="bg1"/>
            </a:solidFill>
          </a:endParaRPr>
        </a:p>
      </dgm:t>
    </dgm:pt>
    <dgm:pt modelId="{88FECFAC-0450-4C5D-BD31-2C6182DD8179}" type="sibTrans" cxnId="{ECAC5EF2-BDC1-4A21-8978-06AC480EF90B}">
      <dgm:prSet/>
      <dgm:spPr/>
      <dgm:t>
        <a:bodyPr/>
        <a:lstStyle/>
        <a:p>
          <a:endParaRPr lang="tr-TR">
            <a:solidFill>
              <a:schemeClr val="bg1"/>
            </a:solidFill>
          </a:endParaRPr>
        </a:p>
      </dgm:t>
    </dgm:pt>
    <dgm:pt modelId="{83135CE9-C2EC-40C9-89C6-19895764FDA9}">
      <dgm:prSet custT="1"/>
      <dgm:spPr/>
      <dgm:t>
        <a:bodyPr/>
        <a:lstStyle/>
        <a:p>
          <a:pPr rtl="0"/>
          <a:r>
            <a:rPr lang="tr-TR" sz="1400" b="1" dirty="0">
              <a:solidFill>
                <a:schemeClr val="bg1"/>
              </a:solidFill>
            </a:rPr>
            <a:t>Özellikle bazı koşullarda bu tür etkileşmenin önemi fazla olabilir: </a:t>
          </a:r>
        </a:p>
        <a:p>
          <a:pPr rtl="0"/>
          <a:r>
            <a:rPr lang="tr-TR" sz="1400" b="0" dirty="0">
              <a:solidFill>
                <a:schemeClr val="bg1"/>
              </a:solidFill>
            </a:rPr>
            <a:t>Kovulan ilacın sanal dağılım hacminin küçük olması ve ilacın proteine bağlanma oranının yüksek (örneğin, % 85'in üstünde) olması gibi</a:t>
          </a:r>
          <a:r>
            <a:rPr lang="tr-TR" sz="1400" b="1" dirty="0">
              <a:solidFill>
                <a:schemeClr val="bg1"/>
              </a:solidFill>
            </a:rPr>
            <a:t>. </a:t>
          </a:r>
        </a:p>
      </dgm:t>
    </dgm:pt>
    <dgm:pt modelId="{500174B2-803E-4D37-9F4F-2063E6F1DF40}" type="parTrans" cxnId="{4E7A1694-9E20-4A6C-8C19-4090715256E4}">
      <dgm:prSet/>
      <dgm:spPr/>
      <dgm:t>
        <a:bodyPr/>
        <a:lstStyle/>
        <a:p>
          <a:endParaRPr lang="tr-TR">
            <a:solidFill>
              <a:schemeClr val="bg1"/>
            </a:solidFill>
          </a:endParaRPr>
        </a:p>
      </dgm:t>
    </dgm:pt>
    <dgm:pt modelId="{D4689497-7478-4478-A0CC-686FC49606F5}" type="sibTrans" cxnId="{4E7A1694-9E20-4A6C-8C19-4090715256E4}">
      <dgm:prSet/>
      <dgm:spPr/>
      <dgm:t>
        <a:bodyPr/>
        <a:lstStyle/>
        <a:p>
          <a:endParaRPr lang="tr-TR">
            <a:solidFill>
              <a:schemeClr val="bg1"/>
            </a:solidFill>
          </a:endParaRPr>
        </a:p>
      </dgm:t>
    </dgm:pt>
    <dgm:pt modelId="{64A212B0-791E-4CE0-8989-B8283C7A4106}">
      <dgm:prSet/>
      <dgm:spPr/>
      <dgm:t>
        <a:bodyPr/>
        <a:lstStyle/>
        <a:p>
          <a:pPr algn="l" rtl="0"/>
          <a:r>
            <a:rPr lang="tr-TR" dirty="0">
              <a:solidFill>
                <a:schemeClr val="bg1"/>
              </a:solidFill>
            </a:rPr>
            <a:t>Çeşitli ilaçlar, bu tür etkileşme ile oral antikoagülanların, tolbutamid, metotreksat ve fenitoin'in toksisitesini artırabilirler.</a:t>
          </a:r>
        </a:p>
      </dgm:t>
    </dgm:pt>
    <dgm:pt modelId="{65E0A018-FD5E-4BD9-A6CC-ED4C32CD7ECA}" type="parTrans" cxnId="{105269C3-F5BA-4648-A5F0-E73C77BDEF42}">
      <dgm:prSet/>
      <dgm:spPr/>
      <dgm:t>
        <a:bodyPr/>
        <a:lstStyle/>
        <a:p>
          <a:endParaRPr lang="tr-TR">
            <a:solidFill>
              <a:schemeClr val="bg1"/>
            </a:solidFill>
          </a:endParaRPr>
        </a:p>
      </dgm:t>
    </dgm:pt>
    <dgm:pt modelId="{B7129258-AB4C-4786-ACFC-C0817D35350F}" type="sibTrans" cxnId="{105269C3-F5BA-4648-A5F0-E73C77BDEF42}">
      <dgm:prSet/>
      <dgm:spPr/>
      <dgm:t>
        <a:bodyPr/>
        <a:lstStyle/>
        <a:p>
          <a:endParaRPr lang="tr-TR">
            <a:solidFill>
              <a:schemeClr val="bg1"/>
            </a:solidFill>
          </a:endParaRPr>
        </a:p>
      </dgm:t>
    </dgm:pt>
    <dgm:pt modelId="{77980623-8165-4F64-9377-CAE5E6941D52}" type="pres">
      <dgm:prSet presAssocID="{107C4C9E-4D23-472D-8FE7-CA4A2882A6EA}" presName="diagram" presStyleCnt="0">
        <dgm:presLayoutVars>
          <dgm:dir/>
          <dgm:resizeHandles val="exact"/>
        </dgm:presLayoutVars>
      </dgm:prSet>
      <dgm:spPr/>
      <dgm:t>
        <a:bodyPr/>
        <a:lstStyle/>
        <a:p>
          <a:endParaRPr lang="tr-TR"/>
        </a:p>
      </dgm:t>
    </dgm:pt>
    <dgm:pt modelId="{4C5B4852-F2F1-4CA5-85A2-F09D4D87C0D3}" type="pres">
      <dgm:prSet presAssocID="{EF4D27FE-1E88-49C1-9908-C36D58E73662}" presName="node" presStyleLbl="node1" presStyleIdx="0" presStyleCnt="3" custScaleX="159416">
        <dgm:presLayoutVars>
          <dgm:bulletEnabled val="1"/>
        </dgm:presLayoutVars>
      </dgm:prSet>
      <dgm:spPr/>
      <dgm:t>
        <a:bodyPr/>
        <a:lstStyle/>
        <a:p>
          <a:endParaRPr lang="tr-TR"/>
        </a:p>
      </dgm:t>
    </dgm:pt>
    <dgm:pt modelId="{B2A0A43B-F3AD-4F96-8CE7-0AE852583E41}" type="pres">
      <dgm:prSet presAssocID="{88FECFAC-0450-4C5D-BD31-2C6182DD8179}" presName="sibTrans" presStyleCnt="0"/>
      <dgm:spPr/>
    </dgm:pt>
    <dgm:pt modelId="{7FD1BD51-E882-4429-9397-2F51F360F63D}" type="pres">
      <dgm:prSet presAssocID="{83135CE9-C2EC-40C9-89C6-19895764FDA9}" presName="node" presStyleLbl="node1" presStyleIdx="1" presStyleCnt="3" custScaleX="151125">
        <dgm:presLayoutVars>
          <dgm:bulletEnabled val="1"/>
        </dgm:presLayoutVars>
      </dgm:prSet>
      <dgm:spPr/>
      <dgm:t>
        <a:bodyPr/>
        <a:lstStyle/>
        <a:p>
          <a:endParaRPr lang="tr-TR"/>
        </a:p>
      </dgm:t>
    </dgm:pt>
    <dgm:pt modelId="{E4AD066B-0E48-469D-9EF6-0ED16419BA89}" type="pres">
      <dgm:prSet presAssocID="{D4689497-7478-4478-A0CC-686FC49606F5}" presName="sibTrans" presStyleCnt="0"/>
      <dgm:spPr/>
    </dgm:pt>
    <dgm:pt modelId="{E1B8D9B3-82EA-42BC-9A7A-66CD07644CE8}" type="pres">
      <dgm:prSet presAssocID="{64A212B0-791E-4CE0-8989-B8283C7A4106}" presName="node" presStyleLbl="node1" presStyleIdx="2" presStyleCnt="3" custScaleX="159416">
        <dgm:presLayoutVars>
          <dgm:bulletEnabled val="1"/>
        </dgm:presLayoutVars>
      </dgm:prSet>
      <dgm:spPr/>
      <dgm:t>
        <a:bodyPr/>
        <a:lstStyle/>
        <a:p>
          <a:endParaRPr lang="tr-TR"/>
        </a:p>
      </dgm:t>
    </dgm:pt>
  </dgm:ptLst>
  <dgm:cxnLst>
    <dgm:cxn modelId="{ECAC5EF2-BDC1-4A21-8978-06AC480EF90B}" srcId="{107C4C9E-4D23-472D-8FE7-CA4A2882A6EA}" destId="{EF4D27FE-1E88-49C1-9908-C36D58E73662}" srcOrd="0" destOrd="0" parTransId="{4BBF13D8-0830-4FDF-B5A9-4F6FCAB9562B}" sibTransId="{88FECFAC-0450-4C5D-BD31-2C6182DD8179}"/>
    <dgm:cxn modelId="{4E7A1694-9E20-4A6C-8C19-4090715256E4}" srcId="{107C4C9E-4D23-472D-8FE7-CA4A2882A6EA}" destId="{83135CE9-C2EC-40C9-89C6-19895764FDA9}" srcOrd="1" destOrd="0" parTransId="{500174B2-803E-4D37-9F4F-2063E6F1DF40}" sibTransId="{D4689497-7478-4478-A0CC-686FC49606F5}"/>
    <dgm:cxn modelId="{91D05F7F-319B-4615-9A99-A7D94DBE897E}" type="presOf" srcId="{EF4D27FE-1E88-49C1-9908-C36D58E73662}" destId="{4C5B4852-F2F1-4CA5-85A2-F09D4D87C0D3}" srcOrd="0" destOrd="0" presId="urn:microsoft.com/office/officeart/2005/8/layout/default"/>
    <dgm:cxn modelId="{105269C3-F5BA-4648-A5F0-E73C77BDEF42}" srcId="{107C4C9E-4D23-472D-8FE7-CA4A2882A6EA}" destId="{64A212B0-791E-4CE0-8989-B8283C7A4106}" srcOrd="2" destOrd="0" parTransId="{65E0A018-FD5E-4BD9-A6CC-ED4C32CD7ECA}" sibTransId="{B7129258-AB4C-4786-ACFC-C0817D35350F}"/>
    <dgm:cxn modelId="{C9821976-1BCA-4DDD-88A3-5B9F665D20BE}" type="presOf" srcId="{83135CE9-C2EC-40C9-89C6-19895764FDA9}" destId="{7FD1BD51-E882-4429-9397-2F51F360F63D}" srcOrd="0" destOrd="0" presId="urn:microsoft.com/office/officeart/2005/8/layout/default"/>
    <dgm:cxn modelId="{EEF85B5E-AB76-4EF6-9038-DDF1C2175FA3}" type="presOf" srcId="{64A212B0-791E-4CE0-8989-B8283C7A4106}" destId="{E1B8D9B3-82EA-42BC-9A7A-66CD07644CE8}" srcOrd="0" destOrd="0" presId="urn:microsoft.com/office/officeart/2005/8/layout/default"/>
    <dgm:cxn modelId="{B96273C2-2077-45E9-BFF2-583491AE59D4}" type="presOf" srcId="{107C4C9E-4D23-472D-8FE7-CA4A2882A6EA}" destId="{77980623-8165-4F64-9377-CAE5E6941D52}" srcOrd="0" destOrd="0" presId="urn:microsoft.com/office/officeart/2005/8/layout/default"/>
    <dgm:cxn modelId="{6CA010B3-A445-4165-BD61-A902A9162538}" type="presParOf" srcId="{77980623-8165-4F64-9377-CAE5E6941D52}" destId="{4C5B4852-F2F1-4CA5-85A2-F09D4D87C0D3}" srcOrd="0" destOrd="0" presId="urn:microsoft.com/office/officeart/2005/8/layout/default"/>
    <dgm:cxn modelId="{689B426F-2914-4423-B77E-A19732E22B89}" type="presParOf" srcId="{77980623-8165-4F64-9377-CAE5E6941D52}" destId="{B2A0A43B-F3AD-4F96-8CE7-0AE852583E41}" srcOrd="1" destOrd="0" presId="urn:microsoft.com/office/officeart/2005/8/layout/default"/>
    <dgm:cxn modelId="{525D8647-8040-4BBE-96BA-74A780442D4D}" type="presParOf" srcId="{77980623-8165-4F64-9377-CAE5E6941D52}" destId="{7FD1BD51-E882-4429-9397-2F51F360F63D}" srcOrd="2" destOrd="0" presId="urn:microsoft.com/office/officeart/2005/8/layout/default"/>
    <dgm:cxn modelId="{1997A15C-95D7-4A2A-B315-DAB424DD4289}" type="presParOf" srcId="{77980623-8165-4F64-9377-CAE5E6941D52}" destId="{E4AD066B-0E48-469D-9EF6-0ED16419BA89}" srcOrd="3" destOrd="0" presId="urn:microsoft.com/office/officeart/2005/8/layout/default"/>
    <dgm:cxn modelId="{917D4F90-516B-4915-875C-D360DCCFC257}" type="presParOf" srcId="{77980623-8165-4F64-9377-CAE5E6941D52}" destId="{E1B8D9B3-82EA-42BC-9A7A-66CD07644C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8BE199-9968-4D61-B803-23C229178AC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AF1A0A22-79A6-4ABA-BED0-0C28B930C80C}">
      <dgm:prSet/>
      <dgm:spPr>
        <a:solidFill>
          <a:schemeClr val="tx2">
            <a:lumMod val="10000"/>
          </a:schemeClr>
        </a:solidFill>
      </dgm:spPr>
      <dgm:t>
        <a:bodyPr/>
        <a:lstStyle/>
        <a:p>
          <a:pPr rtl="0"/>
          <a:r>
            <a:rPr lang="tr-TR" dirty="0">
              <a:solidFill>
                <a:schemeClr val="tx1"/>
              </a:solidFill>
            </a:rPr>
            <a:t>Örneğin, ağızdan amonyum klorür (1-2 g 4-6 saatte bir) veya </a:t>
          </a:r>
          <a:r>
            <a:rPr lang="tr-TR" dirty="0" err="1">
              <a:solidFill>
                <a:schemeClr val="tx1"/>
              </a:solidFill>
            </a:rPr>
            <a:t>i.v</a:t>
          </a:r>
          <a:r>
            <a:rPr lang="tr-TR" dirty="0">
              <a:solidFill>
                <a:schemeClr val="tx1"/>
              </a:solidFill>
            </a:rPr>
            <a:t>. </a:t>
          </a:r>
          <a:r>
            <a:rPr lang="tr-TR" dirty="0" err="1">
              <a:solidFill>
                <a:schemeClr val="tx1"/>
              </a:solidFill>
            </a:rPr>
            <a:t>infüzyonla</a:t>
          </a:r>
          <a:r>
            <a:rPr lang="tr-TR" dirty="0">
              <a:solidFill>
                <a:schemeClr val="tx1"/>
              </a:solidFill>
            </a:rPr>
            <a:t> </a:t>
          </a:r>
          <a:r>
            <a:rPr lang="tr-TR" dirty="0" err="1">
              <a:solidFill>
                <a:schemeClr val="tx1"/>
              </a:solidFill>
            </a:rPr>
            <a:t>arginin</a:t>
          </a:r>
          <a:r>
            <a:rPr lang="tr-TR" dirty="0">
              <a:solidFill>
                <a:schemeClr val="tx1"/>
              </a:solidFill>
            </a:rPr>
            <a:t> verilerek idrarın </a:t>
          </a:r>
          <a:r>
            <a:rPr lang="tr-TR" dirty="0" err="1">
              <a:solidFill>
                <a:schemeClr val="tx1"/>
              </a:solidFill>
            </a:rPr>
            <a:t>asidleştirilmesi</a:t>
          </a:r>
          <a:r>
            <a:rPr lang="tr-TR" dirty="0">
              <a:solidFill>
                <a:schemeClr val="tx1"/>
              </a:solidFill>
            </a:rPr>
            <a:t>, bazik yapıdaki amfetaminlerin </a:t>
          </a:r>
          <a:r>
            <a:rPr lang="tr-TR" dirty="0" err="1">
              <a:solidFill>
                <a:schemeClr val="tx1"/>
              </a:solidFill>
            </a:rPr>
            <a:t>itrahını</a:t>
          </a:r>
          <a:r>
            <a:rPr lang="tr-TR" dirty="0">
              <a:solidFill>
                <a:schemeClr val="tx1"/>
              </a:solidFill>
            </a:rPr>
            <a:t> hızlandırır, asidik ilaçların </a:t>
          </a:r>
          <a:r>
            <a:rPr lang="tr-TR" dirty="0" err="1">
              <a:solidFill>
                <a:schemeClr val="tx1"/>
              </a:solidFill>
            </a:rPr>
            <a:t>itrahını</a:t>
          </a:r>
          <a:r>
            <a:rPr lang="tr-TR" dirty="0">
              <a:solidFill>
                <a:schemeClr val="tx1"/>
              </a:solidFill>
            </a:rPr>
            <a:t> ise azaltır. Ağızdan sodyum bikarbonat vererek idrarın </a:t>
          </a:r>
          <a:r>
            <a:rPr lang="tr-TR" dirty="0" err="1">
              <a:solidFill>
                <a:schemeClr val="tx1"/>
              </a:solidFill>
            </a:rPr>
            <a:t>kalevileştirilmesi</a:t>
          </a:r>
          <a:r>
            <a:rPr lang="tr-TR" dirty="0">
              <a:solidFill>
                <a:schemeClr val="tx1"/>
              </a:solidFill>
            </a:rPr>
            <a:t> ise bunun aksine neden olur.</a:t>
          </a:r>
        </a:p>
      </dgm:t>
    </dgm:pt>
    <dgm:pt modelId="{83C14D50-FCBD-4FE2-BA7E-F93EF25A5A6D}" type="parTrans" cxnId="{7351BAA1-8EAA-4641-879B-2BE6D592E619}">
      <dgm:prSet/>
      <dgm:spPr/>
      <dgm:t>
        <a:bodyPr/>
        <a:lstStyle/>
        <a:p>
          <a:endParaRPr lang="tr-TR"/>
        </a:p>
      </dgm:t>
    </dgm:pt>
    <dgm:pt modelId="{9E9EFF5C-290D-4F5A-8763-6734B646D182}" type="sibTrans" cxnId="{7351BAA1-8EAA-4641-879B-2BE6D592E619}">
      <dgm:prSet/>
      <dgm:spPr/>
      <dgm:t>
        <a:bodyPr/>
        <a:lstStyle/>
        <a:p>
          <a:endParaRPr lang="tr-TR"/>
        </a:p>
      </dgm:t>
    </dgm:pt>
    <dgm:pt modelId="{DF264BE0-3188-47FB-9CD9-D99F0CD305A7}">
      <dgm:prSet/>
      <dgm:spPr>
        <a:solidFill>
          <a:schemeClr val="tx2">
            <a:lumMod val="10000"/>
          </a:schemeClr>
        </a:solidFill>
      </dgm:spPr>
      <dgm:t>
        <a:bodyPr/>
        <a:lstStyle/>
        <a:p>
          <a:pPr rtl="0"/>
          <a:r>
            <a:rPr lang="tr-TR"/>
            <a:t>İlaçlar, karaciğerden safraya itrahı değiştirmek suretiyle de etkileşme yapabilirler; örneğin aspirin, indometasin'in safraya itrahını artırır.</a:t>
          </a:r>
        </a:p>
      </dgm:t>
    </dgm:pt>
    <dgm:pt modelId="{C905FA9B-62D7-4701-8DE0-195D8AC0D1B3}" type="parTrans" cxnId="{12569789-4D0A-4EC9-B841-0B1C0A0C44D7}">
      <dgm:prSet/>
      <dgm:spPr/>
      <dgm:t>
        <a:bodyPr/>
        <a:lstStyle/>
        <a:p>
          <a:endParaRPr lang="tr-TR"/>
        </a:p>
      </dgm:t>
    </dgm:pt>
    <dgm:pt modelId="{70EE5D9B-AD1B-4756-B964-567C946DF786}" type="sibTrans" cxnId="{12569789-4D0A-4EC9-B841-0B1C0A0C44D7}">
      <dgm:prSet/>
      <dgm:spPr/>
      <dgm:t>
        <a:bodyPr/>
        <a:lstStyle/>
        <a:p>
          <a:endParaRPr lang="tr-TR"/>
        </a:p>
      </dgm:t>
    </dgm:pt>
    <dgm:pt modelId="{24D7F060-8E1A-4306-A0EC-0E019C6100FA}" type="pres">
      <dgm:prSet presAssocID="{3A8BE199-9968-4D61-B803-23C229178ACB}" presName="linear" presStyleCnt="0">
        <dgm:presLayoutVars>
          <dgm:animLvl val="lvl"/>
          <dgm:resizeHandles val="exact"/>
        </dgm:presLayoutVars>
      </dgm:prSet>
      <dgm:spPr/>
      <dgm:t>
        <a:bodyPr/>
        <a:lstStyle/>
        <a:p>
          <a:endParaRPr lang="tr-TR"/>
        </a:p>
      </dgm:t>
    </dgm:pt>
    <dgm:pt modelId="{67576C58-7000-4D0D-B3D3-038644E9FDB3}" type="pres">
      <dgm:prSet presAssocID="{AF1A0A22-79A6-4ABA-BED0-0C28B930C80C}" presName="parentText" presStyleLbl="node1" presStyleIdx="0" presStyleCnt="2" custLinFactY="-1735" custLinFactNeighborY="-100000">
        <dgm:presLayoutVars>
          <dgm:chMax val="0"/>
          <dgm:bulletEnabled val="1"/>
        </dgm:presLayoutVars>
      </dgm:prSet>
      <dgm:spPr/>
      <dgm:t>
        <a:bodyPr/>
        <a:lstStyle/>
        <a:p>
          <a:endParaRPr lang="tr-TR"/>
        </a:p>
      </dgm:t>
    </dgm:pt>
    <dgm:pt modelId="{8C1701D2-2709-435C-AC59-A1063CF6A9B3}" type="pres">
      <dgm:prSet presAssocID="{9E9EFF5C-290D-4F5A-8763-6734B646D182}" presName="spacer" presStyleCnt="0"/>
      <dgm:spPr/>
    </dgm:pt>
    <dgm:pt modelId="{535D2AA3-7ECB-40FE-BCC0-4783097BEE7E}" type="pres">
      <dgm:prSet presAssocID="{DF264BE0-3188-47FB-9CD9-D99F0CD305A7}" presName="parentText" presStyleLbl="node1" presStyleIdx="1" presStyleCnt="2">
        <dgm:presLayoutVars>
          <dgm:chMax val="0"/>
          <dgm:bulletEnabled val="1"/>
        </dgm:presLayoutVars>
      </dgm:prSet>
      <dgm:spPr/>
      <dgm:t>
        <a:bodyPr/>
        <a:lstStyle/>
        <a:p>
          <a:endParaRPr lang="tr-TR"/>
        </a:p>
      </dgm:t>
    </dgm:pt>
  </dgm:ptLst>
  <dgm:cxnLst>
    <dgm:cxn modelId="{12569789-4D0A-4EC9-B841-0B1C0A0C44D7}" srcId="{3A8BE199-9968-4D61-B803-23C229178ACB}" destId="{DF264BE0-3188-47FB-9CD9-D99F0CD305A7}" srcOrd="1" destOrd="0" parTransId="{C905FA9B-62D7-4701-8DE0-195D8AC0D1B3}" sibTransId="{70EE5D9B-AD1B-4756-B964-567C946DF786}"/>
    <dgm:cxn modelId="{F84DCC4E-74A1-4D75-B0B9-A8B7DC0DDDCF}" type="presOf" srcId="{AF1A0A22-79A6-4ABA-BED0-0C28B930C80C}" destId="{67576C58-7000-4D0D-B3D3-038644E9FDB3}" srcOrd="0" destOrd="0" presId="urn:microsoft.com/office/officeart/2005/8/layout/vList2"/>
    <dgm:cxn modelId="{E5C6E2E6-8E62-4B4C-8B70-6F09B74337A8}" type="presOf" srcId="{DF264BE0-3188-47FB-9CD9-D99F0CD305A7}" destId="{535D2AA3-7ECB-40FE-BCC0-4783097BEE7E}" srcOrd="0" destOrd="0" presId="urn:microsoft.com/office/officeart/2005/8/layout/vList2"/>
    <dgm:cxn modelId="{5BCC3508-3C4F-426D-9684-0F33C32586FA}" type="presOf" srcId="{3A8BE199-9968-4D61-B803-23C229178ACB}" destId="{24D7F060-8E1A-4306-A0EC-0E019C6100FA}" srcOrd="0" destOrd="0" presId="urn:microsoft.com/office/officeart/2005/8/layout/vList2"/>
    <dgm:cxn modelId="{7351BAA1-8EAA-4641-879B-2BE6D592E619}" srcId="{3A8BE199-9968-4D61-B803-23C229178ACB}" destId="{AF1A0A22-79A6-4ABA-BED0-0C28B930C80C}" srcOrd="0" destOrd="0" parTransId="{83C14D50-FCBD-4FE2-BA7E-F93EF25A5A6D}" sibTransId="{9E9EFF5C-290D-4F5A-8763-6734B646D182}"/>
    <dgm:cxn modelId="{7F82D0B4-7534-451F-A774-20158F4A1713}" type="presParOf" srcId="{24D7F060-8E1A-4306-A0EC-0E019C6100FA}" destId="{67576C58-7000-4D0D-B3D3-038644E9FDB3}" srcOrd="0" destOrd="0" presId="urn:microsoft.com/office/officeart/2005/8/layout/vList2"/>
    <dgm:cxn modelId="{2AE35634-1977-4098-9A0C-5FC782711F4F}" type="presParOf" srcId="{24D7F060-8E1A-4306-A0EC-0E019C6100FA}" destId="{8C1701D2-2709-435C-AC59-A1063CF6A9B3}" srcOrd="1" destOrd="0" presId="urn:microsoft.com/office/officeart/2005/8/layout/vList2"/>
    <dgm:cxn modelId="{EC9C995B-887A-436A-9BE5-24BFD6C3E747}" type="presParOf" srcId="{24D7F060-8E1A-4306-A0EC-0E019C6100FA}" destId="{535D2AA3-7ECB-40FE-BCC0-4783097BEE7E}" srcOrd="2" destOrd="0" presId="urn:microsoft.com/office/officeart/2005/8/layout/vList2"/>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3E1AF5-2EF9-48A0-8639-4073536ADDED}" type="doc">
      <dgm:prSet loTypeId="urn:microsoft.com/office/officeart/2005/8/layout/vList2" loCatId="list" qsTypeId="urn:microsoft.com/office/officeart/2005/8/quickstyle/3d3" qsCatId="3D" csTypeId="urn:microsoft.com/office/officeart/2005/8/colors/accent0_3" csCatId="mainScheme"/>
      <dgm:spPr/>
      <dgm:t>
        <a:bodyPr/>
        <a:lstStyle/>
        <a:p>
          <a:endParaRPr lang="tr-TR"/>
        </a:p>
      </dgm:t>
    </dgm:pt>
    <dgm:pt modelId="{C10E46B9-844E-4DB8-83D1-21A871299B93}">
      <dgm:prSet/>
      <dgm:spPr/>
      <dgm:t>
        <a:bodyPr/>
        <a:lstStyle/>
        <a:p>
          <a:pPr rtl="0"/>
          <a:r>
            <a:rPr lang="en-US" b="1"/>
            <a:t>The Red Alert drugs and interactions</a:t>
          </a:r>
          <a:endParaRPr lang="tr-TR" dirty="0"/>
        </a:p>
      </dgm:t>
    </dgm:pt>
    <dgm:pt modelId="{DB7FD1AD-CD21-425C-8199-519293B09463}" type="parTrans" cxnId="{F37ADDDC-745A-451B-9909-3D5D38AE8975}">
      <dgm:prSet/>
      <dgm:spPr/>
      <dgm:t>
        <a:bodyPr/>
        <a:lstStyle/>
        <a:p>
          <a:endParaRPr lang="tr-TR"/>
        </a:p>
      </dgm:t>
    </dgm:pt>
    <dgm:pt modelId="{1360AB50-713D-4FE4-A952-59C28D36F6C1}" type="sibTrans" cxnId="{F37ADDDC-745A-451B-9909-3D5D38AE8975}">
      <dgm:prSet/>
      <dgm:spPr/>
      <dgm:t>
        <a:bodyPr/>
        <a:lstStyle/>
        <a:p>
          <a:endParaRPr lang="tr-TR"/>
        </a:p>
      </dgm:t>
    </dgm:pt>
    <dgm:pt modelId="{7ACFDB1D-F046-427C-950D-F346683CFD71}">
      <dgm:prSet/>
      <dgm:spPr/>
      <dgm:t>
        <a:bodyPr/>
        <a:lstStyle/>
        <a:p>
          <a:pPr rtl="0"/>
          <a:r>
            <a:rPr lang="en-US"/>
            <a:t>The following medicines should ‘ring alarm bells’ as having important interactions:</a:t>
          </a:r>
          <a:endParaRPr lang="tr-TR"/>
        </a:p>
      </dgm:t>
    </dgm:pt>
    <dgm:pt modelId="{AEBBA4DA-466A-4EBB-97FB-97E2E23812B3}" type="parTrans" cxnId="{4A037043-7A25-48C5-8487-F45CBD1FD4A4}">
      <dgm:prSet/>
      <dgm:spPr/>
      <dgm:t>
        <a:bodyPr/>
        <a:lstStyle/>
        <a:p>
          <a:endParaRPr lang="tr-TR"/>
        </a:p>
      </dgm:t>
    </dgm:pt>
    <dgm:pt modelId="{FAC65753-2E9F-4A8F-AB6B-13E5BEC82D43}" type="sibTrans" cxnId="{4A037043-7A25-48C5-8487-F45CBD1FD4A4}">
      <dgm:prSet/>
      <dgm:spPr/>
      <dgm:t>
        <a:bodyPr/>
        <a:lstStyle/>
        <a:p>
          <a:endParaRPr lang="tr-TR"/>
        </a:p>
      </dgm:t>
    </dgm:pt>
    <dgm:pt modelId="{0DB10934-0866-4162-8488-BFB0330F2502}">
      <dgm:prSet/>
      <dgm:spPr/>
      <dgm:t>
        <a:bodyPr/>
        <a:lstStyle/>
        <a:p>
          <a:pPr rtl="0"/>
          <a:r>
            <a:rPr lang="tr-TR"/>
            <a:t>Warfarin • </a:t>
          </a:r>
        </a:p>
      </dgm:t>
    </dgm:pt>
    <dgm:pt modelId="{EB6D8E5D-2E77-4DC1-95B0-5C1D43FECFDF}" type="parTrans" cxnId="{3AC365C9-B122-4A70-A8D2-6D9B2FB20904}">
      <dgm:prSet/>
      <dgm:spPr/>
      <dgm:t>
        <a:bodyPr/>
        <a:lstStyle/>
        <a:p>
          <a:endParaRPr lang="tr-TR"/>
        </a:p>
      </dgm:t>
    </dgm:pt>
    <dgm:pt modelId="{5C49AEB8-5CB6-4856-8524-BA75DFC53162}" type="sibTrans" cxnId="{3AC365C9-B122-4A70-A8D2-6D9B2FB20904}">
      <dgm:prSet/>
      <dgm:spPr/>
      <dgm:t>
        <a:bodyPr/>
        <a:lstStyle/>
        <a:p>
          <a:endParaRPr lang="tr-TR"/>
        </a:p>
      </dgm:t>
    </dgm:pt>
    <dgm:pt modelId="{1048949C-413F-469B-9DEA-4205F74B5884}">
      <dgm:prSet custT="1"/>
      <dgm:spPr/>
      <dgm:t>
        <a:bodyPr/>
        <a:lstStyle/>
        <a:p>
          <a:pPr rtl="0"/>
          <a:r>
            <a:rPr lang="en-US" sz="1200"/>
            <a:t>Statins particularly simvastatin (not pravastatin)• </a:t>
          </a:r>
          <a:endParaRPr lang="tr-TR" sz="1200"/>
        </a:p>
      </dgm:t>
    </dgm:pt>
    <dgm:pt modelId="{70A23CA3-F2EA-49F0-AB2B-4A92F60A4CA4}" type="parTrans" cxnId="{3E620F79-1A8C-4EE8-9326-C0A3B8EE90FB}">
      <dgm:prSet/>
      <dgm:spPr/>
      <dgm:t>
        <a:bodyPr/>
        <a:lstStyle/>
        <a:p>
          <a:endParaRPr lang="tr-TR"/>
        </a:p>
      </dgm:t>
    </dgm:pt>
    <dgm:pt modelId="{985C8744-A657-4CC5-B4DE-4767FC705E6A}" type="sibTrans" cxnId="{3E620F79-1A8C-4EE8-9326-C0A3B8EE90FB}">
      <dgm:prSet/>
      <dgm:spPr/>
      <dgm:t>
        <a:bodyPr/>
        <a:lstStyle/>
        <a:p>
          <a:endParaRPr lang="tr-TR"/>
        </a:p>
      </dgm:t>
    </dgm:pt>
    <dgm:pt modelId="{6675FCC6-AD20-4DB9-8F55-E8E17DC50C09}">
      <dgm:prSet/>
      <dgm:spPr/>
      <dgm:t>
        <a:bodyPr/>
        <a:lstStyle/>
        <a:p>
          <a:pPr rtl="0"/>
          <a:r>
            <a:rPr lang="tr-TR" dirty="0" err="1"/>
            <a:t>Macrolide</a:t>
          </a:r>
          <a:r>
            <a:rPr lang="tr-TR" dirty="0"/>
            <a:t> </a:t>
          </a:r>
          <a:r>
            <a:rPr lang="tr-TR" dirty="0" err="1"/>
            <a:t>antibiotics</a:t>
          </a:r>
          <a:r>
            <a:rPr lang="tr-TR" dirty="0"/>
            <a:t> </a:t>
          </a:r>
          <a:r>
            <a:rPr lang="tr-TR" dirty="0" err="1"/>
            <a:t>particularly</a:t>
          </a:r>
          <a:r>
            <a:rPr lang="tr-TR" dirty="0"/>
            <a:t> </a:t>
          </a:r>
          <a:r>
            <a:rPr lang="tr-TR" dirty="0" err="1"/>
            <a:t>erythromycin</a:t>
          </a:r>
          <a:r>
            <a:rPr lang="tr-TR" dirty="0"/>
            <a:t>, </a:t>
          </a:r>
          <a:r>
            <a:rPr lang="tr-TR" dirty="0" err="1"/>
            <a:t>clarithromycin</a:t>
          </a:r>
          <a:r>
            <a:rPr lang="tr-TR" dirty="0"/>
            <a:t> (</a:t>
          </a:r>
          <a:r>
            <a:rPr lang="tr-TR" dirty="0" err="1"/>
            <a:t>less</a:t>
          </a:r>
          <a:r>
            <a:rPr lang="tr-TR" dirty="0"/>
            <a:t> </a:t>
          </a:r>
          <a:r>
            <a:rPr lang="tr-TR" dirty="0" err="1"/>
            <a:t>with</a:t>
          </a:r>
          <a:r>
            <a:rPr lang="tr-TR" dirty="0"/>
            <a:t> </a:t>
          </a:r>
          <a:r>
            <a:rPr lang="tr-TR" dirty="0" err="1"/>
            <a:t>roxithromycin</a:t>
          </a:r>
          <a:r>
            <a:rPr lang="tr-TR" dirty="0"/>
            <a:t>, minimal </a:t>
          </a:r>
          <a:r>
            <a:rPr lang="tr-TR" dirty="0" err="1"/>
            <a:t>with</a:t>
          </a:r>
          <a:r>
            <a:rPr lang="tr-TR" dirty="0"/>
            <a:t> </a:t>
          </a:r>
          <a:r>
            <a:rPr lang="tr-TR" dirty="0" err="1"/>
            <a:t>azithromycin</a:t>
          </a:r>
          <a:r>
            <a:rPr lang="tr-TR" dirty="0"/>
            <a:t>)• </a:t>
          </a:r>
        </a:p>
      </dgm:t>
    </dgm:pt>
    <dgm:pt modelId="{6E0062E4-2A60-46A7-B6B0-3D3203551817}" type="parTrans" cxnId="{CF706C00-3925-4107-A9A0-3EF3A970CE13}">
      <dgm:prSet/>
      <dgm:spPr/>
      <dgm:t>
        <a:bodyPr/>
        <a:lstStyle/>
        <a:p>
          <a:endParaRPr lang="tr-TR"/>
        </a:p>
      </dgm:t>
    </dgm:pt>
    <dgm:pt modelId="{ACCA1A1C-5E6E-4553-9777-BF4050E1C282}" type="sibTrans" cxnId="{CF706C00-3925-4107-A9A0-3EF3A970CE13}">
      <dgm:prSet/>
      <dgm:spPr/>
      <dgm:t>
        <a:bodyPr/>
        <a:lstStyle/>
        <a:p>
          <a:endParaRPr lang="tr-TR"/>
        </a:p>
      </dgm:t>
    </dgm:pt>
    <dgm:pt modelId="{6BB92BE0-4322-4AC6-87BF-AF94914473ED}">
      <dgm:prSet/>
      <dgm:spPr/>
      <dgm:t>
        <a:bodyPr/>
        <a:lstStyle/>
        <a:p>
          <a:pPr rtl="0"/>
          <a:r>
            <a:rPr lang="en-US" dirty="0"/>
            <a:t>Calcium channel blockers particularly diltiazem and verapamil• </a:t>
          </a:r>
          <a:endParaRPr lang="tr-TR" dirty="0"/>
        </a:p>
      </dgm:t>
    </dgm:pt>
    <dgm:pt modelId="{2D0001E8-5CCD-47DC-A136-9C8BFA055BB8}" type="parTrans" cxnId="{4E519445-5BA9-4703-AD9D-6A31064C84F3}">
      <dgm:prSet/>
      <dgm:spPr/>
      <dgm:t>
        <a:bodyPr/>
        <a:lstStyle/>
        <a:p>
          <a:endParaRPr lang="tr-TR"/>
        </a:p>
      </dgm:t>
    </dgm:pt>
    <dgm:pt modelId="{E8FDA6B8-8119-4A93-8312-106A429873DA}" type="sibTrans" cxnId="{4E519445-5BA9-4703-AD9D-6A31064C84F3}">
      <dgm:prSet/>
      <dgm:spPr/>
      <dgm:t>
        <a:bodyPr/>
        <a:lstStyle/>
        <a:p>
          <a:endParaRPr lang="tr-TR"/>
        </a:p>
      </dgm:t>
    </dgm:pt>
    <dgm:pt modelId="{9D6FEBB0-92EF-4122-8B1C-20E923A138AB}">
      <dgm:prSet/>
      <dgm:spPr/>
      <dgm:t>
        <a:bodyPr/>
        <a:lstStyle/>
        <a:p>
          <a:pPr rtl="0"/>
          <a:r>
            <a:rPr lang="tr-TR"/>
            <a:t>Azole antifungals particularly itraconazole• </a:t>
          </a:r>
        </a:p>
      </dgm:t>
    </dgm:pt>
    <dgm:pt modelId="{93AD7A09-A0C8-46A0-80A4-6FB4B7DF2993}" type="parTrans" cxnId="{BE0A7B3C-30F4-4583-B7D9-83DADA7B577F}">
      <dgm:prSet/>
      <dgm:spPr/>
      <dgm:t>
        <a:bodyPr/>
        <a:lstStyle/>
        <a:p>
          <a:endParaRPr lang="tr-TR"/>
        </a:p>
      </dgm:t>
    </dgm:pt>
    <dgm:pt modelId="{83825942-64B5-453E-AAFA-4813FAF7D7F9}" type="sibTrans" cxnId="{BE0A7B3C-30F4-4583-B7D9-83DADA7B577F}">
      <dgm:prSet/>
      <dgm:spPr/>
      <dgm:t>
        <a:bodyPr/>
        <a:lstStyle/>
        <a:p>
          <a:endParaRPr lang="tr-TR"/>
        </a:p>
      </dgm:t>
    </dgm:pt>
    <dgm:pt modelId="{74862B4D-0162-488D-A551-95998ACA0DDF}">
      <dgm:prSet/>
      <dgm:spPr/>
      <dgm:t>
        <a:bodyPr/>
        <a:lstStyle/>
        <a:p>
          <a:pPr rtl="0"/>
          <a:r>
            <a:rPr lang="en-US"/>
            <a:t>SSRIs particularly fluoxetine, paroxetine; less so citalopram• </a:t>
          </a:r>
          <a:endParaRPr lang="tr-TR" dirty="0"/>
        </a:p>
      </dgm:t>
    </dgm:pt>
    <dgm:pt modelId="{7E71EF1B-AF2B-46D6-9396-B5E6891DA7F6}" type="parTrans" cxnId="{136BF2D9-2813-498C-815B-F5F675E9C871}">
      <dgm:prSet/>
      <dgm:spPr/>
      <dgm:t>
        <a:bodyPr/>
        <a:lstStyle/>
        <a:p>
          <a:endParaRPr lang="tr-TR"/>
        </a:p>
      </dgm:t>
    </dgm:pt>
    <dgm:pt modelId="{A69332D7-6E6E-4545-AD5C-D4039577EBF5}" type="sibTrans" cxnId="{136BF2D9-2813-498C-815B-F5F675E9C871}">
      <dgm:prSet/>
      <dgm:spPr/>
      <dgm:t>
        <a:bodyPr/>
        <a:lstStyle/>
        <a:p>
          <a:endParaRPr lang="tr-TR"/>
        </a:p>
      </dgm:t>
    </dgm:pt>
    <dgm:pt modelId="{2D4EDA4B-8E8A-4F77-A645-8D20AC98E6D6}">
      <dgm:prSet/>
      <dgm:spPr/>
      <dgm:t>
        <a:bodyPr/>
        <a:lstStyle/>
        <a:p>
          <a:pPr rtl="0"/>
          <a:r>
            <a:rPr lang="tr-TR" dirty="0" err="1"/>
            <a:t>Amiodarone</a:t>
          </a:r>
          <a:r>
            <a:rPr lang="tr-TR" dirty="0"/>
            <a:t>• </a:t>
          </a:r>
        </a:p>
      </dgm:t>
    </dgm:pt>
    <dgm:pt modelId="{BC4B3DCB-50EC-4353-886D-930893A6E2F7}" type="parTrans" cxnId="{C5A67596-A786-4E86-B1F2-D22018B169F9}">
      <dgm:prSet/>
      <dgm:spPr/>
      <dgm:t>
        <a:bodyPr/>
        <a:lstStyle/>
        <a:p>
          <a:endParaRPr lang="tr-TR"/>
        </a:p>
      </dgm:t>
    </dgm:pt>
    <dgm:pt modelId="{967EDB9F-0903-4948-A67D-A4F0CF7B7F6F}" type="sibTrans" cxnId="{C5A67596-A786-4E86-B1F2-D22018B169F9}">
      <dgm:prSet/>
      <dgm:spPr/>
      <dgm:t>
        <a:bodyPr/>
        <a:lstStyle/>
        <a:p>
          <a:endParaRPr lang="tr-TR"/>
        </a:p>
      </dgm:t>
    </dgm:pt>
    <dgm:pt modelId="{3DC648B8-9763-45E7-8C35-A3AFA7CAA838}">
      <dgm:prSet/>
      <dgm:spPr/>
      <dgm:t>
        <a:bodyPr/>
        <a:lstStyle/>
        <a:p>
          <a:pPr rtl="0"/>
          <a:r>
            <a:rPr lang="tr-TR"/>
            <a:t>Digoxin• </a:t>
          </a:r>
          <a:endParaRPr lang="tr-TR" dirty="0"/>
        </a:p>
      </dgm:t>
    </dgm:pt>
    <dgm:pt modelId="{8BB97692-DDFD-48BE-BDBA-92551ADF6196}" type="parTrans" cxnId="{C52392F0-D8B5-4A00-AFB2-0EAB4A1D7AB1}">
      <dgm:prSet/>
      <dgm:spPr/>
      <dgm:t>
        <a:bodyPr/>
        <a:lstStyle/>
        <a:p>
          <a:endParaRPr lang="tr-TR"/>
        </a:p>
      </dgm:t>
    </dgm:pt>
    <dgm:pt modelId="{CE145E53-EB20-442F-ABC3-87F87A58FF38}" type="sibTrans" cxnId="{C52392F0-D8B5-4A00-AFB2-0EAB4A1D7AB1}">
      <dgm:prSet/>
      <dgm:spPr/>
      <dgm:t>
        <a:bodyPr/>
        <a:lstStyle/>
        <a:p>
          <a:endParaRPr lang="tr-TR"/>
        </a:p>
      </dgm:t>
    </dgm:pt>
    <dgm:pt modelId="{F49A8AF5-5A4F-4875-851F-8A38FEDD5FF1}">
      <dgm:prSet/>
      <dgm:spPr/>
      <dgm:t>
        <a:bodyPr/>
        <a:lstStyle/>
        <a:p>
          <a:pPr rtl="0"/>
          <a:r>
            <a:rPr lang="tr-TR"/>
            <a:t>Cyclosporin• </a:t>
          </a:r>
          <a:endParaRPr lang="tr-TR" dirty="0"/>
        </a:p>
      </dgm:t>
    </dgm:pt>
    <dgm:pt modelId="{4A4799C9-4E2F-4DAB-A98F-8095910F6426}" type="parTrans" cxnId="{9DFF13AF-5C56-461C-91BF-B487C31784A8}">
      <dgm:prSet/>
      <dgm:spPr/>
      <dgm:t>
        <a:bodyPr/>
        <a:lstStyle/>
        <a:p>
          <a:endParaRPr lang="tr-TR"/>
        </a:p>
      </dgm:t>
    </dgm:pt>
    <dgm:pt modelId="{F0D27BCE-9350-4119-962B-98088EF01783}" type="sibTrans" cxnId="{9DFF13AF-5C56-461C-91BF-B487C31784A8}">
      <dgm:prSet/>
      <dgm:spPr/>
      <dgm:t>
        <a:bodyPr/>
        <a:lstStyle/>
        <a:p>
          <a:endParaRPr lang="tr-TR"/>
        </a:p>
      </dgm:t>
    </dgm:pt>
    <dgm:pt modelId="{F594754E-188D-4DB3-A2C1-94A8FC04BF27}">
      <dgm:prSet/>
      <dgm:spPr/>
      <dgm:t>
        <a:bodyPr/>
        <a:lstStyle/>
        <a:p>
          <a:pPr rtl="0"/>
          <a:r>
            <a:rPr lang="tr-TR"/>
            <a:t>Antiepileptic medicines particularly carbamazepine, phenytoin; less so valproate, gabapentin </a:t>
          </a:r>
          <a:endParaRPr lang="tr-TR" dirty="0"/>
        </a:p>
      </dgm:t>
    </dgm:pt>
    <dgm:pt modelId="{28210340-E45E-45D6-A81B-22B0FD59FA43}" type="parTrans" cxnId="{C9F1D56D-6EB4-4C4F-BE9E-2070F773A00E}">
      <dgm:prSet/>
      <dgm:spPr/>
      <dgm:t>
        <a:bodyPr/>
        <a:lstStyle/>
        <a:p>
          <a:endParaRPr lang="tr-TR"/>
        </a:p>
      </dgm:t>
    </dgm:pt>
    <dgm:pt modelId="{152B2219-B2D5-4523-90D5-3DC7436EBFA1}" type="sibTrans" cxnId="{C9F1D56D-6EB4-4C4F-BE9E-2070F773A00E}">
      <dgm:prSet/>
      <dgm:spPr/>
      <dgm:t>
        <a:bodyPr/>
        <a:lstStyle/>
        <a:p>
          <a:endParaRPr lang="tr-TR"/>
        </a:p>
      </dgm:t>
    </dgm:pt>
    <dgm:pt modelId="{18932CCF-B202-4861-96FC-7D0E8E95570F}" type="pres">
      <dgm:prSet presAssocID="{CC3E1AF5-2EF9-48A0-8639-4073536ADDED}" presName="linear" presStyleCnt="0">
        <dgm:presLayoutVars>
          <dgm:animLvl val="lvl"/>
          <dgm:resizeHandles val="exact"/>
        </dgm:presLayoutVars>
      </dgm:prSet>
      <dgm:spPr/>
      <dgm:t>
        <a:bodyPr/>
        <a:lstStyle/>
        <a:p>
          <a:endParaRPr lang="tr-TR"/>
        </a:p>
      </dgm:t>
    </dgm:pt>
    <dgm:pt modelId="{2D6E5F27-D93C-48E4-82E0-A9B621510A4D}" type="pres">
      <dgm:prSet presAssocID="{C10E46B9-844E-4DB8-83D1-21A871299B93}" presName="parentText" presStyleLbl="node1" presStyleIdx="0" presStyleCnt="12">
        <dgm:presLayoutVars>
          <dgm:chMax val="0"/>
          <dgm:bulletEnabled val="1"/>
        </dgm:presLayoutVars>
      </dgm:prSet>
      <dgm:spPr/>
      <dgm:t>
        <a:bodyPr/>
        <a:lstStyle/>
        <a:p>
          <a:endParaRPr lang="tr-TR"/>
        </a:p>
      </dgm:t>
    </dgm:pt>
    <dgm:pt modelId="{D8435724-9B80-4467-B9A3-55AA3AE5C648}" type="pres">
      <dgm:prSet presAssocID="{1360AB50-713D-4FE4-A952-59C28D36F6C1}" presName="spacer" presStyleCnt="0"/>
      <dgm:spPr/>
    </dgm:pt>
    <dgm:pt modelId="{71A9E0D0-12AD-4CD2-B483-3A30819AC4B2}" type="pres">
      <dgm:prSet presAssocID="{7ACFDB1D-F046-427C-950D-F346683CFD71}" presName="parentText" presStyleLbl="node1" presStyleIdx="1" presStyleCnt="12">
        <dgm:presLayoutVars>
          <dgm:chMax val="0"/>
          <dgm:bulletEnabled val="1"/>
        </dgm:presLayoutVars>
      </dgm:prSet>
      <dgm:spPr/>
      <dgm:t>
        <a:bodyPr/>
        <a:lstStyle/>
        <a:p>
          <a:endParaRPr lang="tr-TR"/>
        </a:p>
      </dgm:t>
    </dgm:pt>
    <dgm:pt modelId="{4045DD6D-82EA-4232-AC79-6787AF192171}" type="pres">
      <dgm:prSet presAssocID="{FAC65753-2E9F-4A8F-AB6B-13E5BEC82D43}" presName="spacer" presStyleCnt="0"/>
      <dgm:spPr/>
    </dgm:pt>
    <dgm:pt modelId="{A24AE758-5401-4ACF-9F58-CD9DE0EF107A}" type="pres">
      <dgm:prSet presAssocID="{0DB10934-0866-4162-8488-BFB0330F2502}" presName="parentText" presStyleLbl="node1" presStyleIdx="2" presStyleCnt="12">
        <dgm:presLayoutVars>
          <dgm:chMax val="0"/>
          <dgm:bulletEnabled val="1"/>
        </dgm:presLayoutVars>
      </dgm:prSet>
      <dgm:spPr/>
      <dgm:t>
        <a:bodyPr/>
        <a:lstStyle/>
        <a:p>
          <a:endParaRPr lang="tr-TR"/>
        </a:p>
      </dgm:t>
    </dgm:pt>
    <dgm:pt modelId="{10D65EEE-EEF8-41BE-A716-013FEC48FA8E}" type="pres">
      <dgm:prSet presAssocID="{5C49AEB8-5CB6-4856-8524-BA75DFC53162}" presName="spacer" presStyleCnt="0"/>
      <dgm:spPr/>
    </dgm:pt>
    <dgm:pt modelId="{871913BA-B424-4445-9166-10C7B732696D}" type="pres">
      <dgm:prSet presAssocID="{1048949C-413F-469B-9DEA-4205F74B5884}" presName="parentText" presStyleLbl="node1" presStyleIdx="3" presStyleCnt="12">
        <dgm:presLayoutVars>
          <dgm:chMax val="0"/>
          <dgm:bulletEnabled val="1"/>
        </dgm:presLayoutVars>
      </dgm:prSet>
      <dgm:spPr/>
      <dgm:t>
        <a:bodyPr/>
        <a:lstStyle/>
        <a:p>
          <a:endParaRPr lang="tr-TR"/>
        </a:p>
      </dgm:t>
    </dgm:pt>
    <dgm:pt modelId="{BFFAEBC1-B010-48D0-9C32-5AEE22A093BF}" type="pres">
      <dgm:prSet presAssocID="{985C8744-A657-4CC5-B4DE-4767FC705E6A}" presName="spacer" presStyleCnt="0"/>
      <dgm:spPr/>
    </dgm:pt>
    <dgm:pt modelId="{B484F5CC-206E-4CF8-8CD9-F78D0532F3FD}" type="pres">
      <dgm:prSet presAssocID="{6675FCC6-AD20-4DB9-8F55-E8E17DC50C09}" presName="parentText" presStyleLbl="node1" presStyleIdx="4" presStyleCnt="12">
        <dgm:presLayoutVars>
          <dgm:chMax val="0"/>
          <dgm:bulletEnabled val="1"/>
        </dgm:presLayoutVars>
      </dgm:prSet>
      <dgm:spPr/>
      <dgm:t>
        <a:bodyPr/>
        <a:lstStyle/>
        <a:p>
          <a:endParaRPr lang="tr-TR"/>
        </a:p>
      </dgm:t>
    </dgm:pt>
    <dgm:pt modelId="{B21F71DD-AF11-4FA8-BDB7-1526750BC62B}" type="pres">
      <dgm:prSet presAssocID="{ACCA1A1C-5E6E-4553-9777-BF4050E1C282}" presName="spacer" presStyleCnt="0"/>
      <dgm:spPr/>
    </dgm:pt>
    <dgm:pt modelId="{7A5F5A16-A82E-4606-8A7F-3CE6B0FDB900}" type="pres">
      <dgm:prSet presAssocID="{6BB92BE0-4322-4AC6-87BF-AF94914473ED}" presName="parentText" presStyleLbl="node1" presStyleIdx="5" presStyleCnt="12">
        <dgm:presLayoutVars>
          <dgm:chMax val="0"/>
          <dgm:bulletEnabled val="1"/>
        </dgm:presLayoutVars>
      </dgm:prSet>
      <dgm:spPr/>
      <dgm:t>
        <a:bodyPr/>
        <a:lstStyle/>
        <a:p>
          <a:endParaRPr lang="tr-TR"/>
        </a:p>
      </dgm:t>
    </dgm:pt>
    <dgm:pt modelId="{0EC3D2AB-E1CF-43BF-B701-56EE09A1F1F1}" type="pres">
      <dgm:prSet presAssocID="{E8FDA6B8-8119-4A93-8312-106A429873DA}" presName="spacer" presStyleCnt="0"/>
      <dgm:spPr/>
    </dgm:pt>
    <dgm:pt modelId="{494043F1-6C16-4FC5-A5A8-AD0F3F67A1B2}" type="pres">
      <dgm:prSet presAssocID="{9D6FEBB0-92EF-4122-8B1C-20E923A138AB}" presName="parentText" presStyleLbl="node1" presStyleIdx="6" presStyleCnt="12">
        <dgm:presLayoutVars>
          <dgm:chMax val="0"/>
          <dgm:bulletEnabled val="1"/>
        </dgm:presLayoutVars>
      </dgm:prSet>
      <dgm:spPr/>
      <dgm:t>
        <a:bodyPr/>
        <a:lstStyle/>
        <a:p>
          <a:endParaRPr lang="tr-TR"/>
        </a:p>
      </dgm:t>
    </dgm:pt>
    <dgm:pt modelId="{57982A15-31BA-4413-A645-CCAF419E6513}" type="pres">
      <dgm:prSet presAssocID="{83825942-64B5-453E-AAFA-4813FAF7D7F9}" presName="spacer" presStyleCnt="0"/>
      <dgm:spPr/>
    </dgm:pt>
    <dgm:pt modelId="{B73AF161-3EF3-41A2-B986-8571ADB58F6C}" type="pres">
      <dgm:prSet presAssocID="{74862B4D-0162-488D-A551-95998ACA0DDF}" presName="parentText" presStyleLbl="node1" presStyleIdx="7" presStyleCnt="12">
        <dgm:presLayoutVars>
          <dgm:chMax val="0"/>
          <dgm:bulletEnabled val="1"/>
        </dgm:presLayoutVars>
      </dgm:prSet>
      <dgm:spPr/>
      <dgm:t>
        <a:bodyPr/>
        <a:lstStyle/>
        <a:p>
          <a:endParaRPr lang="tr-TR"/>
        </a:p>
      </dgm:t>
    </dgm:pt>
    <dgm:pt modelId="{B3505D19-61E7-4AB2-B256-D1BAAAAB667D}" type="pres">
      <dgm:prSet presAssocID="{A69332D7-6E6E-4545-AD5C-D4039577EBF5}" presName="spacer" presStyleCnt="0"/>
      <dgm:spPr/>
    </dgm:pt>
    <dgm:pt modelId="{670AC137-DA43-407F-A92F-075F6ABF0232}" type="pres">
      <dgm:prSet presAssocID="{2D4EDA4B-8E8A-4F77-A645-8D20AC98E6D6}" presName="parentText" presStyleLbl="node1" presStyleIdx="8" presStyleCnt="12">
        <dgm:presLayoutVars>
          <dgm:chMax val="0"/>
          <dgm:bulletEnabled val="1"/>
        </dgm:presLayoutVars>
      </dgm:prSet>
      <dgm:spPr/>
      <dgm:t>
        <a:bodyPr/>
        <a:lstStyle/>
        <a:p>
          <a:endParaRPr lang="tr-TR"/>
        </a:p>
      </dgm:t>
    </dgm:pt>
    <dgm:pt modelId="{E4F25678-C837-4FE0-9382-A87DDA75B40B}" type="pres">
      <dgm:prSet presAssocID="{967EDB9F-0903-4948-A67D-A4F0CF7B7F6F}" presName="spacer" presStyleCnt="0"/>
      <dgm:spPr/>
    </dgm:pt>
    <dgm:pt modelId="{74690664-03D7-4784-B5EA-CCA8BD2405DA}" type="pres">
      <dgm:prSet presAssocID="{3DC648B8-9763-45E7-8C35-A3AFA7CAA838}" presName="parentText" presStyleLbl="node1" presStyleIdx="9" presStyleCnt="12">
        <dgm:presLayoutVars>
          <dgm:chMax val="0"/>
          <dgm:bulletEnabled val="1"/>
        </dgm:presLayoutVars>
      </dgm:prSet>
      <dgm:spPr/>
      <dgm:t>
        <a:bodyPr/>
        <a:lstStyle/>
        <a:p>
          <a:endParaRPr lang="tr-TR"/>
        </a:p>
      </dgm:t>
    </dgm:pt>
    <dgm:pt modelId="{9BB0BDE5-33A1-4290-9CB5-C6801EEBFE41}" type="pres">
      <dgm:prSet presAssocID="{CE145E53-EB20-442F-ABC3-87F87A58FF38}" presName="spacer" presStyleCnt="0"/>
      <dgm:spPr/>
    </dgm:pt>
    <dgm:pt modelId="{C5156243-9939-4174-B616-64BE89D88FAD}" type="pres">
      <dgm:prSet presAssocID="{F49A8AF5-5A4F-4875-851F-8A38FEDD5FF1}" presName="parentText" presStyleLbl="node1" presStyleIdx="10" presStyleCnt="12">
        <dgm:presLayoutVars>
          <dgm:chMax val="0"/>
          <dgm:bulletEnabled val="1"/>
        </dgm:presLayoutVars>
      </dgm:prSet>
      <dgm:spPr/>
      <dgm:t>
        <a:bodyPr/>
        <a:lstStyle/>
        <a:p>
          <a:endParaRPr lang="tr-TR"/>
        </a:p>
      </dgm:t>
    </dgm:pt>
    <dgm:pt modelId="{C8D5DC6A-87C7-4BAC-9CB0-5DBB379DEC21}" type="pres">
      <dgm:prSet presAssocID="{F0D27BCE-9350-4119-962B-98088EF01783}" presName="spacer" presStyleCnt="0"/>
      <dgm:spPr/>
    </dgm:pt>
    <dgm:pt modelId="{33A24D78-5FB1-439F-9931-BA4696B94D83}" type="pres">
      <dgm:prSet presAssocID="{F594754E-188D-4DB3-A2C1-94A8FC04BF27}" presName="parentText" presStyleLbl="node1" presStyleIdx="11" presStyleCnt="12">
        <dgm:presLayoutVars>
          <dgm:chMax val="0"/>
          <dgm:bulletEnabled val="1"/>
        </dgm:presLayoutVars>
      </dgm:prSet>
      <dgm:spPr/>
      <dgm:t>
        <a:bodyPr/>
        <a:lstStyle/>
        <a:p>
          <a:endParaRPr lang="tr-TR"/>
        </a:p>
      </dgm:t>
    </dgm:pt>
  </dgm:ptLst>
  <dgm:cxnLst>
    <dgm:cxn modelId="{CF706C00-3925-4107-A9A0-3EF3A970CE13}" srcId="{CC3E1AF5-2EF9-48A0-8639-4073536ADDED}" destId="{6675FCC6-AD20-4DB9-8F55-E8E17DC50C09}" srcOrd="4" destOrd="0" parTransId="{6E0062E4-2A60-46A7-B6B0-3D3203551817}" sibTransId="{ACCA1A1C-5E6E-4553-9777-BF4050E1C282}"/>
    <dgm:cxn modelId="{522B63BC-1E3A-4265-9476-9E98A0281E25}" type="presOf" srcId="{C10E46B9-844E-4DB8-83D1-21A871299B93}" destId="{2D6E5F27-D93C-48E4-82E0-A9B621510A4D}" srcOrd="0" destOrd="0" presId="urn:microsoft.com/office/officeart/2005/8/layout/vList2"/>
    <dgm:cxn modelId="{C52392F0-D8B5-4A00-AFB2-0EAB4A1D7AB1}" srcId="{CC3E1AF5-2EF9-48A0-8639-4073536ADDED}" destId="{3DC648B8-9763-45E7-8C35-A3AFA7CAA838}" srcOrd="9" destOrd="0" parTransId="{8BB97692-DDFD-48BE-BDBA-92551ADF6196}" sibTransId="{CE145E53-EB20-442F-ABC3-87F87A58FF38}"/>
    <dgm:cxn modelId="{9DFF13AF-5C56-461C-91BF-B487C31784A8}" srcId="{CC3E1AF5-2EF9-48A0-8639-4073536ADDED}" destId="{F49A8AF5-5A4F-4875-851F-8A38FEDD5FF1}" srcOrd="10" destOrd="0" parTransId="{4A4799C9-4E2F-4DAB-A98F-8095910F6426}" sibTransId="{F0D27BCE-9350-4119-962B-98088EF01783}"/>
    <dgm:cxn modelId="{99297BBE-D17C-4C7C-AD93-3214F4BEDF63}" type="presOf" srcId="{6BB92BE0-4322-4AC6-87BF-AF94914473ED}" destId="{7A5F5A16-A82E-4606-8A7F-3CE6B0FDB900}" srcOrd="0" destOrd="0" presId="urn:microsoft.com/office/officeart/2005/8/layout/vList2"/>
    <dgm:cxn modelId="{24F6AE34-A7A3-4670-B577-5EB6B008E172}" type="presOf" srcId="{74862B4D-0162-488D-A551-95998ACA0DDF}" destId="{B73AF161-3EF3-41A2-B986-8571ADB58F6C}" srcOrd="0" destOrd="0" presId="urn:microsoft.com/office/officeart/2005/8/layout/vList2"/>
    <dgm:cxn modelId="{C9F1D56D-6EB4-4C4F-BE9E-2070F773A00E}" srcId="{CC3E1AF5-2EF9-48A0-8639-4073536ADDED}" destId="{F594754E-188D-4DB3-A2C1-94A8FC04BF27}" srcOrd="11" destOrd="0" parTransId="{28210340-E45E-45D6-A81B-22B0FD59FA43}" sibTransId="{152B2219-B2D5-4523-90D5-3DC7436EBFA1}"/>
    <dgm:cxn modelId="{9BAC77B0-E7A0-44FB-80E4-F7B3D412EC5B}" type="presOf" srcId="{3DC648B8-9763-45E7-8C35-A3AFA7CAA838}" destId="{74690664-03D7-4784-B5EA-CCA8BD2405DA}" srcOrd="0" destOrd="0" presId="urn:microsoft.com/office/officeart/2005/8/layout/vList2"/>
    <dgm:cxn modelId="{BE0A7B3C-30F4-4583-B7D9-83DADA7B577F}" srcId="{CC3E1AF5-2EF9-48A0-8639-4073536ADDED}" destId="{9D6FEBB0-92EF-4122-8B1C-20E923A138AB}" srcOrd="6" destOrd="0" parTransId="{93AD7A09-A0C8-46A0-80A4-6FB4B7DF2993}" sibTransId="{83825942-64B5-453E-AAFA-4813FAF7D7F9}"/>
    <dgm:cxn modelId="{F37ADDDC-745A-451B-9909-3D5D38AE8975}" srcId="{CC3E1AF5-2EF9-48A0-8639-4073536ADDED}" destId="{C10E46B9-844E-4DB8-83D1-21A871299B93}" srcOrd="0" destOrd="0" parTransId="{DB7FD1AD-CD21-425C-8199-519293B09463}" sibTransId="{1360AB50-713D-4FE4-A952-59C28D36F6C1}"/>
    <dgm:cxn modelId="{4A037043-7A25-48C5-8487-F45CBD1FD4A4}" srcId="{CC3E1AF5-2EF9-48A0-8639-4073536ADDED}" destId="{7ACFDB1D-F046-427C-950D-F346683CFD71}" srcOrd="1" destOrd="0" parTransId="{AEBBA4DA-466A-4EBB-97FB-97E2E23812B3}" sibTransId="{FAC65753-2E9F-4A8F-AB6B-13E5BEC82D43}"/>
    <dgm:cxn modelId="{8757070B-D562-4BCD-B931-D4649650A26D}" type="presOf" srcId="{2D4EDA4B-8E8A-4F77-A645-8D20AC98E6D6}" destId="{670AC137-DA43-407F-A92F-075F6ABF0232}" srcOrd="0" destOrd="0" presId="urn:microsoft.com/office/officeart/2005/8/layout/vList2"/>
    <dgm:cxn modelId="{136BF2D9-2813-498C-815B-F5F675E9C871}" srcId="{CC3E1AF5-2EF9-48A0-8639-4073536ADDED}" destId="{74862B4D-0162-488D-A551-95998ACA0DDF}" srcOrd="7" destOrd="0" parTransId="{7E71EF1B-AF2B-46D6-9396-B5E6891DA7F6}" sibTransId="{A69332D7-6E6E-4545-AD5C-D4039577EBF5}"/>
    <dgm:cxn modelId="{3AC365C9-B122-4A70-A8D2-6D9B2FB20904}" srcId="{CC3E1AF5-2EF9-48A0-8639-4073536ADDED}" destId="{0DB10934-0866-4162-8488-BFB0330F2502}" srcOrd="2" destOrd="0" parTransId="{EB6D8E5D-2E77-4DC1-95B0-5C1D43FECFDF}" sibTransId="{5C49AEB8-5CB6-4856-8524-BA75DFC53162}"/>
    <dgm:cxn modelId="{8F6B16D9-5C67-4530-9CAA-BD651710A0B0}" type="presOf" srcId="{1048949C-413F-469B-9DEA-4205F74B5884}" destId="{871913BA-B424-4445-9166-10C7B732696D}" srcOrd="0" destOrd="0" presId="urn:microsoft.com/office/officeart/2005/8/layout/vList2"/>
    <dgm:cxn modelId="{2B1F96C9-618C-44CA-A82C-8D8E2291242E}" type="presOf" srcId="{F594754E-188D-4DB3-A2C1-94A8FC04BF27}" destId="{33A24D78-5FB1-439F-9931-BA4696B94D83}" srcOrd="0" destOrd="0" presId="urn:microsoft.com/office/officeart/2005/8/layout/vList2"/>
    <dgm:cxn modelId="{C5A67596-A786-4E86-B1F2-D22018B169F9}" srcId="{CC3E1AF5-2EF9-48A0-8639-4073536ADDED}" destId="{2D4EDA4B-8E8A-4F77-A645-8D20AC98E6D6}" srcOrd="8" destOrd="0" parTransId="{BC4B3DCB-50EC-4353-886D-930893A6E2F7}" sibTransId="{967EDB9F-0903-4948-A67D-A4F0CF7B7F6F}"/>
    <dgm:cxn modelId="{6863994B-8558-4660-9580-0EE9EB46956E}" type="presOf" srcId="{F49A8AF5-5A4F-4875-851F-8A38FEDD5FF1}" destId="{C5156243-9939-4174-B616-64BE89D88FAD}" srcOrd="0" destOrd="0" presId="urn:microsoft.com/office/officeart/2005/8/layout/vList2"/>
    <dgm:cxn modelId="{32C7F56A-0795-48A1-8787-3EBEB5FA9A41}" type="presOf" srcId="{CC3E1AF5-2EF9-48A0-8639-4073536ADDED}" destId="{18932CCF-B202-4861-96FC-7D0E8E95570F}" srcOrd="0" destOrd="0" presId="urn:microsoft.com/office/officeart/2005/8/layout/vList2"/>
    <dgm:cxn modelId="{4E519445-5BA9-4703-AD9D-6A31064C84F3}" srcId="{CC3E1AF5-2EF9-48A0-8639-4073536ADDED}" destId="{6BB92BE0-4322-4AC6-87BF-AF94914473ED}" srcOrd="5" destOrd="0" parTransId="{2D0001E8-5CCD-47DC-A136-9C8BFA055BB8}" sibTransId="{E8FDA6B8-8119-4A93-8312-106A429873DA}"/>
    <dgm:cxn modelId="{B3C8550E-9C01-473C-9C01-C329391EA781}" type="presOf" srcId="{9D6FEBB0-92EF-4122-8B1C-20E923A138AB}" destId="{494043F1-6C16-4FC5-A5A8-AD0F3F67A1B2}" srcOrd="0" destOrd="0" presId="urn:microsoft.com/office/officeart/2005/8/layout/vList2"/>
    <dgm:cxn modelId="{395278BD-C586-4474-B679-A9856B69A8F3}" type="presOf" srcId="{6675FCC6-AD20-4DB9-8F55-E8E17DC50C09}" destId="{B484F5CC-206E-4CF8-8CD9-F78D0532F3FD}" srcOrd="0" destOrd="0" presId="urn:microsoft.com/office/officeart/2005/8/layout/vList2"/>
    <dgm:cxn modelId="{D6C0CDAC-A482-4E23-B82F-4EBB775DCF32}" type="presOf" srcId="{7ACFDB1D-F046-427C-950D-F346683CFD71}" destId="{71A9E0D0-12AD-4CD2-B483-3A30819AC4B2}" srcOrd="0" destOrd="0" presId="urn:microsoft.com/office/officeart/2005/8/layout/vList2"/>
    <dgm:cxn modelId="{171DBF2D-61E0-4FA0-9693-9F7BBBC582B5}" type="presOf" srcId="{0DB10934-0866-4162-8488-BFB0330F2502}" destId="{A24AE758-5401-4ACF-9F58-CD9DE0EF107A}" srcOrd="0" destOrd="0" presId="urn:microsoft.com/office/officeart/2005/8/layout/vList2"/>
    <dgm:cxn modelId="{3E620F79-1A8C-4EE8-9326-C0A3B8EE90FB}" srcId="{CC3E1AF5-2EF9-48A0-8639-4073536ADDED}" destId="{1048949C-413F-469B-9DEA-4205F74B5884}" srcOrd="3" destOrd="0" parTransId="{70A23CA3-F2EA-49F0-AB2B-4A92F60A4CA4}" sibTransId="{985C8744-A657-4CC5-B4DE-4767FC705E6A}"/>
    <dgm:cxn modelId="{D90C6C37-C747-4A2D-9140-CDEAA84BF2B9}" type="presParOf" srcId="{18932CCF-B202-4861-96FC-7D0E8E95570F}" destId="{2D6E5F27-D93C-48E4-82E0-A9B621510A4D}" srcOrd="0" destOrd="0" presId="urn:microsoft.com/office/officeart/2005/8/layout/vList2"/>
    <dgm:cxn modelId="{9AFC4EF1-B285-4AEA-9E9D-0E8EA6BAEA77}" type="presParOf" srcId="{18932CCF-B202-4861-96FC-7D0E8E95570F}" destId="{D8435724-9B80-4467-B9A3-55AA3AE5C648}" srcOrd="1" destOrd="0" presId="urn:microsoft.com/office/officeart/2005/8/layout/vList2"/>
    <dgm:cxn modelId="{A4028ACA-9480-431E-9401-992A0F983BBF}" type="presParOf" srcId="{18932CCF-B202-4861-96FC-7D0E8E95570F}" destId="{71A9E0D0-12AD-4CD2-B483-3A30819AC4B2}" srcOrd="2" destOrd="0" presId="urn:microsoft.com/office/officeart/2005/8/layout/vList2"/>
    <dgm:cxn modelId="{DA1CF873-88DF-43A1-BE12-7889E8811B61}" type="presParOf" srcId="{18932CCF-B202-4861-96FC-7D0E8E95570F}" destId="{4045DD6D-82EA-4232-AC79-6787AF192171}" srcOrd="3" destOrd="0" presId="urn:microsoft.com/office/officeart/2005/8/layout/vList2"/>
    <dgm:cxn modelId="{7B5EF8DE-23BE-44FE-8C01-19D892699460}" type="presParOf" srcId="{18932CCF-B202-4861-96FC-7D0E8E95570F}" destId="{A24AE758-5401-4ACF-9F58-CD9DE0EF107A}" srcOrd="4" destOrd="0" presId="urn:microsoft.com/office/officeart/2005/8/layout/vList2"/>
    <dgm:cxn modelId="{AD0DB585-E7E2-41C0-B7EC-07F2A2C65A9F}" type="presParOf" srcId="{18932CCF-B202-4861-96FC-7D0E8E95570F}" destId="{10D65EEE-EEF8-41BE-A716-013FEC48FA8E}" srcOrd="5" destOrd="0" presId="urn:microsoft.com/office/officeart/2005/8/layout/vList2"/>
    <dgm:cxn modelId="{756790DB-7D32-48EC-BF99-256CCF2D7B9F}" type="presParOf" srcId="{18932CCF-B202-4861-96FC-7D0E8E95570F}" destId="{871913BA-B424-4445-9166-10C7B732696D}" srcOrd="6" destOrd="0" presId="urn:microsoft.com/office/officeart/2005/8/layout/vList2"/>
    <dgm:cxn modelId="{F3C12345-11B5-445E-9135-25249677AFAB}" type="presParOf" srcId="{18932CCF-B202-4861-96FC-7D0E8E95570F}" destId="{BFFAEBC1-B010-48D0-9C32-5AEE22A093BF}" srcOrd="7" destOrd="0" presId="urn:microsoft.com/office/officeart/2005/8/layout/vList2"/>
    <dgm:cxn modelId="{9BA16E5E-FCA5-41E5-836B-D3A9CAFC20F6}" type="presParOf" srcId="{18932CCF-B202-4861-96FC-7D0E8E95570F}" destId="{B484F5CC-206E-4CF8-8CD9-F78D0532F3FD}" srcOrd="8" destOrd="0" presId="urn:microsoft.com/office/officeart/2005/8/layout/vList2"/>
    <dgm:cxn modelId="{8AEC94E0-7264-4B2B-9C5B-25AC8CBC1024}" type="presParOf" srcId="{18932CCF-B202-4861-96FC-7D0E8E95570F}" destId="{B21F71DD-AF11-4FA8-BDB7-1526750BC62B}" srcOrd="9" destOrd="0" presId="urn:microsoft.com/office/officeart/2005/8/layout/vList2"/>
    <dgm:cxn modelId="{D5A02A26-0365-44BF-BDB9-900B5CAB986F}" type="presParOf" srcId="{18932CCF-B202-4861-96FC-7D0E8E95570F}" destId="{7A5F5A16-A82E-4606-8A7F-3CE6B0FDB900}" srcOrd="10" destOrd="0" presId="urn:microsoft.com/office/officeart/2005/8/layout/vList2"/>
    <dgm:cxn modelId="{336D8A53-6C4D-48BA-A210-1687685CB23A}" type="presParOf" srcId="{18932CCF-B202-4861-96FC-7D0E8E95570F}" destId="{0EC3D2AB-E1CF-43BF-B701-56EE09A1F1F1}" srcOrd="11" destOrd="0" presId="urn:microsoft.com/office/officeart/2005/8/layout/vList2"/>
    <dgm:cxn modelId="{1B72B4DB-80F9-429F-AFEC-33CCDD58371E}" type="presParOf" srcId="{18932CCF-B202-4861-96FC-7D0E8E95570F}" destId="{494043F1-6C16-4FC5-A5A8-AD0F3F67A1B2}" srcOrd="12" destOrd="0" presId="urn:microsoft.com/office/officeart/2005/8/layout/vList2"/>
    <dgm:cxn modelId="{F4C5583A-E27B-4DAF-8D6F-90983E8AA649}" type="presParOf" srcId="{18932CCF-B202-4861-96FC-7D0E8E95570F}" destId="{57982A15-31BA-4413-A645-CCAF419E6513}" srcOrd="13" destOrd="0" presId="urn:microsoft.com/office/officeart/2005/8/layout/vList2"/>
    <dgm:cxn modelId="{AEA5B112-4C10-4028-B34D-77C7C71D623C}" type="presParOf" srcId="{18932CCF-B202-4861-96FC-7D0E8E95570F}" destId="{B73AF161-3EF3-41A2-B986-8571ADB58F6C}" srcOrd="14" destOrd="0" presId="urn:microsoft.com/office/officeart/2005/8/layout/vList2"/>
    <dgm:cxn modelId="{AEC9B7F3-50AC-464B-B72E-EC3D46DBC6D0}" type="presParOf" srcId="{18932CCF-B202-4861-96FC-7D0E8E95570F}" destId="{B3505D19-61E7-4AB2-B256-D1BAAAAB667D}" srcOrd="15" destOrd="0" presId="urn:microsoft.com/office/officeart/2005/8/layout/vList2"/>
    <dgm:cxn modelId="{B6089C9B-F27A-46BA-9BB3-7D634A3489C9}" type="presParOf" srcId="{18932CCF-B202-4861-96FC-7D0E8E95570F}" destId="{670AC137-DA43-407F-A92F-075F6ABF0232}" srcOrd="16" destOrd="0" presId="urn:microsoft.com/office/officeart/2005/8/layout/vList2"/>
    <dgm:cxn modelId="{B1685D9E-883C-4B3D-A8A0-45772CFB70DA}" type="presParOf" srcId="{18932CCF-B202-4861-96FC-7D0E8E95570F}" destId="{E4F25678-C837-4FE0-9382-A87DDA75B40B}" srcOrd="17" destOrd="0" presId="urn:microsoft.com/office/officeart/2005/8/layout/vList2"/>
    <dgm:cxn modelId="{094C172C-A014-4B10-9DF1-8AD20F6D41AA}" type="presParOf" srcId="{18932CCF-B202-4861-96FC-7D0E8E95570F}" destId="{74690664-03D7-4784-B5EA-CCA8BD2405DA}" srcOrd="18" destOrd="0" presId="urn:microsoft.com/office/officeart/2005/8/layout/vList2"/>
    <dgm:cxn modelId="{7086A7C7-883C-4125-B880-24F916E4AC9D}" type="presParOf" srcId="{18932CCF-B202-4861-96FC-7D0E8E95570F}" destId="{9BB0BDE5-33A1-4290-9CB5-C6801EEBFE41}" srcOrd="19" destOrd="0" presId="urn:microsoft.com/office/officeart/2005/8/layout/vList2"/>
    <dgm:cxn modelId="{920B75DD-0A40-47C9-8D65-6461521E306A}" type="presParOf" srcId="{18932CCF-B202-4861-96FC-7D0E8E95570F}" destId="{C5156243-9939-4174-B616-64BE89D88FAD}" srcOrd="20" destOrd="0" presId="urn:microsoft.com/office/officeart/2005/8/layout/vList2"/>
    <dgm:cxn modelId="{E6F7EA75-1079-4C9E-AD49-77EA77BEF55C}" type="presParOf" srcId="{18932CCF-B202-4861-96FC-7D0E8E95570F}" destId="{C8D5DC6A-87C7-4BAC-9CB0-5DBB379DEC21}" srcOrd="21" destOrd="0" presId="urn:microsoft.com/office/officeart/2005/8/layout/vList2"/>
    <dgm:cxn modelId="{71C6E520-B24C-4963-A65E-89FAD2FBDF76}" type="presParOf" srcId="{18932CCF-B202-4861-96FC-7D0E8E95570F}" destId="{33A24D78-5FB1-439F-9931-BA4696B94D83}"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FBCA1-4567-4287-8892-BE66E4A6A2A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r-TR"/>
        </a:p>
      </dgm:t>
    </dgm:pt>
    <dgm:pt modelId="{194B65D6-102D-4DBD-A79F-8C687C7FC4E5}">
      <dgm:prSet/>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dirty="0"/>
            <a:t>Farmakodinamik etkileşmeler, etkideki değişme yönüne göre</a:t>
          </a:r>
        </a:p>
      </dgm:t>
    </dgm:pt>
    <dgm:pt modelId="{54BF9BFB-C425-495C-9569-7EEC82DBFD67}" type="parTrans" cxnId="{1065F834-CDAE-4F0E-8EF9-001CC46454EE}">
      <dgm:prSet/>
      <dgm:spPr/>
      <dgm:t>
        <a:bodyPr/>
        <a:lstStyle/>
        <a:p>
          <a:endParaRPr lang="tr-TR"/>
        </a:p>
      </dgm:t>
    </dgm:pt>
    <dgm:pt modelId="{1E6FC76E-3C64-41A8-BF56-04D525E0C321}" type="sibTrans" cxnId="{1065F834-CDAE-4F0E-8EF9-001CC46454EE}">
      <dgm:prSet/>
      <dgm:spPr/>
      <dgm:t>
        <a:bodyPr/>
        <a:lstStyle/>
        <a:p>
          <a:endParaRPr lang="tr-TR"/>
        </a:p>
      </dgm:t>
    </dgm:pt>
    <dgm:pt modelId="{ABDF30B7-B5AD-4708-A87C-690E5894668F}">
      <dgm:prSet custT="1"/>
      <dgm:spPr>
        <a:solidFill>
          <a:schemeClr val="accent2">
            <a:lumMod val="20000"/>
            <a:lumOff val="80000"/>
          </a:schemeClr>
        </a:solidFill>
      </dgm:spPr>
      <dgm:t>
        <a:bodyPr/>
        <a:lstStyle/>
        <a:p>
          <a:pPr rtl="0"/>
          <a:r>
            <a:rPr lang="tr-TR" sz="2000" b="1" dirty="0">
              <a:solidFill>
                <a:srgbClr val="FF0000"/>
              </a:solidFill>
            </a:rPr>
            <a:t>antagonizma</a:t>
          </a:r>
          <a:r>
            <a:rPr lang="tr-TR" sz="2000" dirty="0"/>
            <a:t> </a:t>
          </a:r>
          <a:r>
            <a:rPr lang="tr-TR" sz="2000" b="1" dirty="0">
              <a:solidFill>
                <a:schemeClr val="accent5">
                  <a:lumMod val="75000"/>
                </a:schemeClr>
              </a:solidFill>
            </a:rPr>
            <a:t>(etkinin azaltılması) veya </a:t>
          </a:r>
          <a:r>
            <a:rPr lang="tr-TR" sz="2000" b="1" dirty="0">
              <a:solidFill>
                <a:srgbClr val="C00000"/>
              </a:solidFill>
            </a:rPr>
            <a:t>sinerjizma</a:t>
          </a:r>
          <a:r>
            <a:rPr lang="tr-TR" sz="2000" b="1" dirty="0">
              <a:solidFill>
                <a:schemeClr val="accent5">
                  <a:lumMod val="75000"/>
                </a:schemeClr>
              </a:solidFill>
            </a:rPr>
            <a:t> (etkinin artırılması) şeklinde olur.</a:t>
          </a:r>
        </a:p>
      </dgm:t>
    </dgm:pt>
    <dgm:pt modelId="{EA9E952F-2792-4D2E-B812-EAE82A582F16}" type="parTrans" cxnId="{E61CE73D-D898-4E6E-A4F9-D1F40565400B}">
      <dgm:prSet/>
      <dgm:spPr/>
      <dgm:t>
        <a:bodyPr/>
        <a:lstStyle/>
        <a:p>
          <a:endParaRPr lang="tr-TR"/>
        </a:p>
      </dgm:t>
    </dgm:pt>
    <dgm:pt modelId="{1DC8F483-36C6-41FC-90BC-749AFB7D5F29}" type="sibTrans" cxnId="{E61CE73D-D898-4E6E-A4F9-D1F40565400B}">
      <dgm:prSet/>
      <dgm:spPr/>
      <dgm:t>
        <a:bodyPr/>
        <a:lstStyle/>
        <a:p>
          <a:endParaRPr lang="tr-TR"/>
        </a:p>
      </dgm:t>
    </dgm:pt>
    <dgm:pt modelId="{230F16C0-9946-472A-BED7-14AE8D78B7B8}" type="pres">
      <dgm:prSet presAssocID="{DECFBCA1-4567-4287-8892-BE66E4A6A2A4}" presName="Name0" presStyleCnt="0">
        <dgm:presLayoutVars>
          <dgm:dir/>
          <dgm:animLvl val="lvl"/>
          <dgm:resizeHandles val="exact"/>
        </dgm:presLayoutVars>
      </dgm:prSet>
      <dgm:spPr/>
      <dgm:t>
        <a:bodyPr/>
        <a:lstStyle/>
        <a:p>
          <a:endParaRPr lang="tr-TR"/>
        </a:p>
      </dgm:t>
    </dgm:pt>
    <dgm:pt modelId="{0F559B99-3887-4097-93B7-754EE99DA0F9}" type="pres">
      <dgm:prSet presAssocID="{ABDF30B7-B5AD-4708-A87C-690E5894668F}" presName="boxAndChildren" presStyleCnt="0"/>
      <dgm:spPr/>
    </dgm:pt>
    <dgm:pt modelId="{2DC0F463-8800-42CD-9EA8-9DF89DAD6C10}" type="pres">
      <dgm:prSet presAssocID="{ABDF30B7-B5AD-4708-A87C-690E5894668F}" presName="parentTextBox" presStyleLbl="node1" presStyleIdx="0" presStyleCnt="2"/>
      <dgm:spPr/>
      <dgm:t>
        <a:bodyPr/>
        <a:lstStyle/>
        <a:p>
          <a:endParaRPr lang="tr-TR"/>
        </a:p>
      </dgm:t>
    </dgm:pt>
    <dgm:pt modelId="{34A290A5-93C6-4DA6-BD0B-60035316E8C3}" type="pres">
      <dgm:prSet presAssocID="{1E6FC76E-3C64-41A8-BF56-04D525E0C321}" presName="sp" presStyleCnt="0"/>
      <dgm:spPr/>
    </dgm:pt>
    <dgm:pt modelId="{3A21BD76-3F94-4CAE-9DEB-8642085A5428}" type="pres">
      <dgm:prSet presAssocID="{194B65D6-102D-4DBD-A79F-8C687C7FC4E5}" presName="arrowAndChildren" presStyleCnt="0"/>
      <dgm:spPr/>
    </dgm:pt>
    <dgm:pt modelId="{5CB39847-9D72-408D-B238-19646C2D0D58}" type="pres">
      <dgm:prSet presAssocID="{194B65D6-102D-4DBD-A79F-8C687C7FC4E5}" presName="parentTextArrow" presStyleLbl="node1" presStyleIdx="1" presStyleCnt="2"/>
      <dgm:spPr/>
      <dgm:t>
        <a:bodyPr/>
        <a:lstStyle/>
        <a:p>
          <a:endParaRPr lang="tr-TR"/>
        </a:p>
      </dgm:t>
    </dgm:pt>
  </dgm:ptLst>
  <dgm:cxnLst>
    <dgm:cxn modelId="{E61CE73D-D898-4E6E-A4F9-D1F40565400B}" srcId="{DECFBCA1-4567-4287-8892-BE66E4A6A2A4}" destId="{ABDF30B7-B5AD-4708-A87C-690E5894668F}" srcOrd="1" destOrd="0" parTransId="{EA9E952F-2792-4D2E-B812-EAE82A582F16}" sibTransId="{1DC8F483-36C6-41FC-90BC-749AFB7D5F29}"/>
    <dgm:cxn modelId="{1065F834-CDAE-4F0E-8EF9-001CC46454EE}" srcId="{DECFBCA1-4567-4287-8892-BE66E4A6A2A4}" destId="{194B65D6-102D-4DBD-A79F-8C687C7FC4E5}" srcOrd="0" destOrd="0" parTransId="{54BF9BFB-C425-495C-9569-7EEC82DBFD67}" sibTransId="{1E6FC76E-3C64-41A8-BF56-04D525E0C321}"/>
    <dgm:cxn modelId="{8E459039-A1D5-48A9-BA55-5FBEB363959D}" type="presOf" srcId="{DECFBCA1-4567-4287-8892-BE66E4A6A2A4}" destId="{230F16C0-9946-472A-BED7-14AE8D78B7B8}" srcOrd="0" destOrd="0" presId="urn:microsoft.com/office/officeart/2005/8/layout/process4"/>
    <dgm:cxn modelId="{54C6BC64-55F5-4D18-B38F-532DCA98C3DF}" type="presOf" srcId="{194B65D6-102D-4DBD-A79F-8C687C7FC4E5}" destId="{5CB39847-9D72-408D-B238-19646C2D0D58}" srcOrd="0" destOrd="0" presId="urn:microsoft.com/office/officeart/2005/8/layout/process4"/>
    <dgm:cxn modelId="{556201C3-10EA-4B83-B6CB-4C68475D1E38}" type="presOf" srcId="{ABDF30B7-B5AD-4708-A87C-690E5894668F}" destId="{2DC0F463-8800-42CD-9EA8-9DF89DAD6C10}" srcOrd="0" destOrd="0" presId="urn:microsoft.com/office/officeart/2005/8/layout/process4"/>
    <dgm:cxn modelId="{10AA0F1B-724C-4ADD-9920-99BC8537B4C7}" type="presParOf" srcId="{230F16C0-9946-472A-BED7-14AE8D78B7B8}" destId="{0F559B99-3887-4097-93B7-754EE99DA0F9}" srcOrd="0" destOrd="0" presId="urn:microsoft.com/office/officeart/2005/8/layout/process4"/>
    <dgm:cxn modelId="{517B6309-0F45-4B42-987F-77541A130C5D}" type="presParOf" srcId="{0F559B99-3887-4097-93B7-754EE99DA0F9}" destId="{2DC0F463-8800-42CD-9EA8-9DF89DAD6C10}" srcOrd="0" destOrd="0" presId="urn:microsoft.com/office/officeart/2005/8/layout/process4"/>
    <dgm:cxn modelId="{21B27216-7FDC-443C-8579-00E3562F9324}" type="presParOf" srcId="{230F16C0-9946-472A-BED7-14AE8D78B7B8}" destId="{34A290A5-93C6-4DA6-BD0B-60035316E8C3}" srcOrd="1" destOrd="0" presId="urn:microsoft.com/office/officeart/2005/8/layout/process4"/>
    <dgm:cxn modelId="{7AC68BEF-BA3E-436B-B570-114AD7F07376}" type="presParOf" srcId="{230F16C0-9946-472A-BED7-14AE8D78B7B8}" destId="{3A21BD76-3F94-4CAE-9DEB-8642085A5428}" srcOrd="2" destOrd="0" presId="urn:microsoft.com/office/officeart/2005/8/layout/process4"/>
    <dgm:cxn modelId="{3F4CEE28-022C-45CD-93DE-D30494602773}" type="presParOf" srcId="{3A21BD76-3F94-4CAE-9DEB-8642085A5428}" destId="{5CB39847-9D72-408D-B238-19646C2D0D5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2CDEF-7004-4C03-9E95-F7D2409F1FBB}"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tr-TR"/>
        </a:p>
      </dgm:t>
    </dgm:pt>
    <dgm:pt modelId="{44BAEFAD-DA75-4F7A-A26B-1AFDD8FEBAF4}">
      <dgm:prSet/>
      <dgm:spPr>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dirty="0"/>
            <a:t>İlaçların farmasötik şekil içinde veya injeksiyondan önce solüsyonlarının karıştırılması sırasında, </a:t>
          </a:r>
          <a:r>
            <a:rPr lang="tr-TR" b="1" dirty="0"/>
            <a:t>vücut dışında</a:t>
          </a:r>
          <a:r>
            <a:rPr lang="tr-TR" dirty="0"/>
            <a:t> birbiriyle fiziksel veya kimyasal etkileşme göstermesine denir.</a:t>
          </a:r>
        </a:p>
      </dgm:t>
    </dgm:pt>
    <dgm:pt modelId="{22E6B4D2-495D-40D8-8EEA-8C191432A42C}" type="parTrans" cxnId="{7566979B-C596-47CB-A58A-D5E5F3CFF6B8}">
      <dgm:prSet/>
      <dgm:spPr/>
      <dgm:t>
        <a:bodyPr/>
        <a:lstStyle/>
        <a:p>
          <a:endParaRPr lang="tr-TR"/>
        </a:p>
      </dgm:t>
    </dgm:pt>
    <dgm:pt modelId="{0D6B2047-1FE5-4816-B9E1-0EC963BC1C18}" type="sibTrans" cxnId="{7566979B-C596-47CB-A58A-D5E5F3CFF6B8}">
      <dgm:prSet/>
      <dgm:spPr/>
      <dgm:t>
        <a:bodyPr/>
        <a:lstStyle/>
        <a:p>
          <a:endParaRPr lang="tr-TR"/>
        </a:p>
      </dgm:t>
    </dgm:pt>
    <dgm:pt modelId="{84E0CA2F-55A1-454E-87D9-FC51B6FE342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1800" b="1" dirty="0">
              <a:solidFill>
                <a:srgbClr val="FF0000"/>
              </a:solidFill>
            </a:rPr>
            <a:t>farmasötik etkileşme veya geçimsizlik (inkompatibilite</a:t>
          </a:r>
          <a:r>
            <a:rPr lang="tr-TR" sz="1400" b="1" dirty="0"/>
            <a:t>)</a:t>
          </a:r>
          <a:r>
            <a:rPr lang="tr-TR" sz="1400" dirty="0"/>
            <a:t> </a:t>
          </a:r>
        </a:p>
      </dgm:t>
    </dgm:pt>
    <dgm:pt modelId="{C13B9932-7530-4021-9EE1-F30DC4FD15A9}" type="parTrans" cxnId="{65575BC0-530F-4494-BFD3-B22C6FF6ECDC}">
      <dgm:prSet/>
      <dgm:spPr/>
      <dgm:t>
        <a:bodyPr/>
        <a:lstStyle/>
        <a:p>
          <a:endParaRPr lang="tr-TR"/>
        </a:p>
      </dgm:t>
    </dgm:pt>
    <dgm:pt modelId="{AC163E0D-D930-4DA6-B824-CB22933332D3}" type="sibTrans" cxnId="{65575BC0-530F-4494-BFD3-B22C6FF6ECDC}">
      <dgm:prSet/>
      <dgm:spPr/>
      <dgm:t>
        <a:bodyPr/>
        <a:lstStyle/>
        <a:p>
          <a:endParaRPr lang="tr-TR"/>
        </a:p>
      </dgm:t>
    </dgm:pt>
    <dgm:pt modelId="{BE992336-24D1-4908-87C5-21B494E65241}" type="pres">
      <dgm:prSet presAssocID="{8D22CDEF-7004-4C03-9E95-F7D2409F1FBB}" presName="Name0" presStyleCnt="0">
        <dgm:presLayoutVars>
          <dgm:dir/>
          <dgm:resizeHandles val="exact"/>
        </dgm:presLayoutVars>
      </dgm:prSet>
      <dgm:spPr/>
      <dgm:t>
        <a:bodyPr/>
        <a:lstStyle/>
        <a:p>
          <a:endParaRPr lang="tr-TR"/>
        </a:p>
      </dgm:t>
    </dgm:pt>
    <dgm:pt modelId="{E972066F-32CA-4AF9-8A70-A51A45D2D936}" type="pres">
      <dgm:prSet presAssocID="{8D22CDEF-7004-4C03-9E95-F7D2409F1FBB}" presName="fgShape" presStyleLbl="fgShp" presStyleIdx="0" presStyleCnt="1"/>
      <dgm:spPr/>
    </dgm:pt>
    <dgm:pt modelId="{A074A149-31A5-495B-8137-041B50949770}" type="pres">
      <dgm:prSet presAssocID="{8D22CDEF-7004-4C03-9E95-F7D2409F1FBB}" presName="linComp" presStyleCnt="0"/>
      <dgm:spPr/>
    </dgm:pt>
    <dgm:pt modelId="{6D9565BB-5BB8-42B2-B3B2-C1DDB905D125}" type="pres">
      <dgm:prSet presAssocID="{44BAEFAD-DA75-4F7A-A26B-1AFDD8FEBAF4}" presName="compNode" presStyleCnt="0"/>
      <dgm:spPr/>
    </dgm:pt>
    <dgm:pt modelId="{6EC39876-2A04-4890-833E-160CDC945E45}" type="pres">
      <dgm:prSet presAssocID="{44BAEFAD-DA75-4F7A-A26B-1AFDD8FEBAF4}" presName="bkgdShape" presStyleLbl="node1" presStyleIdx="0" presStyleCnt="2" custLinFactNeighborX="-9844" custLinFactNeighborY="-275"/>
      <dgm:spPr/>
      <dgm:t>
        <a:bodyPr/>
        <a:lstStyle/>
        <a:p>
          <a:endParaRPr lang="tr-TR"/>
        </a:p>
      </dgm:t>
    </dgm:pt>
    <dgm:pt modelId="{842522C8-2A5A-417E-83D1-F74A4770DCDD}" type="pres">
      <dgm:prSet presAssocID="{44BAEFAD-DA75-4F7A-A26B-1AFDD8FEBAF4}" presName="nodeTx" presStyleLbl="node1" presStyleIdx="0" presStyleCnt="2">
        <dgm:presLayoutVars>
          <dgm:bulletEnabled val="1"/>
        </dgm:presLayoutVars>
      </dgm:prSet>
      <dgm:spPr/>
      <dgm:t>
        <a:bodyPr/>
        <a:lstStyle/>
        <a:p>
          <a:endParaRPr lang="tr-TR"/>
        </a:p>
      </dgm:t>
    </dgm:pt>
    <dgm:pt modelId="{E82B5AE2-1D89-4ACC-82B8-633584D161BB}" type="pres">
      <dgm:prSet presAssocID="{44BAEFAD-DA75-4F7A-A26B-1AFDD8FEBAF4}" presName="invisiNode" presStyleLbl="node1" presStyleIdx="0" presStyleCnt="2"/>
      <dgm:spPr/>
    </dgm:pt>
    <dgm:pt modelId="{41C2DC0A-28C5-41A4-921E-B51BF6A85B3C}" type="pres">
      <dgm:prSet presAssocID="{44BAEFAD-DA75-4F7A-A26B-1AFDD8FEBAF4}" presName="imagNode" presStyleLbl="fgImgPlace1" presStyleIdx="0" presStyleCnt="2" custScaleX="123043"/>
      <dgm:spPr>
        <a:blipFill rotWithShape="0">
          <a:blip xmlns:r="http://schemas.openxmlformats.org/officeDocument/2006/relationships" r:embed="rId1"/>
          <a:stretch>
            <a:fillRect/>
          </a:stretch>
        </a:blipFill>
      </dgm:spPr>
    </dgm:pt>
    <dgm:pt modelId="{809BE305-D6B4-49DC-982E-5D3D33E1D1EA}" type="pres">
      <dgm:prSet presAssocID="{0D6B2047-1FE5-4816-B9E1-0EC963BC1C18}" presName="sibTrans" presStyleLbl="sibTrans2D1" presStyleIdx="0" presStyleCnt="0"/>
      <dgm:spPr/>
      <dgm:t>
        <a:bodyPr/>
        <a:lstStyle/>
        <a:p>
          <a:endParaRPr lang="tr-TR"/>
        </a:p>
      </dgm:t>
    </dgm:pt>
    <dgm:pt modelId="{4F110102-9877-434D-8167-543B0CA6B60A}" type="pres">
      <dgm:prSet presAssocID="{84E0CA2F-55A1-454E-87D9-FC51B6FE342F}" presName="compNode" presStyleCnt="0"/>
      <dgm:spPr/>
    </dgm:pt>
    <dgm:pt modelId="{9B26E0FE-BEC9-4CA7-B29B-B313636162BA}" type="pres">
      <dgm:prSet presAssocID="{84E0CA2F-55A1-454E-87D9-FC51B6FE342F}" presName="bkgdShape" presStyleLbl="node1" presStyleIdx="1" presStyleCnt="2"/>
      <dgm:spPr/>
      <dgm:t>
        <a:bodyPr/>
        <a:lstStyle/>
        <a:p>
          <a:endParaRPr lang="tr-TR"/>
        </a:p>
      </dgm:t>
    </dgm:pt>
    <dgm:pt modelId="{7135CC83-CCE0-4F36-854E-2FDFFC457F9A}" type="pres">
      <dgm:prSet presAssocID="{84E0CA2F-55A1-454E-87D9-FC51B6FE342F}" presName="nodeTx" presStyleLbl="node1" presStyleIdx="1" presStyleCnt="2">
        <dgm:presLayoutVars>
          <dgm:bulletEnabled val="1"/>
        </dgm:presLayoutVars>
      </dgm:prSet>
      <dgm:spPr/>
      <dgm:t>
        <a:bodyPr/>
        <a:lstStyle/>
        <a:p>
          <a:endParaRPr lang="tr-TR"/>
        </a:p>
      </dgm:t>
    </dgm:pt>
    <dgm:pt modelId="{8811199D-93F6-4B2A-8F3E-F303029341BC}" type="pres">
      <dgm:prSet presAssocID="{84E0CA2F-55A1-454E-87D9-FC51B6FE342F}" presName="invisiNode" presStyleLbl="node1" presStyleIdx="1" presStyleCnt="2"/>
      <dgm:spPr/>
    </dgm:pt>
    <dgm:pt modelId="{0030F677-521D-4FD5-9404-48199D972BAE}" type="pres">
      <dgm:prSet presAssocID="{84E0CA2F-55A1-454E-87D9-FC51B6FE342F}" presName="imagNode" presStyleLbl="fgImgPlace1" presStyleIdx="1" presStyleCnt="2"/>
      <dgm:spPr>
        <a:blipFill rotWithShape="0">
          <a:blip xmlns:r="http://schemas.openxmlformats.org/officeDocument/2006/relationships" r:embed="rId2"/>
          <a:stretch>
            <a:fillRect/>
          </a:stretch>
        </a:blipFill>
      </dgm:spPr>
    </dgm:pt>
  </dgm:ptLst>
  <dgm:cxnLst>
    <dgm:cxn modelId="{0CDE0727-4D7D-41B8-9596-22ADDE1A5E55}" type="presOf" srcId="{0D6B2047-1FE5-4816-B9E1-0EC963BC1C18}" destId="{809BE305-D6B4-49DC-982E-5D3D33E1D1EA}" srcOrd="0" destOrd="0" presId="urn:microsoft.com/office/officeart/2005/8/layout/hList7#1"/>
    <dgm:cxn modelId="{3C36AA2F-CDEF-4D4C-88F5-F75729093DC9}" type="presOf" srcId="{84E0CA2F-55A1-454E-87D9-FC51B6FE342F}" destId="{7135CC83-CCE0-4F36-854E-2FDFFC457F9A}" srcOrd="1" destOrd="0" presId="urn:microsoft.com/office/officeart/2005/8/layout/hList7#1"/>
    <dgm:cxn modelId="{57241F3C-9DBB-4F99-A10A-F2FDD4D0EC91}" type="presOf" srcId="{8D22CDEF-7004-4C03-9E95-F7D2409F1FBB}" destId="{BE992336-24D1-4908-87C5-21B494E65241}" srcOrd="0" destOrd="0" presId="urn:microsoft.com/office/officeart/2005/8/layout/hList7#1"/>
    <dgm:cxn modelId="{7566979B-C596-47CB-A58A-D5E5F3CFF6B8}" srcId="{8D22CDEF-7004-4C03-9E95-F7D2409F1FBB}" destId="{44BAEFAD-DA75-4F7A-A26B-1AFDD8FEBAF4}" srcOrd="0" destOrd="0" parTransId="{22E6B4D2-495D-40D8-8EEA-8C191432A42C}" sibTransId="{0D6B2047-1FE5-4816-B9E1-0EC963BC1C18}"/>
    <dgm:cxn modelId="{65575BC0-530F-4494-BFD3-B22C6FF6ECDC}" srcId="{8D22CDEF-7004-4C03-9E95-F7D2409F1FBB}" destId="{84E0CA2F-55A1-454E-87D9-FC51B6FE342F}" srcOrd="1" destOrd="0" parTransId="{C13B9932-7530-4021-9EE1-F30DC4FD15A9}" sibTransId="{AC163E0D-D930-4DA6-B824-CB22933332D3}"/>
    <dgm:cxn modelId="{CA7845DF-6258-4B9F-B986-A8A8C7180C3F}" type="presOf" srcId="{84E0CA2F-55A1-454E-87D9-FC51B6FE342F}" destId="{9B26E0FE-BEC9-4CA7-B29B-B313636162BA}" srcOrd="0" destOrd="0" presId="urn:microsoft.com/office/officeart/2005/8/layout/hList7#1"/>
    <dgm:cxn modelId="{654A1219-BA98-48A1-B1A3-4A774A0AA17B}" type="presOf" srcId="{44BAEFAD-DA75-4F7A-A26B-1AFDD8FEBAF4}" destId="{842522C8-2A5A-417E-83D1-F74A4770DCDD}" srcOrd="1" destOrd="0" presId="urn:microsoft.com/office/officeart/2005/8/layout/hList7#1"/>
    <dgm:cxn modelId="{09DD7B1E-F24B-46D5-A614-11EDF4D8434D}" type="presOf" srcId="{44BAEFAD-DA75-4F7A-A26B-1AFDD8FEBAF4}" destId="{6EC39876-2A04-4890-833E-160CDC945E45}" srcOrd="0" destOrd="0" presId="urn:microsoft.com/office/officeart/2005/8/layout/hList7#1"/>
    <dgm:cxn modelId="{B2FDE617-2185-4316-8C80-76E30F14873E}" type="presParOf" srcId="{BE992336-24D1-4908-87C5-21B494E65241}" destId="{E972066F-32CA-4AF9-8A70-A51A45D2D936}" srcOrd="0" destOrd="0" presId="urn:microsoft.com/office/officeart/2005/8/layout/hList7#1"/>
    <dgm:cxn modelId="{9AB4470A-F0E8-4EC2-A18F-9CECFDC29D1E}" type="presParOf" srcId="{BE992336-24D1-4908-87C5-21B494E65241}" destId="{A074A149-31A5-495B-8137-041B50949770}" srcOrd="1" destOrd="0" presId="urn:microsoft.com/office/officeart/2005/8/layout/hList7#1"/>
    <dgm:cxn modelId="{6416FE2F-8D04-4225-A93B-BC991EAD31E0}" type="presParOf" srcId="{A074A149-31A5-495B-8137-041B50949770}" destId="{6D9565BB-5BB8-42B2-B3B2-C1DDB905D125}" srcOrd="0" destOrd="0" presId="urn:microsoft.com/office/officeart/2005/8/layout/hList7#1"/>
    <dgm:cxn modelId="{D6FD0C7D-F09B-4F64-BA14-5F3E3D0666B3}" type="presParOf" srcId="{6D9565BB-5BB8-42B2-B3B2-C1DDB905D125}" destId="{6EC39876-2A04-4890-833E-160CDC945E45}" srcOrd="0" destOrd="0" presId="urn:microsoft.com/office/officeart/2005/8/layout/hList7#1"/>
    <dgm:cxn modelId="{8D97D9BA-8E5C-4B9E-BABA-ABFA1B475CA7}" type="presParOf" srcId="{6D9565BB-5BB8-42B2-B3B2-C1DDB905D125}" destId="{842522C8-2A5A-417E-83D1-F74A4770DCDD}" srcOrd="1" destOrd="0" presId="urn:microsoft.com/office/officeart/2005/8/layout/hList7#1"/>
    <dgm:cxn modelId="{036C2DB7-28CD-4220-8628-E07668CED882}" type="presParOf" srcId="{6D9565BB-5BB8-42B2-B3B2-C1DDB905D125}" destId="{E82B5AE2-1D89-4ACC-82B8-633584D161BB}" srcOrd="2" destOrd="0" presId="urn:microsoft.com/office/officeart/2005/8/layout/hList7#1"/>
    <dgm:cxn modelId="{9E3C6CC1-9743-422F-94A6-6C46CC95B6F0}" type="presParOf" srcId="{6D9565BB-5BB8-42B2-B3B2-C1DDB905D125}" destId="{41C2DC0A-28C5-41A4-921E-B51BF6A85B3C}" srcOrd="3" destOrd="0" presId="urn:microsoft.com/office/officeart/2005/8/layout/hList7#1"/>
    <dgm:cxn modelId="{704C0C03-DAC0-4F85-9212-04279F66D2D2}" type="presParOf" srcId="{A074A149-31A5-495B-8137-041B50949770}" destId="{809BE305-D6B4-49DC-982E-5D3D33E1D1EA}" srcOrd="1" destOrd="0" presId="urn:microsoft.com/office/officeart/2005/8/layout/hList7#1"/>
    <dgm:cxn modelId="{B2F54A8F-0D6E-48D2-9D1D-D23A061C2087}" type="presParOf" srcId="{A074A149-31A5-495B-8137-041B50949770}" destId="{4F110102-9877-434D-8167-543B0CA6B60A}" srcOrd="2" destOrd="0" presId="urn:microsoft.com/office/officeart/2005/8/layout/hList7#1"/>
    <dgm:cxn modelId="{34A9AE6E-9E75-439F-BF3C-60A5CD04229D}" type="presParOf" srcId="{4F110102-9877-434D-8167-543B0CA6B60A}" destId="{9B26E0FE-BEC9-4CA7-B29B-B313636162BA}" srcOrd="0" destOrd="0" presId="urn:microsoft.com/office/officeart/2005/8/layout/hList7#1"/>
    <dgm:cxn modelId="{8B03D50C-16F9-4AF6-B4C2-8F573E6838B7}" type="presParOf" srcId="{4F110102-9877-434D-8167-543B0CA6B60A}" destId="{7135CC83-CCE0-4F36-854E-2FDFFC457F9A}" srcOrd="1" destOrd="0" presId="urn:microsoft.com/office/officeart/2005/8/layout/hList7#1"/>
    <dgm:cxn modelId="{F69F95AD-811A-48C8-9390-CEAAEE05CFCB}" type="presParOf" srcId="{4F110102-9877-434D-8167-543B0CA6B60A}" destId="{8811199D-93F6-4B2A-8F3E-F303029341BC}" srcOrd="2" destOrd="0" presId="urn:microsoft.com/office/officeart/2005/8/layout/hList7#1"/>
    <dgm:cxn modelId="{366F901F-1C28-4E43-A74C-46985B34FAE6}" type="presParOf" srcId="{4F110102-9877-434D-8167-543B0CA6B60A}" destId="{0030F677-521D-4FD5-9404-48199D972BA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FCE58-E269-4638-B574-2AF72C8BD6C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5999F8D5-5D0C-48BE-A35D-D08E1E907A1A}">
      <dgm:prSet custT="1"/>
      <dgm:spPr/>
      <dgm:t>
        <a:bodyPr/>
        <a:lstStyle/>
        <a:p>
          <a:pPr rtl="0"/>
          <a:r>
            <a:rPr lang="tr-TR" sz="1400" dirty="0">
              <a:solidFill>
                <a:srgbClr val="FF0000"/>
              </a:solidFill>
            </a:rPr>
            <a:t>Antagonizmada, </a:t>
          </a:r>
        </a:p>
      </dgm:t>
    </dgm:pt>
    <dgm:pt modelId="{439439B7-C674-4C2A-84DA-9DB6C702B661}" type="parTrans" cxnId="{9FC9CC25-3996-436A-95DC-E52A3A255AD2}">
      <dgm:prSet/>
      <dgm:spPr/>
      <dgm:t>
        <a:bodyPr/>
        <a:lstStyle/>
        <a:p>
          <a:endParaRPr lang="tr-TR"/>
        </a:p>
      </dgm:t>
    </dgm:pt>
    <dgm:pt modelId="{D5E1DA3E-7137-4C4F-A329-2141D5DF87ED}" type="sibTrans" cxnId="{9FC9CC25-3996-436A-95DC-E52A3A255AD2}">
      <dgm:prSet/>
      <dgm:spPr/>
      <dgm:t>
        <a:bodyPr/>
        <a:lstStyle/>
        <a:p>
          <a:endParaRPr lang="tr-TR"/>
        </a:p>
      </dgm:t>
    </dgm:pt>
    <dgm:pt modelId="{A79B3B8F-66A7-4684-998F-139EE99C7168}">
      <dgm:prSet/>
      <dgm:spPr/>
      <dgm:t>
        <a:bodyPr/>
        <a:lstStyle/>
        <a:p>
          <a:pPr rtl="0"/>
          <a:endParaRPr lang="tr-TR" dirty="0"/>
        </a:p>
      </dgm:t>
    </dgm:pt>
    <dgm:pt modelId="{257E8533-3FAF-4BA6-91A0-C7EC5469D224}" type="parTrans" cxnId="{CF0DF99E-ADAC-4990-BAF5-E7EF82B5E0EA}">
      <dgm:prSet/>
      <dgm:spPr/>
      <dgm:t>
        <a:bodyPr/>
        <a:lstStyle/>
        <a:p>
          <a:endParaRPr lang="tr-TR"/>
        </a:p>
      </dgm:t>
    </dgm:pt>
    <dgm:pt modelId="{D84720AC-BC6E-4248-8586-5CF82B567018}" type="sibTrans" cxnId="{CF0DF99E-ADAC-4990-BAF5-E7EF82B5E0EA}">
      <dgm:prSet/>
      <dgm:spPr/>
      <dgm:t>
        <a:bodyPr/>
        <a:lstStyle/>
        <a:p>
          <a:endParaRPr lang="tr-TR"/>
        </a:p>
      </dgm:t>
    </dgm:pt>
    <dgm:pt modelId="{EEE2DCC9-75F1-49BE-BD2C-D0D6D7E441C6}">
      <dgm:prSet/>
      <dgm:spPr/>
      <dgm:t>
        <a:bodyPr/>
        <a:lstStyle/>
        <a:p>
          <a:pPr rtl="0"/>
          <a:r>
            <a:rPr lang="tr-TR" dirty="0"/>
            <a:t>etkisi azalan ilaç </a:t>
          </a:r>
          <a:r>
            <a:rPr lang="tr-TR" b="1" dirty="0"/>
            <a:t>agonist</a:t>
          </a:r>
          <a:r>
            <a:rPr lang="tr-TR" dirty="0"/>
            <a:t>, </a:t>
          </a:r>
        </a:p>
      </dgm:t>
    </dgm:pt>
    <dgm:pt modelId="{EC96190F-EC5B-4DF2-8BBB-9F54B3F21A15}" type="parTrans" cxnId="{9E1B4B5D-7251-4E35-BFD0-E7132927DF44}">
      <dgm:prSet/>
      <dgm:spPr/>
      <dgm:t>
        <a:bodyPr/>
        <a:lstStyle/>
        <a:p>
          <a:endParaRPr lang="tr-TR"/>
        </a:p>
      </dgm:t>
    </dgm:pt>
    <dgm:pt modelId="{42F1C3A9-75A6-4918-ABA8-47E8C09D8369}" type="sibTrans" cxnId="{9E1B4B5D-7251-4E35-BFD0-E7132927DF44}">
      <dgm:prSet/>
      <dgm:spPr/>
      <dgm:t>
        <a:bodyPr/>
        <a:lstStyle/>
        <a:p>
          <a:endParaRPr lang="tr-TR"/>
        </a:p>
      </dgm:t>
    </dgm:pt>
    <dgm:pt modelId="{56A06C89-1CD5-4F0F-A941-CE7348C6C9DF}">
      <dgm:prSet/>
      <dgm:spPr/>
      <dgm:t>
        <a:bodyPr/>
        <a:lstStyle/>
        <a:p>
          <a:pPr rtl="0"/>
          <a:endParaRPr lang="tr-TR" dirty="0"/>
        </a:p>
      </dgm:t>
    </dgm:pt>
    <dgm:pt modelId="{A82069AB-51E4-4A28-B2CF-CBBB0B560498}" type="parTrans" cxnId="{D5B29A27-FA36-4464-BB48-D74FB37F2E7C}">
      <dgm:prSet/>
      <dgm:spPr/>
      <dgm:t>
        <a:bodyPr/>
        <a:lstStyle/>
        <a:p>
          <a:endParaRPr lang="tr-TR"/>
        </a:p>
      </dgm:t>
    </dgm:pt>
    <dgm:pt modelId="{1B11D600-41A3-4D9F-8B6A-0ACC81433CA3}" type="sibTrans" cxnId="{D5B29A27-FA36-4464-BB48-D74FB37F2E7C}">
      <dgm:prSet/>
      <dgm:spPr/>
      <dgm:t>
        <a:bodyPr/>
        <a:lstStyle/>
        <a:p>
          <a:endParaRPr lang="tr-TR"/>
        </a:p>
      </dgm:t>
    </dgm:pt>
    <dgm:pt modelId="{B482AE65-D5F4-45ED-8973-AC3768D54DE4}">
      <dgm:prSet/>
      <dgm:spPr/>
      <dgm:t>
        <a:bodyPr/>
        <a:lstStyle/>
        <a:p>
          <a:pPr rtl="0"/>
          <a:r>
            <a:rPr lang="tr-TR" dirty="0"/>
            <a:t>etkiyi azaltan ilaç </a:t>
          </a:r>
          <a:r>
            <a:rPr lang="tr-TR" b="1" dirty="0"/>
            <a:t>antagonist</a:t>
          </a:r>
          <a:r>
            <a:rPr lang="tr-TR" dirty="0"/>
            <a:t>tir.</a:t>
          </a:r>
        </a:p>
      </dgm:t>
    </dgm:pt>
    <dgm:pt modelId="{D2260F2A-8FA3-4573-BE39-F83AF468F2FC}" type="parTrans" cxnId="{2022FDCF-8DE6-48A5-8CF7-4AC16706BCB3}">
      <dgm:prSet/>
      <dgm:spPr/>
      <dgm:t>
        <a:bodyPr/>
        <a:lstStyle/>
        <a:p>
          <a:endParaRPr lang="tr-TR"/>
        </a:p>
      </dgm:t>
    </dgm:pt>
    <dgm:pt modelId="{2F3F9CB7-E700-4364-853F-8BC412923376}" type="sibTrans" cxnId="{2022FDCF-8DE6-48A5-8CF7-4AC16706BCB3}">
      <dgm:prSet/>
      <dgm:spPr/>
      <dgm:t>
        <a:bodyPr/>
        <a:lstStyle/>
        <a:p>
          <a:endParaRPr lang="tr-TR"/>
        </a:p>
      </dgm:t>
    </dgm:pt>
    <dgm:pt modelId="{27C31C83-9E84-4F7F-BAE8-9C31BF7DDEF2}">
      <dgm:prSet/>
      <dgm:spPr/>
      <dgm:t>
        <a:bodyPr/>
        <a:lstStyle/>
        <a:p>
          <a:pPr rtl="0"/>
          <a:endParaRPr lang="tr-TR" dirty="0"/>
        </a:p>
      </dgm:t>
    </dgm:pt>
    <dgm:pt modelId="{4AAF4885-1D9A-4787-8B4A-601FD2BEAC3B}" type="parTrans" cxnId="{3F8FCAD1-26A0-41DB-BDE3-A565C420D992}">
      <dgm:prSet/>
      <dgm:spPr/>
      <dgm:t>
        <a:bodyPr/>
        <a:lstStyle/>
        <a:p>
          <a:endParaRPr lang="tr-TR"/>
        </a:p>
      </dgm:t>
    </dgm:pt>
    <dgm:pt modelId="{FEA0FDD7-C5F4-43B4-87EE-A21EF96B65C1}" type="sibTrans" cxnId="{3F8FCAD1-26A0-41DB-BDE3-A565C420D992}">
      <dgm:prSet/>
      <dgm:spPr/>
      <dgm:t>
        <a:bodyPr/>
        <a:lstStyle/>
        <a:p>
          <a:endParaRPr lang="tr-TR"/>
        </a:p>
      </dgm:t>
    </dgm:pt>
    <dgm:pt modelId="{3979E5F9-CD9E-4002-ABF6-6868B125E02B}">
      <dgm:prSet/>
      <dgm:spPr/>
      <dgm:t>
        <a:bodyPr/>
        <a:lstStyle/>
        <a:p>
          <a:pPr rtl="0"/>
          <a:r>
            <a:rPr lang="tr-TR" b="1" dirty="0">
              <a:solidFill>
                <a:srgbClr val="7030A0"/>
              </a:solidFill>
            </a:rPr>
            <a:t>Üç türlü antagonizma ayırt edilir: </a:t>
          </a:r>
        </a:p>
      </dgm:t>
    </dgm:pt>
    <dgm:pt modelId="{5E65B04D-7753-4927-AD8E-D3BB987D359A}" type="parTrans" cxnId="{F2121559-706C-44CE-BA72-301CB4539AF5}">
      <dgm:prSet/>
      <dgm:spPr/>
      <dgm:t>
        <a:bodyPr/>
        <a:lstStyle/>
        <a:p>
          <a:endParaRPr lang="tr-TR"/>
        </a:p>
      </dgm:t>
    </dgm:pt>
    <dgm:pt modelId="{538A0B97-A690-4F77-99A6-B3B437E1C6C4}" type="sibTrans" cxnId="{F2121559-706C-44CE-BA72-301CB4539AF5}">
      <dgm:prSet/>
      <dgm:spPr/>
      <dgm:t>
        <a:bodyPr/>
        <a:lstStyle/>
        <a:p>
          <a:endParaRPr lang="tr-TR"/>
        </a:p>
      </dgm:t>
    </dgm:pt>
    <dgm:pt modelId="{495A56B5-AB00-4976-ABCC-1108F05A0ADD}">
      <dgm:prSet/>
      <dgm:spPr/>
      <dgm:t>
        <a:bodyPr/>
        <a:lstStyle/>
        <a:p>
          <a:pPr rtl="0"/>
          <a:endParaRPr lang="tr-TR" dirty="0"/>
        </a:p>
      </dgm:t>
    </dgm:pt>
    <dgm:pt modelId="{D4F2ABC0-FD09-44C1-9E43-10AE8D20C73E}" type="parTrans" cxnId="{A2A54E63-3483-4B06-AE68-60ECC6ACE5FF}">
      <dgm:prSet/>
      <dgm:spPr/>
      <dgm:t>
        <a:bodyPr/>
        <a:lstStyle/>
        <a:p>
          <a:endParaRPr lang="tr-TR"/>
        </a:p>
      </dgm:t>
    </dgm:pt>
    <dgm:pt modelId="{0FA9F8C6-F27F-400E-A11E-3932F1E3A5D3}" type="sibTrans" cxnId="{A2A54E63-3483-4B06-AE68-60ECC6ACE5FF}">
      <dgm:prSet/>
      <dgm:spPr/>
      <dgm:t>
        <a:bodyPr/>
        <a:lstStyle/>
        <a:p>
          <a:endParaRPr lang="tr-TR"/>
        </a:p>
      </dgm:t>
    </dgm:pt>
    <dgm:pt modelId="{98C4BABA-9A16-4043-9E4E-511305AABF71}" type="pres">
      <dgm:prSet presAssocID="{38AFCE58-E269-4638-B574-2AF72C8BD6CD}" presName="Name0" presStyleCnt="0">
        <dgm:presLayoutVars>
          <dgm:chMax val="7"/>
          <dgm:dir/>
          <dgm:animLvl val="lvl"/>
          <dgm:resizeHandles val="exact"/>
        </dgm:presLayoutVars>
      </dgm:prSet>
      <dgm:spPr/>
      <dgm:t>
        <a:bodyPr/>
        <a:lstStyle/>
        <a:p>
          <a:endParaRPr lang="tr-TR"/>
        </a:p>
      </dgm:t>
    </dgm:pt>
    <dgm:pt modelId="{AB403A3D-4BA0-4238-A00F-3849EEF69933}" type="pres">
      <dgm:prSet presAssocID="{5999F8D5-5D0C-48BE-A35D-D08E1E907A1A}" presName="circle1" presStyleLbl="node1" presStyleIdx="0" presStyleCnt="7"/>
      <dgm:spPr/>
    </dgm:pt>
    <dgm:pt modelId="{8A4EB0F0-9D5D-4540-9818-9514D789D1FF}" type="pres">
      <dgm:prSet presAssocID="{5999F8D5-5D0C-48BE-A35D-D08E1E907A1A}" presName="space" presStyleCnt="0"/>
      <dgm:spPr/>
    </dgm:pt>
    <dgm:pt modelId="{CF49D4FD-40EC-4240-B2C3-376B4ACAC250}" type="pres">
      <dgm:prSet presAssocID="{5999F8D5-5D0C-48BE-A35D-D08E1E907A1A}" presName="rect1" presStyleLbl="alignAcc1" presStyleIdx="0" presStyleCnt="7" custScaleX="130277" custScaleY="153973"/>
      <dgm:spPr/>
      <dgm:t>
        <a:bodyPr/>
        <a:lstStyle/>
        <a:p>
          <a:endParaRPr lang="tr-TR"/>
        </a:p>
      </dgm:t>
    </dgm:pt>
    <dgm:pt modelId="{08B4C7BE-B9F6-4FB4-84E3-5B42760C5379}" type="pres">
      <dgm:prSet presAssocID="{A79B3B8F-66A7-4684-998F-139EE99C7168}" presName="vertSpace2" presStyleLbl="node1" presStyleIdx="0" presStyleCnt="7"/>
      <dgm:spPr/>
    </dgm:pt>
    <dgm:pt modelId="{EFEA2D18-A8E2-48CD-B76F-20AAB1F3CCE9}" type="pres">
      <dgm:prSet presAssocID="{A79B3B8F-66A7-4684-998F-139EE99C7168}" presName="circle2" presStyleLbl="node1" presStyleIdx="1" presStyleCnt="7"/>
      <dgm:spPr/>
    </dgm:pt>
    <dgm:pt modelId="{86AD90C5-4C2C-4234-8DAE-ACB72C6B6C6F}" type="pres">
      <dgm:prSet presAssocID="{A79B3B8F-66A7-4684-998F-139EE99C7168}" presName="rect2" presStyleLbl="alignAcc1" presStyleIdx="1" presStyleCnt="7"/>
      <dgm:spPr/>
      <dgm:t>
        <a:bodyPr/>
        <a:lstStyle/>
        <a:p>
          <a:endParaRPr lang="tr-TR"/>
        </a:p>
      </dgm:t>
    </dgm:pt>
    <dgm:pt modelId="{BF00E930-A231-4F20-BC88-D5A48762BB4C}" type="pres">
      <dgm:prSet presAssocID="{EEE2DCC9-75F1-49BE-BD2C-D0D6D7E441C6}" presName="vertSpace3" presStyleLbl="node1" presStyleIdx="1" presStyleCnt="7"/>
      <dgm:spPr/>
    </dgm:pt>
    <dgm:pt modelId="{63D8A2C7-AD1F-4E7B-801B-9716D503F0F3}" type="pres">
      <dgm:prSet presAssocID="{EEE2DCC9-75F1-49BE-BD2C-D0D6D7E441C6}" presName="circle3" presStyleLbl="node1" presStyleIdx="2" presStyleCnt="7"/>
      <dgm:spPr/>
    </dgm:pt>
    <dgm:pt modelId="{2AF6E09C-D90D-48C1-B1CD-72BB0BCA0D93}" type="pres">
      <dgm:prSet presAssocID="{EEE2DCC9-75F1-49BE-BD2C-D0D6D7E441C6}" presName="rect3" presStyleLbl="alignAcc1" presStyleIdx="2" presStyleCnt="7"/>
      <dgm:spPr/>
      <dgm:t>
        <a:bodyPr/>
        <a:lstStyle/>
        <a:p>
          <a:endParaRPr lang="tr-TR"/>
        </a:p>
      </dgm:t>
    </dgm:pt>
    <dgm:pt modelId="{64D775BE-78D2-452B-B16A-91A98AA8311E}" type="pres">
      <dgm:prSet presAssocID="{56A06C89-1CD5-4F0F-A941-CE7348C6C9DF}" presName="vertSpace4" presStyleLbl="node1" presStyleIdx="2" presStyleCnt="7"/>
      <dgm:spPr/>
    </dgm:pt>
    <dgm:pt modelId="{9ED1A8FF-1565-4117-8AF7-11C2653DE08E}" type="pres">
      <dgm:prSet presAssocID="{56A06C89-1CD5-4F0F-A941-CE7348C6C9DF}" presName="circle4" presStyleLbl="node1" presStyleIdx="3" presStyleCnt="7"/>
      <dgm:spPr/>
    </dgm:pt>
    <dgm:pt modelId="{1BE5446A-729B-460A-9CDA-A0827BE4D1FA}" type="pres">
      <dgm:prSet presAssocID="{56A06C89-1CD5-4F0F-A941-CE7348C6C9DF}" presName="rect4" presStyleLbl="alignAcc1" presStyleIdx="3" presStyleCnt="7"/>
      <dgm:spPr/>
      <dgm:t>
        <a:bodyPr/>
        <a:lstStyle/>
        <a:p>
          <a:endParaRPr lang="tr-TR"/>
        </a:p>
      </dgm:t>
    </dgm:pt>
    <dgm:pt modelId="{A466D781-8915-4360-8967-C627A211CF6D}" type="pres">
      <dgm:prSet presAssocID="{B482AE65-D5F4-45ED-8973-AC3768D54DE4}" presName="vertSpace5" presStyleLbl="node1" presStyleIdx="3" presStyleCnt="7"/>
      <dgm:spPr/>
    </dgm:pt>
    <dgm:pt modelId="{FEC63B3B-B64F-4951-A87D-E1E959F94B11}" type="pres">
      <dgm:prSet presAssocID="{B482AE65-D5F4-45ED-8973-AC3768D54DE4}" presName="circle5" presStyleLbl="node1" presStyleIdx="4" presStyleCnt="7"/>
      <dgm:spPr/>
    </dgm:pt>
    <dgm:pt modelId="{D519386C-D558-4A1D-AF39-C9616E3B80FB}" type="pres">
      <dgm:prSet presAssocID="{B482AE65-D5F4-45ED-8973-AC3768D54DE4}" presName="rect5" presStyleLbl="alignAcc1" presStyleIdx="4" presStyleCnt="7"/>
      <dgm:spPr/>
      <dgm:t>
        <a:bodyPr/>
        <a:lstStyle/>
        <a:p>
          <a:endParaRPr lang="tr-TR"/>
        </a:p>
      </dgm:t>
    </dgm:pt>
    <dgm:pt modelId="{7DC8C1DC-C0C1-4A69-9A86-A6DA638ABCF5}" type="pres">
      <dgm:prSet presAssocID="{27C31C83-9E84-4F7F-BAE8-9C31BF7DDEF2}" presName="vertSpace6" presStyleLbl="node1" presStyleIdx="4" presStyleCnt="7"/>
      <dgm:spPr/>
    </dgm:pt>
    <dgm:pt modelId="{6DB0B4B2-6609-4380-8655-4533F189332D}" type="pres">
      <dgm:prSet presAssocID="{27C31C83-9E84-4F7F-BAE8-9C31BF7DDEF2}" presName="circle6" presStyleLbl="node1" presStyleIdx="5" presStyleCnt="7"/>
      <dgm:spPr/>
    </dgm:pt>
    <dgm:pt modelId="{67CB96D1-8FE1-47FC-8C27-F7587066C16D}" type="pres">
      <dgm:prSet presAssocID="{27C31C83-9E84-4F7F-BAE8-9C31BF7DDEF2}" presName="rect6" presStyleLbl="alignAcc1" presStyleIdx="5" presStyleCnt="7"/>
      <dgm:spPr/>
      <dgm:t>
        <a:bodyPr/>
        <a:lstStyle/>
        <a:p>
          <a:endParaRPr lang="tr-TR"/>
        </a:p>
      </dgm:t>
    </dgm:pt>
    <dgm:pt modelId="{06E68803-DD1B-4C03-8973-9AB8D32F3728}" type="pres">
      <dgm:prSet presAssocID="{3979E5F9-CD9E-4002-ABF6-6868B125E02B}" presName="vertSpace7" presStyleLbl="node1" presStyleIdx="5" presStyleCnt="7"/>
      <dgm:spPr/>
    </dgm:pt>
    <dgm:pt modelId="{CFA32018-D540-40EC-9ABF-9B03D97F6029}" type="pres">
      <dgm:prSet presAssocID="{3979E5F9-CD9E-4002-ABF6-6868B125E02B}" presName="circle7" presStyleLbl="node1" presStyleIdx="6" presStyleCnt="7"/>
      <dgm:spPr/>
    </dgm:pt>
    <dgm:pt modelId="{99064104-ADDB-4396-BD34-00681451C5F1}" type="pres">
      <dgm:prSet presAssocID="{3979E5F9-CD9E-4002-ABF6-6868B125E02B}" presName="rect7" presStyleLbl="alignAcc1" presStyleIdx="6" presStyleCnt="7" custScaleY="133048"/>
      <dgm:spPr/>
      <dgm:t>
        <a:bodyPr/>
        <a:lstStyle/>
        <a:p>
          <a:endParaRPr lang="tr-TR"/>
        </a:p>
      </dgm:t>
    </dgm:pt>
    <dgm:pt modelId="{28B4E653-44EB-4EAE-B204-6D8C9B86A303}" type="pres">
      <dgm:prSet presAssocID="{5999F8D5-5D0C-48BE-A35D-D08E1E907A1A}" presName="rect1ParTxNoCh" presStyleLbl="alignAcc1" presStyleIdx="6" presStyleCnt="7">
        <dgm:presLayoutVars>
          <dgm:chMax val="1"/>
          <dgm:bulletEnabled val="1"/>
        </dgm:presLayoutVars>
      </dgm:prSet>
      <dgm:spPr/>
      <dgm:t>
        <a:bodyPr/>
        <a:lstStyle/>
        <a:p>
          <a:endParaRPr lang="tr-TR"/>
        </a:p>
      </dgm:t>
    </dgm:pt>
    <dgm:pt modelId="{D1B0C58A-F197-4E6E-9060-80C5A1C4A0F7}" type="pres">
      <dgm:prSet presAssocID="{A79B3B8F-66A7-4684-998F-139EE99C7168}" presName="rect2ParTxNoCh" presStyleLbl="alignAcc1" presStyleIdx="6" presStyleCnt="7">
        <dgm:presLayoutVars>
          <dgm:chMax val="1"/>
          <dgm:bulletEnabled val="1"/>
        </dgm:presLayoutVars>
      </dgm:prSet>
      <dgm:spPr/>
      <dgm:t>
        <a:bodyPr/>
        <a:lstStyle/>
        <a:p>
          <a:endParaRPr lang="tr-TR"/>
        </a:p>
      </dgm:t>
    </dgm:pt>
    <dgm:pt modelId="{7AC6220E-2AA6-4607-90F4-1CC9E9EFF739}" type="pres">
      <dgm:prSet presAssocID="{EEE2DCC9-75F1-49BE-BD2C-D0D6D7E441C6}" presName="rect3ParTxNoCh" presStyleLbl="alignAcc1" presStyleIdx="6" presStyleCnt="7">
        <dgm:presLayoutVars>
          <dgm:chMax val="1"/>
          <dgm:bulletEnabled val="1"/>
        </dgm:presLayoutVars>
      </dgm:prSet>
      <dgm:spPr/>
      <dgm:t>
        <a:bodyPr/>
        <a:lstStyle/>
        <a:p>
          <a:endParaRPr lang="tr-TR"/>
        </a:p>
      </dgm:t>
    </dgm:pt>
    <dgm:pt modelId="{919582E0-B9E5-4C4A-B66D-D3134E0B16C3}" type="pres">
      <dgm:prSet presAssocID="{56A06C89-1CD5-4F0F-A941-CE7348C6C9DF}" presName="rect4ParTxNoCh" presStyleLbl="alignAcc1" presStyleIdx="6" presStyleCnt="7">
        <dgm:presLayoutVars>
          <dgm:chMax val="1"/>
          <dgm:bulletEnabled val="1"/>
        </dgm:presLayoutVars>
      </dgm:prSet>
      <dgm:spPr/>
      <dgm:t>
        <a:bodyPr/>
        <a:lstStyle/>
        <a:p>
          <a:endParaRPr lang="tr-TR"/>
        </a:p>
      </dgm:t>
    </dgm:pt>
    <dgm:pt modelId="{1214DE5B-16B8-42B2-BF29-7616637444F2}" type="pres">
      <dgm:prSet presAssocID="{B482AE65-D5F4-45ED-8973-AC3768D54DE4}" presName="rect5ParTxNoCh" presStyleLbl="alignAcc1" presStyleIdx="6" presStyleCnt="7">
        <dgm:presLayoutVars>
          <dgm:chMax val="1"/>
          <dgm:bulletEnabled val="1"/>
        </dgm:presLayoutVars>
      </dgm:prSet>
      <dgm:spPr/>
      <dgm:t>
        <a:bodyPr/>
        <a:lstStyle/>
        <a:p>
          <a:endParaRPr lang="tr-TR"/>
        </a:p>
      </dgm:t>
    </dgm:pt>
    <dgm:pt modelId="{FF01743D-0E3D-4DB9-B9AD-91D9D51AD4F2}" type="pres">
      <dgm:prSet presAssocID="{27C31C83-9E84-4F7F-BAE8-9C31BF7DDEF2}" presName="rect6ParTxNoCh" presStyleLbl="alignAcc1" presStyleIdx="6" presStyleCnt="7">
        <dgm:presLayoutVars>
          <dgm:chMax val="1"/>
          <dgm:bulletEnabled val="1"/>
        </dgm:presLayoutVars>
      </dgm:prSet>
      <dgm:spPr/>
      <dgm:t>
        <a:bodyPr/>
        <a:lstStyle/>
        <a:p>
          <a:endParaRPr lang="tr-TR"/>
        </a:p>
      </dgm:t>
    </dgm:pt>
    <dgm:pt modelId="{B8240234-174A-40A7-A644-D402564B56E7}" type="pres">
      <dgm:prSet presAssocID="{3979E5F9-CD9E-4002-ABF6-6868B125E02B}" presName="rect7ParTxNoCh" presStyleLbl="alignAcc1" presStyleIdx="6" presStyleCnt="7">
        <dgm:presLayoutVars>
          <dgm:chMax val="1"/>
          <dgm:bulletEnabled val="1"/>
        </dgm:presLayoutVars>
      </dgm:prSet>
      <dgm:spPr/>
      <dgm:t>
        <a:bodyPr/>
        <a:lstStyle/>
        <a:p>
          <a:endParaRPr lang="tr-TR"/>
        </a:p>
      </dgm:t>
    </dgm:pt>
  </dgm:ptLst>
  <dgm:cxnLst>
    <dgm:cxn modelId="{50BA1F4A-6B8E-47BC-B0BF-BE1100E6F46A}" type="presOf" srcId="{27C31C83-9E84-4F7F-BAE8-9C31BF7DDEF2}" destId="{67CB96D1-8FE1-47FC-8C27-F7587066C16D}" srcOrd="0" destOrd="0" presId="urn:microsoft.com/office/officeart/2005/8/layout/target3"/>
    <dgm:cxn modelId="{8AC17D24-1887-4F7A-B2BE-D5B5A8549C0C}" type="presOf" srcId="{B482AE65-D5F4-45ED-8973-AC3768D54DE4}" destId="{D519386C-D558-4A1D-AF39-C9616E3B80FB}" srcOrd="0" destOrd="0" presId="urn:microsoft.com/office/officeart/2005/8/layout/target3"/>
    <dgm:cxn modelId="{40E5D86D-FE39-4C78-B101-47E145E42BC9}" type="presOf" srcId="{56A06C89-1CD5-4F0F-A941-CE7348C6C9DF}" destId="{1BE5446A-729B-460A-9CDA-A0827BE4D1FA}" srcOrd="0" destOrd="0" presId="urn:microsoft.com/office/officeart/2005/8/layout/target3"/>
    <dgm:cxn modelId="{D5B29A27-FA36-4464-BB48-D74FB37F2E7C}" srcId="{38AFCE58-E269-4638-B574-2AF72C8BD6CD}" destId="{56A06C89-1CD5-4F0F-A941-CE7348C6C9DF}" srcOrd="3" destOrd="0" parTransId="{A82069AB-51E4-4A28-B2CF-CBBB0B560498}" sibTransId="{1B11D600-41A3-4D9F-8B6A-0ACC81433CA3}"/>
    <dgm:cxn modelId="{AB2E44B5-D497-4371-9BE0-B37F2B1FDDEE}" type="presOf" srcId="{3979E5F9-CD9E-4002-ABF6-6868B125E02B}" destId="{99064104-ADDB-4396-BD34-00681451C5F1}" srcOrd="0" destOrd="0" presId="urn:microsoft.com/office/officeart/2005/8/layout/target3"/>
    <dgm:cxn modelId="{F2121559-706C-44CE-BA72-301CB4539AF5}" srcId="{38AFCE58-E269-4638-B574-2AF72C8BD6CD}" destId="{3979E5F9-CD9E-4002-ABF6-6868B125E02B}" srcOrd="6" destOrd="0" parTransId="{5E65B04D-7753-4927-AD8E-D3BB987D359A}" sibTransId="{538A0B97-A690-4F77-99A6-B3B437E1C6C4}"/>
    <dgm:cxn modelId="{9FC9CC25-3996-436A-95DC-E52A3A255AD2}" srcId="{38AFCE58-E269-4638-B574-2AF72C8BD6CD}" destId="{5999F8D5-5D0C-48BE-A35D-D08E1E907A1A}" srcOrd="0" destOrd="0" parTransId="{439439B7-C674-4C2A-84DA-9DB6C702B661}" sibTransId="{D5E1DA3E-7137-4C4F-A329-2141D5DF87ED}"/>
    <dgm:cxn modelId="{55A29D0F-E138-4B98-A06D-AAA943771850}" type="presOf" srcId="{B482AE65-D5F4-45ED-8973-AC3768D54DE4}" destId="{1214DE5B-16B8-42B2-BF29-7616637444F2}" srcOrd="1" destOrd="0" presId="urn:microsoft.com/office/officeart/2005/8/layout/target3"/>
    <dgm:cxn modelId="{46118A07-7E1F-4964-A165-A718668117A5}" type="presOf" srcId="{EEE2DCC9-75F1-49BE-BD2C-D0D6D7E441C6}" destId="{7AC6220E-2AA6-4607-90F4-1CC9E9EFF739}" srcOrd="1" destOrd="0" presId="urn:microsoft.com/office/officeart/2005/8/layout/target3"/>
    <dgm:cxn modelId="{A2253380-9234-4C2B-81A1-FEA1B9745F59}" type="presOf" srcId="{38AFCE58-E269-4638-B574-2AF72C8BD6CD}" destId="{98C4BABA-9A16-4043-9E4E-511305AABF71}" srcOrd="0" destOrd="0" presId="urn:microsoft.com/office/officeart/2005/8/layout/target3"/>
    <dgm:cxn modelId="{4691888B-02E7-4ACD-A260-D72E41A7C39B}" type="presOf" srcId="{EEE2DCC9-75F1-49BE-BD2C-D0D6D7E441C6}" destId="{2AF6E09C-D90D-48C1-B1CD-72BB0BCA0D93}" srcOrd="0" destOrd="0" presId="urn:microsoft.com/office/officeart/2005/8/layout/target3"/>
    <dgm:cxn modelId="{16145942-E0B8-4AE1-A801-3E5A4D3E7842}" type="presOf" srcId="{A79B3B8F-66A7-4684-998F-139EE99C7168}" destId="{86AD90C5-4C2C-4234-8DAE-ACB72C6B6C6F}" srcOrd="0" destOrd="0" presId="urn:microsoft.com/office/officeart/2005/8/layout/target3"/>
    <dgm:cxn modelId="{09C01713-64AE-4709-B346-F8FE8C416B78}" type="presOf" srcId="{5999F8D5-5D0C-48BE-A35D-D08E1E907A1A}" destId="{28B4E653-44EB-4EAE-B204-6D8C9B86A303}" srcOrd="1" destOrd="0" presId="urn:microsoft.com/office/officeart/2005/8/layout/target3"/>
    <dgm:cxn modelId="{CF0DF99E-ADAC-4990-BAF5-E7EF82B5E0EA}" srcId="{38AFCE58-E269-4638-B574-2AF72C8BD6CD}" destId="{A79B3B8F-66A7-4684-998F-139EE99C7168}" srcOrd="1" destOrd="0" parTransId="{257E8533-3FAF-4BA6-91A0-C7EC5469D224}" sibTransId="{D84720AC-BC6E-4248-8586-5CF82B567018}"/>
    <dgm:cxn modelId="{2022FDCF-8DE6-48A5-8CF7-4AC16706BCB3}" srcId="{38AFCE58-E269-4638-B574-2AF72C8BD6CD}" destId="{B482AE65-D5F4-45ED-8973-AC3768D54DE4}" srcOrd="4" destOrd="0" parTransId="{D2260F2A-8FA3-4573-BE39-F83AF468F2FC}" sibTransId="{2F3F9CB7-E700-4364-853F-8BC412923376}"/>
    <dgm:cxn modelId="{BDC0FE1B-20B3-49DB-A43B-DB428D631842}" type="presOf" srcId="{5999F8D5-5D0C-48BE-A35D-D08E1E907A1A}" destId="{CF49D4FD-40EC-4240-B2C3-376B4ACAC250}" srcOrd="0" destOrd="0" presId="urn:microsoft.com/office/officeart/2005/8/layout/target3"/>
    <dgm:cxn modelId="{C78366CD-98D7-4637-A09B-3785C0CD015A}" type="presOf" srcId="{A79B3B8F-66A7-4684-998F-139EE99C7168}" destId="{D1B0C58A-F197-4E6E-9060-80C5A1C4A0F7}" srcOrd="1" destOrd="0" presId="urn:microsoft.com/office/officeart/2005/8/layout/target3"/>
    <dgm:cxn modelId="{3F8FCAD1-26A0-41DB-BDE3-A565C420D992}" srcId="{38AFCE58-E269-4638-B574-2AF72C8BD6CD}" destId="{27C31C83-9E84-4F7F-BAE8-9C31BF7DDEF2}" srcOrd="5" destOrd="0" parTransId="{4AAF4885-1D9A-4787-8B4A-601FD2BEAC3B}" sibTransId="{FEA0FDD7-C5F4-43B4-87EE-A21EF96B65C1}"/>
    <dgm:cxn modelId="{C4945FD1-FB01-45EB-BE39-54E2D4545BC9}" type="presOf" srcId="{27C31C83-9E84-4F7F-BAE8-9C31BF7DDEF2}" destId="{FF01743D-0E3D-4DB9-B9AD-91D9D51AD4F2}" srcOrd="1" destOrd="0" presId="urn:microsoft.com/office/officeart/2005/8/layout/target3"/>
    <dgm:cxn modelId="{ABF1A47A-1733-47B6-8AE3-6DB797BE04D5}" type="presOf" srcId="{56A06C89-1CD5-4F0F-A941-CE7348C6C9DF}" destId="{919582E0-B9E5-4C4A-B66D-D3134E0B16C3}" srcOrd="1" destOrd="0" presId="urn:microsoft.com/office/officeart/2005/8/layout/target3"/>
    <dgm:cxn modelId="{9E1B4B5D-7251-4E35-BFD0-E7132927DF44}" srcId="{38AFCE58-E269-4638-B574-2AF72C8BD6CD}" destId="{EEE2DCC9-75F1-49BE-BD2C-D0D6D7E441C6}" srcOrd="2" destOrd="0" parTransId="{EC96190F-EC5B-4DF2-8BBB-9F54B3F21A15}" sibTransId="{42F1C3A9-75A6-4918-ABA8-47E8C09D8369}"/>
    <dgm:cxn modelId="{A2A54E63-3483-4B06-AE68-60ECC6ACE5FF}" srcId="{38AFCE58-E269-4638-B574-2AF72C8BD6CD}" destId="{495A56B5-AB00-4976-ABCC-1108F05A0ADD}" srcOrd="7" destOrd="0" parTransId="{D4F2ABC0-FD09-44C1-9E43-10AE8D20C73E}" sibTransId="{0FA9F8C6-F27F-400E-A11E-3932F1E3A5D3}"/>
    <dgm:cxn modelId="{B1A2E085-80DD-4064-B8B2-E03CA8D6F721}" type="presOf" srcId="{3979E5F9-CD9E-4002-ABF6-6868B125E02B}" destId="{B8240234-174A-40A7-A644-D402564B56E7}" srcOrd="1" destOrd="0" presId="urn:microsoft.com/office/officeart/2005/8/layout/target3"/>
    <dgm:cxn modelId="{EE5441E6-0423-46CD-BCBC-4AC2DF952D53}" type="presParOf" srcId="{98C4BABA-9A16-4043-9E4E-511305AABF71}" destId="{AB403A3D-4BA0-4238-A00F-3849EEF69933}" srcOrd="0" destOrd="0" presId="urn:microsoft.com/office/officeart/2005/8/layout/target3"/>
    <dgm:cxn modelId="{BAD05A1F-198F-4790-BED7-2566FC48CA8D}" type="presParOf" srcId="{98C4BABA-9A16-4043-9E4E-511305AABF71}" destId="{8A4EB0F0-9D5D-4540-9818-9514D789D1FF}" srcOrd="1" destOrd="0" presId="urn:microsoft.com/office/officeart/2005/8/layout/target3"/>
    <dgm:cxn modelId="{21612711-3BA5-45FC-ADFC-B29B9FD0782D}" type="presParOf" srcId="{98C4BABA-9A16-4043-9E4E-511305AABF71}" destId="{CF49D4FD-40EC-4240-B2C3-376B4ACAC250}" srcOrd="2" destOrd="0" presId="urn:microsoft.com/office/officeart/2005/8/layout/target3"/>
    <dgm:cxn modelId="{AA4E43A8-7347-404D-A251-150C3C7D9BA5}" type="presParOf" srcId="{98C4BABA-9A16-4043-9E4E-511305AABF71}" destId="{08B4C7BE-B9F6-4FB4-84E3-5B42760C5379}" srcOrd="3" destOrd="0" presId="urn:microsoft.com/office/officeart/2005/8/layout/target3"/>
    <dgm:cxn modelId="{1390B544-5631-489E-A9DF-E1216E0495B7}" type="presParOf" srcId="{98C4BABA-9A16-4043-9E4E-511305AABF71}" destId="{EFEA2D18-A8E2-48CD-B76F-20AAB1F3CCE9}" srcOrd="4" destOrd="0" presId="urn:microsoft.com/office/officeart/2005/8/layout/target3"/>
    <dgm:cxn modelId="{837882AB-8E0E-4387-B28F-F283C867783C}" type="presParOf" srcId="{98C4BABA-9A16-4043-9E4E-511305AABF71}" destId="{86AD90C5-4C2C-4234-8DAE-ACB72C6B6C6F}" srcOrd="5" destOrd="0" presId="urn:microsoft.com/office/officeart/2005/8/layout/target3"/>
    <dgm:cxn modelId="{B2974C9E-27D9-4BCF-AFF0-9FE9A12EA3AD}" type="presParOf" srcId="{98C4BABA-9A16-4043-9E4E-511305AABF71}" destId="{BF00E930-A231-4F20-BC88-D5A48762BB4C}" srcOrd="6" destOrd="0" presId="urn:microsoft.com/office/officeart/2005/8/layout/target3"/>
    <dgm:cxn modelId="{596A8956-31A7-45C6-8E35-C59D554D198D}" type="presParOf" srcId="{98C4BABA-9A16-4043-9E4E-511305AABF71}" destId="{63D8A2C7-AD1F-4E7B-801B-9716D503F0F3}" srcOrd="7" destOrd="0" presId="urn:microsoft.com/office/officeart/2005/8/layout/target3"/>
    <dgm:cxn modelId="{53E0EC09-204C-49E7-81C0-C9DAC708EFD7}" type="presParOf" srcId="{98C4BABA-9A16-4043-9E4E-511305AABF71}" destId="{2AF6E09C-D90D-48C1-B1CD-72BB0BCA0D93}" srcOrd="8" destOrd="0" presId="urn:microsoft.com/office/officeart/2005/8/layout/target3"/>
    <dgm:cxn modelId="{A3D9D734-9113-474B-B657-82697F5FEA1C}" type="presParOf" srcId="{98C4BABA-9A16-4043-9E4E-511305AABF71}" destId="{64D775BE-78D2-452B-B16A-91A98AA8311E}" srcOrd="9" destOrd="0" presId="urn:microsoft.com/office/officeart/2005/8/layout/target3"/>
    <dgm:cxn modelId="{6F921E14-6296-4D1C-899A-F473E49613F4}" type="presParOf" srcId="{98C4BABA-9A16-4043-9E4E-511305AABF71}" destId="{9ED1A8FF-1565-4117-8AF7-11C2653DE08E}" srcOrd="10" destOrd="0" presId="urn:microsoft.com/office/officeart/2005/8/layout/target3"/>
    <dgm:cxn modelId="{A2638F08-6EBF-4CB8-9BE3-E29BDA278C87}" type="presParOf" srcId="{98C4BABA-9A16-4043-9E4E-511305AABF71}" destId="{1BE5446A-729B-460A-9CDA-A0827BE4D1FA}" srcOrd="11" destOrd="0" presId="urn:microsoft.com/office/officeart/2005/8/layout/target3"/>
    <dgm:cxn modelId="{9B40BF37-FCB0-4E20-A03C-82F07A482DF9}" type="presParOf" srcId="{98C4BABA-9A16-4043-9E4E-511305AABF71}" destId="{A466D781-8915-4360-8967-C627A211CF6D}" srcOrd="12" destOrd="0" presId="urn:microsoft.com/office/officeart/2005/8/layout/target3"/>
    <dgm:cxn modelId="{9FAD217F-FCED-410B-823B-F1500CB32BAA}" type="presParOf" srcId="{98C4BABA-9A16-4043-9E4E-511305AABF71}" destId="{FEC63B3B-B64F-4951-A87D-E1E959F94B11}" srcOrd="13" destOrd="0" presId="urn:microsoft.com/office/officeart/2005/8/layout/target3"/>
    <dgm:cxn modelId="{B0D0A237-8EBE-4D05-A68D-39F65BA728D5}" type="presParOf" srcId="{98C4BABA-9A16-4043-9E4E-511305AABF71}" destId="{D519386C-D558-4A1D-AF39-C9616E3B80FB}" srcOrd="14" destOrd="0" presId="urn:microsoft.com/office/officeart/2005/8/layout/target3"/>
    <dgm:cxn modelId="{3BCABF83-BA06-4EC9-97F1-4F696C1A069B}" type="presParOf" srcId="{98C4BABA-9A16-4043-9E4E-511305AABF71}" destId="{7DC8C1DC-C0C1-4A69-9A86-A6DA638ABCF5}" srcOrd="15" destOrd="0" presId="urn:microsoft.com/office/officeart/2005/8/layout/target3"/>
    <dgm:cxn modelId="{D2B6B3D4-4898-453C-9517-ED0443B9BA0F}" type="presParOf" srcId="{98C4BABA-9A16-4043-9E4E-511305AABF71}" destId="{6DB0B4B2-6609-4380-8655-4533F189332D}" srcOrd="16" destOrd="0" presId="urn:microsoft.com/office/officeart/2005/8/layout/target3"/>
    <dgm:cxn modelId="{81C001CE-6F49-4A82-9726-A69D1C0FD5AF}" type="presParOf" srcId="{98C4BABA-9A16-4043-9E4E-511305AABF71}" destId="{67CB96D1-8FE1-47FC-8C27-F7587066C16D}" srcOrd="17" destOrd="0" presId="urn:microsoft.com/office/officeart/2005/8/layout/target3"/>
    <dgm:cxn modelId="{0260F805-0165-4328-8400-954B8A5E9364}" type="presParOf" srcId="{98C4BABA-9A16-4043-9E4E-511305AABF71}" destId="{06E68803-DD1B-4C03-8973-9AB8D32F3728}" srcOrd="18" destOrd="0" presId="urn:microsoft.com/office/officeart/2005/8/layout/target3"/>
    <dgm:cxn modelId="{E9264715-C4D5-459C-9660-26A16295F0CE}" type="presParOf" srcId="{98C4BABA-9A16-4043-9E4E-511305AABF71}" destId="{CFA32018-D540-40EC-9ABF-9B03D97F6029}" srcOrd="19" destOrd="0" presId="urn:microsoft.com/office/officeart/2005/8/layout/target3"/>
    <dgm:cxn modelId="{4AAF5723-C7CF-4BC1-9918-AA7BBB4900B4}" type="presParOf" srcId="{98C4BABA-9A16-4043-9E4E-511305AABF71}" destId="{99064104-ADDB-4396-BD34-00681451C5F1}" srcOrd="20" destOrd="0" presId="urn:microsoft.com/office/officeart/2005/8/layout/target3"/>
    <dgm:cxn modelId="{4850C857-8C8C-46DC-83FA-501CA778FD07}" type="presParOf" srcId="{98C4BABA-9A16-4043-9E4E-511305AABF71}" destId="{28B4E653-44EB-4EAE-B204-6D8C9B86A303}" srcOrd="21" destOrd="0" presId="urn:microsoft.com/office/officeart/2005/8/layout/target3"/>
    <dgm:cxn modelId="{A4C80307-FF34-44F0-BEFB-0E71310B3B62}" type="presParOf" srcId="{98C4BABA-9A16-4043-9E4E-511305AABF71}" destId="{D1B0C58A-F197-4E6E-9060-80C5A1C4A0F7}" srcOrd="22" destOrd="0" presId="urn:microsoft.com/office/officeart/2005/8/layout/target3"/>
    <dgm:cxn modelId="{BDB193DC-611E-44BA-B9CA-BCE48174F7EE}" type="presParOf" srcId="{98C4BABA-9A16-4043-9E4E-511305AABF71}" destId="{7AC6220E-2AA6-4607-90F4-1CC9E9EFF739}" srcOrd="23" destOrd="0" presId="urn:microsoft.com/office/officeart/2005/8/layout/target3"/>
    <dgm:cxn modelId="{105FF640-DA16-4DB6-9F2E-5CC3E662A791}" type="presParOf" srcId="{98C4BABA-9A16-4043-9E4E-511305AABF71}" destId="{919582E0-B9E5-4C4A-B66D-D3134E0B16C3}" srcOrd="24" destOrd="0" presId="urn:microsoft.com/office/officeart/2005/8/layout/target3"/>
    <dgm:cxn modelId="{72F2348E-32FC-4450-9D4D-58BB949FBDFE}" type="presParOf" srcId="{98C4BABA-9A16-4043-9E4E-511305AABF71}" destId="{1214DE5B-16B8-42B2-BF29-7616637444F2}" srcOrd="25" destOrd="0" presId="urn:microsoft.com/office/officeart/2005/8/layout/target3"/>
    <dgm:cxn modelId="{367ECB2E-47E1-40B2-A0CA-AF3B414D51D8}" type="presParOf" srcId="{98C4BABA-9A16-4043-9E4E-511305AABF71}" destId="{FF01743D-0E3D-4DB9-B9AD-91D9D51AD4F2}" srcOrd="26" destOrd="0" presId="urn:microsoft.com/office/officeart/2005/8/layout/target3"/>
    <dgm:cxn modelId="{D8B2C533-F53F-465A-8137-2DFB34B534EF}" type="presParOf" srcId="{98C4BABA-9A16-4043-9E4E-511305AABF71}" destId="{B8240234-174A-40A7-A644-D402564B56E7}" srcOrd="2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235BFB-1746-4E3A-846F-08DED0FFE54A}"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tr-TR"/>
        </a:p>
      </dgm:t>
    </dgm:pt>
    <dgm:pt modelId="{FFB3ED1A-9ECE-4FC4-9C21-7F5BBFB845E0}">
      <dgm:prSet custT="1"/>
      <dgm:spPr>
        <a:solidFill>
          <a:schemeClr val="accent3">
            <a:lumMod val="60000"/>
            <a:lumOff val="40000"/>
          </a:schemeClr>
        </a:solidFill>
      </dgm:spPr>
      <dgm:t>
        <a:bodyPr/>
        <a:lstStyle/>
        <a:p>
          <a:pPr rtl="0"/>
          <a:r>
            <a:rPr lang="tr-TR" sz="1400" dirty="0">
              <a:solidFill>
                <a:schemeClr val="bg1"/>
              </a:solidFill>
            </a:rPr>
            <a:t>İki ilacın vücutta birbiri ile </a:t>
          </a:r>
          <a:r>
            <a:rPr lang="tr-TR" sz="1400" u="sng" dirty="0">
              <a:solidFill>
                <a:schemeClr val="bg1"/>
              </a:solidFill>
            </a:rPr>
            <a:t>fiziksel veya kimyasal kompleks oluşturması </a:t>
          </a:r>
          <a:r>
            <a:rPr lang="tr-TR" sz="1400" dirty="0">
              <a:solidFill>
                <a:schemeClr val="bg1"/>
              </a:solidFill>
            </a:rPr>
            <a:t>ve etkin olanın etkisiz hale getirilmesi olayıdır (heparin’in antikoagülan etkisini, onunla kompleks yapıp ortadan kaldıran </a:t>
          </a:r>
          <a:r>
            <a:rPr lang="tr-TR" sz="1400" u="sng" dirty="0">
              <a:solidFill>
                <a:schemeClr val="bg1"/>
              </a:solidFill>
            </a:rPr>
            <a:t>protamin sülfat </a:t>
          </a:r>
          <a:r>
            <a:rPr lang="tr-TR" sz="1400" dirty="0">
              <a:solidFill>
                <a:schemeClr val="bg1"/>
              </a:solidFill>
            </a:rPr>
            <a:t>arasındaki veya toksik metallerle belirli şelatör antidotlar arasındaki etkileşme gibi). </a:t>
          </a:r>
        </a:p>
      </dgm:t>
    </dgm:pt>
    <dgm:pt modelId="{0078DCEC-1B5B-43CF-9F96-6C220155B3E0}" type="parTrans" cxnId="{FC0CC919-1044-4DC8-BFD7-DB93755F2B4F}">
      <dgm:prSet/>
      <dgm:spPr/>
      <dgm:t>
        <a:bodyPr/>
        <a:lstStyle/>
        <a:p>
          <a:endParaRPr lang="tr-TR"/>
        </a:p>
      </dgm:t>
    </dgm:pt>
    <dgm:pt modelId="{419769C1-BF17-4EB5-9409-EE534D3DFE75}" type="sibTrans" cxnId="{FC0CC919-1044-4DC8-BFD7-DB93755F2B4F}">
      <dgm:prSet/>
      <dgm:spPr/>
      <dgm:t>
        <a:bodyPr/>
        <a:lstStyle/>
        <a:p>
          <a:endParaRPr lang="tr-TR"/>
        </a:p>
      </dgm:t>
    </dgm:pt>
    <dgm:pt modelId="{9A72BD89-0A0B-4189-AB5A-7BDB82FDEC74}">
      <dgm:prSet/>
      <dgm:spPr/>
      <dgm:t>
        <a:bodyPr/>
        <a:lstStyle/>
        <a:p>
          <a:pPr rtl="0"/>
          <a:endParaRPr lang="tr-TR" dirty="0"/>
        </a:p>
      </dgm:t>
    </dgm:pt>
    <dgm:pt modelId="{55104C22-B2B9-4808-9C29-BD369E6E85D7}" type="parTrans" cxnId="{55A20B74-E10E-474A-9767-B9B8BD822E80}">
      <dgm:prSet/>
      <dgm:spPr/>
      <dgm:t>
        <a:bodyPr/>
        <a:lstStyle/>
        <a:p>
          <a:endParaRPr lang="tr-TR"/>
        </a:p>
      </dgm:t>
    </dgm:pt>
    <dgm:pt modelId="{C3027B86-4605-4BBD-83B9-FB228300E2C4}" type="sibTrans" cxnId="{55A20B74-E10E-474A-9767-B9B8BD822E80}">
      <dgm:prSet/>
      <dgm:spPr/>
      <dgm:t>
        <a:bodyPr/>
        <a:lstStyle/>
        <a:p>
          <a:endParaRPr lang="tr-TR"/>
        </a:p>
      </dgm:t>
    </dgm:pt>
    <dgm:pt modelId="{3F30828C-83A5-43FF-9F5B-2A9A50842371}" type="pres">
      <dgm:prSet presAssocID="{67235BFB-1746-4E3A-846F-08DED0FFE54A}" presName="compositeShape" presStyleCnt="0">
        <dgm:presLayoutVars>
          <dgm:chMax val="2"/>
          <dgm:dir/>
          <dgm:resizeHandles val="exact"/>
        </dgm:presLayoutVars>
      </dgm:prSet>
      <dgm:spPr/>
      <dgm:t>
        <a:bodyPr/>
        <a:lstStyle/>
        <a:p>
          <a:endParaRPr lang="tr-TR"/>
        </a:p>
      </dgm:t>
    </dgm:pt>
    <dgm:pt modelId="{C0086FE8-D674-4B81-A544-E0F393380298}" type="pres">
      <dgm:prSet presAssocID="{FFB3ED1A-9ECE-4FC4-9C21-7F5BBFB845E0}" presName="upArrow" presStyleLbl="node1" presStyleIdx="0" presStyleCnt="2"/>
      <dgm:spPr/>
    </dgm:pt>
    <dgm:pt modelId="{890F867A-FD39-4290-9672-5D1886E1E414}" type="pres">
      <dgm:prSet presAssocID="{FFB3ED1A-9ECE-4FC4-9C21-7F5BBFB845E0}" presName="upArrowText" presStyleLbl="revTx" presStyleIdx="0" presStyleCnt="2" custLinFactNeighborX="5486" custLinFactNeighborY="41348">
        <dgm:presLayoutVars>
          <dgm:chMax val="0"/>
          <dgm:bulletEnabled val="1"/>
        </dgm:presLayoutVars>
      </dgm:prSet>
      <dgm:spPr/>
      <dgm:t>
        <a:bodyPr/>
        <a:lstStyle/>
        <a:p>
          <a:endParaRPr lang="tr-TR"/>
        </a:p>
      </dgm:t>
    </dgm:pt>
    <dgm:pt modelId="{FC6C048E-006A-43EC-B395-85CFDA46F31B}" type="pres">
      <dgm:prSet presAssocID="{9A72BD89-0A0B-4189-AB5A-7BDB82FDEC74}" presName="downArrow" presStyleLbl="node1" presStyleIdx="1" presStyleCnt="2"/>
      <dgm:spPr/>
    </dgm:pt>
    <dgm:pt modelId="{4CCC3D60-D47C-4DE0-915A-A4B01B4D4090}" type="pres">
      <dgm:prSet presAssocID="{9A72BD89-0A0B-4189-AB5A-7BDB82FDEC74}" presName="downArrowText" presStyleLbl="revTx" presStyleIdx="1" presStyleCnt="2">
        <dgm:presLayoutVars>
          <dgm:chMax val="0"/>
          <dgm:bulletEnabled val="1"/>
        </dgm:presLayoutVars>
      </dgm:prSet>
      <dgm:spPr/>
      <dgm:t>
        <a:bodyPr/>
        <a:lstStyle/>
        <a:p>
          <a:endParaRPr lang="tr-TR"/>
        </a:p>
      </dgm:t>
    </dgm:pt>
  </dgm:ptLst>
  <dgm:cxnLst>
    <dgm:cxn modelId="{FC0CC919-1044-4DC8-BFD7-DB93755F2B4F}" srcId="{67235BFB-1746-4E3A-846F-08DED0FFE54A}" destId="{FFB3ED1A-9ECE-4FC4-9C21-7F5BBFB845E0}" srcOrd="0" destOrd="0" parTransId="{0078DCEC-1B5B-43CF-9F96-6C220155B3E0}" sibTransId="{419769C1-BF17-4EB5-9409-EE534D3DFE75}"/>
    <dgm:cxn modelId="{55A20B74-E10E-474A-9767-B9B8BD822E80}" srcId="{67235BFB-1746-4E3A-846F-08DED0FFE54A}" destId="{9A72BD89-0A0B-4189-AB5A-7BDB82FDEC74}" srcOrd="1" destOrd="0" parTransId="{55104C22-B2B9-4808-9C29-BD369E6E85D7}" sibTransId="{C3027B86-4605-4BBD-83B9-FB228300E2C4}"/>
    <dgm:cxn modelId="{61FC617A-85EC-40AE-A80E-5CC6A880CCAE}" type="presOf" srcId="{9A72BD89-0A0B-4189-AB5A-7BDB82FDEC74}" destId="{4CCC3D60-D47C-4DE0-915A-A4B01B4D4090}" srcOrd="0" destOrd="0" presId="urn:microsoft.com/office/officeart/2005/8/layout/arrow4"/>
    <dgm:cxn modelId="{DB476A90-7D98-484F-95D6-D734E9F2452D}" type="presOf" srcId="{67235BFB-1746-4E3A-846F-08DED0FFE54A}" destId="{3F30828C-83A5-43FF-9F5B-2A9A50842371}" srcOrd="0" destOrd="0" presId="urn:microsoft.com/office/officeart/2005/8/layout/arrow4"/>
    <dgm:cxn modelId="{95BBA81C-922F-4695-BA7D-CBBEB75E6F2F}" type="presOf" srcId="{FFB3ED1A-9ECE-4FC4-9C21-7F5BBFB845E0}" destId="{890F867A-FD39-4290-9672-5D1886E1E414}" srcOrd="0" destOrd="0" presId="urn:microsoft.com/office/officeart/2005/8/layout/arrow4"/>
    <dgm:cxn modelId="{665D2B35-10F4-45C1-AD01-C58BC9B2D10D}" type="presParOf" srcId="{3F30828C-83A5-43FF-9F5B-2A9A50842371}" destId="{C0086FE8-D674-4B81-A544-E0F393380298}" srcOrd="0" destOrd="0" presId="urn:microsoft.com/office/officeart/2005/8/layout/arrow4"/>
    <dgm:cxn modelId="{09D1E044-3486-4A22-AC39-A4F305B55BC1}" type="presParOf" srcId="{3F30828C-83A5-43FF-9F5B-2A9A50842371}" destId="{890F867A-FD39-4290-9672-5D1886E1E414}" srcOrd="1" destOrd="0" presId="urn:microsoft.com/office/officeart/2005/8/layout/arrow4"/>
    <dgm:cxn modelId="{9061415E-9832-4965-A6E9-9B7320BC60A9}" type="presParOf" srcId="{3F30828C-83A5-43FF-9F5B-2A9A50842371}" destId="{FC6C048E-006A-43EC-B395-85CFDA46F31B}" srcOrd="2" destOrd="0" presId="urn:microsoft.com/office/officeart/2005/8/layout/arrow4"/>
    <dgm:cxn modelId="{B2F345F8-F382-4608-9174-F14D1BEF7280}" type="presParOf" srcId="{3F30828C-83A5-43FF-9F5B-2A9A50842371}" destId="{4CCC3D60-D47C-4DE0-915A-A4B01B4D409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0C345E-7FB4-41D6-8F5D-983A743A432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964DAE76-60EA-48A9-8286-AADFE12F6778}">
      <dgm:prSet/>
      <dgm:spPr/>
      <dgm:t>
        <a:bodyPr/>
        <a:lstStyle/>
        <a:p>
          <a:pPr rtl="0"/>
          <a:r>
            <a:rPr lang="tr-TR" dirty="0">
              <a:solidFill>
                <a:schemeClr val="bg1"/>
              </a:solidFill>
            </a:rPr>
            <a:t>Farklı hedef hücreleri veya aynı hücrede farklı yerleri zıt yönde etkileyen iki ilaç arasındaki antagonizmadır (vazokonstriktör adrenalinle </a:t>
          </a:r>
        </a:p>
        <a:p>
          <a:pPr rtl="0"/>
          <a:r>
            <a:rPr lang="tr-TR" dirty="0" err="1">
              <a:solidFill>
                <a:schemeClr val="bg1"/>
              </a:solidFill>
            </a:rPr>
            <a:t>vazodilatör</a:t>
          </a:r>
          <a:r>
            <a:rPr lang="tr-TR" dirty="0">
              <a:solidFill>
                <a:schemeClr val="bg1"/>
              </a:solidFill>
            </a:rPr>
            <a:t> nitratlar </a:t>
          </a:r>
        </a:p>
      </dgm:t>
    </dgm:pt>
    <dgm:pt modelId="{363E286F-8E6C-4C8E-8E21-0C1257F5876E}" type="parTrans" cxnId="{0B3F32EE-2B39-479E-8688-AF54A8E4C27E}">
      <dgm:prSet/>
      <dgm:spPr/>
      <dgm:t>
        <a:bodyPr/>
        <a:lstStyle/>
        <a:p>
          <a:endParaRPr lang="tr-TR">
            <a:solidFill>
              <a:schemeClr val="bg1"/>
            </a:solidFill>
          </a:endParaRPr>
        </a:p>
      </dgm:t>
    </dgm:pt>
    <dgm:pt modelId="{8E7A0028-E147-49DA-B701-EAA7ED2C8707}" type="sibTrans" cxnId="{0B3F32EE-2B39-479E-8688-AF54A8E4C27E}">
      <dgm:prSet/>
      <dgm:spPr/>
      <dgm:t>
        <a:bodyPr/>
        <a:lstStyle/>
        <a:p>
          <a:endParaRPr lang="tr-TR">
            <a:solidFill>
              <a:schemeClr val="bg1"/>
            </a:solidFill>
          </a:endParaRPr>
        </a:p>
      </dgm:t>
    </dgm:pt>
    <dgm:pt modelId="{146C5BE6-EB76-4987-8382-C8A715AF2458}">
      <dgm:prSet/>
      <dgm:spPr/>
      <dgm:t>
        <a:bodyPr/>
        <a:lstStyle/>
        <a:p>
          <a:pPr rtl="0"/>
          <a:r>
            <a:rPr lang="tr-TR" dirty="0">
              <a:solidFill>
                <a:schemeClr val="bg1"/>
              </a:solidFill>
            </a:rPr>
            <a:t>veya psikostimülan kafein ile hipnosedatif ilaçlar arasındaki antagonizma gibi). </a:t>
          </a:r>
        </a:p>
      </dgm:t>
    </dgm:pt>
    <dgm:pt modelId="{98967628-4816-4ECA-88CB-89D7B1E85791}" type="parTrans" cxnId="{FF66BBD3-EF4A-415A-8406-305975FB7672}">
      <dgm:prSet/>
      <dgm:spPr/>
      <dgm:t>
        <a:bodyPr/>
        <a:lstStyle/>
        <a:p>
          <a:endParaRPr lang="tr-TR">
            <a:solidFill>
              <a:schemeClr val="bg1"/>
            </a:solidFill>
          </a:endParaRPr>
        </a:p>
      </dgm:t>
    </dgm:pt>
    <dgm:pt modelId="{EE711358-4A4E-4D73-8F78-BAD9532A2625}" type="sibTrans" cxnId="{FF66BBD3-EF4A-415A-8406-305975FB7672}">
      <dgm:prSet/>
      <dgm:spPr/>
      <dgm:t>
        <a:bodyPr/>
        <a:lstStyle/>
        <a:p>
          <a:endParaRPr lang="tr-TR">
            <a:solidFill>
              <a:schemeClr val="bg1"/>
            </a:solidFill>
          </a:endParaRPr>
        </a:p>
      </dgm:t>
    </dgm:pt>
    <dgm:pt modelId="{D1C0B99E-ACB1-42C8-A699-1025058AF385}" type="pres">
      <dgm:prSet presAssocID="{BA0C345E-7FB4-41D6-8F5D-983A743A4324}" presName="CompostProcess" presStyleCnt="0">
        <dgm:presLayoutVars>
          <dgm:dir/>
          <dgm:resizeHandles val="exact"/>
        </dgm:presLayoutVars>
      </dgm:prSet>
      <dgm:spPr/>
      <dgm:t>
        <a:bodyPr/>
        <a:lstStyle/>
        <a:p>
          <a:endParaRPr lang="tr-TR"/>
        </a:p>
      </dgm:t>
    </dgm:pt>
    <dgm:pt modelId="{62A08820-0CAD-4F8A-A94E-67090843CFDA}" type="pres">
      <dgm:prSet presAssocID="{BA0C345E-7FB4-41D6-8F5D-983A743A4324}" presName="arrow" presStyleLbl="bgShp" presStyleIdx="0" presStyleCnt="1"/>
      <dgm:spPr/>
    </dgm:pt>
    <dgm:pt modelId="{F58CB66B-996B-41F9-B145-F45DDA54E28D}" type="pres">
      <dgm:prSet presAssocID="{BA0C345E-7FB4-41D6-8F5D-983A743A4324}" presName="linearProcess" presStyleCnt="0"/>
      <dgm:spPr/>
    </dgm:pt>
    <dgm:pt modelId="{D7EBE13E-9757-43C3-B91F-E1C7E4489E64}" type="pres">
      <dgm:prSet presAssocID="{964DAE76-60EA-48A9-8286-AADFE12F6778}" presName="textNode" presStyleLbl="node1" presStyleIdx="0" presStyleCnt="2" custScaleY="181638">
        <dgm:presLayoutVars>
          <dgm:bulletEnabled val="1"/>
        </dgm:presLayoutVars>
      </dgm:prSet>
      <dgm:spPr/>
      <dgm:t>
        <a:bodyPr/>
        <a:lstStyle/>
        <a:p>
          <a:endParaRPr lang="tr-TR"/>
        </a:p>
      </dgm:t>
    </dgm:pt>
    <dgm:pt modelId="{429FC312-3A90-4AB3-8F93-AA10B6C30359}" type="pres">
      <dgm:prSet presAssocID="{8E7A0028-E147-49DA-B701-EAA7ED2C8707}" presName="sibTrans" presStyleCnt="0"/>
      <dgm:spPr/>
    </dgm:pt>
    <dgm:pt modelId="{66B13E9F-77AD-404A-BDD5-F077E1B4C7D3}" type="pres">
      <dgm:prSet presAssocID="{146C5BE6-EB76-4987-8382-C8A715AF2458}" presName="textNode" presStyleLbl="node1" presStyleIdx="1" presStyleCnt="2" custScaleY="181638">
        <dgm:presLayoutVars>
          <dgm:bulletEnabled val="1"/>
        </dgm:presLayoutVars>
      </dgm:prSet>
      <dgm:spPr/>
      <dgm:t>
        <a:bodyPr/>
        <a:lstStyle/>
        <a:p>
          <a:endParaRPr lang="tr-TR"/>
        </a:p>
      </dgm:t>
    </dgm:pt>
  </dgm:ptLst>
  <dgm:cxnLst>
    <dgm:cxn modelId="{C0A452A7-564B-4AC8-A5AD-47F9B5872EDE}" type="presOf" srcId="{BA0C345E-7FB4-41D6-8F5D-983A743A4324}" destId="{D1C0B99E-ACB1-42C8-A699-1025058AF385}" srcOrd="0" destOrd="0" presId="urn:microsoft.com/office/officeart/2005/8/layout/hProcess9"/>
    <dgm:cxn modelId="{0B3F32EE-2B39-479E-8688-AF54A8E4C27E}" srcId="{BA0C345E-7FB4-41D6-8F5D-983A743A4324}" destId="{964DAE76-60EA-48A9-8286-AADFE12F6778}" srcOrd="0" destOrd="0" parTransId="{363E286F-8E6C-4C8E-8E21-0C1257F5876E}" sibTransId="{8E7A0028-E147-49DA-B701-EAA7ED2C8707}"/>
    <dgm:cxn modelId="{E5CC10B0-ADE6-4845-8BA8-A86F58DFE756}" type="presOf" srcId="{964DAE76-60EA-48A9-8286-AADFE12F6778}" destId="{D7EBE13E-9757-43C3-B91F-E1C7E4489E64}" srcOrd="0" destOrd="0" presId="urn:microsoft.com/office/officeart/2005/8/layout/hProcess9"/>
    <dgm:cxn modelId="{A2CE8DC9-0D87-41E4-A162-100A1F22AE70}" type="presOf" srcId="{146C5BE6-EB76-4987-8382-C8A715AF2458}" destId="{66B13E9F-77AD-404A-BDD5-F077E1B4C7D3}" srcOrd="0" destOrd="0" presId="urn:microsoft.com/office/officeart/2005/8/layout/hProcess9"/>
    <dgm:cxn modelId="{FF66BBD3-EF4A-415A-8406-305975FB7672}" srcId="{BA0C345E-7FB4-41D6-8F5D-983A743A4324}" destId="{146C5BE6-EB76-4987-8382-C8A715AF2458}" srcOrd="1" destOrd="0" parTransId="{98967628-4816-4ECA-88CB-89D7B1E85791}" sibTransId="{EE711358-4A4E-4D73-8F78-BAD9532A2625}"/>
    <dgm:cxn modelId="{CAE66B86-6F61-4902-A7FF-1DAD13AA706B}" type="presParOf" srcId="{D1C0B99E-ACB1-42C8-A699-1025058AF385}" destId="{62A08820-0CAD-4F8A-A94E-67090843CFDA}" srcOrd="0" destOrd="0" presId="urn:microsoft.com/office/officeart/2005/8/layout/hProcess9"/>
    <dgm:cxn modelId="{DD006369-0682-4B2E-8657-4E227A574BEE}" type="presParOf" srcId="{D1C0B99E-ACB1-42C8-A699-1025058AF385}" destId="{F58CB66B-996B-41F9-B145-F45DDA54E28D}" srcOrd="1" destOrd="0" presId="urn:microsoft.com/office/officeart/2005/8/layout/hProcess9"/>
    <dgm:cxn modelId="{EF7A2633-2156-42F1-BAE8-DECE25113779}" type="presParOf" srcId="{F58CB66B-996B-41F9-B145-F45DDA54E28D}" destId="{D7EBE13E-9757-43C3-B91F-E1C7E4489E64}" srcOrd="0" destOrd="0" presId="urn:microsoft.com/office/officeart/2005/8/layout/hProcess9"/>
    <dgm:cxn modelId="{2562F501-77E3-4C6A-A15F-92D9F17DB6CA}" type="presParOf" srcId="{F58CB66B-996B-41F9-B145-F45DDA54E28D}" destId="{429FC312-3A90-4AB3-8F93-AA10B6C30359}" srcOrd="1" destOrd="0" presId="urn:microsoft.com/office/officeart/2005/8/layout/hProcess9"/>
    <dgm:cxn modelId="{8D8FBF5C-4203-43E2-AB83-9421CC75B1BB}" type="presParOf" srcId="{F58CB66B-996B-41F9-B145-F45DDA54E28D}" destId="{66B13E9F-77AD-404A-BDD5-F077E1B4C7D3}" srcOrd="2" destOrd="0" presId="urn:microsoft.com/office/officeart/2005/8/layout/hProcess9"/>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ECA97F-4A12-4114-802F-AC8A39B5773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50EEE089-6FB6-43A7-8DE4-9DC391F1CAD0}">
      <dgm:prSet custT="1"/>
      <dgm:spPr/>
      <dgm:t>
        <a:bodyPr/>
        <a:lstStyle/>
        <a:p>
          <a:pPr rtl="0"/>
          <a:r>
            <a:rPr lang="tr-TR" sz="1200" dirty="0">
              <a:solidFill>
                <a:schemeClr val="bg1"/>
              </a:solidFill>
            </a:rPr>
            <a:t>Aynı reseptör türüne </a:t>
          </a:r>
          <a:r>
            <a:rPr lang="tr-TR" sz="1200" b="1" dirty="0">
              <a:solidFill>
                <a:schemeClr val="bg1"/>
              </a:solidFill>
            </a:rPr>
            <a:t>yüksek afiniteli</a:t>
          </a:r>
          <a:r>
            <a:rPr lang="tr-TR" sz="1200" dirty="0">
              <a:solidFill>
                <a:schemeClr val="bg1"/>
              </a:solidFill>
            </a:rPr>
            <a:t> şekilde bağlanabilen agonist ve antagonist ilaçlar arasındaki antagonizma şeklidir. </a:t>
          </a:r>
        </a:p>
      </dgm:t>
    </dgm:pt>
    <dgm:pt modelId="{AD7EB481-AEFD-4645-BD68-6F9910EB21BA}" type="parTrans" cxnId="{93CDF8BC-3280-4152-9D78-5C7FAE60293D}">
      <dgm:prSet/>
      <dgm:spPr/>
      <dgm:t>
        <a:bodyPr/>
        <a:lstStyle/>
        <a:p>
          <a:endParaRPr lang="tr-TR">
            <a:solidFill>
              <a:schemeClr val="bg1"/>
            </a:solidFill>
          </a:endParaRPr>
        </a:p>
      </dgm:t>
    </dgm:pt>
    <dgm:pt modelId="{B0326E92-C87B-4FF9-9E8E-7915776A818E}" type="sibTrans" cxnId="{93CDF8BC-3280-4152-9D78-5C7FAE60293D}">
      <dgm:prSet/>
      <dgm:spPr/>
      <dgm:t>
        <a:bodyPr/>
        <a:lstStyle/>
        <a:p>
          <a:endParaRPr lang="tr-TR">
            <a:solidFill>
              <a:schemeClr val="bg1"/>
            </a:solidFill>
          </a:endParaRPr>
        </a:p>
      </dgm:t>
    </dgm:pt>
    <dgm:pt modelId="{A7B9C8BB-0D3D-40A3-B397-7905683BA9FB}">
      <dgm:prSet/>
      <dgm:spPr/>
      <dgm:t>
        <a:bodyPr/>
        <a:lstStyle/>
        <a:p>
          <a:pPr rtl="0"/>
          <a:r>
            <a:rPr lang="tr-TR" b="1" dirty="0">
              <a:solidFill>
                <a:schemeClr val="bg1"/>
              </a:solidFill>
            </a:rPr>
            <a:t>Antagonistin hedef hücre üzerinde direkt  etkisi yoktur.</a:t>
          </a:r>
          <a:r>
            <a:rPr lang="tr-TR" dirty="0">
              <a:solidFill>
                <a:schemeClr val="bg1"/>
              </a:solidFill>
            </a:rPr>
            <a:t> </a:t>
          </a:r>
        </a:p>
      </dgm:t>
    </dgm:pt>
    <dgm:pt modelId="{88A6B78E-BE16-41EF-BA13-9EA55AD475F2}" type="parTrans" cxnId="{9E4982C9-7617-4C51-9312-B460141CB88F}">
      <dgm:prSet/>
      <dgm:spPr/>
      <dgm:t>
        <a:bodyPr/>
        <a:lstStyle/>
        <a:p>
          <a:endParaRPr lang="tr-TR">
            <a:solidFill>
              <a:schemeClr val="bg1"/>
            </a:solidFill>
          </a:endParaRPr>
        </a:p>
      </dgm:t>
    </dgm:pt>
    <dgm:pt modelId="{8A3CF8F7-DD1B-49B6-B4FD-0997F4DC9CC2}" type="sibTrans" cxnId="{9E4982C9-7617-4C51-9312-B460141CB88F}">
      <dgm:prSet/>
      <dgm:spPr/>
      <dgm:t>
        <a:bodyPr/>
        <a:lstStyle/>
        <a:p>
          <a:endParaRPr lang="tr-TR">
            <a:solidFill>
              <a:schemeClr val="bg1"/>
            </a:solidFill>
          </a:endParaRPr>
        </a:p>
      </dgm:t>
    </dgm:pt>
    <dgm:pt modelId="{F86EAE3C-811A-4CB5-8B3C-DDD16CB9A931}">
      <dgm:prSet custT="1"/>
      <dgm:spPr/>
      <dgm:t>
        <a:bodyPr/>
        <a:lstStyle/>
        <a:p>
          <a:pPr rtl="0"/>
          <a:r>
            <a:rPr lang="tr-TR" sz="1100" dirty="0">
              <a:solidFill>
                <a:schemeClr val="bg1"/>
              </a:solidFill>
            </a:rPr>
            <a:t>Ancak, agonist bir endojen etkin madde (nöromediyatör, hormon vb.) reseptör üzerinde tonik (sürekli) bir etki yapmaktaysa, onun etkisinin antagonist tarafından azaltılması veya ortadan kaldırılması in vivo uygulamalarda antagonistin indirekt etkisine neden olur (beta-adrenerjik reseptör blokörlerinin kalp hızını azaltması gibi).</a:t>
          </a:r>
        </a:p>
      </dgm:t>
    </dgm:pt>
    <dgm:pt modelId="{A9C1BBC4-304C-45AF-B103-1463F77B1195}" type="parTrans" cxnId="{CE3ED475-4976-4961-912F-340877A56D92}">
      <dgm:prSet/>
      <dgm:spPr/>
      <dgm:t>
        <a:bodyPr/>
        <a:lstStyle/>
        <a:p>
          <a:endParaRPr lang="tr-TR">
            <a:solidFill>
              <a:schemeClr val="bg1"/>
            </a:solidFill>
          </a:endParaRPr>
        </a:p>
      </dgm:t>
    </dgm:pt>
    <dgm:pt modelId="{F0E35085-EB99-486A-B221-CA5D006717EF}" type="sibTrans" cxnId="{CE3ED475-4976-4961-912F-340877A56D92}">
      <dgm:prSet/>
      <dgm:spPr/>
      <dgm:t>
        <a:bodyPr/>
        <a:lstStyle/>
        <a:p>
          <a:endParaRPr lang="tr-TR">
            <a:solidFill>
              <a:schemeClr val="bg1"/>
            </a:solidFill>
          </a:endParaRPr>
        </a:p>
      </dgm:t>
    </dgm:pt>
    <dgm:pt modelId="{C7B452AB-48DA-4039-AFE3-1A06931AC3E0}" type="pres">
      <dgm:prSet presAssocID="{EEECA97F-4A12-4114-802F-AC8A39B57736}" presName="Name0" presStyleCnt="0">
        <dgm:presLayoutVars>
          <dgm:dir/>
          <dgm:resizeHandles val="exact"/>
        </dgm:presLayoutVars>
      </dgm:prSet>
      <dgm:spPr/>
      <dgm:t>
        <a:bodyPr/>
        <a:lstStyle/>
        <a:p>
          <a:endParaRPr lang="tr-TR"/>
        </a:p>
      </dgm:t>
    </dgm:pt>
    <dgm:pt modelId="{F6108A14-C40F-4DD8-B2E0-47F8092269C7}" type="pres">
      <dgm:prSet presAssocID="{50EEE089-6FB6-43A7-8DE4-9DC391F1CAD0}" presName="node" presStyleLbl="node1" presStyleIdx="0" presStyleCnt="3" custScaleY="228303">
        <dgm:presLayoutVars>
          <dgm:bulletEnabled val="1"/>
        </dgm:presLayoutVars>
      </dgm:prSet>
      <dgm:spPr/>
      <dgm:t>
        <a:bodyPr/>
        <a:lstStyle/>
        <a:p>
          <a:endParaRPr lang="tr-TR"/>
        </a:p>
      </dgm:t>
    </dgm:pt>
    <dgm:pt modelId="{847F8CFD-33DF-4094-93F3-3C6CB3B7890B}" type="pres">
      <dgm:prSet presAssocID="{B0326E92-C87B-4FF9-9E8E-7915776A818E}" presName="sibTrans" presStyleLbl="sibTrans2D1" presStyleIdx="0" presStyleCnt="2"/>
      <dgm:spPr/>
      <dgm:t>
        <a:bodyPr/>
        <a:lstStyle/>
        <a:p>
          <a:endParaRPr lang="tr-TR"/>
        </a:p>
      </dgm:t>
    </dgm:pt>
    <dgm:pt modelId="{15C3BE42-DB85-43B0-A922-E5FB616F6E1A}" type="pres">
      <dgm:prSet presAssocID="{B0326E92-C87B-4FF9-9E8E-7915776A818E}" presName="connectorText" presStyleLbl="sibTrans2D1" presStyleIdx="0" presStyleCnt="2"/>
      <dgm:spPr/>
      <dgm:t>
        <a:bodyPr/>
        <a:lstStyle/>
        <a:p>
          <a:endParaRPr lang="tr-TR"/>
        </a:p>
      </dgm:t>
    </dgm:pt>
    <dgm:pt modelId="{FE9E1696-6ED7-40A1-B0A2-C0CAA22C3617}" type="pres">
      <dgm:prSet presAssocID="{A7B9C8BB-0D3D-40A3-B397-7905683BA9FB}" presName="node" presStyleLbl="node1" presStyleIdx="1" presStyleCnt="3" custScaleY="101137">
        <dgm:presLayoutVars>
          <dgm:bulletEnabled val="1"/>
        </dgm:presLayoutVars>
      </dgm:prSet>
      <dgm:spPr/>
      <dgm:t>
        <a:bodyPr/>
        <a:lstStyle/>
        <a:p>
          <a:endParaRPr lang="tr-TR"/>
        </a:p>
      </dgm:t>
    </dgm:pt>
    <dgm:pt modelId="{16C1DEC8-F8AE-4850-9683-C14684A95722}" type="pres">
      <dgm:prSet presAssocID="{8A3CF8F7-DD1B-49B6-B4FD-0997F4DC9CC2}" presName="sibTrans" presStyleLbl="sibTrans2D1" presStyleIdx="1" presStyleCnt="2"/>
      <dgm:spPr/>
      <dgm:t>
        <a:bodyPr/>
        <a:lstStyle/>
        <a:p>
          <a:endParaRPr lang="tr-TR"/>
        </a:p>
      </dgm:t>
    </dgm:pt>
    <dgm:pt modelId="{C7A7861D-9C62-4B83-BE4F-5C1D3B8B65B8}" type="pres">
      <dgm:prSet presAssocID="{8A3CF8F7-DD1B-49B6-B4FD-0997F4DC9CC2}" presName="connectorText" presStyleLbl="sibTrans2D1" presStyleIdx="1" presStyleCnt="2"/>
      <dgm:spPr/>
      <dgm:t>
        <a:bodyPr/>
        <a:lstStyle/>
        <a:p>
          <a:endParaRPr lang="tr-TR"/>
        </a:p>
      </dgm:t>
    </dgm:pt>
    <dgm:pt modelId="{3A0A2BE6-A40E-4A1B-9609-AA35F3686023}" type="pres">
      <dgm:prSet presAssocID="{F86EAE3C-811A-4CB5-8B3C-DDD16CB9A931}" presName="node" presStyleLbl="node1" presStyleIdx="2" presStyleCnt="3" custScaleY="221324">
        <dgm:presLayoutVars>
          <dgm:bulletEnabled val="1"/>
        </dgm:presLayoutVars>
      </dgm:prSet>
      <dgm:spPr/>
      <dgm:t>
        <a:bodyPr/>
        <a:lstStyle/>
        <a:p>
          <a:endParaRPr lang="tr-TR"/>
        </a:p>
      </dgm:t>
    </dgm:pt>
  </dgm:ptLst>
  <dgm:cxnLst>
    <dgm:cxn modelId="{CE3ED475-4976-4961-912F-340877A56D92}" srcId="{EEECA97F-4A12-4114-802F-AC8A39B57736}" destId="{F86EAE3C-811A-4CB5-8B3C-DDD16CB9A931}" srcOrd="2" destOrd="0" parTransId="{A9C1BBC4-304C-45AF-B103-1463F77B1195}" sibTransId="{F0E35085-EB99-486A-B221-CA5D006717EF}"/>
    <dgm:cxn modelId="{A98C7B73-3B13-4BC1-ABFD-54D132408FAC}" type="presOf" srcId="{8A3CF8F7-DD1B-49B6-B4FD-0997F4DC9CC2}" destId="{16C1DEC8-F8AE-4850-9683-C14684A95722}" srcOrd="0" destOrd="0" presId="urn:microsoft.com/office/officeart/2005/8/layout/process1"/>
    <dgm:cxn modelId="{CC0A8CC9-1302-4C54-A334-C343460824D8}" type="presOf" srcId="{B0326E92-C87B-4FF9-9E8E-7915776A818E}" destId="{15C3BE42-DB85-43B0-A922-E5FB616F6E1A}" srcOrd="1" destOrd="0" presId="urn:microsoft.com/office/officeart/2005/8/layout/process1"/>
    <dgm:cxn modelId="{724D891A-4A3C-4E88-8377-79B1BBF22C94}" type="presOf" srcId="{EEECA97F-4A12-4114-802F-AC8A39B57736}" destId="{C7B452AB-48DA-4039-AFE3-1A06931AC3E0}" srcOrd="0" destOrd="0" presId="urn:microsoft.com/office/officeart/2005/8/layout/process1"/>
    <dgm:cxn modelId="{D38A0D3B-088F-400E-9B5C-B43AE91ADB50}" type="presOf" srcId="{A7B9C8BB-0D3D-40A3-B397-7905683BA9FB}" destId="{FE9E1696-6ED7-40A1-B0A2-C0CAA22C3617}" srcOrd="0" destOrd="0" presId="urn:microsoft.com/office/officeart/2005/8/layout/process1"/>
    <dgm:cxn modelId="{81677F48-D9FF-4763-9950-E14BB26BBC65}" type="presOf" srcId="{8A3CF8F7-DD1B-49B6-B4FD-0997F4DC9CC2}" destId="{C7A7861D-9C62-4B83-BE4F-5C1D3B8B65B8}" srcOrd="1" destOrd="0" presId="urn:microsoft.com/office/officeart/2005/8/layout/process1"/>
    <dgm:cxn modelId="{9E4982C9-7617-4C51-9312-B460141CB88F}" srcId="{EEECA97F-4A12-4114-802F-AC8A39B57736}" destId="{A7B9C8BB-0D3D-40A3-B397-7905683BA9FB}" srcOrd="1" destOrd="0" parTransId="{88A6B78E-BE16-41EF-BA13-9EA55AD475F2}" sibTransId="{8A3CF8F7-DD1B-49B6-B4FD-0997F4DC9CC2}"/>
    <dgm:cxn modelId="{CB0141E9-1312-4F55-B2F6-FA8A6D35F62E}" type="presOf" srcId="{B0326E92-C87B-4FF9-9E8E-7915776A818E}" destId="{847F8CFD-33DF-4094-93F3-3C6CB3B7890B}" srcOrd="0" destOrd="0" presId="urn:microsoft.com/office/officeart/2005/8/layout/process1"/>
    <dgm:cxn modelId="{0EA95595-55B9-4A65-9BDA-81F327A757B7}" type="presOf" srcId="{50EEE089-6FB6-43A7-8DE4-9DC391F1CAD0}" destId="{F6108A14-C40F-4DD8-B2E0-47F8092269C7}" srcOrd="0" destOrd="0" presId="urn:microsoft.com/office/officeart/2005/8/layout/process1"/>
    <dgm:cxn modelId="{93CDF8BC-3280-4152-9D78-5C7FAE60293D}" srcId="{EEECA97F-4A12-4114-802F-AC8A39B57736}" destId="{50EEE089-6FB6-43A7-8DE4-9DC391F1CAD0}" srcOrd="0" destOrd="0" parTransId="{AD7EB481-AEFD-4645-BD68-6F9910EB21BA}" sibTransId="{B0326E92-C87B-4FF9-9E8E-7915776A818E}"/>
    <dgm:cxn modelId="{DE5A8D65-EB1B-4408-BAA5-4D03B2B51DEB}" type="presOf" srcId="{F86EAE3C-811A-4CB5-8B3C-DDD16CB9A931}" destId="{3A0A2BE6-A40E-4A1B-9609-AA35F3686023}" srcOrd="0" destOrd="0" presId="urn:microsoft.com/office/officeart/2005/8/layout/process1"/>
    <dgm:cxn modelId="{30FE0A9C-128F-44EA-98A1-A978600DE217}" type="presParOf" srcId="{C7B452AB-48DA-4039-AFE3-1A06931AC3E0}" destId="{F6108A14-C40F-4DD8-B2E0-47F8092269C7}" srcOrd="0" destOrd="0" presId="urn:microsoft.com/office/officeart/2005/8/layout/process1"/>
    <dgm:cxn modelId="{961DF630-1032-4D1E-8D96-8C10E058D704}" type="presParOf" srcId="{C7B452AB-48DA-4039-AFE3-1A06931AC3E0}" destId="{847F8CFD-33DF-4094-93F3-3C6CB3B7890B}" srcOrd="1" destOrd="0" presId="urn:microsoft.com/office/officeart/2005/8/layout/process1"/>
    <dgm:cxn modelId="{E6AAC8F5-00BF-4FE1-B67C-00A00C37B9CC}" type="presParOf" srcId="{847F8CFD-33DF-4094-93F3-3C6CB3B7890B}" destId="{15C3BE42-DB85-43B0-A922-E5FB616F6E1A}" srcOrd="0" destOrd="0" presId="urn:microsoft.com/office/officeart/2005/8/layout/process1"/>
    <dgm:cxn modelId="{9C9854F4-D50D-4E88-89A4-EFA5AF2AB4E3}" type="presParOf" srcId="{C7B452AB-48DA-4039-AFE3-1A06931AC3E0}" destId="{FE9E1696-6ED7-40A1-B0A2-C0CAA22C3617}" srcOrd="2" destOrd="0" presId="urn:microsoft.com/office/officeart/2005/8/layout/process1"/>
    <dgm:cxn modelId="{6579F30B-6D60-451A-9D1B-AA71F7603AB3}" type="presParOf" srcId="{C7B452AB-48DA-4039-AFE3-1A06931AC3E0}" destId="{16C1DEC8-F8AE-4850-9683-C14684A95722}" srcOrd="3" destOrd="0" presId="urn:microsoft.com/office/officeart/2005/8/layout/process1"/>
    <dgm:cxn modelId="{A5FA988B-948B-4AE7-B56E-EB556E24FD74}" type="presParOf" srcId="{16C1DEC8-F8AE-4850-9683-C14684A95722}" destId="{C7A7861D-9C62-4B83-BE4F-5C1D3B8B65B8}" srcOrd="0" destOrd="0" presId="urn:microsoft.com/office/officeart/2005/8/layout/process1"/>
    <dgm:cxn modelId="{08DEE067-7DC1-4754-B1A4-BC03A23BA515}" type="presParOf" srcId="{C7B452AB-48DA-4039-AFE3-1A06931AC3E0}" destId="{3A0A2BE6-A40E-4A1B-9609-AA35F368602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9AAFBB-6866-419F-A195-ABF2E58B06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228A3DB-309F-4024-B34F-9DDD306A9DDA}">
      <dgm:prSet/>
      <dgm:spPr/>
      <dgm:t>
        <a:bodyPr/>
        <a:lstStyle/>
        <a:p>
          <a:pPr rtl="0"/>
          <a:r>
            <a:rPr lang="tr-TR" dirty="0">
              <a:solidFill>
                <a:schemeClr val="bg1"/>
              </a:solidFill>
            </a:rPr>
            <a:t>Reseptörlerle kovalent (</a:t>
          </a:r>
          <a:r>
            <a:rPr lang="tr-TR" b="1" dirty="0">
              <a:solidFill>
                <a:schemeClr val="bg1"/>
              </a:solidFill>
            </a:rPr>
            <a:t>irreversibl</a:t>
          </a:r>
          <a:r>
            <a:rPr lang="tr-TR" dirty="0">
              <a:solidFill>
                <a:schemeClr val="bg1"/>
              </a:solidFill>
            </a:rPr>
            <a:t>) şeklinde bağlanan </a:t>
          </a:r>
          <a:r>
            <a:rPr lang="tr-TR" u="sng" dirty="0">
              <a:solidFill>
                <a:schemeClr val="bg1"/>
              </a:solidFill>
              <a:effectLst>
                <a:outerShdw blurRad="38100" dist="38100" dir="2700000" algn="tl">
                  <a:srgbClr val="000000">
                    <a:alpha val="43137"/>
                  </a:srgbClr>
                </a:outerShdw>
              </a:effectLst>
            </a:rPr>
            <a:t>az sayıda antagonist ilaçlar</a:t>
          </a:r>
          <a:r>
            <a:rPr lang="tr-TR" dirty="0">
              <a:solidFill>
                <a:schemeClr val="bg1"/>
              </a:solidFill>
            </a:rPr>
            <a:t>, </a:t>
          </a:r>
          <a:r>
            <a:rPr lang="tr-TR" b="1" dirty="0">
              <a:solidFill>
                <a:schemeClr val="bg1"/>
              </a:solidFill>
            </a:rPr>
            <a:t>kompetitif-olmayan </a:t>
          </a:r>
          <a:r>
            <a:rPr lang="tr-TR" dirty="0">
              <a:solidFill>
                <a:schemeClr val="bg1"/>
              </a:solidFill>
            </a:rPr>
            <a:t>(non-kompetitif) antagonizmaya neden olur. </a:t>
          </a:r>
        </a:p>
      </dgm:t>
    </dgm:pt>
    <dgm:pt modelId="{749BA614-3FE1-49B8-8226-4C55317C5407}" type="parTrans" cxnId="{3326E06E-E08E-426D-8D46-3B3559165F25}">
      <dgm:prSet/>
      <dgm:spPr/>
      <dgm:t>
        <a:bodyPr/>
        <a:lstStyle/>
        <a:p>
          <a:endParaRPr lang="tr-TR">
            <a:solidFill>
              <a:schemeClr val="bg1"/>
            </a:solidFill>
          </a:endParaRPr>
        </a:p>
      </dgm:t>
    </dgm:pt>
    <dgm:pt modelId="{C0F4716F-FC9B-48D2-B32E-170AF14EB56A}" type="sibTrans" cxnId="{3326E06E-E08E-426D-8D46-3B3559165F25}">
      <dgm:prSet/>
      <dgm:spPr/>
      <dgm:t>
        <a:bodyPr/>
        <a:lstStyle/>
        <a:p>
          <a:endParaRPr lang="tr-TR">
            <a:solidFill>
              <a:schemeClr val="bg1"/>
            </a:solidFill>
          </a:endParaRPr>
        </a:p>
      </dgm:t>
    </dgm:pt>
    <dgm:pt modelId="{8B8DC7F5-F059-4247-9A91-07E1DE49CE2A}">
      <dgm:prSet/>
      <dgm:spPr/>
      <dgm:t>
        <a:bodyPr/>
        <a:lstStyle/>
        <a:p>
          <a:pPr rtl="0"/>
          <a:r>
            <a:rPr lang="tr-TR" dirty="0">
              <a:solidFill>
                <a:schemeClr val="bg1"/>
              </a:solidFill>
            </a:rPr>
            <a:t>Bu durumda, agonist etkisine açık (serbest) reseptör sayısı (dokuda yedek reseptör bulunması durumu hariç) azalır ve non-kompetitif antagonist; agonistin “log doz-cevap (etki) eğrisini sağa kaydırır, ortadaki lineer segmentin eğimini düşürür ve oluşturabileceği maksimum etkiyi azaltır (fenoksibenzamin ile noradrenalin arasındaki antagonizmada olduğu gibi).</a:t>
          </a:r>
        </a:p>
      </dgm:t>
    </dgm:pt>
    <dgm:pt modelId="{D6D889E9-E4D2-4E63-A5DD-8DDC61D63D50}" type="parTrans" cxnId="{B702F69E-1B98-496A-9B5F-9F82A7A94B75}">
      <dgm:prSet/>
      <dgm:spPr/>
      <dgm:t>
        <a:bodyPr/>
        <a:lstStyle/>
        <a:p>
          <a:endParaRPr lang="tr-TR">
            <a:solidFill>
              <a:schemeClr val="bg1"/>
            </a:solidFill>
          </a:endParaRPr>
        </a:p>
      </dgm:t>
    </dgm:pt>
    <dgm:pt modelId="{D4B2D0CD-D3D0-48D8-97C9-87BFB49260C3}" type="sibTrans" cxnId="{B702F69E-1B98-496A-9B5F-9F82A7A94B75}">
      <dgm:prSet/>
      <dgm:spPr/>
      <dgm:t>
        <a:bodyPr/>
        <a:lstStyle/>
        <a:p>
          <a:endParaRPr lang="tr-TR">
            <a:solidFill>
              <a:schemeClr val="bg1"/>
            </a:solidFill>
          </a:endParaRPr>
        </a:p>
      </dgm:t>
    </dgm:pt>
    <dgm:pt modelId="{94ABEAA4-CD1F-44DD-8EB6-30453B95DAD2}" type="pres">
      <dgm:prSet presAssocID="{2B9AAFBB-6866-419F-A195-ABF2E58B0621}" presName="linear" presStyleCnt="0">
        <dgm:presLayoutVars>
          <dgm:animLvl val="lvl"/>
          <dgm:resizeHandles val="exact"/>
        </dgm:presLayoutVars>
      </dgm:prSet>
      <dgm:spPr/>
      <dgm:t>
        <a:bodyPr/>
        <a:lstStyle/>
        <a:p>
          <a:endParaRPr lang="tr-TR"/>
        </a:p>
      </dgm:t>
    </dgm:pt>
    <dgm:pt modelId="{4FC2F005-8E28-4994-BB2A-7EF8D883EEB9}" type="pres">
      <dgm:prSet presAssocID="{4228A3DB-309F-4024-B34F-9DDD306A9DDA}" presName="parentText" presStyleLbl="node1" presStyleIdx="0" presStyleCnt="2">
        <dgm:presLayoutVars>
          <dgm:chMax val="0"/>
          <dgm:bulletEnabled val="1"/>
        </dgm:presLayoutVars>
      </dgm:prSet>
      <dgm:spPr/>
      <dgm:t>
        <a:bodyPr/>
        <a:lstStyle/>
        <a:p>
          <a:endParaRPr lang="tr-TR"/>
        </a:p>
      </dgm:t>
    </dgm:pt>
    <dgm:pt modelId="{473B7263-5126-4F13-BB99-C4488847BED8}" type="pres">
      <dgm:prSet presAssocID="{C0F4716F-FC9B-48D2-B32E-170AF14EB56A}" presName="spacer" presStyleCnt="0"/>
      <dgm:spPr/>
    </dgm:pt>
    <dgm:pt modelId="{1A343408-DF81-4B2F-9CE9-20977EF156F7}" type="pres">
      <dgm:prSet presAssocID="{8B8DC7F5-F059-4247-9A91-07E1DE49CE2A}" presName="parentText" presStyleLbl="node1" presStyleIdx="1" presStyleCnt="2">
        <dgm:presLayoutVars>
          <dgm:chMax val="0"/>
          <dgm:bulletEnabled val="1"/>
        </dgm:presLayoutVars>
      </dgm:prSet>
      <dgm:spPr/>
      <dgm:t>
        <a:bodyPr/>
        <a:lstStyle/>
        <a:p>
          <a:endParaRPr lang="tr-TR"/>
        </a:p>
      </dgm:t>
    </dgm:pt>
  </dgm:ptLst>
  <dgm:cxnLst>
    <dgm:cxn modelId="{B3E72008-5939-4BBD-89CE-AF98586CC83D}" type="presOf" srcId="{8B8DC7F5-F059-4247-9A91-07E1DE49CE2A}" destId="{1A343408-DF81-4B2F-9CE9-20977EF156F7}" srcOrd="0" destOrd="0" presId="urn:microsoft.com/office/officeart/2005/8/layout/vList2"/>
    <dgm:cxn modelId="{25DC442D-FE4A-405A-AAAB-BE5A11893F61}" type="presOf" srcId="{4228A3DB-309F-4024-B34F-9DDD306A9DDA}" destId="{4FC2F005-8E28-4994-BB2A-7EF8D883EEB9}" srcOrd="0" destOrd="0" presId="urn:microsoft.com/office/officeart/2005/8/layout/vList2"/>
    <dgm:cxn modelId="{A79729CC-AE79-455E-95F8-935C8F275674}" type="presOf" srcId="{2B9AAFBB-6866-419F-A195-ABF2E58B0621}" destId="{94ABEAA4-CD1F-44DD-8EB6-30453B95DAD2}" srcOrd="0" destOrd="0" presId="urn:microsoft.com/office/officeart/2005/8/layout/vList2"/>
    <dgm:cxn modelId="{3326E06E-E08E-426D-8D46-3B3559165F25}" srcId="{2B9AAFBB-6866-419F-A195-ABF2E58B0621}" destId="{4228A3DB-309F-4024-B34F-9DDD306A9DDA}" srcOrd="0" destOrd="0" parTransId="{749BA614-3FE1-49B8-8226-4C55317C5407}" sibTransId="{C0F4716F-FC9B-48D2-B32E-170AF14EB56A}"/>
    <dgm:cxn modelId="{B702F69E-1B98-496A-9B5F-9F82A7A94B75}" srcId="{2B9AAFBB-6866-419F-A195-ABF2E58B0621}" destId="{8B8DC7F5-F059-4247-9A91-07E1DE49CE2A}" srcOrd="1" destOrd="0" parTransId="{D6D889E9-E4D2-4E63-A5DD-8DDC61D63D50}" sibTransId="{D4B2D0CD-D3D0-48D8-97C9-87BFB49260C3}"/>
    <dgm:cxn modelId="{88775302-91BE-4072-81E5-5AF1E32CB57E}" type="presParOf" srcId="{94ABEAA4-CD1F-44DD-8EB6-30453B95DAD2}" destId="{4FC2F005-8E28-4994-BB2A-7EF8D883EEB9}" srcOrd="0" destOrd="0" presId="urn:microsoft.com/office/officeart/2005/8/layout/vList2"/>
    <dgm:cxn modelId="{E52572CD-FDB7-4B07-ACCC-B3FBA901A09D}" type="presParOf" srcId="{94ABEAA4-CD1F-44DD-8EB6-30453B95DAD2}" destId="{473B7263-5126-4F13-BB99-C4488847BED8}" srcOrd="1" destOrd="0" presId="urn:microsoft.com/office/officeart/2005/8/layout/vList2"/>
    <dgm:cxn modelId="{F86F5A06-3BC5-4D85-AB14-9E656CF092CE}" type="presParOf" srcId="{94ABEAA4-CD1F-44DD-8EB6-30453B95DAD2}" destId="{1A343408-DF81-4B2F-9CE9-20977EF156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AADF52-8FFF-45AE-AA06-ADBA91F5C78E}" type="doc">
      <dgm:prSet loTypeId="urn:microsoft.com/office/officeart/2005/8/layout/vList6" loCatId="process" qsTypeId="urn:microsoft.com/office/officeart/2005/8/quickstyle/simple3" qsCatId="simple" csTypeId="urn:microsoft.com/office/officeart/2005/8/colors/colorful3" csCatId="colorful" phldr="1"/>
      <dgm:spPr/>
      <dgm:t>
        <a:bodyPr/>
        <a:lstStyle/>
        <a:p>
          <a:endParaRPr lang="tr-TR"/>
        </a:p>
      </dgm:t>
    </dgm:pt>
    <dgm:pt modelId="{3169142D-C6A2-449D-AF6D-700976645609}">
      <dgm:prSet/>
      <dgm:spPr/>
      <dgm:t>
        <a:bodyPr/>
        <a:lstStyle/>
        <a:p>
          <a:pPr rtl="0"/>
          <a:r>
            <a:rPr lang="tr-TR" dirty="0"/>
            <a:t>Belirli bir reseptör türünü etkileyen antagonistlerin.</a:t>
          </a:r>
        </a:p>
      </dgm:t>
    </dgm:pt>
    <dgm:pt modelId="{BF3C1D4D-C196-47FC-A512-B487E24FB54F}" type="parTrans" cxnId="{E0194D03-4A0C-441F-B1D6-779B69B55981}">
      <dgm:prSet/>
      <dgm:spPr/>
      <dgm:t>
        <a:bodyPr/>
        <a:lstStyle/>
        <a:p>
          <a:endParaRPr lang="tr-TR"/>
        </a:p>
      </dgm:t>
    </dgm:pt>
    <dgm:pt modelId="{A2CA7C17-A27A-4D42-A3E1-DBA747351325}" type="sibTrans" cxnId="{E0194D03-4A0C-441F-B1D6-779B69B55981}">
      <dgm:prSet/>
      <dgm:spPr/>
      <dgm:t>
        <a:bodyPr/>
        <a:lstStyle/>
        <a:p>
          <a:endParaRPr lang="tr-TR"/>
        </a:p>
      </dgm:t>
    </dgm:pt>
    <dgm:pt modelId="{4452080A-13FB-4912-BB3F-353B1C75546D}">
      <dgm:prSet/>
      <dgm:spPr/>
      <dgm:t>
        <a:bodyPr/>
        <a:lstStyle/>
        <a:p>
          <a:pPr rtl="0"/>
          <a:r>
            <a:rPr lang="tr-TR" dirty="0"/>
            <a:t>Çeşitli agonistlerin, belirli bir organda veya dokuda, </a:t>
          </a:r>
        </a:p>
      </dgm:t>
    </dgm:pt>
    <dgm:pt modelId="{2364D783-E2D3-408D-82F8-B48CB489BC8A}" type="parTrans" cxnId="{114631D0-BEF7-446A-AD09-50C012CF32DA}">
      <dgm:prSet/>
      <dgm:spPr/>
      <dgm:t>
        <a:bodyPr/>
        <a:lstStyle/>
        <a:p>
          <a:endParaRPr lang="tr-TR"/>
        </a:p>
      </dgm:t>
    </dgm:pt>
    <dgm:pt modelId="{0678BC17-FF14-4154-9534-21E59F94056C}" type="sibTrans" cxnId="{114631D0-BEF7-446A-AD09-50C012CF32DA}">
      <dgm:prSet/>
      <dgm:spPr/>
      <dgm:t>
        <a:bodyPr/>
        <a:lstStyle/>
        <a:p>
          <a:endParaRPr lang="tr-TR"/>
        </a:p>
      </dgm:t>
    </dgm:pt>
    <dgm:pt modelId="{F9227374-838A-4FF7-B6DD-79109877B82D}">
      <dgm:prSet/>
      <dgm:spPr/>
      <dgm:t>
        <a:bodyPr/>
        <a:lstStyle/>
        <a:p>
          <a:pPr rtl="0"/>
          <a:r>
            <a:rPr lang="tr-TR" dirty="0"/>
            <a:t>Belirli bir agonistin, farklı dokularda,.</a:t>
          </a:r>
        </a:p>
      </dgm:t>
    </dgm:pt>
    <dgm:pt modelId="{0A76808A-B2EA-4027-91F9-17B6E63D0BB6}" type="parTrans" cxnId="{1790EDDC-8865-46D6-B9F2-B90C6FA7AA39}">
      <dgm:prSet/>
      <dgm:spPr/>
      <dgm:t>
        <a:bodyPr/>
        <a:lstStyle/>
        <a:p>
          <a:endParaRPr lang="tr-TR"/>
        </a:p>
      </dgm:t>
    </dgm:pt>
    <dgm:pt modelId="{9DD58F5D-3AB6-425E-9913-6ABAEC43897D}" type="sibTrans" cxnId="{1790EDDC-8865-46D6-B9F2-B90C6FA7AA39}">
      <dgm:prSet/>
      <dgm:spPr/>
      <dgm:t>
        <a:bodyPr/>
        <a:lstStyle/>
        <a:p>
          <a:endParaRPr lang="tr-TR"/>
        </a:p>
      </dgm:t>
    </dgm:pt>
    <dgm:pt modelId="{78FDF77A-1883-4EE9-A40C-C52BB41B8D7D}">
      <dgm:prSet/>
      <dgm:spPr/>
      <dgm:t>
        <a:bodyPr/>
        <a:lstStyle/>
        <a:p>
          <a:r>
            <a:rPr lang="tr-TR" dirty="0"/>
            <a:t>etki güçlerinin bir göstergesidir</a:t>
          </a:r>
        </a:p>
      </dgm:t>
    </dgm:pt>
    <dgm:pt modelId="{5AFE6DDB-D81C-4892-9C74-A80ED3E95F3E}" type="parTrans" cxnId="{8DAC40F8-7A36-41FB-9C06-2ACB343C27BF}">
      <dgm:prSet/>
      <dgm:spPr/>
      <dgm:t>
        <a:bodyPr/>
        <a:lstStyle/>
        <a:p>
          <a:endParaRPr lang="tr-TR"/>
        </a:p>
      </dgm:t>
    </dgm:pt>
    <dgm:pt modelId="{9DFE67EE-9A3C-4579-9D58-2D4820218121}" type="sibTrans" cxnId="{8DAC40F8-7A36-41FB-9C06-2ACB343C27BF}">
      <dgm:prSet/>
      <dgm:spPr/>
      <dgm:t>
        <a:bodyPr/>
        <a:lstStyle/>
        <a:p>
          <a:endParaRPr lang="tr-TR"/>
        </a:p>
      </dgm:t>
    </dgm:pt>
    <dgm:pt modelId="{AC882DB4-93F1-4744-93FF-A09269095A6D}">
      <dgm:prSet/>
      <dgm:spPr/>
      <dgm:t>
        <a:bodyPr/>
        <a:lstStyle/>
        <a:p>
          <a:r>
            <a:rPr lang="tr-TR" dirty="0"/>
            <a:t>aynı tür reseptörü etkileyip etkilemediğini gösterir.</a:t>
          </a:r>
        </a:p>
      </dgm:t>
    </dgm:pt>
    <dgm:pt modelId="{E548C582-31C2-4A07-9911-6EB8D2C308FC}" type="parTrans" cxnId="{4E1F4F2D-69B4-482D-AE26-6B8DDDAC5302}">
      <dgm:prSet/>
      <dgm:spPr/>
      <dgm:t>
        <a:bodyPr/>
        <a:lstStyle/>
        <a:p>
          <a:endParaRPr lang="tr-TR"/>
        </a:p>
      </dgm:t>
    </dgm:pt>
    <dgm:pt modelId="{99BF0A3F-A1BE-4932-899B-457D8098BBA2}" type="sibTrans" cxnId="{4E1F4F2D-69B4-482D-AE26-6B8DDDAC5302}">
      <dgm:prSet/>
      <dgm:spPr/>
      <dgm:t>
        <a:bodyPr/>
        <a:lstStyle/>
        <a:p>
          <a:endParaRPr lang="tr-TR"/>
        </a:p>
      </dgm:t>
    </dgm:pt>
    <dgm:pt modelId="{B2A4EB26-B5BD-4005-88C6-118FE679B62E}">
      <dgm:prSet/>
      <dgm:spPr/>
      <dgm:t>
        <a:bodyPr/>
        <a:lstStyle/>
        <a:p>
          <a:r>
            <a:rPr lang="tr-TR" dirty="0"/>
            <a:t>aynı reseptörü etkileyip etkilemediğini gösterir</a:t>
          </a:r>
        </a:p>
      </dgm:t>
    </dgm:pt>
    <dgm:pt modelId="{20CD4876-1321-4BB0-B78F-4478C496FF8F}" type="parTrans" cxnId="{F793329F-4324-4A80-A8E6-F2A2C47D011C}">
      <dgm:prSet/>
      <dgm:spPr/>
      <dgm:t>
        <a:bodyPr/>
        <a:lstStyle/>
        <a:p>
          <a:endParaRPr lang="tr-TR"/>
        </a:p>
      </dgm:t>
    </dgm:pt>
    <dgm:pt modelId="{63538141-338B-4423-9421-BF4FB4927305}" type="sibTrans" cxnId="{F793329F-4324-4A80-A8E6-F2A2C47D011C}">
      <dgm:prSet/>
      <dgm:spPr/>
      <dgm:t>
        <a:bodyPr/>
        <a:lstStyle/>
        <a:p>
          <a:endParaRPr lang="tr-TR"/>
        </a:p>
      </dgm:t>
    </dgm:pt>
    <dgm:pt modelId="{E4E6688D-AF8F-41A4-A44B-BA693FEB329A}">
      <dgm:prSet/>
      <dgm:spPr/>
      <dgm:t>
        <a:bodyPr/>
        <a:lstStyle/>
        <a:p>
          <a:endParaRPr lang="tr-TR" dirty="0"/>
        </a:p>
      </dgm:t>
    </dgm:pt>
    <dgm:pt modelId="{30AF2163-3328-4B66-8874-A591C6B75642}" type="parTrans" cxnId="{645F01D1-370C-46F0-84EE-AD54B578F41E}">
      <dgm:prSet/>
      <dgm:spPr/>
      <dgm:t>
        <a:bodyPr/>
        <a:lstStyle/>
        <a:p>
          <a:endParaRPr lang="tr-TR"/>
        </a:p>
      </dgm:t>
    </dgm:pt>
    <dgm:pt modelId="{DB13766A-F5CC-47D1-8188-39C474BD0734}" type="sibTrans" cxnId="{645F01D1-370C-46F0-84EE-AD54B578F41E}">
      <dgm:prSet/>
      <dgm:spPr/>
      <dgm:t>
        <a:bodyPr/>
        <a:lstStyle/>
        <a:p>
          <a:endParaRPr lang="tr-TR"/>
        </a:p>
      </dgm:t>
    </dgm:pt>
    <dgm:pt modelId="{473EEB22-E0BB-40AA-8F85-2289046807C1}" type="pres">
      <dgm:prSet presAssocID="{29AADF52-8FFF-45AE-AA06-ADBA91F5C78E}" presName="Name0" presStyleCnt="0">
        <dgm:presLayoutVars>
          <dgm:dir/>
          <dgm:animLvl val="lvl"/>
          <dgm:resizeHandles/>
        </dgm:presLayoutVars>
      </dgm:prSet>
      <dgm:spPr/>
      <dgm:t>
        <a:bodyPr/>
        <a:lstStyle/>
        <a:p>
          <a:endParaRPr lang="tr-TR"/>
        </a:p>
      </dgm:t>
    </dgm:pt>
    <dgm:pt modelId="{0E6756FD-90E0-4228-A278-35EEB55C4ED2}" type="pres">
      <dgm:prSet presAssocID="{3169142D-C6A2-449D-AF6D-700976645609}" presName="linNode" presStyleCnt="0"/>
      <dgm:spPr/>
    </dgm:pt>
    <dgm:pt modelId="{6D94ED87-D8D9-4FA6-BBA5-4CC443C16015}" type="pres">
      <dgm:prSet presAssocID="{3169142D-C6A2-449D-AF6D-700976645609}" presName="parentShp" presStyleLbl="node1" presStyleIdx="0" presStyleCnt="3">
        <dgm:presLayoutVars>
          <dgm:bulletEnabled val="1"/>
        </dgm:presLayoutVars>
      </dgm:prSet>
      <dgm:spPr/>
      <dgm:t>
        <a:bodyPr/>
        <a:lstStyle/>
        <a:p>
          <a:endParaRPr lang="tr-TR"/>
        </a:p>
      </dgm:t>
    </dgm:pt>
    <dgm:pt modelId="{634F7A13-5AAE-417F-9299-F891872DBF18}" type="pres">
      <dgm:prSet presAssocID="{3169142D-C6A2-449D-AF6D-700976645609}" presName="childShp" presStyleLbl="bgAccFollowNode1" presStyleIdx="0" presStyleCnt="3">
        <dgm:presLayoutVars>
          <dgm:bulletEnabled val="1"/>
        </dgm:presLayoutVars>
      </dgm:prSet>
      <dgm:spPr/>
      <dgm:t>
        <a:bodyPr/>
        <a:lstStyle/>
        <a:p>
          <a:endParaRPr lang="tr-TR"/>
        </a:p>
      </dgm:t>
    </dgm:pt>
    <dgm:pt modelId="{5C900723-7CC4-406C-B50C-D3170FAEDE13}" type="pres">
      <dgm:prSet presAssocID="{A2CA7C17-A27A-4D42-A3E1-DBA747351325}" presName="spacing" presStyleCnt="0"/>
      <dgm:spPr/>
    </dgm:pt>
    <dgm:pt modelId="{595C2594-9A7A-4DFF-9B56-3A9BCDF51321}" type="pres">
      <dgm:prSet presAssocID="{4452080A-13FB-4912-BB3F-353B1C75546D}" presName="linNode" presStyleCnt="0"/>
      <dgm:spPr/>
    </dgm:pt>
    <dgm:pt modelId="{8BC02D28-2580-475C-AF62-69C251FF3E69}" type="pres">
      <dgm:prSet presAssocID="{4452080A-13FB-4912-BB3F-353B1C75546D}" presName="parentShp" presStyleLbl="node1" presStyleIdx="1" presStyleCnt="3">
        <dgm:presLayoutVars>
          <dgm:bulletEnabled val="1"/>
        </dgm:presLayoutVars>
      </dgm:prSet>
      <dgm:spPr/>
      <dgm:t>
        <a:bodyPr/>
        <a:lstStyle/>
        <a:p>
          <a:endParaRPr lang="tr-TR"/>
        </a:p>
      </dgm:t>
    </dgm:pt>
    <dgm:pt modelId="{68A767EB-E4EF-4E8C-AF55-A25336067498}" type="pres">
      <dgm:prSet presAssocID="{4452080A-13FB-4912-BB3F-353B1C75546D}" presName="childShp" presStyleLbl="bgAccFollowNode1" presStyleIdx="1" presStyleCnt="3">
        <dgm:presLayoutVars>
          <dgm:bulletEnabled val="1"/>
        </dgm:presLayoutVars>
      </dgm:prSet>
      <dgm:spPr/>
      <dgm:t>
        <a:bodyPr/>
        <a:lstStyle/>
        <a:p>
          <a:endParaRPr lang="tr-TR"/>
        </a:p>
      </dgm:t>
    </dgm:pt>
    <dgm:pt modelId="{CEA36EAD-4EB5-4771-A112-C38E377AC462}" type="pres">
      <dgm:prSet presAssocID="{0678BC17-FF14-4154-9534-21E59F94056C}" presName="spacing" presStyleCnt="0"/>
      <dgm:spPr/>
    </dgm:pt>
    <dgm:pt modelId="{DB953D84-39F3-42E9-BBCA-966D840AF058}" type="pres">
      <dgm:prSet presAssocID="{F9227374-838A-4FF7-B6DD-79109877B82D}" presName="linNode" presStyleCnt="0"/>
      <dgm:spPr/>
    </dgm:pt>
    <dgm:pt modelId="{83E01A11-B369-41A7-9F38-7577B5777163}" type="pres">
      <dgm:prSet presAssocID="{F9227374-838A-4FF7-B6DD-79109877B82D}" presName="parentShp" presStyleLbl="node1" presStyleIdx="2" presStyleCnt="3">
        <dgm:presLayoutVars>
          <dgm:bulletEnabled val="1"/>
        </dgm:presLayoutVars>
      </dgm:prSet>
      <dgm:spPr/>
      <dgm:t>
        <a:bodyPr/>
        <a:lstStyle/>
        <a:p>
          <a:endParaRPr lang="tr-TR"/>
        </a:p>
      </dgm:t>
    </dgm:pt>
    <dgm:pt modelId="{C81880C3-815B-40A3-9884-4BB38DD8667F}" type="pres">
      <dgm:prSet presAssocID="{F9227374-838A-4FF7-B6DD-79109877B82D}" presName="childShp" presStyleLbl="bgAccFollowNode1" presStyleIdx="2" presStyleCnt="3">
        <dgm:presLayoutVars>
          <dgm:bulletEnabled val="1"/>
        </dgm:presLayoutVars>
      </dgm:prSet>
      <dgm:spPr/>
      <dgm:t>
        <a:bodyPr/>
        <a:lstStyle/>
        <a:p>
          <a:endParaRPr lang="tr-TR"/>
        </a:p>
      </dgm:t>
    </dgm:pt>
  </dgm:ptLst>
  <dgm:cxnLst>
    <dgm:cxn modelId="{69DFA595-786F-4714-BB88-2D5D81890090}" type="presOf" srcId="{4452080A-13FB-4912-BB3F-353B1C75546D}" destId="{8BC02D28-2580-475C-AF62-69C251FF3E69}" srcOrd="0" destOrd="0" presId="urn:microsoft.com/office/officeart/2005/8/layout/vList6"/>
    <dgm:cxn modelId="{645F01D1-370C-46F0-84EE-AD54B578F41E}" srcId="{3169142D-C6A2-449D-AF6D-700976645609}" destId="{E4E6688D-AF8F-41A4-A44B-BA693FEB329A}" srcOrd="0" destOrd="0" parTransId="{30AF2163-3328-4B66-8874-A591C6B75642}" sibTransId="{DB13766A-F5CC-47D1-8188-39C474BD0734}"/>
    <dgm:cxn modelId="{F793329F-4324-4A80-A8E6-F2A2C47D011C}" srcId="{F9227374-838A-4FF7-B6DD-79109877B82D}" destId="{B2A4EB26-B5BD-4005-88C6-118FE679B62E}" srcOrd="0" destOrd="0" parTransId="{20CD4876-1321-4BB0-B78F-4478C496FF8F}" sibTransId="{63538141-338B-4423-9421-BF4FB4927305}"/>
    <dgm:cxn modelId="{480D06F0-0307-41C0-A887-5361C6960397}" type="presOf" srcId="{F9227374-838A-4FF7-B6DD-79109877B82D}" destId="{83E01A11-B369-41A7-9F38-7577B5777163}" srcOrd="0" destOrd="0" presId="urn:microsoft.com/office/officeart/2005/8/layout/vList6"/>
    <dgm:cxn modelId="{E0194D03-4A0C-441F-B1D6-779B69B55981}" srcId="{29AADF52-8FFF-45AE-AA06-ADBA91F5C78E}" destId="{3169142D-C6A2-449D-AF6D-700976645609}" srcOrd="0" destOrd="0" parTransId="{BF3C1D4D-C196-47FC-A512-B487E24FB54F}" sibTransId="{A2CA7C17-A27A-4D42-A3E1-DBA747351325}"/>
    <dgm:cxn modelId="{1790EDDC-8865-46D6-B9F2-B90C6FA7AA39}" srcId="{29AADF52-8FFF-45AE-AA06-ADBA91F5C78E}" destId="{F9227374-838A-4FF7-B6DD-79109877B82D}" srcOrd="2" destOrd="0" parTransId="{0A76808A-B2EA-4027-91F9-17B6E63D0BB6}" sibTransId="{9DD58F5D-3AB6-425E-9913-6ABAEC43897D}"/>
    <dgm:cxn modelId="{94E8A6A8-F4F8-4066-8D33-B8FBA704B18E}" type="presOf" srcId="{B2A4EB26-B5BD-4005-88C6-118FE679B62E}" destId="{C81880C3-815B-40A3-9884-4BB38DD8667F}" srcOrd="0" destOrd="0" presId="urn:microsoft.com/office/officeart/2005/8/layout/vList6"/>
    <dgm:cxn modelId="{F5FF198D-4228-4FF8-A9D6-DF83FE53FA1E}" type="presOf" srcId="{78FDF77A-1883-4EE9-A40C-C52BB41B8D7D}" destId="{634F7A13-5AAE-417F-9299-F891872DBF18}" srcOrd="0" destOrd="1" presId="urn:microsoft.com/office/officeart/2005/8/layout/vList6"/>
    <dgm:cxn modelId="{4D7D2A2B-54E1-47C2-8B4D-6016131051F4}" type="presOf" srcId="{29AADF52-8FFF-45AE-AA06-ADBA91F5C78E}" destId="{473EEB22-E0BB-40AA-8F85-2289046807C1}" srcOrd="0" destOrd="0" presId="urn:microsoft.com/office/officeart/2005/8/layout/vList6"/>
    <dgm:cxn modelId="{8E05A1D5-8693-4E47-B8ED-1AB776830B3F}" type="presOf" srcId="{AC882DB4-93F1-4744-93FF-A09269095A6D}" destId="{68A767EB-E4EF-4E8C-AF55-A25336067498}" srcOrd="0" destOrd="0" presId="urn:microsoft.com/office/officeart/2005/8/layout/vList6"/>
    <dgm:cxn modelId="{8DAC40F8-7A36-41FB-9C06-2ACB343C27BF}" srcId="{3169142D-C6A2-449D-AF6D-700976645609}" destId="{78FDF77A-1883-4EE9-A40C-C52BB41B8D7D}" srcOrd="1" destOrd="0" parTransId="{5AFE6DDB-D81C-4892-9C74-A80ED3E95F3E}" sibTransId="{9DFE67EE-9A3C-4579-9D58-2D4820218121}"/>
    <dgm:cxn modelId="{7146D80A-2A1E-4A18-A89A-9EA446052FC8}" type="presOf" srcId="{E4E6688D-AF8F-41A4-A44B-BA693FEB329A}" destId="{634F7A13-5AAE-417F-9299-F891872DBF18}" srcOrd="0" destOrd="0" presId="urn:microsoft.com/office/officeart/2005/8/layout/vList6"/>
    <dgm:cxn modelId="{267229DB-350D-40A6-81C8-6BFA79D6913B}" type="presOf" srcId="{3169142D-C6A2-449D-AF6D-700976645609}" destId="{6D94ED87-D8D9-4FA6-BBA5-4CC443C16015}" srcOrd="0" destOrd="0" presId="urn:microsoft.com/office/officeart/2005/8/layout/vList6"/>
    <dgm:cxn modelId="{4E1F4F2D-69B4-482D-AE26-6B8DDDAC5302}" srcId="{4452080A-13FB-4912-BB3F-353B1C75546D}" destId="{AC882DB4-93F1-4744-93FF-A09269095A6D}" srcOrd="0" destOrd="0" parTransId="{E548C582-31C2-4A07-9911-6EB8D2C308FC}" sibTransId="{99BF0A3F-A1BE-4932-899B-457D8098BBA2}"/>
    <dgm:cxn modelId="{114631D0-BEF7-446A-AD09-50C012CF32DA}" srcId="{29AADF52-8FFF-45AE-AA06-ADBA91F5C78E}" destId="{4452080A-13FB-4912-BB3F-353B1C75546D}" srcOrd="1" destOrd="0" parTransId="{2364D783-E2D3-408D-82F8-B48CB489BC8A}" sibTransId="{0678BC17-FF14-4154-9534-21E59F94056C}"/>
    <dgm:cxn modelId="{628A9E02-0DC4-4B19-AC74-20A530C0025C}" type="presParOf" srcId="{473EEB22-E0BB-40AA-8F85-2289046807C1}" destId="{0E6756FD-90E0-4228-A278-35EEB55C4ED2}" srcOrd="0" destOrd="0" presId="urn:microsoft.com/office/officeart/2005/8/layout/vList6"/>
    <dgm:cxn modelId="{02358348-88B7-425C-AB54-AC54F74D4B33}" type="presParOf" srcId="{0E6756FD-90E0-4228-A278-35EEB55C4ED2}" destId="{6D94ED87-D8D9-4FA6-BBA5-4CC443C16015}" srcOrd="0" destOrd="0" presId="urn:microsoft.com/office/officeart/2005/8/layout/vList6"/>
    <dgm:cxn modelId="{B664AEEA-33E7-4501-82BF-05A60BC4E958}" type="presParOf" srcId="{0E6756FD-90E0-4228-A278-35EEB55C4ED2}" destId="{634F7A13-5AAE-417F-9299-F891872DBF18}" srcOrd="1" destOrd="0" presId="urn:microsoft.com/office/officeart/2005/8/layout/vList6"/>
    <dgm:cxn modelId="{568EE0AD-61CA-4440-8B78-BA7D9D9EDCA0}" type="presParOf" srcId="{473EEB22-E0BB-40AA-8F85-2289046807C1}" destId="{5C900723-7CC4-406C-B50C-D3170FAEDE13}" srcOrd="1" destOrd="0" presId="urn:microsoft.com/office/officeart/2005/8/layout/vList6"/>
    <dgm:cxn modelId="{303D96D8-D7EE-4697-99C9-21B97BD09F5F}" type="presParOf" srcId="{473EEB22-E0BB-40AA-8F85-2289046807C1}" destId="{595C2594-9A7A-4DFF-9B56-3A9BCDF51321}" srcOrd="2" destOrd="0" presId="urn:microsoft.com/office/officeart/2005/8/layout/vList6"/>
    <dgm:cxn modelId="{0456E26F-52B1-4FF0-9618-9438D948E561}" type="presParOf" srcId="{595C2594-9A7A-4DFF-9B56-3A9BCDF51321}" destId="{8BC02D28-2580-475C-AF62-69C251FF3E69}" srcOrd="0" destOrd="0" presId="urn:microsoft.com/office/officeart/2005/8/layout/vList6"/>
    <dgm:cxn modelId="{0CC692FF-9FD3-4A42-8453-662D5997F40E}" type="presParOf" srcId="{595C2594-9A7A-4DFF-9B56-3A9BCDF51321}" destId="{68A767EB-E4EF-4E8C-AF55-A25336067498}" srcOrd="1" destOrd="0" presId="urn:microsoft.com/office/officeart/2005/8/layout/vList6"/>
    <dgm:cxn modelId="{8597962B-B9A3-42BC-8E55-83A3EF70CD91}" type="presParOf" srcId="{473EEB22-E0BB-40AA-8F85-2289046807C1}" destId="{CEA36EAD-4EB5-4771-A112-C38E377AC462}" srcOrd="3" destOrd="0" presId="urn:microsoft.com/office/officeart/2005/8/layout/vList6"/>
    <dgm:cxn modelId="{2BAB615C-1881-409B-A8C6-86A4EE036295}" type="presParOf" srcId="{473EEB22-E0BB-40AA-8F85-2289046807C1}" destId="{DB953D84-39F3-42E9-BBCA-966D840AF058}" srcOrd="4" destOrd="0" presId="urn:microsoft.com/office/officeart/2005/8/layout/vList6"/>
    <dgm:cxn modelId="{B698814C-AE7F-4A3F-91E1-97AD49D48FC7}" type="presParOf" srcId="{DB953D84-39F3-42E9-BBCA-966D840AF058}" destId="{83E01A11-B369-41A7-9F38-7577B5777163}" srcOrd="0" destOrd="0" presId="urn:microsoft.com/office/officeart/2005/8/layout/vList6"/>
    <dgm:cxn modelId="{152D1CB5-E93B-492A-B009-871D2751FBFC}" type="presParOf" srcId="{DB953D84-39F3-42E9-BBCA-966D840AF058}" destId="{C81880C3-815B-40A3-9884-4BB38DD8667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7EF64-76B7-4047-8D9D-C68DE35D8224}">
      <dsp:nvSpPr>
        <dsp:cNvPr id="0" name=""/>
        <dsp:cNvSpPr/>
      </dsp:nvSpPr>
      <dsp:spPr>
        <a:xfrm>
          <a:off x="0" y="0"/>
          <a:ext cx="7056784" cy="1559025"/>
        </a:xfrm>
        <a:prstGeom prst="roundRect">
          <a:avLst/>
        </a:prstGeom>
        <a:solidFill>
          <a:schemeClr val="tx2">
            <a:lumMod val="1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a:solidFill>
                <a:schemeClr val="tx1"/>
              </a:solidFill>
            </a:rPr>
            <a:t>Bir ilacın diğerinin etkisini </a:t>
          </a:r>
          <a:r>
            <a:rPr lang="tr-TR" sz="2800" b="1" kern="1200" dirty="0">
              <a:solidFill>
                <a:schemeClr val="tx1"/>
              </a:solidFill>
            </a:rPr>
            <a:t>kalitatif </a:t>
          </a:r>
          <a:r>
            <a:rPr lang="tr-TR" sz="2800" kern="1200" dirty="0">
              <a:solidFill>
                <a:schemeClr val="tx1"/>
              </a:solidFill>
            </a:rPr>
            <a:t>ve/veya </a:t>
          </a:r>
          <a:r>
            <a:rPr lang="tr-TR" sz="2800" b="1" kern="1200" dirty="0">
              <a:solidFill>
                <a:schemeClr val="tx1"/>
              </a:solidFill>
            </a:rPr>
            <a:t>kantitatif </a:t>
          </a:r>
          <a:r>
            <a:rPr lang="tr-TR" sz="2800" kern="1200" dirty="0">
              <a:solidFill>
                <a:schemeClr val="tx1"/>
              </a:solidFill>
            </a:rPr>
            <a:t>bakımdan değiştirmesine </a:t>
          </a:r>
          <a:r>
            <a:rPr lang="tr-TR" sz="2800" b="1" kern="1200" dirty="0">
              <a:solidFill>
                <a:schemeClr val="tx1"/>
              </a:solidFill>
            </a:rPr>
            <a:t>ilaç etkileşmesi </a:t>
          </a:r>
          <a:r>
            <a:rPr lang="tr-TR" sz="2800" kern="1200" dirty="0">
              <a:solidFill>
                <a:schemeClr val="tx1"/>
              </a:solidFill>
            </a:rPr>
            <a:t>(veya</a:t>
          </a:r>
          <a:r>
            <a:rPr lang="tr-TR" sz="2800" b="1" kern="1200" dirty="0">
              <a:solidFill>
                <a:schemeClr val="tx1"/>
              </a:solidFill>
            </a:rPr>
            <a:t> </a:t>
          </a:r>
          <a:r>
            <a:rPr lang="tr-TR" sz="2800" b="1" kern="1200" dirty="0">
              <a:solidFill>
                <a:srgbClr val="FFC000"/>
              </a:solidFill>
            </a:rPr>
            <a:t>ilaç-ilaç etkileşmesi</a:t>
          </a:r>
          <a:r>
            <a:rPr lang="tr-TR" sz="2800" kern="1200" dirty="0">
              <a:solidFill>
                <a:schemeClr val="tx1"/>
              </a:solidFill>
            </a:rPr>
            <a:t>) denir. </a:t>
          </a:r>
        </a:p>
      </dsp:txBody>
      <dsp:txXfrm>
        <a:off x="76105" y="76105"/>
        <a:ext cx="6904574" cy="1406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6081A-F8EA-41D2-B353-34412F355459}">
      <dsp:nvSpPr>
        <dsp:cNvPr id="0" name=""/>
        <dsp:cNvSpPr/>
      </dsp:nvSpPr>
      <dsp:spPr>
        <a:xfrm>
          <a:off x="1616075" y="483"/>
          <a:ext cx="2424112" cy="1884945"/>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latin typeface="Aharoni" pitchFamily="2" charset="-79"/>
              <a:cs typeface="Aharoni" pitchFamily="2" charset="-79"/>
            </a:rPr>
            <a:t>sinerjizma</a:t>
          </a:r>
        </a:p>
      </dsp:txBody>
      <dsp:txXfrm>
        <a:off x="1616075" y="236101"/>
        <a:ext cx="1717258" cy="1413709"/>
      </dsp:txXfrm>
    </dsp:sp>
    <dsp:sp modelId="{3C567DFB-FFD5-4780-8832-F888AE7629FD}">
      <dsp:nvSpPr>
        <dsp:cNvPr id="0" name=""/>
        <dsp:cNvSpPr/>
      </dsp:nvSpPr>
      <dsp:spPr>
        <a:xfrm>
          <a:off x="0" y="483"/>
          <a:ext cx="1616075" cy="18849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tr-TR" sz="1900" kern="1200" dirty="0"/>
            <a:t>Bir ilacın diğerinin etkisini artırma derecesine göre,</a:t>
          </a:r>
        </a:p>
      </dsp:txBody>
      <dsp:txXfrm>
        <a:off x="78890" y="79373"/>
        <a:ext cx="1458295" cy="1727165"/>
      </dsp:txXfrm>
    </dsp:sp>
    <dsp:sp modelId="{025FB1E1-75D9-42AC-AC49-E1A06AE447AB}">
      <dsp:nvSpPr>
        <dsp:cNvPr id="0" name=""/>
        <dsp:cNvSpPr/>
      </dsp:nvSpPr>
      <dsp:spPr>
        <a:xfrm>
          <a:off x="1616075" y="2073923"/>
          <a:ext cx="2424112" cy="1884945"/>
        </a:xfrm>
        <a:prstGeom prst="rightArrow">
          <a:avLst>
            <a:gd name="adj1" fmla="val 75000"/>
            <a:gd name="adj2" fmla="val 50000"/>
          </a:avLst>
        </a:prstGeom>
        <a:solidFill>
          <a:schemeClr val="accent2">
            <a:tint val="40000"/>
            <a:alpha val="90000"/>
            <a:hueOff val="-18821558"/>
            <a:satOff val="25857"/>
            <a:lumOff val="1461"/>
            <a:alphaOff val="0"/>
          </a:schemeClr>
        </a:solidFill>
        <a:ln w="19050" cap="flat" cmpd="sng" algn="ctr">
          <a:solidFill>
            <a:schemeClr val="accent2">
              <a:tint val="40000"/>
              <a:alpha val="90000"/>
              <a:hueOff val="-18821558"/>
              <a:satOff val="25857"/>
              <a:lumOff val="1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a:latin typeface="Aharoni" pitchFamily="2" charset="-79"/>
              <a:cs typeface="Aharoni" pitchFamily="2" charset="-79"/>
            </a:rPr>
            <a:t>potansiyalizasyon</a:t>
          </a:r>
          <a:endParaRPr lang="tr-TR" sz="1400" kern="1200" dirty="0">
            <a:latin typeface="Aharoni" pitchFamily="2" charset="-79"/>
            <a:cs typeface="Aharoni" pitchFamily="2" charset="-79"/>
          </a:endParaRPr>
        </a:p>
      </dsp:txBody>
      <dsp:txXfrm>
        <a:off x="1616075" y="2309541"/>
        <a:ext cx="1717258" cy="1413709"/>
      </dsp:txXfrm>
    </dsp:sp>
    <dsp:sp modelId="{B1F77B34-3055-4BD6-A45B-1BD5128B797D}">
      <dsp:nvSpPr>
        <dsp:cNvPr id="0" name=""/>
        <dsp:cNvSpPr/>
      </dsp:nvSpPr>
      <dsp:spPr>
        <a:xfrm>
          <a:off x="42834" y="2041539"/>
          <a:ext cx="1616075" cy="1884945"/>
        </a:xfrm>
        <a:prstGeom prst="roundRect">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tr-TR" sz="1900" b="1" kern="1200" dirty="0"/>
            <a:t>sumasyon (aditif etkileşme) </a:t>
          </a:r>
          <a:r>
            <a:rPr lang="tr-TR" sz="1900" kern="1200" dirty="0"/>
            <a:t>veya şeklinde olur</a:t>
          </a:r>
        </a:p>
      </dsp:txBody>
      <dsp:txXfrm>
        <a:off x="121724" y="2120429"/>
        <a:ext cx="1458295" cy="17271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75B63-52E1-4F0C-8AFC-EB65BFA70B92}">
      <dsp:nvSpPr>
        <dsp:cNvPr id="0" name=""/>
        <dsp:cNvSpPr/>
      </dsp:nvSpPr>
      <dsp:spPr>
        <a:xfrm>
          <a:off x="10868" y="0"/>
          <a:ext cx="3153454" cy="1161393"/>
        </a:xfrm>
        <a:prstGeom prst="roundRect">
          <a:avLst>
            <a:gd name="adj" fmla="val 10000"/>
          </a:avLst>
        </a:prstGeom>
        <a:solidFill>
          <a:schemeClr val="tx2">
            <a:lumMod val="1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err="1"/>
            <a:t>Absorpsiyon</a:t>
          </a:r>
          <a:r>
            <a:rPr lang="tr-TR" sz="1400" kern="1200" dirty="0"/>
            <a:t>, dağılım, metabolizma </a:t>
          </a:r>
        </a:p>
        <a:p>
          <a:pPr lvl="0" algn="ctr" defTabSz="622300" rtl="0">
            <a:lnSpc>
              <a:spcPct val="90000"/>
            </a:lnSpc>
            <a:spcBef>
              <a:spcPct val="0"/>
            </a:spcBef>
            <a:spcAft>
              <a:spcPct val="35000"/>
            </a:spcAft>
          </a:pPr>
          <a:r>
            <a:rPr lang="tr-TR" sz="1400" kern="1200" dirty="0"/>
            <a:t>ve </a:t>
          </a:r>
          <a:r>
            <a:rPr lang="tr-TR" sz="1400" kern="1200" dirty="0" err="1"/>
            <a:t>itrah</a:t>
          </a:r>
          <a:r>
            <a:rPr lang="tr-TR" sz="1400" kern="1200" dirty="0"/>
            <a:t> düzeyinde olur. </a:t>
          </a:r>
        </a:p>
      </dsp:txBody>
      <dsp:txXfrm>
        <a:off x="44884" y="34016"/>
        <a:ext cx="3085422" cy="1093361"/>
      </dsp:txXfrm>
    </dsp:sp>
    <dsp:sp modelId="{74D8C882-2DDB-4FE9-A19A-940699878702}">
      <dsp:nvSpPr>
        <dsp:cNvPr id="0" name=""/>
        <dsp:cNvSpPr/>
      </dsp:nvSpPr>
      <dsp:spPr>
        <a:xfrm rot="5419681">
          <a:off x="1305755" y="1268615"/>
          <a:ext cx="552813" cy="522626"/>
        </a:xfrm>
        <a:prstGeom prst="rightArrow">
          <a:avLst>
            <a:gd name="adj1" fmla="val 60000"/>
            <a:gd name="adj2" fmla="val 50000"/>
          </a:avLst>
        </a:prstGeom>
        <a:solidFill>
          <a:schemeClr val="tx2">
            <a:lumMod val="1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5400000">
        <a:off x="1425822" y="1253523"/>
        <a:ext cx="313576" cy="396025"/>
      </dsp:txXfrm>
    </dsp:sp>
    <dsp:sp modelId="{F376F23C-A60E-4ECD-8065-DCC3239AF195}">
      <dsp:nvSpPr>
        <dsp:cNvPr id="0" name=""/>
        <dsp:cNvSpPr/>
      </dsp:nvSpPr>
      <dsp:spPr>
        <a:xfrm>
          <a:off x="0" y="1898465"/>
          <a:ext cx="3153454" cy="1161393"/>
        </a:xfrm>
        <a:prstGeom prst="roundRect">
          <a:avLst>
            <a:gd name="adj" fmla="val 10000"/>
          </a:avLst>
        </a:prstGeom>
        <a:solidFill>
          <a:schemeClr val="tx2">
            <a:lumMod val="1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tr-TR" sz="1300" b="0" kern="1200"/>
            <a:t>İlacın bazı özellikleri (terapötik indeksinin küçük oluşu, doz-cevap eğrisinin dik oluşu, metabolizmanın terapötik düzeyde duyurulabilir olması gibi) ve</a:t>
          </a:r>
          <a:r>
            <a:rPr lang="tr-TR" sz="1300" kern="1200"/>
            <a:t>.</a:t>
          </a:r>
          <a:endParaRPr lang="tr-TR" sz="1300" kern="1200" dirty="0"/>
        </a:p>
      </dsp:txBody>
      <dsp:txXfrm>
        <a:off x="34016" y="1932481"/>
        <a:ext cx="3085422" cy="1093361"/>
      </dsp:txXfrm>
    </dsp:sp>
    <dsp:sp modelId="{69232BEC-E69E-497A-95CA-9C548BF17D3F}">
      <dsp:nvSpPr>
        <dsp:cNvPr id="0" name=""/>
        <dsp:cNvSpPr/>
      </dsp:nvSpPr>
      <dsp:spPr>
        <a:xfrm rot="5376438">
          <a:off x="1423037" y="3010705"/>
          <a:ext cx="318248" cy="522626"/>
        </a:xfrm>
        <a:prstGeom prst="rightArrow">
          <a:avLst>
            <a:gd name="adj1" fmla="val 60000"/>
            <a:gd name="adj2" fmla="val 50000"/>
          </a:avLst>
        </a:prstGeom>
        <a:solidFill>
          <a:schemeClr val="tx2">
            <a:lumMod val="1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5400000">
        <a:off x="1425046" y="3112895"/>
        <a:ext cx="313576" cy="222774"/>
      </dsp:txXfrm>
    </dsp:sp>
    <dsp:sp modelId="{DB2330B1-7EDC-441A-9124-61F784DC2F1B}">
      <dsp:nvSpPr>
        <dsp:cNvPr id="0" name=""/>
        <dsp:cNvSpPr/>
      </dsp:nvSpPr>
      <dsp:spPr>
        <a:xfrm>
          <a:off x="10868" y="3484179"/>
          <a:ext cx="3153454" cy="1161393"/>
        </a:xfrm>
        <a:prstGeom prst="roundRect">
          <a:avLst>
            <a:gd name="adj" fmla="val 10000"/>
          </a:avLst>
        </a:prstGeom>
        <a:solidFill>
          <a:schemeClr val="tx2">
            <a:lumMod val="1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tr-TR" sz="1300" b="0" kern="1200" dirty="0"/>
            <a:t>Hastanın özellikleri (yaşlılık, ağır veya stabil-olmayan hastalık, devamlı </a:t>
          </a:r>
          <a:r>
            <a:rPr lang="tr-TR" sz="1300" b="0" kern="1200" dirty="0" err="1"/>
            <a:t>süpresyon</a:t>
          </a:r>
          <a:r>
            <a:rPr lang="tr-TR" sz="1300" b="0" kern="1200" dirty="0"/>
            <a:t> gerektiren hastalık ve ağır karaciğer veya böbrek yetmezliği gibi), </a:t>
          </a:r>
          <a:r>
            <a:rPr lang="tr-TR" sz="1300" b="0" kern="1200" dirty="0" err="1"/>
            <a:t>farmakokinetik</a:t>
          </a:r>
          <a:r>
            <a:rPr lang="tr-TR" sz="1300" b="0" kern="1200" dirty="0"/>
            <a:t> etkileşmelerin klinik önemini artırır</a:t>
          </a:r>
          <a:endParaRPr lang="tr-TR" sz="1300" kern="1200" dirty="0"/>
        </a:p>
      </dsp:txBody>
      <dsp:txXfrm>
        <a:off x="44884" y="3518195"/>
        <a:ext cx="3085422" cy="10933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60A36-1CC0-4EAD-89B9-7DB7517A2D85}">
      <dsp:nvSpPr>
        <dsp:cNvPr id="0" name=""/>
        <dsp:cNvSpPr/>
      </dsp:nvSpPr>
      <dsp:spPr>
        <a:xfrm>
          <a:off x="118260" y="1627"/>
          <a:ext cx="3378213" cy="1133134"/>
        </a:xfrm>
        <a:prstGeom prst="rect">
          <a:avLst/>
        </a:prstGeom>
        <a:gradFill rotWithShape="0">
          <a:gsLst>
            <a:gs pos="0">
              <a:schemeClr val="dk2">
                <a:hueOff val="0"/>
                <a:satOff val="0"/>
                <a:lumOff val="0"/>
                <a:alphaOff val="0"/>
                <a:tint val="25000"/>
                <a:satMod val="125000"/>
              </a:schemeClr>
            </a:gs>
            <a:gs pos="40000">
              <a:schemeClr val="dk2">
                <a:hueOff val="0"/>
                <a:satOff val="0"/>
                <a:lumOff val="0"/>
                <a:alphaOff val="0"/>
                <a:tint val="55000"/>
                <a:satMod val="130000"/>
              </a:schemeClr>
            </a:gs>
            <a:gs pos="50000">
              <a:schemeClr val="dk2">
                <a:hueOff val="0"/>
                <a:satOff val="0"/>
                <a:lumOff val="0"/>
                <a:alphaOff val="0"/>
                <a:tint val="59000"/>
                <a:satMod val="130000"/>
              </a:schemeClr>
            </a:gs>
            <a:gs pos="65000">
              <a:schemeClr val="dk2">
                <a:hueOff val="0"/>
                <a:satOff val="0"/>
                <a:lumOff val="0"/>
                <a:alphaOff val="0"/>
                <a:tint val="55000"/>
                <a:satMod val="130000"/>
              </a:schemeClr>
            </a:gs>
            <a:gs pos="100000">
              <a:schemeClr val="dk2">
                <a:hueOff val="0"/>
                <a:satOff val="0"/>
                <a:lumOff val="0"/>
                <a:alphaOff val="0"/>
                <a:tint val="20000"/>
                <a:satMod val="125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a:t>Mide ve barsak </a:t>
          </a:r>
          <a:r>
            <a:rPr lang="tr-TR" sz="1200" kern="1200" dirty="0">
              <a:solidFill>
                <a:srgbClr val="C00000"/>
              </a:solidFill>
            </a:rPr>
            <a:t>motilitesinin </a:t>
          </a:r>
          <a:r>
            <a:rPr lang="tr-TR" sz="1200" kern="1200" dirty="0"/>
            <a:t>değiştirilmesine bağlı etkileşmeler: </a:t>
          </a:r>
        </a:p>
        <a:p>
          <a:pPr lvl="0" algn="ctr" defTabSz="533400" rtl="0">
            <a:lnSpc>
              <a:spcPct val="90000"/>
            </a:lnSpc>
            <a:spcBef>
              <a:spcPct val="0"/>
            </a:spcBef>
            <a:spcAft>
              <a:spcPct val="35000"/>
            </a:spcAft>
          </a:pPr>
          <a:r>
            <a:rPr lang="tr-TR" sz="1200" kern="1200" dirty="0"/>
            <a:t>Bu olay sonucu, bir ilacın mide </a:t>
          </a:r>
          <a:r>
            <a:rPr lang="tr-TR" sz="1200" kern="1200" dirty="0">
              <a:solidFill>
                <a:srgbClr val="C00000"/>
              </a:solidFill>
            </a:rPr>
            <a:t>boşalma süresini uzatması veya kısaltması</a:t>
          </a:r>
          <a:r>
            <a:rPr lang="tr-TR" sz="1200" kern="1200" dirty="0"/>
            <a:t>, diğer ilacın absorpsiyonunu sırasıyla yavaşlatır veya hızlandırır.  </a:t>
          </a:r>
        </a:p>
      </dsp:txBody>
      <dsp:txXfrm>
        <a:off x="118260" y="1627"/>
        <a:ext cx="3378213" cy="1133134"/>
      </dsp:txXfrm>
    </dsp:sp>
    <dsp:sp modelId="{A9E9DF9C-52AD-4DEB-8B24-55466FC53FB1}">
      <dsp:nvSpPr>
        <dsp:cNvPr id="0" name=""/>
        <dsp:cNvSpPr/>
      </dsp:nvSpPr>
      <dsp:spPr>
        <a:xfrm>
          <a:off x="112094" y="1323617"/>
          <a:ext cx="3390545" cy="1133134"/>
        </a:xfrm>
        <a:prstGeom prst="rect">
          <a:avLst/>
        </a:prstGeom>
        <a:gradFill rotWithShape="0">
          <a:gsLst>
            <a:gs pos="0">
              <a:schemeClr val="dk2">
                <a:hueOff val="0"/>
                <a:satOff val="0"/>
                <a:lumOff val="0"/>
                <a:alphaOff val="0"/>
                <a:tint val="25000"/>
                <a:satMod val="125000"/>
              </a:schemeClr>
            </a:gs>
            <a:gs pos="40000">
              <a:schemeClr val="dk2">
                <a:hueOff val="0"/>
                <a:satOff val="0"/>
                <a:lumOff val="0"/>
                <a:alphaOff val="0"/>
                <a:tint val="55000"/>
                <a:satMod val="130000"/>
              </a:schemeClr>
            </a:gs>
            <a:gs pos="50000">
              <a:schemeClr val="dk2">
                <a:hueOff val="0"/>
                <a:satOff val="0"/>
                <a:lumOff val="0"/>
                <a:alphaOff val="0"/>
                <a:tint val="59000"/>
                <a:satMod val="130000"/>
              </a:schemeClr>
            </a:gs>
            <a:gs pos="65000">
              <a:schemeClr val="dk2">
                <a:hueOff val="0"/>
                <a:satOff val="0"/>
                <a:lumOff val="0"/>
                <a:alphaOff val="0"/>
                <a:tint val="55000"/>
                <a:satMod val="130000"/>
              </a:schemeClr>
            </a:gs>
            <a:gs pos="100000">
              <a:schemeClr val="dk2">
                <a:hueOff val="0"/>
                <a:satOff val="0"/>
                <a:lumOff val="0"/>
                <a:alphaOff val="0"/>
                <a:tint val="20000"/>
                <a:satMod val="125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a:t>Mide suyunun pH'sinin değiştirilmesine bağlı etkileşmeler: Bu olay sonucu, bir ilaç diğerinin katı farmasötik şeklinin dissolüsyon hızını değiştirmek veya.</a:t>
          </a:r>
        </a:p>
      </dsp:txBody>
      <dsp:txXfrm>
        <a:off x="112094" y="1323617"/>
        <a:ext cx="3390545" cy="1133134"/>
      </dsp:txXfrm>
    </dsp:sp>
    <dsp:sp modelId="{875EB178-707F-41E4-81B9-95756A1A289A}">
      <dsp:nvSpPr>
        <dsp:cNvPr id="0" name=""/>
        <dsp:cNvSpPr/>
      </dsp:nvSpPr>
      <dsp:spPr>
        <a:xfrm>
          <a:off x="112094" y="2645607"/>
          <a:ext cx="3390545" cy="1133134"/>
        </a:xfrm>
        <a:prstGeom prst="rect">
          <a:avLst/>
        </a:prstGeom>
        <a:gradFill rotWithShape="0">
          <a:gsLst>
            <a:gs pos="0">
              <a:schemeClr val="dk2">
                <a:hueOff val="0"/>
                <a:satOff val="0"/>
                <a:lumOff val="0"/>
                <a:alphaOff val="0"/>
                <a:tint val="25000"/>
                <a:satMod val="125000"/>
              </a:schemeClr>
            </a:gs>
            <a:gs pos="40000">
              <a:schemeClr val="dk2">
                <a:hueOff val="0"/>
                <a:satOff val="0"/>
                <a:lumOff val="0"/>
                <a:alphaOff val="0"/>
                <a:tint val="55000"/>
                <a:satMod val="130000"/>
              </a:schemeClr>
            </a:gs>
            <a:gs pos="50000">
              <a:schemeClr val="dk2">
                <a:hueOff val="0"/>
                <a:satOff val="0"/>
                <a:lumOff val="0"/>
                <a:alphaOff val="0"/>
                <a:tint val="59000"/>
                <a:satMod val="130000"/>
              </a:schemeClr>
            </a:gs>
            <a:gs pos="65000">
              <a:schemeClr val="dk2">
                <a:hueOff val="0"/>
                <a:satOff val="0"/>
                <a:lumOff val="0"/>
                <a:alphaOff val="0"/>
                <a:tint val="55000"/>
                <a:satMod val="130000"/>
              </a:schemeClr>
            </a:gs>
            <a:gs pos="100000">
              <a:schemeClr val="dk2">
                <a:hueOff val="0"/>
                <a:satOff val="0"/>
                <a:lumOff val="0"/>
                <a:alphaOff val="0"/>
                <a:tint val="20000"/>
                <a:satMod val="125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1200" kern="1200" dirty="0"/>
            <a:t>Buna bağlı olarak, </a:t>
          </a:r>
          <a:r>
            <a:rPr lang="tr-TR" sz="1200" kern="1200" dirty="0">
              <a:solidFill>
                <a:srgbClr val="C00000"/>
              </a:solidFill>
            </a:rPr>
            <a:t>etkinin başlama süresini uzar </a:t>
          </a:r>
          <a:r>
            <a:rPr lang="tr-TR" sz="1200" kern="1200" dirty="0"/>
            <a:t>veya </a:t>
          </a:r>
          <a:r>
            <a:rPr lang="tr-TR" sz="1200" kern="1200" dirty="0">
              <a:solidFill>
                <a:srgbClr val="C00000"/>
              </a:solidFill>
            </a:rPr>
            <a:t>kısalır</a:t>
          </a:r>
          <a:r>
            <a:rPr lang="tr-TR" sz="1200" kern="1200" dirty="0"/>
            <a:t>.</a:t>
          </a:r>
        </a:p>
        <a:p>
          <a:pPr lvl="0" algn="ctr" defTabSz="1600200">
            <a:lnSpc>
              <a:spcPct val="90000"/>
            </a:lnSpc>
            <a:spcBef>
              <a:spcPct val="0"/>
            </a:spcBef>
            <a:spcAft>
              <a:spcPct val="35000"/>
            </a:spcAft>
          </a:pPr>
          <a:endParaRPr lang="tr-TR" sz="1200" kern="1200" dirty="0"/>
        </a:p>
      </dsp:txBody>
      <dsp:txXfrm>
        <a:off x="112094" y="2645607"/>
        <a:ext cx="3390545" cy="1133134"/>
      </dsp:txXfrm>
    </dsp:sp>
    <dsp:sp modelId="{C4336C4F-0D7F-4BE6-92E8-FB920509253C}">
      <dsp:nvSpPr>
        <dsp:cNvPr id="0" name=""/>
        <dsp:cNvSpPr/>
      </dsp:nvSpPr>
      <dsp:spPr>
        <a:xfrm>
          <a:off x="121343" y="3967597"/>
          <a:ext cx="3378213" cy="1133134"/>
        </a:xfrm>
        <a:prstGeom prst="rect">
          <a:avLst/>
        </a:prstGeom>
        <a:gradFill rotWithShape="0">
          <a:gsLst>
            <a:gs pos="0">
              <a:schemeClr val="dk2">
                <a:hueOff val="0"/>
                <a:satOff val="0"/>
                <a:lumOff val="0"/>
                <a:alphaOff val="0"/>
                <a:tint val="25000"/>
                <a:satMod val="125000"/>
              </a:schemeClr>
            </a:gs>
            <a:gs pos="40000">
              <a:schemeClr val="dk2">
                <a:hueOff val="0"/>
                <a:satOff val="0"/>
                <a:lumOff val="0"/>
                <a:alphaOff val="0"/>
                <a:tint val="55000"/>
                <a:satMod val="130000"/>
              </a:schemeClr>
            </a:gs>
            <a:gs pos="50000">
              <a:schemeClr val="dk2">
                <a:hueOff val="0"/>
                <a:satOff val="0"/>
                <a:lumOff val="0"/>
                <a:alphaOff val="0"/>
                <a:tint val="59000"/>
                <a:satMod val="130000"/>
              </a:schemeClr>
            </a:gs>
            <a:gs pos="65000">
              <a:schemeClr val="dk2">
                <a:hueOff val="0"/>
                <a:satOff val="0"/>
                <a:lumOff val="0"/>
                <a:alphaOff val="0"/>
                <a:tint val="55000"/>
                <a:satMod val="130000"/>
              </a:schemeClr>
            </a:gs>
            <a:gs pos="100000">
              <a:schemeClr val="dk2">
                <a:hueOff val="0"/>
                <a:satOff val="0"/>
                <a:lumOff val="0"/>
                <a:alphaOff val="0"/>
                <a:tint val="20000"/>
                <a:satMod val="125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Mide asiditesine bağlı yıkımını azaltmak suretiyle etkileşme yapar</a:t>
          </a:r>
        </a:p>
      </dsp:txBody>
      <dsp:txXfrm>
        <a:off x="121343" y="3967597"/>
        <a:ext cx="3378213" cy="11331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B4852-F2F1-4CA5-85A2-F09D4D87C0D3}">
      <dsp:nvSpPr>
        <dsp:cNvPr id="0" name=""/>
        <dsp:cNvSpPr/>
      </dsp:nvSpPr>
      <dsp:spPr>
        <a:xfrm>
          <a:off x="1070" y="143672"/>
          <a:ext cx="3990421" cy="15018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a:solidFill>
                <a:schemeClr val="bg1"/>
              </a:solidFill>
            </a:rPr>
            <a:t>Genellikle bir ilacın, diğerini </a:t>
          </a:r>
          <a:r>
            <a:rPr lang="tr-TR" sz="1400" kern="1200" dirty="0">
              <a:solidFill>
                <a:srgbClr val="C00000"/>
              </a:solidFill>
            </a:rPr>
            <a:t>plazma protein molekülleri üzerindeki bağlanma yerlerinden kovmasına</a:t>
          </a:r>
          <a:r>
            <a:rPr lang="tr-TR" sz="1400" kern="1200" dirty="0">
              <a:solidFill>
                <a:schemeClr val="bg1"/>
              </a:solidFill>
            </a:rPr>
            <a:t> bağlı olarak meydana gelir. Kovulan ilacın, serbest (etkin) fraksiyonunun </a:t>
          </a:r>
          <a:r>
            <a:rPr lang="tr-TR" sz="1400" kern="1200" dirty="0">
              <a:solidFill>
                <a:srgbClr val="C00000"/>
              </a:solidFill>
            </a:rPr>
            <a:t>konsantrasyonu özellikle başlangıçta artar </a:t>
          </a:r>
          <a:r>
            <a:rPr lang="tr-TR" sz="1400" kern="1200" dirty="0">
              <a:solidFill>
                <a:schemeClr val="bg1"/>
              </a:solidFill>
            </a:rPr>
            <a:t>ve etkinliğin veya toksisitenin artmasına bağlı olarak istenmeyen olaylar meydana gelebilir. </a:t>
          </a:r>
        </a:p>
      </dsp:txBody>
      <dsp:txXfrm>
        <a:off x="1070" y="143672"/>
        <a:ext cx="3990421" cy="1501889"/>
      </dsp:txXfrm>
    </dsp:sp>
    <dsp:sp modelId="{7FD1BD51-E882-4429-9397-2F51F360F63D}">
      <dsp:nvSpPr>
        <dsp:cNvPr id="0" name=""/>
        <dsp:cNvSpPr/>
      </dsp:nvSpPr>
      <dsp:spPr>
        <a:xfrm>
          <a:off x="104838" y="1895877"/>
          <a:ext cx="3782885" cy="15018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solidFill>
                <a:schemeClr val="bg1"/>
              </a:solidFill>
            </a:rPr>
            <a:t>Özellikle bazı koşullarda bu tür etkileşmenin önemi fazla olabilir: </a:t>
          </a:r>
        </a:p>
        <a:p>
          <a:pPr lvl="0" algn="ctr" defTabSz="622300" rtl="0">
            <a:lnSpc>
              <a:spcPct val="90000"/>
            </a:lnSpc>
            <a:spcBef>
              <a:spcPct val="0"/>
            </a:spcBef>
            <a:spcAft>
              <a:spcPct val="35000"/>
            </a:spcAft>
          </a:pPr>
          <a:r>
            <a:rPr lang="tr-TR" sz="1400" b="0" kern="1200" dirty="0">
              <a:solidFill>
                <a:schemeClr val="bg1"/>
              </a:solidFill>
            </a:rPr>
            <a:t>Kovulan ilacın sanal dağılım hacminin küçük olması ve ilacın proteine bağlanma oranının yüksek (örneğin, % 85'in üstünde) olması gibi</a:t>
          </a:r>
          <a:r>
            <a:rPr lang="tr-TR" sz="1400" b="1" kern="1200" dirty="0">
              <a:solidFill>
                <a:schemeClr val="bg1"/>
              </a:solidFill>
            </a:rPr>
            <a:t>. </a:t>
          </a:r>
        </a:p>
      </dsp:txBody>
      <dsp:txXfrm>
        <a:off x="104838" y="1895877"/>
        <a:ext cx="3782885" cy="1501889"/>
      </dsp:txXfrm>
    </dsp:sp>
    <dsp:sp modelId="{E1B8D9B3-82EA-42BC-9A7A-66CD07644CE8}">
      <dsp:nvSpPr>
        <dsp:cNvPr id="0" name=""/>
        <dsp:cNvSpPr/>
      </dsp:nvSpPr>
      <dsp:spPr>
        <a:xfrm>
          <a:off x="1070" y="3648082"/>
          <a:ext cx="3990421" cy="15018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tr-TR" sz="2100" kern="1200" dirty="0">
              <a:solidFill>
                <a:schemeClr val="bg1"/>
              </a:solidFill>
            </a:rPr>
            <a:t>Çeşitli ilaçlar, bu tür etkileşme ile oral antikoagülanların, tolbutamid, metotreksat ve fenitoin'in toksisitesini artırabilirler.</a:t>
          </a:r>
        </a:p>
      </dsp:txBody>
      <dsp:txXfrm>
        <a:off x="1070" y="3648082"/>
        <a:ext cx="3990421" cy="1501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76C58-7000-4D0D-B3D3-038644E9FDB3}">
      <dsp:nvSpPr>
        <dsp:cNvPr id="0" name=""/>
        <dsp:cNvSpPr/>
      </dsp:nvSpPr>
      <dsp:spPr>
        <a:xfrm>
          <a:off x="0" y="129363"/>
          <a:ext cx="4040188" cy="1755000"/>
        </a:xfrm>
        <a:prstGeom prst="roundRect">
          <a:avLst/>
        </a:prstGeom>
        <a:solidFill>
          <a:schemeClr val="tx2">
            <a:lumMod val="1000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a:solidFill>
                <a:schemeClr val="tx1"/>
              </a:solidFill>
            </a:rPr>
            <a:t>Örneğin, ağızdan amonyum klorür (1-2 g 4-6 saatte bir) veya </a:t>
          </a:r>
          <a:r>
            <a:rPr lang="tr-TR" sz="1500" kern="1200" dirty="0" err="1">
              <a:solidFill>
                <a:schemeClr val="tx1"/>
              </a:solidFill>
            </a:rPr>
            <a:t>i.v</a:t>
          </a:r>
          <a:r>
            <a:rPr lang="tr-TR" sz="1500" kern="1200" dirty="0">
              <a:solidFill>
                <a:schemeClr val="tx1"/>
              </a:solidFill>
            </a:rPr>
            <a:t>. </a:t>
          </a:r>
          <a:r>
            <a:rPr lang="tr-TR" sz="1500" kern="1200" dirty="0" err="1">
              <a:solidFill>
                <a:schemeClr val="tx1"/>
              </a:solidFill>
            </a:rPr>
            <a:t>infüzyonla</a:t>
          </a:r>
          <a:r>
            <a:rPr lang="tr-TR" sz="1500" kern="1200" dirty="0">
              <a:solidFill>
                <a:schemeClr val="tx1"/>
              </a:solidFill>
            </a:rPr>
            <a:t> </a:t>
          </a:r>
          <a:r>
            <a:rPr lang="tr-TR" sz="1500" kern="1200" dirty="0" err="1">
              <a:solidFill>
                <a:schemeClr val="tx1"/>
              </a:solidFill>
            </a:rPr>
            <a:t>arginin</a:t>
          </a:r>
          <a:r>
            <a:rPr lang="tr-TR" sz="1500" kern="1200" dirty="0">
              <a:solidFill>
                <a:schemeClr val="tx1"/>
              </a:solidFill>
            </a:rPr>
            <a:t> verilerek idrarın </a:t>
          </a:r>
          <a:r>
            <a:rPr lang="tr-TR" sz="1500" kern="1200" dirty="0" err="1">
              <a:solidFill>
                <a:schemeClr val="tx1"/>
              </a:solidFill>
            </a:rPr>
            <a:t>asidleştirilmesi</a:t>
          </a:r>
          <a:r>
            <a:rPr lang="tr-TR" sz="1500" kern="1200" dirty="0">
              <a:solidFill>
                <a:schemeClr val="tx1"/>
              </a:solidFill>
            </a:rPr>
            <a:t>, bazik yapıdaki amfetaminlerin </a:t>
          </a:r>
          <a:r>
            <a:rPr lang="tr-TR" sz="1500" kern="1200" dirty="0" err="1">
              <a:solidFill>
                <a:schemeClr val="tx1"/>
              </a:solidFill>
            </a:rPr>
            <a:t>itrahını</a:t>
          </a:r>
          <a:r>
            <a:rPr lang="tr-TR" sz="1500" kern="1200" dirty="0">
              <a:solidFill>
                <a:schemeClr val="tx1"/>
              </a:solidFill>
            </a:rPr>
            <a:t> hızlandırır, asidik ilaçların </a:t>
          </a:r>
          <a:r>
            <a:rPr lang="tr-TR" sz="1500" kern="1200" dirty="0" err="1">
              <a:solidFill>
                <a:schemeClr val="tx1"/>
              </a:solidFill>
            </a:rPr>
            <a:t>itrahını</a:t>
          </a:r>
          <a:r>
            <a:rPr lang="tr-TR" sz="1500" kern="1200" dirty="0">
              <a:solidFill>
                <a:schemeClr val="tx1"/>
              </a:solidFill>
            </a:rPr>
            <a:t> ise azaltır. Ağızdan sodyum bikarbonat vererek idrarın </a:t>
          </a:r>
          <a:r>
            <a:rPr lang="tr-TR" sz="1500" kern="1200" dirty="0" err="1">
              <a:solidFill>
                <a:schemeClr val="tx1"/>
              </a:solidFill>
            </a:rPr>
            <a:t>kalevileştirilmesi</a:t>
          </a:r>
          <a:r>
            <a:rPr lang="tr-TR" sz="1500" kern="1200" dirty="0">
              <a:solidFill>
                <a:schemeClr val="tx1"/>
              </a:solidFill>
            </a:rPr>
            <a:t> ise bunun aksine neden olur.</a:t>
          </a:r>
        </a:p>
      </dsp:txBody>
      <dsp:txXfrm>
        <a:off x="85672" y="215035"/>
        <a:ext cx="3868844" cy="1583656"/>
      </dsp:txXfrm>
    </dsp:sp>
    <dsp:sp modelId="{535D2AA3-7ECB-40FE-BCC0-4783097BEE7E}">
      <dsp:nvSpPr>
        <dsp:cNvPr id="0" name=""/>
        <dsp:cNvSpPr/>
      </dsp:nvSpPr>
      <dsp:spPr>
        <a:xfrm>
          <a:off x="0" y="2001212"/>
          <a:ext cx="4040188" cy="1755000"/>
        </a:xfrm>
        <a:prstGeom prst="roundRect">
          <a:avLst/>
        </a:prstGeom>
        <a:solidFill>
          <a:schemeClr val="tx2">
            <a:lumMod val="10000"/>
          </a:schemeClr>
        </a:solidFill>
        <a:ln>
          <a:noFill/>
        </a:ln>
        <a:effectLst>
          <a:glow rad="63500">
            <a:schemeClr val="accent1">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a:t>İlaçlar, karaciğerden safraya itrahı değiştirmek suretiyle de etkileşme yapabilirler; örneğin aspirin, indometasin'in safraya itrahını artırır.</a:t>
          </a:r>
        </a:p>
      </dsp:txBody>
      <dsp:txXfrm>
        <a:off x="85672" y="2086884"/>
        <a:ext cx="3868844" cy="15836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5F27-D93C-48E4-82E0-A9B621510A4D}">
      <dsp:nvSpPr>
        <dsp:cNvPr id="0" name=""/>
        <dsp:cNvSpPr/>
      </dsp:nvSpPr>
      <dsp:spPr>
        <a:xfrm>
          <a:off x="0" y="10048"/>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a:t>The Red Alert drugs and interactions</a:t>
          </a:r>
          <a:endParaRPr lang="tr-TR" sz="1200" kern="1200" dirty="0"/>
        </a:p>
      </dsp:txBody>
      <dsp:txXfrm>
        <a:off x="23271" y="33319"/>
        <a:ext cx="6290161" cy="430159"/>
      </dsp:txXfrm>
    </dsp:sp>
    <dsp:sp modelId="{71A9E0D0-12AD-4CD2-B483-3A30819AC4B2}">
      <dsp:nvSpPr>
        <dsp:cNvPr id="0" name=""/>
        <dsp:cNvSpPr/>
      </dsp:nvSpPr>
      <dsp:spPr>
        <a:xfrm>
          <a:off x="0" y="521310"/>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a:t>The following medicines should ‘ring alarm bells’ as having important interactions:</a:t>
          </a:r>
          <a:endParaRPr lang="tr-TR" sz="1200" kern="1200"/>
        </a:p>
      </dsp:txBody>
      <dsp:txXfrm>
        <a:off x="23271" y="544581"/>
        <a:ext cx="6290161" cy="430159"/>
      </dsp:txXfrm>
    </dsp:sp>
    <dsp:sp modelId="{A24AE758-5401-4ACF-9F58-CD9DE0EF107A}">
      <dsp:nvSpPr>
        <dsp:cNvPr id="0" name=""/>
        <dsp:cNvSpPr/>
      </dsp:nvSpPr>
      <dsp:spPr>
        <a:xfrm>
          <a:off x="0" y="1032572"/>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a:t>Warfarin • </a:t>
          </a:r>
        </a:p>
      </dsp:txBody>
      <dsp:txXfrm>
        <a:off x="23271" y="1055843"/>
        <a:ext cx="6290161" cy="430159"/>
      </dsp:txXfrm>
    </dsp:sp>
    <dsp:sp modelId="{871913BA-B424-4445-9166-10C7B732696D}">
      <dsp:nvSpPr>
        <dsp:cNvPr id="0" name=""/>
        <dsp:cNvSpPr/>
      </dsp:nvSpPr>
      <dsp:spPr>
        <a:xfrm>
          <a:off x="0" y="1543834"/>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a:t>Statins particularly simvastatin (not pravastatin)• </a:t>
          </a:r>
          <a:endParaRPr lang="tr-TR" sz="1200" kern="1200"/>
        </a:p>
      </dsp:txBody>
      <dsp:txXfrm>
        <a:off x="23271" y="1567105"/>
        <a:ext cx="6290161" cy="430159"/>
      </dsp:txXfrm>
    </dsp:sp>
    <dsp:sp modelId="{B484F5CC-206E-4CF8-8CD9-F78D0532F3FD}">
      <dsp:nvSpPr>
        <dsp:cNvPr id="0" name=""/>
        <dsp:cNvSpPr/>
      </dsp:nvSpPr>
      <dsp:spPr>
        <a:xfrm>
          <a:off x="0" y="2055096"/>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dirty="0" err="1"/>
            <a:t>Macrolide</a:t>
          </a:r>
          <a:r>
            <a:rPr lang="tr-TR" sz="1200" kern="1200" dirty="0"/>
            <a:t> </a:t>
          </a:r>
          <a:r>
            <a:rPr lang="tr-TR" sz="1200" kern="1200" dirty="0" err="1"/>
            <a:t>antibiotics</a:t>
          </a:r>
          <a:r>
            <a:rPr lang="tr-TR" sz="1200" kern="1200" dirty="0"/>
            <a:t> </a:t>
          </a:r>
          <a:r>
            <a:rPr lang="tr-TR" sz="1200" kern="1200" dirty="0" err="1"/>
            <a:t>particularly</a:t>
          </a:r>
          <a:r>
            <a:rPr lang="tr-TR" sz="1200" kern="1200" dirty="0"/>
            <a:t> </a:t>
          </a:r>
          <a:r>
            <a:rPr lang="tr-TR" sz="1200" kern="1200" dirty="0" err="1"/>
            <a:t>erythromycin</a:t>
          </a:r>
          <a:r>
            <a:rPr lang="tr-TR" sz="1200" kern="1200" dirty="0"/>
            <a:t>, </a:t>
          </a:r>
          <a:r>
            <a:rPr lang="tr-TR" sz="1200" kern="1200" dirty="0" err="1"/>
            <a:t>clarithromycin</a:t>
          </a:r>
          <a:r>
            <a:rPr lang="tr-TR" sz="1200" kern="1200" dirty="0"/>
            <a:t> (</a:t>
          </a:r>
          <a:r>
            <a:rPr lang="tr-TR" sz="1200" kern="1200" dirty="0" err="1"/>
            <a:t>less</a:t>
          </a:r>
          <a:r>
            <a:rPr lang="tr-TR" sz="1200" kern="1200" dirty="0"/>
            <a:t> </a:t>
          </a:r>
          <a:r>
            <a:rPr lang="tr-TR" sz="1200" kern="1200" dirty="0" err="1"/>
            <a:t>with</a:t>
          </a:r>
          <a:r>
            <a:rPr lang="tr-TR" sz="1200" kern="1200" dirty="0"/>
            <a:t> </a:t>
          </a:r>
          <a:r>
            <a:rPr lang="tr-TR" sz="1200" kern="1200" dirty="0" err="1"/>
            <a:t>roxithromycin</a:t>
          </a:r>
          <a:r>
            <a:rPr lang="tr-TR" sz="1200" kern="1200" dirty="0"/>
            <a:t>, minimal </a:t>
          </a:r>
          <a:r>
            <a:rPr lang="tr-TR" sz="1200" kern="1200" dirty="0" err="1"/>
            <a:t>with</a:t>
          </a:r>
          <a:r>
            <a:rPr lang="tr-TR" sz="1200" kern="1200" dirty="0"/>
            <a:t> </a:t>
          </a:r>
          <a:r>
            <a:rPr lang="tr-TR" sz="1200" kern="1200" dirty="0" err="1"/>
            <a:t>azithromycin</a:t>
          </a:r>
          <a:r>
            <a:rPr lang="tr-TR" sz="1200" kern="1200" dirty="0"/>
            <a:t>)• </a:t>
          </a:r>
        </a:p>
      </dsp:txBody>
      <dsp:txXfrm>
        <a:off x="23271" y="2078367"/>
        <a:ext cx="6290161" cy="430159"/>
      </dsp:txXfrm>
    </dsp:sp>
    <dsp:sp modelId="{7A5F5A16-A82E-4606-8A7F-3CE6B0FDB900}">
      <dsp:nvSpPr>
        <dsp:cNvPr id="0" name=""/>
        <dsp:cNvSpPr/>
      </dsp:nvSpPr>
      <dsp:spPr>
        <a:xfrm>
          <a:off x="0" y="2566358"/>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dirty="0"/>
            <a:t>Calcium channel blockers particularly diltiazem and verapamil• </a:t>
          </a:r>
          <a:endParaRPr lang="tr-TR" sz="1200" kern="1200" dirty="0"/>
        </a:p>
      </dsp:txBody>
      <dsp:txXfrm>
        <a:off x="23271" y="2589629"/>
        <a:ext cx="6290161" cy="430159"/>
      </dsp:txXfrm>
    </dsp:sp>
    <dsp:sp modelId="{494043F1-6C16-4FC5-A5A8-AD0F3F67A1B2}">
      <dsp:nvSpPr>
        <dsp:cNvPr id="0" name=""/>
        <dsp:cNvSpPr/>
      </dsp:nvSpPr>
      <dsp:spPr>
        <a:xfrm>
          <a:off x="0" y="3077619"/>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a:t>Azole antifungals particularly itraconazole• </a:t>
          </a:r>
        </a:p>
      </dsp:txBody>
      <dsp:txXfrm>
        <a:off x="23271" y="3100890"/>
        <a:ext cx="6290161" cy="430159"/>
      </dsp:txXfrm>
    </dsp:sp>
    <dsp:sp modelId="{B73AF161-3EF3-41A2-B986-8571ADB58F6C}">
      <dsp:nvSpPr>
        <dsp:cNvPr id="0" name=""/>
        <dsp:cNvSpPr/>
      </dsp:nvSpPr>
      <dsp:spPr>
        <a:xfrm>
          <a:off x="0" y="3588881"/>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kern="1200"/>
            <a:t>SSRIs particularly fluoxetine, paroxetine; less so citalopram• </a:t>
          </a:r>
          <a:endParaRPr lang="tr-TR" sz="1200" kern="1200" dirty="0"/>
        </a:p>
      </dsp:txBody>
      <dsp:txXfrm>
        <a:off x="23271" y="3612152"/>
        <a:ext cx="6290161" cy="430159"/>
      </dsp:txXfrm>
    </dsp:sp>
    <dsp:sp modelId="{670AC137-DA43-407F-A92F-075F6ABF0232}">
      <dsp:nvSpPr>
        <dsp:cNvPr id="0" name=""/>
        <dsp:cNvSpPr/>
      </dsp:nvSpPr>
      <dsp:spPr>
        <a:xfrm>
          <a:off x="0" y="4100143"/>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dirty="0" err="1"/>
            <a:t>Amiodarone</a:t>
          </a:r>
          <a:r>
            <a:rPr lang="tr-TR" sz="1200" kern="1200" dirty="0"/>
            <a:t>• </a:t>
          </a:r>
        </a:p>
      </dsp:txBody>
      <dsp:txXfrm>
        <a:off x="23271" y="4123414"/>
        <a:ext cx="6290161" cy="430159"/>
      </dsp:txXfrm>
    </dsp:sp>
    <dsp:sp modelId="{74690664-03D7-4784-B5EA-CCA8BD2405DA}">
      <dsp:nvSpPr>
        <dsp:cNvPr id="0" name=""/>
        <dsp:cNvSpPr/>
      </dsp:nvSpPr>
      <dsp:spPr>
        <a:xfrm>
          <a:off x="0" y="4611405"/>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a:t>Digoxin• </a:t>
          </a:r>
          <a:endParaRPr lang="tr-TR" sz="1200" kern="1200" dirty="0"/>
        </a:p>
      </dsp:txBody>
      <dsp:txXfrm>
        <a:off x="23271" y="4634676"/>
        <a:ext cx="6290161" cy="430159"/>
      </dsp:txXfrm>
    </dsp:sp>
    <dsp:sp modelId="{C5156243-9939-4174-B616-64BE89D88FAD}">
      <dsp:nvSpPr>
        <dsp:cNvPr id="0" name=""/>
        <dsp:cNvSpPr/>
      </dsp:nvSpPr>
      <dsp:spPr>
        <a:xfrm>
          <a:off x="0" y="5122667"/>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a:t>Cyclosporin• </a:t>
          </a:r>
          <a:endParaRPr lang="tr-TR" sz="1200" kern="1200" dirty="0"/>
        </a:p>
      </dsp:txBody>
      <dsp:txXfrm>
        <a:off x="23271" y="5145938"/>
        <a:ext cx="6290161" cy="430159"/>
      </dsp:txXfrm>
    </dsp:sp>
    <dsp:sp modelId="{33A24D78-5FB1-439F-9931-BA4696B94D83}">
      <dsp:nvSpPr>
        <dsp:cNvPr id="0" name=""/>
        <dsp:cNvSpPr/>
      </dsp:nvSpPr>
      <dsp:spPr>
        <a:xfrm>
          <a:off x="0" y="5633929"/>
          <a:ext cx="6336703" cy="476701"/>
        </a:xfrm>
        <a:prstGeom prst="roundRect">
          <a:avLst/>
        </a:prstGeom>
        <a:solidFill>
          <a:schemeClr val="dk2">
            <a:hueOff val="0"/>
            <a:satOff val="0"/>
            <a:lumOff val="0"/>
            <a:alphaOff val="0"/>
          </a:schemeClr>
        </a:solidFill>
        <a:ln>
          <a:noFill/>
        </a:ln>
        <a:effectLst>
          <a:glow rad="63500">
            <a:schemeClr val="dk2">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tr-TR" sz="1200" kern="1200"/>
            <a:t>Antiepileptic medicines particularly carbamazepine, phenytoin; less so valproate, gabapentin </a:t>
          </a:r>
          <a:endParaRPr lang="tr-TR" sz="1200" kern="1200" dirty="0"/>
        </a:p>
      </dsp:txBody>
      <dsp:txXfrm>
        <a:off x="23271" y="5657200"/>
        <a:ext cx="6290161" cy="430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0F463-8800-42CD-9EA8-9DF89DAD6C10}">
      <dsp:nvSpPr>
        <dsp:cNvPr id="0" name=""/>
        <dsp:cNvSpPr/>
      </dsp:nvSpPr>
      <dsp:spPr>
        <a:xfrm>
          <a:off x="0" y="2731658"/>
          <a:ext cx="4038600" cy="1792263"/>
        </a:xfrm>
        <a:prstGeom prst="rect">
          <a:avLst/>
        </a:prstGeom>
        <a:solidFill>
          <a:schemeClr val="accent2">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tr-TR" sz="2000" b="1" kern="1200" dirty="0">
              <a:solidFill>
                <a:srgbClr val="FF0000"/>
              </a:solidFill>
            </a:rPr>
            <a:t>antagonizma</a:t>
          </a:r>
          <a:r>
            <a:rPr lang="tr-TR" sz="2000" kern="1200" dirty="0"/>
            <a:t> </a:t>
          </a:r>
          <a:r>
            <a:rPr lang="tr-TR" sz="2000" b="1" kern="1200" dirty="0">
              <a:solidFill>
                <a:schemeClr val="accent5">
                  <a:lumMod val="75000"/>
                </a:schemeClr>
              </a:solidFill>
            </a:rPr>
            <a:t>(etkinin azaltılması) veya </a:t>
          </a:r>
          <a:r>
            <a:rPr lang="tr-TR" sz="2000" b="1" kern="1200" dirty="0">
              <a:solidFill>
                <a:srgbClr val="C00000"/>
              </a:solidFill>
            </a:rPr>
            <a:t>sinerjizma</a:t>
          </a:r>
          <a:r>
            <a:rPr lang="tr-TR" sz="2000" b="1" kern="1200" dirty="0">
              <a:solidFill>
                <a:schemeClr val="accent5">
                  <a:lumMod val="75000"/>
                </a:schemeClr>
              </a:solidFill>
            </a:rPr>
            <a:t> (etkinin artırılması) şeklinde olur.</a:t>
          </a:r>
        </a:p>
      </dsp:txBody>
      <dsp:txXfrm>
        <a:off x="0" y="2731658"/>
        <a:ext cx="4038600" cy="1792263"/>
      </dsp:txXfrm>
    </dsp:sp>
    <dsp:sp modelId="{5CB39847-9D72-408D-B238-19646C2D0D58}">
      <dsp:nvSpPr>
        <dsp:cNvPr id="0" name=""/>
        <dsp:cNvSpPr/>
      </dsp:nvSpPr>
      <dsp:spPr>
        <a:xfrm rot="10800000">
          <a:off x="0" y="2040"/>
          <a:ext cx="4038600" cy="2756501"/>
        </a:xfrm>
        <a:prstGeom prst="upArrowCallout">
          <a:avLst/>
        </a:prstGeom>
        <a:solidFill>
          <a:schemeClr val="tx2">
            <a:lumMod val="1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tr-TR" sz="3100" kern="1200" dirty="0"/>
            <a:t>Farmakodinamik etkileşmeler, etkideki değişme yönüne göre</a:t>
          </a:r>
        </a:p>
      </dsp:txBody>
      <dsp:txXfrm rot="10800000">
        <a:off x="0" y="2040"/>
        <a:ext cx="4038600" cy="1791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39876-2A04-4890-833E-160CDC945E45}">
      <dsp:nvSpPr>
        <dsp:cNvPr id="0" name=""/>
        <dsp:cNvSpPr/>
      </dsp:nvSpPr>
      <dsp:spPr>
        <a:xfrm>
          <a:off x="0" y="0"/>
          <a:ext cx="2383891" cy="3935412"/>
        </a:xfrm>
        <a:prstGeom prst="roundRect">
          <a:avLst>
            <a:gd name="adj" fmla="val 10000"/>
          </a:avLst>
        </a:prstGeom>
        <a:solidFill>
          <a:schemeClr val="tx2">
            <a:lumMod val="1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tr-TR" sz="1400" kern="1200" dirty="0"/>
            <a:t>İlaçların farmasötik şekil içinde veya injeksiyondan önce solüsyonlarının karıştırılması sırasında, </a:t>
          </a:r>
          <a:r>
            <a:rPr lang="tr-TR" sz="1400" b="1" kern="1200" dirty="0"/>
            <a:t>vücut dışında</a:t>
          </a:r>
          <a:r>
            <a:rPr lang="tr-TR" sz="1400" kern="1200" dirty="0"/>
            <a:t> birbiriyle fiziksel veya kimyasal etkileşme göstermesine denir.</a:t>
          </a:r>
        </a:p>
      </dsp:txBody>
      <dsp:txXfrm>
        <a:off x="0" y="1574164"/>
        <a:ext cx="2383891" cy="1574164"/>
      </dsp:txXfrm>
    </dsp:sp>
    <dsp:sp modelId="{41C2DC0A-28C5-41A4-921E-B51BF6A85B3C}">
      <dsp:nvSpPr>
        <dsp:cNvPr id="0" name=""/>
        <dsp:cNvSpPr/>
      </dsp:nvSpPr>
      <dsp:spPr>
        <a:xfrm>
          <a:off x="387792" y="236124"/>
          <a:ext cx="1612468" cy="1310492"/>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6E0FE-BEC9-4CA7-B29B-B313636162BA}">
      <dsp:nvSpPr>
        <dsp:cNvPr id="0" name=""/>
        <dsp:cNvSpPr/>
      </dsp:nvSpPr>
      <dsp:spPr>
        <a:xfrm>
          <a:off x="2457489" y="0"/>
          <a:ext cx="2383891" cy="3935412"/>
        </a:xfrm>
        <a:prstGeom prst="roundRect">
          <a:avLst>
            <a:gd name="adj" fmla="val 10000"/>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b="1" kern="1200" dirty="0">
              <a:solidFill>
                <a:srgbClr val="FF0000"/>
              </a:solidFill>
            </a:rPr>
            <a:t>farmasötik etkileşme veya geçimsizlik (inkompatibilite</a:t>
          </a:r>
          <a:r>
            <a:rPr lang="tr-TR" sz="1400" b="1" kern="1200" dirty="0"/>
            <a:t>)</a:t>
          </a:r>
          <a:r>
            <a:rPr lang="tr-TR" sz="1400" kern="1200" dirty="0"/>
            <a:t> </a:t>
          </a:r>
        </a:p>
      </dsp:txBody>
      <dsp:txXfrm>
        <a:off x="2457489" y="1574164"/>
        <a:ext cx="2383891" cy="1574164"/>
      </dsp:txXfrm>
    </dsp:sp>
    <dsp:sp modelId="{0030F677-521D-4FD5-9404-48199D972BAE}">
      <dsp:nvSpPr>
        <dsp:cNvPr id="0" name=""/>
        <dsp:cNvSpPr/>
      </dsp:nvSpPr>
      <dsp:spPr>
        <a:xfrm>
          <a:off x="2994189" y="236124"/>
          <a:ext cx="1310492" cy="1310492"/>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2066F-32CA-4AF9-8A70-A51A45D2D936}">
      <dsp:nvSpPr>
        <dsp:cNvPr id="0" name=""/>
        <dsp:cNvSpPr/>
      </dsp:nvSpPr>
      <dsp:spPr>
        <a:xfrm>
          <a:off x="193738" y="3148329"/>
          <a:ext cx="4455985" cy="590311"/>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03A3D-4BA0-4238-A00F-3849EEF69933}">
      <dsp:nvSpPr>
        <dsp:cNvPr id="0" name=""/>
        <dsp:cNvSpPr/>
      </dsp:nvSpPr>
      <dsp:spPr>
        <a:xfrm>
          <a:off x="-214152" y="767143"/>
          <a:ext cx="2425065" cy="242506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9D4FD-40EC-4240-B2C3-376B4ACAC250}">
      <dsp:nvSpPr>
        <dsp:cNvPr id="0" name=""/>
        <dsp:cNvSpPr/>
      </dsp:nvSpPr>
      <dsp:spPr>
        <a:xfrm>
          <a:off x="570075" y="112703"/>
          <a:ext cx="3685852" cy="373394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a:solidFill>
                <a:srgbClr val="FF0000"/>
              </a:solidFill>
            </a:rPr>
            <a:t>Antagonizmada, </a:t>
          </a:r>
        </a:p>
      </dsp:txBody>
      <dsp:txXfrm>
        <a:off x="570075" y="112703"/>
        <a:ext cx="3685852" cy="373393"/>
      </dsp:txXfrm>
    </dsp:sp>
    <dsp:sp modelId="{EFEA2D18-A8E2-48CD-B76F-20AAB1F3CCE9}">
      <dsp:nvSpPr>
        <dsp:cNvPr id="0" name=""/>
        <dsp:cNvSpPr/>
      </dsp:nvSpPr>
      <dsp:spPr>
        <a:xfrm>
          <a:off x="-32272" y="1009649"/>
          <a:ext cx="2061305" cy="206130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D90C5-4C2C-4234-8DAE-ACB72C6B6C6F}">
      <dsp:nvSpPr>
        <dsp:cNvPr id="0" name=""/>
        <dsp:cNvSpPr/>
      </dsp:nvSpPr>
      <dsp:spPr>
        <a:xfrm>
          <a:off x="998380" y="1009649"/>
          <a:ext cx="2829242" cy="206130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endParaRPr lang="tr-TR" sz="1100" kern="1200" dirty="0"/>
        </a:p>
      </dsp:txBody>
      <dsp:txXfrm>
        <a:off x="998380" y="1009649"/>
        <a:ext cx="2829242" cy="242506"/>
      </dsp:txXfrm>
    </dsp:sp>
    <dsp:sp modelId="{63D8A2C7-AD1F-4E7B-801B-9716D503F0F3}">
      <dsp:nvSpPr>
        <dsp:cNvPr id="0" name=""/>
        <dsp:cNvSpPr/>
      </dsp:nvSpPr>
      <dsp:spPr>
        <a:xfrm>
          <a:off x="149606" y="1252155"/>
          <a:ext cx="1697546" cy="169754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6E09C-D90D-48C1-B1CD-72BB0BCA0D93}">
      <dsp:nvSpPr>
        <dsp:cNvPr id="0" name=""/>
        <dsp:cNvSpPr/>
      </dsp:nvSpPr>
      <dsp:spPr>
        <a:xfrm>
          <a:off x="998380" y="1252155"/>
          <a:ext cx="2829242" cy="169754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dirty="0"/>
            <a:t>etkisi azalan ilaç </a:t>
          </a:r>
          <a:r>
            <a:rPr lang="tr-TR" sz="1100" b="1" kern="1200" dirty="0"/>
            <a:t>agonist</a:t>
          </a:r>
          <a:r>
            <a:rPr lang="tr-TR" sz="1100" kern="1200" dirty="0"/>
            <a:t>, </a:t>
          </a:r>
        </a:p>
      </dsp:txBody>
      <dsp:txXfrm>
        <a:off x="998380" y="1252155"/>
        <a:ext cx="2829242" cy="242506"/>
      </dsp:txXfrm>
    </dsp:sp>
    <dsp:sp modelId="{9ED1A8FF-1565-4117-8AF7-11C2653DE08E}">
      <dsp:nvSpPr>
        <dsp:cNvPr id="0" name=""/>
        <dsp:cNvSpPr/>
      </dsp:nvSpPr>
      <dsp:spPr>
        <a:xfrm>
          <a:off x="331486" y="1494661"/>
          <a:ext cx="1333786" cy="133378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E5446A-729B-460A-9CDA-A0827BE4D1FA}">
      <dsp:nvSpPr>
        <dsp:cNvPr id="0" name=""/>
        <dsp:cNvSpPr/>
      </dsp:nvSpPr>
      <dsp:spPr>
        <a:xfrm>
          <a:off x="998380" y="1494661"/>
          <a:ext cx="2829242" cy="133378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endParaRPr lang="tr-TR" sz="1100" kern="1200" dirty="0"/>
        </a:p>
      </dsp:txBody>
      <dsp:txXfrm>
        <a:off x="998380" y="1494661"/>
        <a:ext cx="2829242" cy="242508"/>
      </dsp:txXfrm>
    </dsp:sp>
    <dsp:sp modelId="{FEC63B3B-B64F-4951-A87D-E1E959F94B11}">
      <dsp:nvSpPr>
        <dsp:cNvPr id="0" name=""/>
        <dsp:cNvSpPr/>
      </dsp:nvSpPr>
      <dsp:spPr>
        <a:xfrm>
          <a:off x="513367" y="1737170"/>
          <a:ext cx="970024" cy="97002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9386C-D558-4A1D-AF39-C9616E3B80FB}">
      <dsp:nvSpPr>
        <dsp:cNvPr id="0" name=""/>
        <dsp:cNvSpPr/>
      </dsp:nvSpPr>
      <dsp:spPr>
        <a:xfrm>
          <a:off x="998380" y="1737170"/>
          <a:ext cx="2829242" cy="97002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dirty="0"/>
            <a:t>etkiyi azaltan ilaç </a:t>
          </a:r>
          <a:r>
            <a:rPr lang="tr-TR" sz="1100" b="1" kern="1200" dirty="0"/>
            <a:t>antagonist</a:t>
          </a:r>
          <a:r>
            <a:rPr lang="tr-TR" sz="1100" kern="1200" dirty="0"/>
            <a:t>tir.</a:t>
          </a:r>
        </a:p>
      </dsp:txBody>
      <dsp:txXfrm>
        <a:off x="998380" y="1737170"/>
        <a:ext cx="2829242" cy="242506"/>
      </dsp:txXfrm>
    </dsp:sp>
    <dsp:sp modelId="{6DB0B4B2-6609-4380-8655-4533F189332D}">
      <dsp:nvSpPr>
        <dsp:cNvPr id="0" name=""/>
        <dsp:cNvSpPr/>
      </dsp:nvSpPr>
      <dsp:spPr>
        <a:xfrm>
          <a:off x="695247" y="1979676"/>
          <a:ext cx="606265" cy="60626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B96D1-8FE1-47FC-8C27-F7587066C16D}">
      <dsp:nvSpPr>
        <dsp:cNvPr id="0" name=""/>
        <dsp:cNvSpPr/>
      </dsp:nvSpPr>
      <dsp:spPr>
        <a:xfrm>
          <a:off x="998380" y="1979676"/>
          <a:ext cx="2829242" cy="60626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endParaRPr lang="tr-TR" sz="1100" kern="1200" dirty="0"/>
        </a:p>
      </dsp:txBody>
      <dsp:txXfrm>
        <a:off x="998380" y="1979676"/>
        <a:ext cx="2829242" cy="242506"/>
      </dsp:txXfrm>
    </dsp:sp>
    <dsp:sp modelId="{CFA32018-D540-40EC-9ABF-9B03D97F6029}">
      <dsp:nvSpPr>
        <dsp:cNvPr id="0" name=""/>
        <dsp:cNvSpPr/>
      </dsp:nvSpPr>
      <dsp:spPr>
        <a:xfrm>
          <a:off x="877126" y="2222182"/>
          <a:ext cx="242506" cy="24250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64104-ADDB-4396-BD34-00681451C5F1}">
      <dsp:nvSpPr>
        <dsp:cNvPr id="0" name=""/>
        <dsp:cNvSpPr/>
      </dsp:nvSpPr>
      <dsp:spPr>
        <a:xfrm>
          <a:off x="998380" y="2182111"/>
          <a:ext cx="2829242" cy="32264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b="1" kern="1200" dirty="0">
              <a:solidFill>
                <a:srgbClr val="7030A0"/>
              </a:solidFill>
            </a:rPr>
            <a:t>Üç türlü antagonizma ayırt edilir: </a:t>
          </a:r>
        </a:p>
      </dsp:txBody>
      <dsp:txXfrm>
        <a:off x="998380" y="2182111"/>
        <a:ext cx="2829242" cy="322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6FE8-D674-4B81-A544-E0F393380298}">
      <dsp:nvSpPr>
        <dsp:cNvPr id="0" name=""/>
        <dsp:cNvSpPr/>
      </dsp:nvSpPr>
      <dsp:spPr>
        <a:xfrm>
          <a:off x="2950" y="0"/>
          <a:ext cx="1770149" cy="2284738"/>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F867A-FD39-4290-9672-5D1886E1E414}">
      <dsp:nvSpPr>
        <dsp:cNvPr id="0" name=""/>
        <dsp:cNvSpPr/>
      </dsp:nvSpPr>
      <dsp:spPr>
        <a:xfrm>
          <a:off x="1990997" y="944693"/>
          <a:ext cx="3003889" cy="2284738"/>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rtl="0">
            <a:lnSpc>
              <a:spcPct val="90000"/>
            </a:lnSpc>
            <a:spcBef>
              <a:spcPct val="0"/>
            </a:spcBef>
            <a:spcAft>
              <a:spcPct val="35000"/>
            </a:spcAft>
          </a:pPr>
          <a:r>
            <a:rPr lang="tr-TR" sz="1400" kern="1200" dirty="0">
              <a:solidFill>
                <a:schemeClr val="bg1"/>
              </a:solidFill>
            </a:rPr>
            <a:t>İki ilacın vücutta birbiri ile </a:t>
          </a:r>
          <a:r>
            <a:rPr lang="tr-TR" sz="1400" u="sng" kern="1200" dirty="0">
              <a:solidFill>
                <a:schemeClr val="bg1"/>
              </a:solidFill>
            </a:rPr>
            <a:t>fiziksel veya kimyasal kompleks oluşturması </a:t>
          </a:r>
          <a:r>
            <a:rPr lang="tr-TR" sz="1400" kern="1200" dirty="0">
              <a:solidFill>
                <a:schemeClr val="bg1"/>
              </a:solidFill>
            </a:rPr>
            <a:t>ve etkin olanın etkisiz hale getirilmesi olayıdır (heparin’in antikoagülan etkisini, onunla kompleks yapıp ortadan kaldıran </a:t>
          </a:r>
          <a:r>
            <a:rPr lang="tr-TR" sz="1400" u="sng" kern="1200" dirty="0">
              <a:solidFill>
                <a:schemeClr val="bg1"/>
              </a:solidFill>
            </a:rPr>
            <a:t>protamin sülfat </a:t>
          </a:r>
          <a:r>
            <a:rPr lang="tr-TR" sz="1400" kern="1200" dirty="0">
              <a:solidFill>
                <a:schemeClr val="bg1"/>
              </a:solidFill>
            </a:rPr>
            <a:t>arasındaki veya toksik metallerle belirli şelatör antidotlar arasındaki etkileşme gibi). </a:t>
          </a:r>
        </a:p>
      </dsp:txBody>
      <dsp:txXfrm>
        <a:off x="1990997" y="944693"/>
        <a:ext cx="3003889" cy="2284738"/>
      </dsp:txXfrm>
    </dsp:sp>
    <dsp:sp modelId="{FC6C048E-006A-43EC-B395-85CFDA46F31B}">
      <dsp:nvSpPr>
        <dsp:cNvPr id="0" name=""/>
        <dsp:cNvSpPr/>
      </dsp:nvSpPr>
      <dsp:spPr>
        <a:xfrm>
          <a:off x="533994" y="2475132"/>
          <a:ext cx="1770149" cy="2284738"/>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C3D60-D47C-4DE0-915A-A4B01B4D4090}">
      <dsp:nvSpPr>
        <dsp:cNvPr id="0" name=""/>
        <dsp:cNvSpPr/>
      </dsp:nvSpPr>
      <dsp:spPr>
        <a:xfrm>
          <a:off x="2357248" y="2475132"/>
          <a:ext cx="3003889" cy="2284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rtl="0">
            <a:lnSpc>
              <a:spcPct val="90000"/>
            </a:lnSpc>
            <a:spcBef>
              <a:spcPct val="0"/>
            </a:spcBef>
            <a:spcAft>
              <a:spcPct val="35000"/>
            </a:spcAft>
          </a:pPr>
          <a:endParaRPr lang="tr-TR" sz="6500" kern="1200" dirty="0"/>
        </a:p>
      </dsp:txBody>
      <dsp:txXfrm>
        <a:off x="2357248" y="2475132"/>
        <a:ext cx="3003889" cy="2284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08820-0CAD-4F8A-A94E-67090843CFDA}">
      <dsp:nvSpPr>
        <dsp:cNvPr id="0" name=""/>
        <dsp:cNvSpPr/>
      </dsp:nvSpPr>
      <dsp:spPr>
        <a:xfrm>
          <a:off x="433982" y="0"/>
          <a:ext cx="4918471" cy="39592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BE13E-9757-43C3-B91F-E1C7E4489E64}">
      <dsp:nvSpPr>
        <dsp:cNvPr id="0" name=""/>
        <dsp:cNvSpPr/>
      </dsp:nvSpPr>
      <dsp:spPr>
        <a:xfrm>
          <a:off x="453831" y="541321"/>
          <a:ext cx="2368822" cy="28765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solidFill>
                <a:schemeClr val="bg1"/>
              </a:solidFill>
            </a:rPr>
            <a:t>Farklı hedef hücreleri veya aynı hücrede farklı yerleri zıt yönde etkileyen iki ilaç arasındaki antagonizmadır (vazokonstriktör adrenalinle </a:t>
          </a:r>
        </a:p>
        <a:p>
          <a:pPr lvl="0" algn="ctr" defTabSz="800100" rtl="0">
            <a:lnSpc>
              <a:spcPct val="90000"/>
            </a:lnSpc>
            <a:spcBef>
              <a:spcPct val="0"/>
            </a:spcBef>
            <a:spcAft>
              <a:spcPct val="35000"/>
            </a:spcAft>
          </a:pPr>
          <a:r>
            <a:rPr lang="tr-TR" sz="1800" kern="1200" dirty="0" err="1">
              <a:solidFill>
                <a:schemeClr val="bg1"/>
              </a:solidFill>
            </a:rPr>
            <a:t>vazodilatör</a:t>
          </a:r>
          <a:r>
            <a:rPr lang="tr-TR" sz="1800" kern="1200" dirty="0">
              <a:solidFill>
                <a:schemeClr val="bg1"/>
              </a:solidFill>
            </a:rPr>
            <a:t> nitratlar </a:t>
          </a:r>
        </a:p>
      </dsp:txBody>
      <dsp:txXfrm>
        <a:off x="569467" y="656957"/>
        <a:ext cx="2137550" cy="2645310"/>
      </dsp:txXfrm>
    </dsp:sp>
    <dsp:sp modelId="{66B13E9F-77AD-404A-BDD5-F077E1B4C7D3}">
      <dsp:nvSpPr>
        <dsp:cNvPr id="0" name=""/>
        <dsp:cNvSpPr/>
      </dsp:nvSpPr>
      <dsp:spPr>
        <a:xfrm>
          <a:off x="2963783" y="541321"/>
          <a:ext cx="2368822" cy="287658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solidFill>
                <a:schemeClr val="bg1"/>
              </a:solidFill>
            </a:rPr>
            <a:t>veya psikostimülan kafein ile hipnosedatif ilaçlar arasındaki antagonizma gibi). </a:t>
          </a:r>
        </a:p>
      </dsp:txBody>
      <dsp:txXfrm>
        <a:off x="3079419" y="656957"/>
        <a:ext cx="2137550" cy="2645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08A14-C40F-4DD8-B2E0-47F8092269C7}">
      <dsp:nvSpPr>
        <dsp:cNvPr id="0" name=""/>
        <dsp:cNvSpPr/>
      </dsp:nvSpPr>
      <dsp:spPr>
        <a:xfrm>
          <a:off x="4132" y="0"/>
          <a:ext cx="1235128" cy="46736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tr-TR" sz="1200" kern="1200" dirty="0">
              <a:solidFill>
                <a:schemeClr val="bg1"/>
              </a:solidFill>
            </a:rPr>
            <a:t>Aynı reseptör türüne </a:t>
          </a:r>
          <a:r>
            <a:rPr lang="tr-TR" sz="1200" b="1" kern="1200" dirty="0">
              <a:solidFill>
                <a:schemeClr val="bg1"/>
              </a:solidFill>
            </a:rPr>
            <a:t>yüksek afiniteli</a:t>
          </a:r>
          <a:r>
            <a:rPr lang="tr-TR" sz="1200" kern="1200" dirty="0">
              <a:solidFill>
                <a:schemeClr val="bg1"/>
              </a:solidFill>
            </a:rPr>
            <a:t> şekilde bağlanabilen agonist ve antagonist ilaçlar arasındaki antagonizma şeklidir. </a:t>
          </a:r>
        </a:p>
      </dsp:txBody>
      <dsp:txXfrm>
        <a:off x="40308" y="36176"/>
        <a:ext cx="1162776" cy="4601248"/>
      </dsp:txXfrm>
    </dsp:sp>
    <dsp:sp modelId="{847F8CFD-33DF-4094-93F3-3C6CB3B7890B}">
      <dsp:nvSpPr>
        <dsp:cNvPr id="0" name=""/>
        <dsp:cNvSpPr/>
      </dsp:nvSpPr>
      <dsp:spPr>
        <a:xfrm>
          <a:off x="1362773" y="2183644"/>
          <a:ext cx="261847" cy="3063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solidFill>
              <a:schemeClr val="bg1"/>
            </a:solidFill>
          </a:endParaRPr>
        </a:p>
      </dsp:txBody>
      <dsp:txXfrm>
        <a:off x="1362773" y="2244906"/>
        <a:ext cx="183293" cy="183787"/>
      </dsp:txXfrm>
    </dsp:sp>
    <dsp:sp modelId="{FE9E1696-6ED7-40A1-B0A2-C0CAA22C3617}">
      <dsp:nvSpPr>
        <dsp:cNvPr id="0" name=""/>
        <dsp:cNvSpPr/>
      </dsp:nvSpPr>
      <dsp:spPr>
        <a:xfrm>
          <a:off x="1733312" y="1301610"/>
          <a:ext cx="1235128" cy="20703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solidFill>
                <a:schemeClr val="bg1"/>
              </a:solidFill>
            </a:rPr>
            <a:t>Antagonistin hedef hücre üzerinde direkt  etkisi yoktur.</a:t>
          </a:r>
          <a:r>
            <a:rPr lang="tr-TR" sz="1400" kern="1200" dirty="0">
              <a:solidFill>
                <a:schemeClr val="bg1"/>
              </a:solidFill>
            </a:rPr>
            <a:t> </a:t>
          </a:r>
        </a:p>
      </dsp:txBody>
      <dsp:txXfrm>
        <a:off x="1769488" y="1337786"/>
        <a:ext cx="1162776" cy="1998027"/>
      </dsp:txXfrm>
    </dsp:sp>
    <dsp:sp modelId="{16C1DEC8-F8AE-4850-9683-C14684A95722}">
      <dsp:nvSpPr>
        <dsp:cNvPr id="0" name=""/>
        <dsp:cNvSpPr/>
      </dsp:nvSpPr>
      <dsp:spPr>
        <a:xfrm>
          <a:off x="3091953" y="2183644"/>
          <a:ext cx="261847" cy="3063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solidFill>
              <a:schemeClr val="bg1"/>
            </a:solidFill>
          </a:endParaRPr>
        </a:p>
      </dsp:txBody>
      <dsp:txXfrm>
        <a:off x="3091953" y="2244906"/>
        <a:ext cx="183293" cy="183787"/>
      </dsp:txXfrm>
    </dsp:sp>
    <dsp:sp modelId="{3A0A2BE6-A40E-4A1B-9609-AA35F3686023}">
      <dsp:nvSpPr>
        <dsp:cNvPr id="0" name=""/>
        <dsp:cNvSpPr/>
      </dsp:nvSpPr>
      <dsp:spPr>
        <a:xfrm>
          <a:off x="3462492" y="71433"/>
          <a:ext cx="1235128" cy="45307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tr-TR" sz="1100" kern="1200" dirty="0">
              <a:solidFill>
                <a:schemeClr val="bg1"/>
              </a:solidFill>
            </a:rPr>
            <a:t>Ancak, agonist bir endojen etkin madde (nöromediyatör, hormon vb.) reseptör üzerinde tonik (sürekli) bir etki yapmaktaysa, onun etkisinin antagonist tarafından azaltılması veya ortadan kaldırılması in vivo uygulamalarda antagonistin indirekt etkisine neden olur (beta-adrenerjik reseptör blokörlerinin kalp hızını azaltması gibi).</a:t>
          </a:r>
        </a:p>
      </dsp:txBody>
      <dsp:txXfrm>
        <a:off x="3498668" y="107609"/>
        <a:ext cx="1162776" cy="4458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2F005-8E28-4994-BB2A-7EF8D883EEB9}">
      <dsp:nvSpPr>
        <dsp:cNvPr id="0" name=""/>
        <dsp:cNvSpPr/>
      </dsp:nvSpPr>
      <dsp:spPr>
        <a:xfrm>
          <a:off x="0" y="369358"/>
          <a:ext cx="4038600" cy="18734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a:solidFill>
                <a:schemeClr val="bg1"/>
              </a:solidFill>
            </a:rPr>
            <a:t>Reseptörlerle kovalent (</a:t>
          </a:r>
          <a:r>
            <a:rPr lang="tr-TR" sz="1400" b="1" kern="1200" dirty="0">
              <a:solidFill>
                <a:schemeClr val="bg1"/>
              </a:solidFill>
            </a:rPr>
            <a:t>irreversibl</a:t>
          </a:r>
          <a:r>
            <a:rPr lang="tr-TR" sz="1400" kern="1200" dirty="0">
              <a:solidFill>
                <a:schemeClr val="bg1"/>
              </a:solidFill>
            </a:rPr>
            <a:t>) şeklinde bağlanan </a:t>
          </a:r>
          <a:r>
            <a:rPr lang="tr-TR" sz="1400" u="sng" kern="1200" dirty="0">
              <a:solidFill>
                <a:schemeClr val="bg1"/>
              </a:solidFill>
              <a:effectLst>
                <a:outerShdw blurRad="38100" dist="38100" dir="2700000" algn="tl">
                  <a:srgbClr val="000000">
                    <a:alpha val="43137"/>
                  </a:srgbClr>
                </a:outerShdw>
              </a:effectLst>
            </a:rPr>
            <a:t>az sayıda antagonist ilaçlar</a:t>
          </a:r>
          <a:r>
            <a:rPr lang="tr-TR" sz="1400" kern="1200" dirty="0">
              <a:solidFill>
                <a:schemeClr val="bg1"/>
              </a:solidFill>
            </a:rPr>
            <a:t>, </a:t>
          </a:r>
          <a:r>
            <a:rPr lang="tr-TR" sz="1400" b="1" kern="1200" dirty="0">
              <a:solidFill>
                <a:schemeClr val="bg1"/>
              </a:solidFill>
            </a:rPr>
            <a:t>kompetitif-olmayan </a:t>
          </a:r>
          <a:r>
            <a:rPr lang="tr-TR" sz="1400" kern="1200" dirty="0">
              <a:solidFill>
                <a:schemeClr val="bg1"/>
              </a:solidFill>
            </a:rPr>
            <a:t>(non-kompetitif) antagonizmaya neden olur. </a:t>
          </a:r>
        </a:p>
      </dsp:txBody>
      <dsp:txXfrm>
        <a:off x="91455" y="460813"/>
        <a:ext cx="3855690" cy="1690552"/>
      </dsp:txXfrm>
    </dsp:sp>
    <dsp:sp modelId="{1A343408-DF81-4B2F-9CE9-20977EF156F7}">
      <dsp:nvSpPr>
        <dsp:cNvPr id="0" name=""/>
        <dsp:cNvSpPr/>
      </dsp:nvSpPr>
      <dsp:spPr>
        <a:xfrm>
          <a:off x="0" y="2283140"/>
          <a:ext cx="4038600" cy="18734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a:solidFill>
                <a:schemeClr val="bg1"/>
              </a:solidFill>
            </a:rPr>
            <a:t>Bu durumda, agonist etkisine açık (serbest) reseptör sayısı (dokuda yedek reseptör bulunması durumu hariç) azalır ve non-kompetitif antagonist; agonistin “log doz-cevap (etki) eğrisini sağa kaydırır, ortadaki lineer segmentin eğimini düşürür ve oluşturabileceği maksimum etkiyi azaltır (fenoksibenzamin ile noradrenalin arasındaki antagonizmada olduğu gibi).</a:t>
          </a:r>
        </a:p>
      </dsp:txBody>
      <dsp:txXfrm>
        <a:off x="91455" y="2374595"/>
        <a:ext cx="3855690" cy="16905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F7A13-5AAE-417F-9299-F891872DBF18}">
      <dsp:nvSpPr>
        <dsp:cNvPr id="0" name=""/>
        <dsp:cNvSpPr/>
      </dsp:nvSpPr>
      <dsp:spPr>
        <a:xfrm>
          <a:off x="1759684" y="0"/>
          <a:ext cx="2639526" cy="1492293"/>
        </a:xfrm>
        <a:prstGeom prst="rightArrow">
          <a:avLst>
            <a:gd name="adj1" fmla="val 75000"/>
            <a:gd name="adj2" fmla="val 50000"/>
          </a:avLst>
        </a:prstGeom>
        <a:solidFill>
          <a:schemeClr val="accent3">
            <a:tint val="40000"/>
            <a:alpha val="90000"/>
            <a:hueOff val="0"/>
            <a:satOff val="0"/>
            <a:lumOff val="0"/>
            <a:alphaOff val="0"/>
          </a:schemeClr>
        </a:solidFill>
        <a:ln w="120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tr-TR" sz="1900" kern="1200" dirty="0"/>
        </a:p>
        <a:p>
          <a:pPr marL="171450" lvl="1" indent="-171450" algn="l" defTabSz="844550">
            <a:lnSpc>
              <a:spcPct val="90000"/>
            </a:lnSpc>
            <a:spcBef>
              <a:spcPct val="0"/>
            </a:spcBef>
            <a:spcAft>
              <a:spcPct val="15000"/>
            </a:spcAft>
            <a:buChar char="••"/>
          </a:pPr>
          <a:r>
            <a:rPr lang="tr-TR" sz="1900" kern="1200" dirty="0"/>
            <a:t>etki güçlerinin bir göstergesidir</a:t>
          </a:r>
        </a:p>
      </dsp:txBody>
      <dsp:txXfrm>
        <a:off x="1759684" y="186537"/>
        <a:ext cx="2079916" cy="1119219"/>
      </dsp:txXfrm>
    </dsp:sp>
    <dsp:sp modelId="{6D94ED87-D8D9-4FA6-BBA5-4CC443C16015}">
      <dsp:nvSpPr>
        <dsp:cNvPr id="0" name=""/>
        <dsp:cNvSpPr/>
      </dsp:nvSpPr>
      <dsp:spPr>
        <a:xfrm>
          <a:off x="0" y="0"/>
          <a:ext cx="1759684" cy="1492293"/>
        </a:xfrm>
        <a:prstGeom prst="roundRect">
          <a:avLst/>
        </a:prstGeom>
        <a:gradFill rotWithShape="0">
          <a:gsLst>
            <a:gs pos="0">
              <a:schemeClr val="accent3">
                <a:hueOff val="0"/>
                <a:satOff val="0"/>
                <a:lumOff val="0"/>
                <a:alphaOff val="0"/>
                <a:tint val="25000"/>
                <a:satMod val="125000"/>
              </a:schemeClr>
            </a:gs>
            <a:gs pos="40000">
              <a:schemeClr val="accent3">
                <a:hueOff val="0"/>
                <a:satOff val="0"/>
                <a:lumOff val="0"/>
                <a:alphaOff val="0"/>
                <a:tint val="55000"/>
                <a:satMod val="130000"/>
              </a:schemeClr>
            </a:gs>
            <a:gs pos="50000">
              <a:schemeClr val="accent3">
                <a:hueOff val="0"/>
                <a:satOff val="0"/>
                <a:lumOff val="0"/>
                <a:alphaOff val="0"/>
                <a:tint val="59000"/>
                <a:satMod val="130000"/>
              </a:schemeClr>
            </a:gs>
            <a:gs pos="65000">
              <a:schemeClr val="accent3">
                <a:hueOff val="0"/>
                <a:satOff val="0"/>
                <a:lumOff val="0"/>
                <a:alphaOff val="0"/>
                <a:tint val="55000"/>
                <a:satMod val="130000"/>
              </a:schemeClr>
            </a:gs>
            <a:gs pos="100000">
              <a:schemeClr val="accent3">
                <a:hueOff val="0"/>
                <a:satOff val="0"/>
                <a:lumOff val="0"/>
                <a:alphaOff val="0"/>
                <a:tint val="20000"/>
                <a:satMod val="125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kern="1200" dirty="0"/>
            <a:t>Belirli bir reseptör türünü etkileyen antagonistlerin.</a:t>
          </a:r>
        </a:p>
      </dsp:txBody>
      <dsp:txXfrm>
        <a:off x="72848" y="72848"/>
        <a:ext cx="1613988" cy="1346597"/>
      </dsp:txXfrm>
    </dsp:sp>
    <dsp:sp modelId="{68A767EB-E4EF-4E8C-AF55-A25336067498}">
      <dsp:nvSpPr>
        <dsp:cNvPr id="0" name=""/>
        <dsp:cNvSpPr/>
      </dsp:nvSpPr>
      <dsp:spPr>
        <a:xfrm>
          <a:off x="1759684" y="1641522"/>
          <a:ext cx="2639526" cy="1492293"/>
        </a:xfrm>
        <a:prstGeom prst="rightArrow">
          <a:avLst>
            <a:gd name="adj1" fmla="val 75000"/>
            <a:gd name="adj2" fmla="val 50000"/>
          </a:avLst>
        </a:prstGeom>
        <a:solidFill>
          <a:schemeClr val="accent3">
            <a:tint val="40000"/>
            <a:alpha val="90000"/>
            <a:hueOff val="5166729"/>
            <a:satOff val="-19603"/>
            <a:lumOff val="-1273"/>
            <a:alphaOff val="0"/>
          </a:schemeClr>
        </a:solidFill>
        <a:ln w="12000" cap="flat" cmpd="sng" algn="ctr">
          <a:solidFill>
            <a:schemeClr val="accent3">
              <a:tint val="40000"/>
              <a:alpha val="90000"/>
              <a:hueOff val="5166729"/>
              <a:satOff val="-19603"/>
              <a:lumOff val="-12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tr-TR" sz="1900" kern="1200" dirty="0"/>
            <a:t>aynı tür reseptörü etkileyip etkilemediğini gösterir.</a:t>
          </a:r>
        </a:p>
      </dsp:txBody>
      <dsp:txXfrm>
        <a:off x="1759684" y="1828059"/>
        <a:ext cx="2079916" cy="1119219"/>
      </dsp:txXfrm>
    </dsp:sp>
    <dsp:sp modelId="{8BC02D28-2580-475C-AF62-69C251FF3E69}">
      <dsp:nvSpPr>
        <dsp:cNvPr id="0" name=""/>
        <dsp:cNvSpPr/>
      </dsp:nvSpPr>
      <dsp:spPr>
        <a:xfrm>
          <a:off x="0" y="1641522"/>
          <a:ext cx="1759684" cy="1492293"/>
        </a:xfrm>
        <a:prstGeom prst="roundRect">
          <a:avLst/>
        </a:prstGeom>
        <a:gradFill rotWithShape="0">
          <a:gsLst>
            <a:gs pos="0">
              <a:schemeClr val="accent3">
                <a:hueOff val="4500961"/>
                <a:satOff val="407"/>
                <a:lumOff val="-4315"/>
                <a:alphaOff val="0"/>
                <a:tint val="25000"/>
                <a:satMod val="125000"/>
              </a:schemeClr>
            </a:gs>
            <a:gs pos="40000">
              <a:schemeClr val="accent3">
                <a:hueOff val="4500961"/>
                <a:satOff val="407"/>
                <a:lumOff val="-4315"/>
                <a:alphaOff val="0"/>
                <a:tint val="55000"/>
                <a:satMod val="130000"/>
              </a:schemeClr>
            </a:gs>
            <a:gs pos="50000">
              <a:schemeClr val="accent3">
                <a:hueOff val="4500961"/>
                <a:satOff val="407"/>
                <a:lumOff val="-4315"/>
                <a:alphaOff val="0"/>
                <a:tint val="59000"/>
                <a:satMod val="130000"/>
              </a:schemeClr>
            </a:gs>
            <a:gs pos="65000">
              <a:schemeClr val="accent3">
                <a:hueOff val="4500961"/>
                <a:satOff val="407"/>
                <a:lumOff val="-4315"/>
                <a:alphaOff val="0"/>
                <a:tint val="55000"/>
                <a:satMod val="130000"/>
              </a:schemeClr>
            </a:gs>
            <a:gs pos="100000">
              <a:schemeClr val="accent3">
                <a:hueOff val="4500961"/>
                <a:satOff val="407"/>
                <a:lumOff val="-4315"/>
                <a:alphaOff val="0"/>
                <a:tint val="20000"/>
                <a:satMod val="125000"/>
              </a:schemeClr>
            </a:gs>
          </a:gsLst>
          <a:lin ang="5400000" scaled="0"/>
        </a:gradFill>
        <a:ln>
          <a:noFill/>
        </a:ln>
        <a:effectLst>
          <a:glow rad="63500">
            <a:schemeClr val="accent3">
              <a:hueOff val="4500961"/>
              <a:satOff val="407"/>
              <a:lumOff val="-4315"/>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kern="1200" dirty="0"/>
            <a:t>Çeşitli agonistlerin, belirli bir organda veya dokuda, </a:t>
          </a:r>
        </a:p>
      </dsp:txBody>
      <dsp:txXfrm>
        <a:off x="72848" y="1714370"/>
        <a:ext cx="1613988" cy="1346597"/>
      </dsp:txXfrm>
    </dsp:sp>
    <dsp:sp modelId="{C81880C3-815B-40A3-9884-4BB38DD8667F}">
      <dsp:nvSpPr>
        <dsp:cNvPr id="0" name=""/>
        <dsp:cNvSpPr/>
      </dsp:nvSpPr>
      <dsp:spPr>
        <a:xfrm>
          <a:off x="1759684" y="3283045"/>
          <a:ext cx="2639526" cy="1492293"/>
        </a:xfrm>
        <a:prstGeom prst="rightArrow">
          <a:avLst>
            <a:gd name="adj1" fmla="val 75000"/>
            <a:gd name="adj2" fmla="val 50000"/>
          </a:avLst>
        </a:prstGeom>
        <a:solidFill>
          <a:schemeClr val="accent3">
            <a:tint val="40000"/>
            <a:alpha val="90000"/>
            <a:hueOff val="10333457"/>
            <a:satOff val="-39206"/>
            <a:lumOff val="-2546"/>
            <a:alphaOff val="0"/>
          </a:schemeClr>
        </a:solidFill>
        <a:ln w="12000" cap="flat" cmpd="sng" algn="ctr">
          <a:solidFill>
            <a:schemeClr val="accent3">
              <a:tint val="40000"/>
              <a:alpha val="90000"/>
              <a:hueOff val="10333457"/>
              <a:satOff val="-39206"/>
              <a:lumOff val="-25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tr-TR" sz="1900" kern="1200" dirty="0"/>
            <a:t>aynı reseptörü etkileyip etkilemediğini gösterir</a:t>
          </a:r>
        </a:p>
      </dsp:txBody>
      <dsp:txXfrm>
        <a:off x="1759684" y="3469582"/>
        <a:ext cx="2079916" cy="1119219"/>
      </dsp:txXfrm>
    </dsp:sp>
    <dsp:sp modelId="{83E01A11-B369-41A7-9F38-7577B5777163}">
      <dsp:nvSpPr>
        <dsp:cNvPr id="0" name=""/>
        <dsp:cNvSpPr/>
      </dsp:nvSpPr>
      <dsp:spPr>
        <a:xfrm>
          <a:off x="0" y="3283045"/>
          <a:ext cx="1759684" cy="1492293"/>
        </a:xfrm>
        <a:prstGeom prst="roundRect">
          <a:avLst/>
        </a:prstGeom>
        <a:gradFill rotWithShape="0">
          <a:gsLst>
            <a:gs pos="0">
              <a:schemeClr val="accent3">
                <a:hueOff val="9001922"/>
                <a:satOff val="813"/>
                <a:lumOff val="-8631"/>
                <a:alphaOff val="0"/>
                <a:tint val="25000"/>
                <a:satMod val="125000"/>
              </a:schemeClr>
            </a:gs>
            <a:gs pos="40000">
              <a:schemeClr val="accent3">
                <a:hueOff val="9001922"/>
                <a:satOff val="813"/>
                <a:lumOff val="-8631"/>
                <a:alphaOff val="0"/>
                <a:tint val="55000"/>
                <a:satMod val="130000"/>
              </a:schemeClr>
            </a:gs>
            <a:gs pos="50000">
              <a:schemeClr val="accent3">
                <a:hueOff val="9001922"/>
                <a:satOff val="813"/>
                <a:lumOff val="-8631"/>
                <a:alphaOff val="0"/>
                <a:tint val="59000"/>
                <a:satMod val="130000"/>
              </a:schemeClr>
            </a:gs>
            <a:gs pos="65000">
              <a:schemeClr val="accent3">
                <a:hueOff val="9001922"/>
                <a:satOff val="813"/>
                <a:lumOff val="-8631"/>
                <a:alphaOff val="0"/>
                <a:tint val="55000"/>
                <a:satMod val="130000"/>
              </a:schemeClr>
            </a:gs>
            <a:gs pos="100000">
              <a:schemeClr val="accent3">
                <a:hueOff val="9001922"/>
                <a:satOff val="813"/>
                <a:lumOff val="-8631"/>
                <a:alphaOff val="0"/>
                <a:tint val="20000"/>
                <a:satMod val="125000"/>
              </a:schemeClr>
            </a:gs>
          </a:gsLst>
          <a:lin ang="5400000" scaled="0"/>
        </a:gradFill>
        <a:ln>
          <a:noFill/>
        </a:ln>
        <a:effectLst>
          <a:glow rad="63500">
            <a:schemeClr val="accent3">
              <a:hueOff val="9001922"/>
              <a:satOff val="813"/>
              <a:lumOff val="-8631"/>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tr-TR" sz="1700" kern="1200" dirty="0"/>
            <a:t>Belirli bir agonistin, farklı dokularda,.</a:t>
          </a:r>
        </a:p>
      </dsp:txBody>
      <dsp:txXfrm>
        <a:off x="72848" y="3355893"/>
        <a:ext cx="1613988" cy="13465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3"/>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24"/>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5"/>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26"/>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27"/>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p:cNvSpPr>
            <a:spLocks noGrp="1"/>
          </p:cNvSpPr>
          <p:nvPr>
            <p:ph type="dt" sz="half" idx="10"/>
          </p:nvPr>
        </p:nvSpPr>
        <p:spPr/>
        <p:txBody>
          <a:bodyPr/>
          <a:lstStyle>
            <a:lvl1pPr>
              <a:defRPr/>
            </a:lvl1pPr>
            <a:extLst/>
          </a:lstStyle>
          <a:p>
            <a:pPr>
              <a:defRPr/>
            </a:pPr>
            <a:fld id="{0A8817C1-29E1-4CBA-BE2B-32884B2D6BBC}" type="datetimeFigureOut">
              <a:rPr lang="tr-TR"/>
              <a:pPr>
                <a:defRPr/>
              </a:pPr>
              <a:t>5.01.2018</a:t>
            </a:fld>
            <a:endParaRPr lang="tr-TR"/>
          </a:p>
        </p:txBody>
      </p:sp>
      <p:sp>
        <p:nvSpPr>
          <p:cNvPr id="16" name="Footer Placeholder 16"/>
          <p:cNvSpPr>
            <a:spLocks noGrp="1"/>
          </p:cNvSpPr>
          <p:nvPr>
            <p:ph type="ftr" sz="quarter" idx="11"/>
          </p:nvPr>
        </p:nvSpPr>
        <p:spPr/>
        <p:txBody>
          <a:bodyPr/>
          <a:lstStyle>
            <a:lvl1pPr>
              <a:defRPr/>
            </a:lvl1pPr>
            <a:extLst/>
          </a:lstStyle>
          <a:p>
            <a:pPr>
              <a:defRPr/>
            </a:pPr>
            <a:endParaRPr lang="tr-TR"/>
          </a:p>
        </p:txBody>
      </p:sp>
      <p:sp>
        <p:nvSpPr>
          <p:cNvPr id="17" name="Slide Number Placeholder 28"/>
          <p:cNvSpPr>
            <a:spLocks noGrp="1"/>
          </p:cNvSpPr>
          <p:nvPr>
            <p:ph type="sldNum" sz="quarter" idx="12"/>
          </p:nvPr>
        </p:nvSpPr>
        <p:spPr/>
        <p:txBody>
          <a:bodyPr/>
          <a:lstStyle>
            <a:lvl1pPr>
              <a:defRPr/>
            </a:lvl1pPr>
            <a:extLst/>
          </a:lstStyle>
          <a:p>
            <a:pPr>
              <a:defRPr/>
            </a:pPr>
            <a:fld id="{400273B7-8B03-4C20-8242-64BF59FD8B91}" type="slidenum">
              <a:rPr lang="tr-TR"/>
              <a:pPr>
                <a:defRPr/>
              </a:pPr>
              <a:t>‹#›</a:t>
            </a:fld>
            <a:endParaRPr lang="tr-TR"/>
          </a:p>
        </p:txBody>
      </p:sp>
    </p:spTree>
    <p:extLst>
      <p:ext uri="{BB962C8B-B14F-4D97-AF65-F5344CB8AC3E}">
        <p14:creationId xmlns:p14="http://schemas.microsoft.com/office/powerpoint/2010/main" val="301608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3942EAF-757D-46E1-AB47-E0B27A49C0A4}" type="datetimeFigureOut">
              <a:rPr lang="tr-TR"/>
              <a:pPr>
                <a:defRPr/>
              </a:pPr>
              <a:t>5.01.2018</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BF4E52B0-AA01-46C6-88DA-09B400116199}" type="slidenum">
              <a:rPr lang="tr-TR"/>
              <a:pPr>
                <a:defRPr/>
              </a:pPr>
              <a:t>‹#›</a:t>
            </a:fld>
            <a:endParaRPr lang="tr-TR"/>
          </a:p>
        </p:txBody>
      </p:sp>
    </p:spTree>
    <p:extLst>
      <p:ext uri="{BB962C8B-B14F-4D97-AF65-F5344CB8AC3E}">
        <p14:creationId xmlns:p14="http://schemas.microsoft.com/office/powerpoint/2010/main" val="359810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C3EB139-2BA4-4269-837D-CEDA90DFAA2D}" type="datetimeFigureOut">
              <a:rPr lang="tr-TR"/>
              <a:pPr>
                <a:defRPr/>
              </a:pPr>
              <a:t>5.01.2018</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00DD208F-18D4-4799-BCEC-4ADF95684287}" type="slidenum">
              <a:rPr lang="tr-TR"/>
              <a:pPr>
                <a:defRPr/>
              </a:pPr>
              <a:t>‹#›</a:t>
            </a:fld>
            <a:endParaRPr lang="tr-TR"/>
          </a:p>
        </p:txBody>
      </p:sp>
    </p:spTree>
    <p:extLst>
      <p:ext uri="{BB962C8B-B14F-4D97-AF65-F5344CB8AC3E}">
        <p14:creationId xmlns:p14="http://schemas.microsoft.com/office/powerpoint/2010/main" val="8512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EC9F4FC-1180-4F4C-822C-9C2A64B2B558}" type="datetimeFigureOut">
              <a:rPr lang="tr-TR"/>
              <a:pPr>
                <a:defRPr/>
              </a:pPr>
              <a:t>5.01.2018</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ED27E9BA-7A60-4942-9673-5593EDA8268C}" type="slidenum">
              <a:rPr lang="tr-TR"/>
              <a:pPr>
                <a:defRPr/>
              </a:pPr>
              <a:t>‹#›</a:t>
            </a:fld>
            <a:endParaRPr lang="tr-TR"/>
          </a:p>
        </p:txBody>
      </p:sp>
    </p:spTree>
    <p:extLst>
      <p:ext uri="{BB962C8B-B14F-4D97-AF65-F5344CB8AC3E}">
        <p14:creationId xmlns:p14="http://schemas.microsoft.com/office/powerpoint/2010/main" val="299948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1795989939 w 2736"/>
              <a:gd name="T3" fmla="*/ 2147483647 h 3648"/>
              <a:gd name="T4" fmla="*/ 2147483647 w 2736"/>
              <a:gd name="T5" fmla="*/ 0 h 3648"/>
              <a:gd name="T6" fmla="*/ 2147483647 w 2736"/>
              <a:gd name="T7" fmla="*/ 241935000 h 3648"/>
              <a:gd name="T8" fmla="*/ 1855856217 w 2736"/>
              <a:gd name="T9" fmla="*/ 2147483647 h 3648"/>
              <a:gd name="T10" fmla="*/ 11973255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 name="Freeform 19"/>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20"/>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23"/>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24"/>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25"/>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26"/>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27"/>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28"/>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29"/>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30"/>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31"/>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32"/>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33"/>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34"/>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36"/>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37"/>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38"/>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39"/>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p:cNvSpPr>
            <a:spLocks noGrp="1"/>
          </p:cNvSpPr>
          <p:nvPr>
            <p:ph type="dt" sz="half" idx="10"/>
          </p:nvPr>
        </p:nvSpPr>
        <p:spPr/>
        <p:txBody>
          <a:bodyPr/>
          <a:lstStyle>
            <a:lvl1pPr>
              <a:defRPr/>
            </a:lvl1pPr>
            <a:extLst/>
          </a:lstStyle>
          <a:p>
            <a:pPr>
              <a:defRPr/>
            </a:pPr>
            <a:fld id="{2805635B-CEAE-40FF-93FE-9F3495B26BD6}" type="datetimeFigureOut">
              <a:rPr lang="tr-TR"/>
              <a:pPr>
                <a:defRPr/>
              </a:pPr>
              <a:t>5.01.2018</a:t>
            </a:fld>
            <a:endParaRPr lang="tr-TR"/>
          </a:p>
        </p:txBody>
      </p:sp>
      <p:sp>
        <p:nvSpPr>
          <p:cNvPr id="26" name="Footer Placeholder 4"/>
          <p:cNvSpPr>
            <a:spLocks noGrp="1"/>
          </p:cNvSpPr>
          <p:nvPr>
            <p:ph type="ftr" sz="quarter" idx="11"/>
          </p:nvPr>
        </p:nvSpPr>
        <p:spPr/>
        <p:txBody>
          <a:bodyPr/>
          <a:lstStyle>
            <a:lvl1pPr>
              <a:defRPr/>
            </a:lvl1pPr>
            <a:extLst/>
          </a:lstStyle>
          <a:p>
            <a:pPr>
              <a:defRPr/>
            </a:pPr>
            <a:endParaRPr lang="tr-TR"/>
          </a:p>
        </p:txBody>
      </p:sp>
      <p:sp>
        <p:nvSpPr>
          <p:cNvPr id="27" name="Slide Number Placeholder 5"/>
          <p:cNvSpPr>
            <a:spLocks noGrp="1"/>
          </p:cNvSpPr>
          <p:nvPr>
            <p:ph type="sldNum" sz="quarter" idx="12"/>
          </p:nvPr>
        </p:nvSpPr>
        <p:spPr/>
        <p:txBody>
          <a:bodyPr/>
          <a:lstStyle>
            <a:lvl1pPr>
              <a:defRPr/>
            </a:lvl1pPr>
            <a:extLst/>
          </a:lstStyle>
          <a:p>
            <a:pPr>
              <a:defRPr/>
            </a:pPr>
            <a:fld id="{65D3AEE1-028C-4C79-8ED0-00B7D1FCB231}" type="slidenum">
              <a:rPr lang="tr-TR"/>
              <a:pPr>
                <a:defRPr/>
              </a:pPr>
              <a:t>‹#›</a:t>
            </a:fld>
            <a:endParaRPr lang="tr-TR"/>
          </a:p>
        </p:txBody>
      </p:sp>
    </p:spTree>
    <p:extLst>
      <p:ext uri="{BB962C8B-B14F-4D97-AF65-F5344CB8AC3E}">
        <p14:creationId xmlns:p14="http://schemas.microsoft.com/office/powerpoint/2010/main" val="28323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1CA14AED-7FED-411D-9901-7055649DC5D6}" type="datetimeFigureOut">
              <a:rPr lang="tr-TR"/>
              <a:pPr>
                <a:defRPr/>
              </a:pPr>
              <a:t>5.01.2018</a:t>
            </a:fld>
            <a:endParaRPr lang="tr-TR"/>
          </a:p>
        </p:txBody>
      </p:sp>
      <p:sp>
        <p:nvSpPr>
          <p:cNvPr id="6" name="Footer Placeholder 5"/>
          <p:cNvSpPr>
            <a:spLocks noGrp="1"/>
          </p:cNvSpPr>
          <p:nvPr>
            <p:ph type="ftr" sz="quarter" idx="11"/>
          </p:nvPr>
        </p:nvSpPr>
        <p:spPr/>
        <p:txBody>
          <a:bodyPr/>
          <a:lstStyle>
            <a:lvl1pPr>
              <a:defRPr/>
            </a:lvl1pPr>
            <a:extLst/>
          </a:lstStyle>
          <a:p>
            <a:pPr>
              <a:defRPr/>
            </a:pPr>
            <a:endParaRPr lang="tr-TR"/>
          </a:p>
        </p:txBody>
      </p:sp>
      <p:sp>
        <p:nvSpPr>
          <p:cNvPr id="7" name="Slide Number Placeholder 6"/>
          <p:cNvSpPr>
            <a:spLocks noGrp="1"/>
          </p:cNvSpPr>
          <p:nvPr>
            <p:ph type="sldNum" sz="quarter" idx="12"/>
          </p:nvPr>
        </p:nvSpPr>
        <p:spPr/>
        <p:txBody>
          <a:bodyPr/>
          <a:lstStyle>
            <a:lvl1pPr>
              <a:defRPr/>
            </a:lvl1pPr>
            <a:extLst/>
          </a:lstStyle>
          <a:p>
            <a:pPr>
              <a:defRPr/>
            </a:pPr>
            <a:fld id="{B9D582C5-2497-439B-9289-225B5093ACF5}" type="slidenum">
              <a:rPr lang="tr-TR"/>
              <a:pPr>
                <a:defRPr/>
              </a:pPr>
              <a:t>‹#›</a:t>
            </a:fld>
            <a:endParaRPr lang="tr-TR"/>
          </a:p>
        </p:txBody>
      </p:sp>
    </p:spTree>
    <p:extLst>
      <p:ext uri="{BB962C8B-B14F-4D97-AF65-F5344CB8AC3E}">
        <p14:creationId xmlns:p14="http://schemas.microsoft.com/office/powerpoint/2010/main" val="256606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7"/>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8"/>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9"/>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0"/>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3"/>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24"/>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25"/>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26"/>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7"/>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8"/>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a:defRPr/>
            </a:lvl1pPr>
            <a:extLst/>
          </a:lstStyle>
          <a:p>
            <a:pPr>
              <a:defRPr/>
            </a:pPr>
            <a:fld id="{274820DB-2321-439E-B240-A7830C1DFC69}" type="datetimeFigureOut">
              <a:rPr lang="tr-TR"/>
              <a:pPr>
                <a:defRPr/>
              </a:pPr>
              <a:t>5.01.2018</a:t>
            </a:fld>
            <a:endParaRPr lang="tr-TR"/>
          </a:p>
        </p:txBody>
      </p:sp>
      <p:sp>
        <p:nvSpPr>
          <p:cNvPr id="18" name="Footer Placeholder 7"/>
          <p:cNvSpPr>
            <a:spLocks noGrp="1"/>
          </p:cNvSpPr>
          <p:nvPr>
            <p:ph type="ftr" sz="quarter" idx="11"/>
          </p:nvPr>
        </p:nvSpPr>
        <p:spPr/>
        <p:txBody>
          <a:bodyPr/>
          <a:lstStyle>
            <a:lvl1pPr>
              <a:defRPr/>
            </a:lvl1pPr>
            <a:extLst/>
          </a:lstStyle>
          <a:p>
            <a:pPr>
              <a:defRPr/>
            </a:pPr>
            <a:endParaRPr lang="tr-TR"/>
          </a:p>
        </p:txBody>
      </p:sp>
      <p:sp>
        <p:nvSpPr>
          <p:cNvPr id="19" name="Slide Number Placeholder 8"/>
          <p:cNvSpPr>
            <a:spLocks noGrp="1"/>
          </p:cNvSpPr>
          <p:nvPr>
            <p:ph type="sldNum" sz="quarter" idx="12"/>
          </p:nvPr>
        </p:nvSpPr>
        <p:spPr/>
        <p:txBody>
          <a:bodyPr/>
          <a:lstStyle>
            <a:lvl1pPr>
              <a:defRPr/>
            </a:lvl1pPr>
            <a:extLst/>
          </a:lstStyle>
          <a:p>
            <a:pPr>
              <a:defRPr/>
            </a:pPr>
            <a:fld id="{8EB31618-1F5F-4BE6-8300-E14682BED7AC}" type="slidenum">
              <a:rPr lang="tr-TR"/>
              <a:pPr>
                <a:defRPr/>
              </a:pPr>
              <a:t>‹#›</a:t>
            </a:fld>
            <a:endParaRPr lang="tr-TR"/>
          </a:p>
        </p:txBody>
      </p:sp>
    </p:spTree>
    <p:extLst>
      <p:ext uri="{BB962C8B-B14F-4D97-AF65-F5344CB8AC3E}">
        <p14:creationId xmlns:p14="http://schemas.microsoft.com/office/powerpoint/2010/main" val="232641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48F88A99-541F-41BF-9786-D84AE05BC6C4}" type="datetimeFigureOut">
              <a:rPr lang="tr-TR"/>
              <a:pPr>
                <a:defRPr/>
              </a:pPr>
              <a:t>5.01.2018</a:t>
            </a:fld>
            <a:endParaRPr lang="tr-TR"/>
          </a:p>
        </p:txBody>
      </p:sp>
      <p:sp>
        <p:nvSpPr>
          <p:cNvPr id="4" name="Footer Placeholder 2"/>
          <p:cNvSpPr>
            <a:spLocks noGrp="1"/>
          </p:cNvSpPr>
          <p:nvPr>
            <p:ph type="ftr" sz="quarter" idx="11"/>
          </p:nvPr>
        </p:nvSpPr>
        <p:spPr/>
        <p:txBody>
          <a:bodyPr/>
          <a:lstStyle>
            <a:lvl1pPr>
              <a:defRPr/>
            </a:lvl1pPr>
          </a:lstStyle>
          <a:p>
            <a:pPr>
              <a:defRPr/>
            </a:pPr>
            <a:endParaRPr lang="tr-TR"/>
          </a:p>
        </p:txBody>
      </p:sp>
      <p:sp>
        <p:nvSpPr>
          <p:cNvPr id="5" name="Slide Number Placeholder 22"/>
          <p:cNvSpPr>
            <a:spLocks noGrp="1"/>
          </p:cNvSpPr>
          <p:nvPr>
            <p:ph type="sldNum" sz="quarter" idx="12"/>
          </p:nvPr>
        </p:nvSpPr>
        <p:spPr/>
        <p:txBody>
          <a:bodyPr/>
          <a:lstStyle>
            <a:lvl1pPr>
              <a:defRPr/>
            </a:lvl1pPr>
          </a:lstStyle>
          <a:p>
            <a:pPr>
              <a:defRPr/>
            </a:pPr>
            <a:fld id="{B0EC88FE-1F5C-4D6B-99B9-F28C8B3B1066}" type="slidenum">
              <a:rPr lang="tr-TR"/>
              <a:pPr>
                <a:defRPr/>
              </a:pPr>
              <a:t>‹#›</a:t>
            </a:fld>
            <a:endParaRPr lang="tr-TR"/>
          </a:p>
        </p:txBody>
      </p:sp>
    </p:spTree>
    <p:extLst>
      <p:ext uri="{BB962C8B-B14F-4D97-AF65-F5344CB8AC3E}">
        <p14:creationId xmlns:p14="http://schemas.microsoft.com/office/powerpoint/2010/main" val="214406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80A979BA-3D12-4984-A529-FC9A616D3693}" type="datetimeFigureOut">
              <a:rPr lang="tr-TR"/>
              <a:pPr>
                <a:defRPr/>
              </a:pPr>
              <a:t>5.01.2018</a:t>
            </a:fld>
            <a:endParaRPr lang="tr-TR"/>
          </a:p>
        </p:txBody>
      </p:sp>
      <p:sp>
        <p:nvSpPr>
          <p:cNvPr id="3" name="Footer Placeholder 2"/>
          <p:cNvSpPr>
            <a:spLocks noGrp="1"/>
          </p:cNvSpPr>
          <p:nvPr>
            <p:ph type="ftr" sz="quarter" idx="11"/>
          </p:nvPr>
        </p:nvSpPr>
        <p:spPr/>
        <p:txBody>
          <a:bodyPr/>
          <a:lstStyle>
            <a:lvl1pPr>
              <a:defRPr/>
            </a:lvl1pPr>
            <a:extLst/>
          </a:lstStyle>
          <a:p>
            <a:pPr>
              <a:defRPr/>
            </a:pPr>
            <a:endParaRPr lang="tr-TR"/>
          </a:p>
        </p:txBody>
      </p:sp>
      <p:sp>
        <p:nvSpPr>
          <p:cNvPr id="4" name="Slide Number Placeholder 3"/>
          <p:cNvSpPr>
            <a:spLocks noGrp="1"/>
          </p:cNvSpPr>
          <p:nvPr>
            <p:ph type="sldNum" sz="quarter" idx="12"/>
          </p:nvPr>
        </p:nvSpPr>
        <p:spPr/>
        <p:txBody>
          <a:bodyPr/>
          <a:lstStyle>
            <a:lvl1pPr>
              <a:defRPr/>
            </a:lvl1pPr>
            <a:extLst/>
          </a:lstStyle>
          <a:p>
            <a:pPr>
              <a:defRPr/>
            </a:pPr>
            <a:fld id="{00FF7065-0631-4B96-919C-EB1086CAE0F0}" type="slidenum">
              <a:rPr lang="tr-TR"/>
              <a:pPr>
                <a:defRPr/>
              </a:pPr>
              <a:t>‹#›</a:t>
            </a:fld>
            <a:endParaRPr lang="tr-TR"/>
          </a:p>
        </p:txBody>
      </p:sp>
    </p:spTree>
    <p:extLst>
      <p:ext uri="{BB962C8B-B14F-4D97-AF65-F5344CB8AC3E}">
        <p14:creationId xmlns:p14="http://schemas.microsoft.com/office/powerpoint/2010/main" val="37502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4C39776-F273-4EFF-91E7-E8FC568C0530}" type="datetimeFigureOut">
              <a:rPr lang="tr-TR"/>
              <a:pPr>
                <a:defRPr/>
              </a:pPr>
              <a:t>5.01.2018</a:t>
            </a:fld>
            <a:endParaRPr lang="tr-TR"/>
          </a:p>
        </p:txBody>
      </p:sp>
      <p:sp>
        <p:nvSpPr>
          <p:cNvPr id="6" name="Footer Placeholder 2"/>
          <p:cNvSpPr>
            <a:spLocks noGrp="1"/>
          </p:cNvSpPr>
          <p:nvPr>
            <p:ph type="ftr" sz="quarter" idx="11"/>
          </p:nvPr>
        </p:nvSpPr>
        <p:spPr/>
        <p:txBody>
          <a:bodyPr/>
          <a:lstStyle>
            <a:lvl1pPr>
              <a:defRPr/>
            </a:lvl1pPr>
          </a:lstStyle>
          <a:p>
            <a:pPr>
              <a:defRPr/>
            </a:pPr>
            <a:endParaRPr lang="tr-TR"/>
          </a:p>
        </p:txBody>
      </p:sp>
      <p:sp>
        <p:nvSpPr>
          <p:cNvPr id="7" name="Slide Number Placeholder 22"/>
          <p:cNvSpPr>
            <a:spLocks noGrp="1"/>
          </p:cNvSpPr>
          <p:nvPr>
            <p:ph type="sldNum" sz="quarter" idx="12"/>
          </p:nvPr>
        </p:nvSpPr>
        <p:spPr/>
        <p:txBody>
          <a:bodyPr/>
          <a:lstStyle>
            <a:lvl1pPr>
              <a:defRPr/>
            </a:lvl1pPr>
          </a:lstStyle>
          <a:p>
            <a:pPr>
              <a:defRPr/>
            </a:pPr>
            <a:fld id="{A7446EC8-087E-4AC4-9CE2-AC40642FFD77}" type="slidenum">
              <a:rPr lang="tr-TR"/>
              <a:pPr>
                <a:defRPr/>
              </a:pPr>
              <a:t>‹#›</a:t>
            </a:fld>
            <a:endParaRPr lang="tr-TR"/>
          </a:p>
        </p:txBody>
      </p:sp>
    </p:spTree>
    <p:extLst>
      <p:ext uri="{BB962C8B-B14F-4D97-AF65-F5344CB8AC3E}">
        <p14:creationId xmlns:p14="http://schemas.microsoft.com/office/powerpoint/2010/main" val="324977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20"/>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23"/>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24"/>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26"/>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27"/>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28"/>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30"/>
            <p:cNvCxnSpPr/>
            <p:nvPr/>
          </p:nvCxnSpPr>
          <p:spPr>
            <a:xfrm rot="16200000">
              <a:off x="6663592" y="12829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31"/>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32"/>
            <p:cNvCxnSpPr/>
            <p:nvPr/>
          </p:nvCxnSpPr>
          <p:spPr>
            <a:xfrm rot="5400000" flipH="1">
              <a:off x="6744512" y="12819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7A135C59-04E8-4273-9D00-CABE5C037D6B}" type="datetimeFigureOut">
              <a:rPr lang="tr-TR"/>
              <a:pPr>
                <a:defRPr/>
              </a:pPr>
              <a:t>5.01.2018</a:t>
            </a:fld>
            <a:endParaRPr lang="tr-TR"/>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tr-T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294B58DC-50A8-4E63-A55D-FCDBFFEDAE44}" type="slidenum">
              <a:rPr lang="tr-TR"/>
              <a:pPr>
                <a:defRPr/>
              </a:pPr>
              <a:t>‹#›</a:t>
            </a:fld>
            <a:endParaRPr lang="tr-TR"/>
          </a:p>
        </p:txBody>
      </p:sp>
    </p:spTree>
    <p:extLst>
      <p:ext uri="{BB962C8B-B14F-4D97-AF65-F5344CB8AC3E}">
        <p14:creationId xmlns:p14="http://schemas.microsoft.com/office/powerpoint/2010/main" val="247523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B8E709A7-5642-405B-A8EB-BF694D605CBC}" type="datetimeFigureOut">
              <a:rPr lang="tr-TR"/>
              <a:pPr>
                <a:defRPr/>
              </a:pPr>
              <a:t>5.01.2018</a:t>
            </a:fld>
            <a:endParaRPr lang="tr-T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tr-T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1E66CD7E-1709-48A9-9F28-0437ACECCADC}"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36" r:id="rId1"/>
    <p:sldLayoutId id="2147483831" r:id="rId2"/>
    <p:sldLayoutId id="2147483837" r:id="rId3"/>
    <p:sldLayoutId id="2147483838" r:id="rId4"/>
    <p:sldLayoutId id="2147483839" r:id="rId5"/>
    <p:sldLayoutId id="2147483832" r:id="rId6"/>
    <p:sldLayoutId id="2147483840" r:id="rId7"/>
    <p:sldLayoutId id="2147483833" r:id="rId8"/>
    <p:sldLayoutId id="2147483841" r:id="rId9"/>
    <p:sldLayoutId id="2147483834" r:id="rId10"/>
    <p:sldLayoutId id="2147483835"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m.tr/url?sa=i&amp;rct=j&amp;q=MAO+inhibitors&amp;source=images&amp;cd=&amp;cad=rja&amp;docid=KQVEHv0pZwf2NM&amp;tbnid=NqKU8RIv-f9IgM:&amp;ved=0CAUQjRw&amp;url=http://www.cnsforum.com/imagebank/item/MAOB_inhib/default.aspx&amp;ei=mbklUZmeI8jWswb16IGoDQ&amp;bvm=bv.42661473,d.Yms&amp;psig=AFQjCNGm4h9HXLIRAcIz5KjGu45H52BMzA&amp;ust=136151323796964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15.xml"/><Relationship Id="rId7" Type="http://schemas.openxmlformats.org/officeDocument/2006/relationships/hyperlink" Target="https://www.google.com.tr/imgres?imgurl&amp;imgrefurl=http://nazarenespace.com/profiles/blogs/red-alert-torah-teaching-and-roto-rooter&amp;h=0&amp;w=0&amp;tbnid=r4kcNZMMBMoleM&amp;zoom=1&amp;tbnh=194&amp;tbnw=259&amp;docid=mVPYtUNTxurFXM&amp;tbm=isch&amp;ei=sXI2VNP_J8P4ygP9m4HYBw&amp;ved=0CBMQsCUoBQ" TargetMode="Externa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32.jpeg"/><Relationship Id="rId4" Type="http://schemas.openxmlformats.org/officeDocument/2006/relationships/diagramQuickStyle" Target="../diagrams/quickStyle15.xml"/><Relationship Id="rId9" Type="http://schemas.openxmlformats.org/officeDocument/2006/relationships/hyperlink" Target="https://www.google.com.tr/imgres?imgurl&amp;imgrefurl=http://thewarningsigns.blogspot.com/2011/03/red-alert-nuclear-meltdown-at-quake.html&amp;h=0&amp;w=0&amp;tbnid=R4lTvoTUYr_zXM&amp;zoom=1&amp;tbnh=160&amp;tbnw=312&amp;docid=D-_bU9eiugW4GM&amp;tbm=isch&amp;ei=sXI2VNP_J8P4ygP9m4HYBw&amp;ved=0CAcQsCUoA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com.tr/imgres?imgurl&amp;imgrefurl=http://www.bi-me.com/main.php?id%3D54607%26t%3D1&amp;h=0&amp;w=0&amp;tbnid=fiLfvNkLOKlBPM&amp;zoom=1&amp;tbnh=160&amp;tbnw=160&amp;docid=vaGrvBaZLkEvxM&amp;tbm=isch&amp;ei=sXI2VNP_J8P4ygP9m4HYBw&amp;ved=0CAQQsCUoAA"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www.webmd.com/drugs/mono-761-ALBUTEROL+SALBUTAMOL+INHALER+-+ORAL.aspx?drugid=7082&amp;drugname=ventolin+inhl" TargetMode="External"/><Relationship Id="rId13" Type="http://schemas.openxmlformats.org/officeDocument/2006/relationships/hyperlink" Target="https://www.webmd.com/drugs/drug-145704-januvia+oral.aspx" TargetMode="External"/><Relationship Id="rId18" Type="http://schemas.openxmlformats.org/officeDocument/2006/relationships/hyperlink" Target="http://www.medscape.com/viewarticle/844317#vp_1" TargetMode="External"/><Relationship Id="rId3" Type="http://schemas.openxmlformats.org/officeDocument/2006/relationships/hyperlink" Target="https://www.webmd.com/drugs/drug-7605-synthroid+inj.aspx" TargetMode="External"/><Relationship Id="rId7" Type="http://schemas.openxmlformats.org/officeDocument/2006/relationships/hyperlink" Target="https://www.webmd.com/ibd-crohns-disease/crohns-disease/default.htm" TargetMode="External"/><Relationship Id="rId12" Type="http://schemas.openxmlformats.org/officeDocument/2006/relationships/hyperlink" Target="https://www.webmd.com/drugs/drug-89062-spiriva+with+handihaler+inhl.aspx" TargetMode="External"/><Relationship Id="rId17" Type="http://schemas.openxmlformats.org/officeDocument/2006/relationships/hyperlink" Target="https://www.webmd.com/drugs/drug-16554-remicade+iv.aspx" TargetMode="External"/><Relationship Id="rId2" Type="http://schemas.openxmlformats.org/officeDocument/2006/relationships/hyperlink" Target="https://www.webmd.com/women/picture-of-the-thyroid" TargetMode="External"/><Relationship Id="rId16" Type="http://schemas.openxmlformats.org/officeDocument/2006/relationships/hyperlink" Target="https://www.webmd.com/drugs/2/drug-167104/ledipasvir-sofosbuvir+oral/details" TargetMode="External"/><Relationship Id="rId1" Type="http://schemas.openxmlformats.org/officeDocument/2006/relationships/slideLayout" Target="../slideLayouts/slideLayout7.xml"/><Relationship Id="rId6" Type="http://schemas.openxmlformats.org/officeDocument/2006/relationships/hyperlink" Target="https://www.webmd.com/arthritis/default.htm" TargetMode="External"/><Relationship Id="rId11" Type="http://schemas.openxmlformats.org/officeDocument/2006/relationships/hyperlink" Target="https://www.webmd.com/drugs/drug-93965-lyrica+oral.aspx" TargetMode="External"/><Relationship Id="rId5" Type="http://schemas.openxmlformats.org/officeDocument/2006/relationships/hyperlink" Target="https://www.webmd.com/drugs/drug-64712-adalimumab+subq.aspx" TargetMode="External"/><Relationship Id="rId15" Type="http://schemas.openxmlformats.org/officeDocument/2006/relationships/hyperlink" Target="https://www.webmd.com/drugs/drug-16772-enbrel+subq.aspx" TargetMode="External"/><Relationship Id="rId10" Type="http://schemas.openxmlformats.org/officeDocument/2006/relationships/hyperlink" Target="https://www.webmd.com/drugs/drug-148324-vyvanse+oral.aspx" TargetMode="External"/><Relationship Id="rId4" Type="http://schemas.openxmlformats.org/officeDocument/2006/relationships/hyperlink" Target="https://www.webmd.com/women/hypothyroidism-underactive-thyroid-symptoms-causes-treatments" TargetMode="External"/><Relationship Id="rId9" Type="http://schemas.openxmlformats.org/officeDocument/2006/relationships/hyperlink" Target="https://www.webmd.com/drugs/drug-20815-lantus+subq.aspx" TargetMode="External"/><Relationship Id="rId14" Type="http://schemas.openxmlformats.org/officeDocument/2006/relationships/hyperlink" Target="https://www.webmd.com/drugs/2/drug-165497/sofosbuvir+oral/detail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lowestmed.com/rosuvastatin-cresto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xanax.com/" TargetMode="External"/><Relationship Id="rId2" Type="http://schemas.openxmlformats.org/officeDocument/2006/relationships/hyperlink" Target="http://apps.who.int/medicinedocs/en/d/Js4915e/2.2.html" TargetMode="Externa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s://www.adaa.org/about-adaa/press-room/facts-statistic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ho.int/medicines/publications/essentialmedicines/EML2015_8-May-15.pdf" TargetMode="External"/><Relationship Id="rId2" Type="http://schemas.openxmlformats.org/officeDocument/2006/relationships/hyperlink" Target="http://www.mayoclinic.org/drugs-supplements/gabapentin-oral-route/description/drg-20064011"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hopkinsarthritis.org/arthritis-info/rheumatoid-arthritis/ra-treatment/" TargetMode="External"/><Relationship Id="rId2" Type="http://schemas.openxmlformats.org/officeDocument/2006/relationships/hyperlink" Target="https://medlineplus.gov/druginfo/meds/a601102.html" TargetMode="External"/><Relationship Id="rId1" Type="http://schemas.openxmlformats.org/officeDocument/2006/relationships/slideLayout" Target="../slideLayouts/slideLayout7.xml"/><Relationship Id="rId5" Type="http://schemas.openxmlformats.org/officeDocument/2006/relationships/hyperlink" Target="https://www.cdc.gov/drugoverdose/epidemic/" TargetMode="External"/><Relationship Id="rId4" Type="http://schemas.openxmlformats.org/officeDocument/2006/relationships/hyperlink" Target="http://uk.businessinsider.com/painkillers-to-end-the-opioid-crisis-2016-8"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aplususapharma.com/services/"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rug 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03" y="372465"/>
            <a:ext cx="2914998" cy="2108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rug intera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603" y="4509120"/>
            <a:ext cx="2797357"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193503" y="2861476"/>
            <a:ext cx="5040560" cy="107721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r-TR" sz="3200" b="1" dirty="0">
                <a:solidFill>
                  <a:srgbClr val="FFC000"/>
                </a:solidFill>
              </a:rPr>
              <a:t>İlaç Etkileşmeleri</a:t>
            </a:r>
          </a:p>
          <a:p>
            <a:pPr algn="ctr"/>
            <a:r>
              <a:rPr lang="tr-TR" sz="3200" b="1" dirty="0">
                <a:solidFill>
                  <a:srgbClr val="FFC000"/>
                </a:solidFill>
              </a:rPr>
              <a:t>(</a:t>
            </a:r>
            <a:r>
              <a:rPr lang="tr-TR" sz="3200" b="1" dirty="0" err="1">
                <a:solidFill>
                  <a:srgbClr val="FFC000"/>
                </a:solidFill>
              </a:rPr>
              <a:t>Drug-Drug</a:t>
            </a:r>
            <a:r>
              <a:rPr lang="tr-TR" sz="3200" b="1" dirty="0">
                <a:solidFill>
                  <a:srgbClr val="FFC000"/>
                </a:solidFill>
              </a:rPr>
              <a:t> </a:t>
            </a:r>
            <a:r>
              <a:rPr lang="tr-TR" sz="3200" b="1" dirty="0" err="1">
                <a:solidFill>
                  <a:srgbClr val="FFC000"/>
                </a:solidFill>
              </a:rPr>
              <a:t>Interactions</a:t>
            </a:r>
            <a:r>
              <a:rPr lang="tr-TR" sz="3200" b="1" dirty="0">
                <a:solidFill>
                  <a:srgbClr val="FFC000"/>
                </a:solidFill>
              </a:rPr>
              <a:t>)</a:t>
            </a:r>
          </a:p>
        </p:txBody>
      </p:sp>
      <p:pic>
        <p:nvPicPr>
          <p:cNvPr id="1030" name="Picture 6" descr="Image result for drug intera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45979"/>
            <a:ext cx="2936403" cy="2108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rug intera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0852" y="4509120"/>
            <a:ext cx="2936403"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gsc.riken.go.jp/eng/ayumi/seika/img/ph06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928813"/>
            <a:ext cx="3810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04825" y="512763"/>
            <a:ext cx="7772400" cy="914400"/>
          </a:xfrm>
        </p:spPr>
        <p:txBody>
          <a:bodyPr/>
          <a:lstStyle/>
          <a:p>
            <a:pPr eaLnBrk="1" fontAlgn="auto" hangingPunct="1">
              <a:spcAft>
                <a:spcPts val="0"/>
              </a:spcAft>
              <a:defRPr/>
            </a:pPr>
            <a:r>
              <a:rPr lang="tr-TR" b="1" dirty="0">
                <a:solidFill>
                  <a:schemeClr val="tx2">
                    <a:satMod val="200000"/>
                  </a:schemeClr>
                </a:solidFill>
              </a:rPr>
              <a:t>Antagonizma: </a:t>
            </a:r>
            <a:endParaRPr lang="tr-TR" dirty="0">
              <a:solidFill>
                <a:schemeClr val="tx2">
                  <a:satMod val="200000"/>
                </a:schemeClr>
              </a:solidFill>
            </a:endParaRPr>
          </a:p>
        </p:txBody>
      </p:sp>
      <p:sp>
        <p:nvSpPr>
          <p:cNvPr id="21508" name="Text Placeholder 3"/>
          <p:cNvSpPr>
            <a:spLocks noGrp="1"/>
          </p:cNvSpPr>
          <p:nvPr>
            <p:ph type="body" idx="1"/>
          </p:nvPr>
        </p:nvSpPr>
        <p:spPr>
          <a:xfrm>
            <a:off x="457200" y="1809750"/>
            <a:ext cx="4040188" cy="639763"/>
          </a:xfrm>
        </p:spPr>
        <p:txBody>
          <a:bodyPr/>
          <a:lstStyle/>
          <a:p>
            <a:pPr marL="73025" eaLnBrk="1" hangingPunct="1"/>
            <a:endParaRPr lang="tr-TR" altLang="tr-TR"/>
          </a:p>
        </p:txBody>
      </p:sp>
      <p:sp>
        <p:nvSpPr>
          <p:cNvPr id="21509" name="Content Placeholder 4"/>
          <p:cNvSpPr>
            <a:spLocks noGrp="1"/>
          </p:cNvSpPr>
          <p:nvPr>
            <p:ph sz="quarter" idx="2"/>
          </p:nvPr>
        </p:nvSpPr>
        <p:spPr>
          <a:xfrm>
            <a:off x="457200" y="2459038"/>
            <a:ext cx="4040188" cy="3959225"/>
          </a:xfrm>
        </p:spPr>
        <p:txBody>
          <a:bodyPr/>
          <a:lstStyle/>
          <a:p>
            <a:pPr eaLnBrk="1" hangingPunct="1"/>
            <a:endParaRPr lang="tr-TR" altLang="tr-TR"/>
          </a:p>
        </p:txBody>
      </p:sp>
      <p:sp>
        <p:nvSpPr>
          <p:cNvPr id="21510" name="Text Placeholder 5"/>
          <p:cNvSpPr>
            <a:spLocks noGrp="1"/>
          </p:cNvSpPr>
          <p:nvPr>
            <p:ph type="body" sz="half" idx="3"/>
          </p:nvPr>
        </p:nvSpPr>
        <p:spPr>
          <a:xfrm>
            <a:off x="4645025" y="1809750"/>
            <a:ext cx="4041775" cy="639763"/>
          </a:xfrm>
        </p:spPr>
        <p:txBody>
          <a:bodyPr/>
          <a:lstStyle/>
          <a:p>
            <a:pPr marL="73025" eaLnBrk="1" hangingPunct="1"/>
            <a:endParaRPr lang="tr-TR" altLang="tr-TR"/>
          </a:p>
        </p:txBody>
      </p:sp>
      <p:graphicFrame>
        <p:nvGraphicFramePr>
          <p:cNvPr id="9" name="Content Placeholder 8"/>
          <p:cNvGraphicFramePr>
            <a:graphicFrameLocks noGrp="1"/>
          </p:cNvGraphicFramePr>
          <p:nvPr>
            <p:ph sz="quarter" idx="4"/>
          </p:nvPr>
        </p:nvGraphicFramePr>
        <p:xfrm>
          <a:off x="4645025" y="2459037"/>
          <a:ext cx="4041775"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9552" y="332656"/>
            <a:ext cx="5256584" cy="914400"/>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eaLnBrk="1" fontAlgn="auto" hangingPunct="1">
              <a:spcAft>
                <a:spcPts val="0"/>
              </a:spcAft>
              <a:defRPr/>
            </a:pPr>
            <a:r>
              <a:rPr lang="tr-TR" b="1" dirty="0">
                <a:solidFill>
                  <a:srgbClr val="FFFF00"/>
                </a:solidFill>
              </a:rPr>
              <a:t>Kimyasal antagonizma</a:t>
            </a:r>
            <a:endParaRPr lang="tr-TR" dirty="0">
              <a:solidFill>
                <a:srgbClr val="FFFF00"/>
              </a:solidFill>
            </a:endParaRPr>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208102358"/>
              </p:ext>
            </p:extLst>
          </p:nvPr>
        </p:nvGraphicFramePr>
        <p:xfrm>
          <a:off x="3779913" y="1556792"/>
          <a:ext cx="5364088" cy="475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43694" y="288926"/>
            <a:ext cx="7252642" cy="814387"/>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Aft>
                <a:spcPts val="0"/>
              </a:spcAft>
              <a:defRPr/>
            </a:pPr>
            <a:r>
              <a:rPr lang="tr-TR" sz="3600" b="1" dirty="0">
                <a:solidFill>
                  <a:srgbClr val="FFFF00"/>
                </a:solidFill>
                <a:latin typeface="Calibri" panose="020F0502020204030204" pitchFamily="34" charset="0"/>
                <a:cs typeface="Calibri" panose="020F0502020204030204" pitchFamily="34" charset="0"/>
              </a:rPr>
              <a:t>Fizyolojik (veya bağımsız) antagonizma</a:t>
            </a:r>
            <a:endParaRPr lang="tr-TR" sz="3600" dirty="0">
              <a:solidFill>
                <a:srgbClr val="FFFF00"/>
              </a:solidFill>
              <a:latin typeface="Calibri" panose="020F0502020204030204" pitchFamily="34" charset="0"/>
              <a:cs typeface="Calibri" panose="020F0502020204030204" pitchFamily="34" charset="0"/>
            </a:endParaRPr>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2300529559"/>
              </p:ext>
            </p:extLst>
          </p:nvPr>
        </p:nvGraphicFramePr>
        <p:xfrm>
          <a:off x="3357563" y="1412875"/>
          <a:ext cx="5786437" cy="39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60" name="AutoShape 9" descr="data:image/jpg;base64,/9j/4AAQSkZJRgABAQAAAQABAAD/2wCEAAkGBhQSERUUExMWFRUWGBwYGBgXFxwdIBsbGhkcIBgaHxoaHiYfGBslHhgYHy8gIycpLCwtHB4xNTAqNScrLCkBCQoKDgwOGg8PGiwkHyQsLCwpLCwsLCwpLCwpLCwsLCwsLCwsLCwsKSwsLCwsLCwsLCwsLCwsLCwsLCwsLCwpLP/AABEIALcBFAMBIgACEQEDEQH/xAAbAAACAgMBAAAAAAAAAAAAAAAFBgMEAAECB//EAEgQAAIBAgQDBgIGCAMIAQQDAAECEQMhAAQSMQUiQQYTMlFhcYGRBxRCUqGxIzNigpLB0fByouEVFiRDU4Oy8WNzk6PCFyVE/8QAGQEAAwEBAQAAAAAAAAAAAAAAAAECAwQF/8QAJxEAAgICAgICAgIDAQAAAAAAAAECESExAxJBUQQUImETkXHB4TL/2gAMAwEAAhEDEQA/APWVGOwMcDEgGLsk2MdjHIx2MAzYx2BjkY7GEFGxjoY0MdDCGbAx0MczjYwWB0MbxrG8IDeMxrG8AGYzGYzABmMxonEdTMAad+YwPeCf5YAJcanGsQ5apJcTOlo/yqY/HABLUqgCfUD5kD+eOsC+0fFkoUdTso5kHMwWxqKCb+QJb4Yr1O3WRH/+uiY+64b/AMZwAFUqnvWXoFU/El5/8Ric4UT26yozRPfNo7oTFKqeYO17JaxN9sW//wCQ8hacwon7yuPjdRbAAZ4U5ahSZiSSikk9SVEnHWZzWhqYidb6fbkdp9fBHxws9le2WWbLUk79HqBAGUMCQY2i223wxPxftGoq5aFb9ad7W7qoCfhOFYWM+rG8AW7S+VM/P/TAvhHaRxRBN5Lm8kgGo5Fz0AIAHkBthdkKxyxqcK1Xj9XoVI8wPw9D6HEB4/W84+Aw+yCxw1DGtYwpUu0DjeG/DFheOg7kjDTQrGQ1McmuPMYXH4qOl8cLxMH5/wB+2LpB2GI5seeMwqN2ipT+sT+Mf1xrBSFYeGOhha4320pUKZNKK9TlhEJNj1LAEQB0F7jbfFDJfSQD+soFB/jEz6hgOvliHNLyUO4x0DhIP0hll5KA1Q29SQDHKRpUyJ3FtsUavavNvTC94qOZDMlPa40ldREGJBn4ekvkivIHo4x0DjzLiHFsxVEGu6AoEYKFAMGS1jKk9Y/0xbftHVNEUmqkWA1qdLmNua9/UXOM3zwGeig42DhA/wB8ao3qf5Vj8sV63bNyP1x/d/qoxP2I/sD0kY2MeWt2qY7vUPux/riD/eMjYgfvH42j+eJ+yvQHrWrHBzKjdlHxGPIn7QH74Hss/mcc/wC2ST4mv6AfkML7P6A9dHEKf30/iGI34vSG9RB+8P648pbOtMOxH7NyfW023G/yxDWz0CyncSYFxIm8Wt5YPsP0B6rU7SUF/wCanwYH8sVf976BAIqAAgHYk32tEDf1x5dmePU6fiYz5CCT8AL4o0uLVXAWmBTUCCzmSAOugWUW3M7euGuaTV0B6jS7Y0hUqamJUaSpMcoIg9bXUt8cA+L/AEnoRpojvWWop/RguANcCSAFBMgRq3MY85r5qiSe8d8y5WN+VW6G3LAn12x2/Eq9QFaaLSQ3gCdo84UbL0OwxopTYUNvEu2OcrhQWp5ZVIDS5ZyTHMUSABB2JjfAVuN00NQPncxUDVAdNKoUVxpTWSKI3sy+LoNzvU4T2XfNaS9bkI1bzCiwhbDddIEdD5Y7p8Mo0qjJvGnTIN5WWmLb/gR1nCcvb/oKo5zHGsv3bpTy3iZWJKDUQDTt3tRjUiQbW3PnGLL9takVFp0ii1LHnQwCoXYU7xE7j1nGJVph00oSoLAgDTOpCPKbTO1sTZviEq8WkNFrdbC82t1xPZehnNftxmGZy9FQSuiS7LaWO6r+1sT038sp9vKqmSh8BURUkgT0BCk+EHxeWNZDOIlNUhQsCCRJNjN5NpmwtbFShUU1KjEqVkgIQsbDmOpTA3v0jbDuLxQBOhmaFVUVwG7ukFVHopJ8NlksDZBs2q9hvirklXvE7rM1qYpo5YB9RVlChiabyEBhpUgEgCY2A6rXy7OkqVVwb04MG0FlJIAubCDsbdJs7qoJ3p0ZlFQspiXphGQbyCAC6jSSVMkb7NRvTHQxDtBXpD9JTV9KB2elC6d/FTYwbhrq3Q8oxL2c4j/wyaauuBzaTOkkzpI3SJgAgek74U+I5qsiMBD0qnKGCwygC9Ij7JUE8pg9QWFzxlOJazqLCm8qq1FsyqqwVI2IaBKsCDc4lwdCHfKcSjMVmmeWkpBG4GtoI93/AKYu1M8kEhxAgEHdSdg3oejWB2sbY8/4TxgM9QltNeo1msFcCwVZ8DHcKbGwBBgHijxasKxKI3eQykaNUgOQwZGBtaCrDp0xPWQDpmeO01TUHU2kaYv6ybRbfAmr2w0khwR93wtO3lHnMycdZTLVXA7tFozLVKDm0CAzoBJandQZgrMGZ1GXKdnERCGCsZJkiIPmANvnie6h/wCmKgTnu2BYQGjry22IsTv/AFk45XipizMJuQL+XS87n8cXT2MoxBYn1sD8wN/XGqXZWkPDUdTO4j4Ta4+AwfY4/DZPVipnOLlnJv7bR8OmMwezvDsvSbS2Y0k3ICqd/cEjGY2XyI1p/wBD6Mi72n/i92ZvzJx0OI012Cj2X+74D6B1M+5J/P8Av8sSK69PwEYwoAseM+Wo/CPzxy3FW6AfFh/IHAzvfTGzmvT+/wC/P0wuqAvHO1DsVH8R/GLfLHPfVDYuPgf6R5jFQVpH9/35fMDG1c+n4f6W/u2CgLQB6stv2T+ZYxjYn7/yH/vFYOfwjf069MYreZ6/z9j57++FQFoD9tvkv5Rjfszk2sI6/u3+Hr7Y3l8nKh2OhD9oidUdEWxe9psB1Zcc1uLhFPd8o+02qXIJiSw8AndVgbglsHUCyMkq/rHcH7oZi/xgxT263/ZOMGaElVBQH9ppNurEybg+GB6dcayXDWamtRv0dMqDqIkm+mAou14vZbjmE33lKjswp5dCqklS/icEA6SxECkDtYed2IjFqI6InSmhGuzHZLlpJ5eWeQXN2jpE4iOUZgdIWnp3IAEeRLkDSI9jcC2DlHs6qozMveOFBZdULqXzcQxJI8IO5IJsDitxVqVFS1ep3hImmigCNQ3Wktl3nW1/fGkYlUCadRVBFNNRgSxELIv15nv1hdtziDP0dK6q1T2RFtPSESw9z0+Ez5zibVkhGFJDIYqsGB5ncqReB5x7wZStqAESGCkmBYyVYx8fIi3SbVdaDRPQoJpCoDJFjYwQJ6qR/wC/c46p51gqkBgwAB+E2t6j0Ivfzr5SvamdUQYP4r8en9nHNHMKshiLMQATvewHqRf+HEvOwL1OowJAgXJjVHqYgyQNQF+nxicOdMSu4gAHa/UAfh67YD/WCoAFrg7fsqD5AdcWRVdyIN4k+3wMA+uw/HEtZFRfpodYDOwWCSwVn0jSRqIBPtM9emOKqDUVBkydI5A0fDrA9tsR0+FVCylgxGpTcEjxLsYjr52nHGe4UKaFmEMfEAJIkcxhSSDtMx67HAvFhRNm8/S0gIajsBEkUwJA1MFAUkqCwOsm/lscd0MoO6csSTLcoK+IQRLXkki4A8sC0yThabMCF2Um2qxJA6kC3pcCbXK1y5FUUktrLMQvhDAA8zTAAmCep32hvDpFFjIZIatYUH9GmnVpbSpm8CdJkEajZY6i2KXFdVfM6E00dCFSpuCNXMtlkmQZJvbpEYrZPNlXLSfCRuCFaWggzBnmI9Sel8RZjXaFKyOWF3kkxeCRCkXvaPLBmxh1a6Vq1TToJNOnqRZAqcz6mBjldSVIMSJ6gkMA4lw3Sw0MSHEpU21LJBBA2ZSCpXzEiQQcDaD93WDo2kqRAEG3nv4Tf8jvhk4ZXTMUkozd9Wk7aKqwb+SVBCz0JQnwnG0WIg4W+XNIrUpopWWqlgDyAgKqSdRUmJi+4PiGJeyvEQXZnRl1kU6dZmmB/wAuk7NMcoUB/RQbQVG5rKFiVazL5jy3BB6jriPL8QWmhpGl3moHSrMILkRzdYUHUG6D1JjKfHvymIbl4kRnWEstSnTCxFwS5LdANgkg+cHri/m+KqENUBgA2hkhTpaJG9QWaDAuZBHkSo8HZWp1eYF5GuoFJJAMBxN9JLaX8pRvvhpeE5tatPOIC6lUp1xpCsf0J01CrGpzHTWe9rLIjw4w/h8eB0FMx2kfuBVChQ7EJ4dlN9XNZvNbm4OxBwvcO7WujOWM6vCJkCTePy+GLuWzdOogpd5r7tYdSEIdAQEVu7qtFRTIVlYN0G11DOJS1TSL6JJAqEainS6iLbTabmBtilwRzYmvQQ4rx92qswMA7Cxt0uR5YzAk3ufwxmNlGlRpgNq/4f2f7H88bFTbbr1H5/388Ca3FbxcqRv69IxXoZ+CCZNoE/0HTE9WYB9akdPwn8redv64w1YvpMQdr7fkYxTy2cDLtcW8ukdfnecRZ1ywK6TPktvY2BG02xKWQCFHNK2xj4e3n8sRVqhBU3AmCLRbf1n3wBo1iD5R69fj/PBVMrVzFRVQaqj7KsXMXMnoAJJMAQT64pxoKC1OWMKNRmBBJkk2AG4M9Nzf1OL9emtANqCvWAJFPdEi5FSP1jgA8gOkbMTJUUvra0KbJl6gaoP1tcG0NyslExKpJUGpZnkxpWzQ8C4VUrVSFK6KfPULsQiIJku3RbEeZ6eeF1odE1CrVzLgSalVrKAJPoFtCgDYCAANhgnxBsrlhNRqdaqzlQGvSpuFmHYKUqQ0CTy7mCFOnipn6FCl3OT7zRVPdvmNJao7E8iwvMqEAwoALAyAxBGGXsr2J5tVVUD7Oo0mkpVpDaI0tV9ByKekyopKi0gPwjgleuDVzPeanUlqbnmhJhwy2pUd4kGxYKtSVOG2rQp06L6oJamxLDYBku5bfYzrYlj6AkYtPx+lToF15EjXVeobr0Oo/aqSCoHnYenlmb43UzSU6IISkqAtNlhLa6jmx0nSCJtIgEsJqhhfjPbJ6wFOirayo1PpsCV2QbDqNRwIVgKYLgGOVhAB1KYE9Sdoi8HcRGOslmKOkqGbUqmCiBWqJqIKglhp3kiVYhlEmNJ0M+pLUqdMLUBMa1DMSNxJXSjDyKXUm8gSVexFbLO7U1Ip6lB6iDB2iIMi4g/s46VCCQGKsuoiBO0E7RJtMb++KDcReC9RyyGVqeaWOklCWAIJ8N1MkTfHOWostWaZ51mADCsN9SMx2gghW9gfs4dAEMvmFLkcrAGSYIBje1j+R89sTvU5yoVnY7IssTIEdDAkx18/PGqPAyTLQoPoSxWLqZtMxzfh5M3DeOvl000tCjryKSbbsYlj74hyXk6+P4XLyK9A3K9iM9mdJ7kUrAlqhVSCJmVkknbYDDvwz6OqFJeepWdiL2paSfMABiL+p9ZxFwntcZ/SohHmq3Hyxc4hnK6stWnVmgdyoDFPLUAJZeh0wyzMN0uLjLRny/HnxbAvaanSycVBQWtoBcqVVX5YOoKVAZRAJ0EQJMG8KPEuIpmMuK9OkKA1CmygkgMYh1aNQAYqIM+IXx6bxOoGpzU01qLQ11B0rAlgV3U3MrcTaQCref8AHexlTJsBRPe5SrtzCaZ1KVbVtpAHisLDVFmxo4qtHPhsX/rGkjW8ywEkkELLKgvHhWnYe+N5nNuXBYgIDddS8tRzpv8A4QCR05YEYzieYJSnTRRDsimQD3kILzp9TpB2EEknaQ5lUOk00d4JbURpF9KtpDQ+owBMrJJ3tiKzY6KfD6z+EuAHLLqkEqSZQg72EsYvAjEicSqJrDrJll1VCzElRq1NDXmDvNo6mcTLSQanqF0bUSop0mY3Im0hVEKqkztMCZxGuTDHUh7taY0qajC8IFBZjpLgR9lSYC2hcA6O6XFCaDhhE8zBYQnYAmFI6iLWM2vJjyXEaVOrTPdwhGlm1E6laBq6bQbAD7QviKllv0ervO8BAHLJPW9rySAY62HpiDO5Qq5FRFVkCkWIgaekafcFhtNsJDY4cRU1adHMX1VFGsj/AKigSf3lKP6lmwJ4rkASpU6VeBqkiCdiSoJi94BJE4Mdkqvf5KsHBXuxSgH7yEqx84KVqfyGMr5XVRZYuJ/kRiyRUyPExIDhSHL6ySdVQMIYBeigEwSBLGemCvB8z9TzFMVXGhajiqIJ1UqvIZtMNT5hv9mLzgVmQ9NqqKqgeIHRcAqrHTfe8SYGCvF6SqlKtKh61NV0kwYRijGZgcopiT5HrGIKIOO6srXdKzhmpurU9DPqCqZpVDVmWdlIIJ1WjoAMD+A5NKuaAqB2NVwNwIN/MXEgDoL7Rht41l6tbIUqmtzVpVGyxlW1OX0GgpmNMLVKy14jAHjOR7nLIdBpuWKhw5IqGm0EwbDSRIg/aHuBvI6BWUrMqAEspvICixkzMiQZG2MwR4vwnNZuqa1Eq6tvoKpDCzhlJ8cySRYzIscZgpiKI+j7OGzCgn+LM0B+Tk/hjun9G9YeLM5Nf++W/wDCm2Ka9pqh8FER7k/kBi4nG8zHgpj4MTHxa/yxTaRnSLuV7ClfFxDL/u067x/+NZxb/wBz6MQ2fY/4MofzequAh4tmj9pU8uRf6GPjjii2bdgvfsWJAVVkFiTCgaQLkmwxNoeA2vYvJi5r5tyfKnRT83Yzg1lstlaVBqS0q412dzXQM6/9MkUTFORJVYkxqmBC3xvNDLU2yi1GesY+sVSS0EQRQpEmyg+Jx4jadIvS4F2dbNt3CkioxDJKyFK+IsRdVg+KDeMOwwOGVyeV5u7yuoKp1TmKrQpm7FNOkWPy9Md5TjYWkKdPLZZaBqal0iq2qoIi/ek1HFoBmABA2wH47xJKS/UMi6gUn/Smqo/4qpEMCzSsA2FN4BtBMCW7sD2UKH6w6vTeoAe6JkU/2+bmBP2Q0lQWMkkQtDWS5w/hubDzSoZak22paVFYvMTDEXvA2I8xjleIZr9IpzKoKRYOVOlVCXLSiiFiD8dpwf4pxEU/0NMkMVBMTKqxYKB1LMVYCNonrjzftNmalSrWytEuQO7LIiSHemullDA3CsVW0gsnoDh26BnNXtrmKgMM4KkMNVVzPoRIt0Pvjtu2NRmA1OFk+NjBBBgtc6bgNbVAHXAdsuKdUoGDCNJI2mBMHqAQROxiRvjdPhfeiCmkAhe9D6Oa5A59Ss0SdKqGi/nibKrGAq/akwQaSl1kMj6B0YcrMpVpjTcqb7HHVbj6kTUyy2ErNKnq5RJXQUDKywTp9ARIMiunBiyQjuGHIajKyMwi2kJq1vAAhedk6LBJlWmtIKrOw01I1VlOtD99FYFKYBKzdnuCIIGGIyhxagyiouWpEMZLNRRZmOYTT1VJlrqDt64x8zQadeWCCnZHCgTNzo0mIg9dpFhtiLiGVSmzOW1nUDJvrGzSQZEGN4kfIjuOZiNIWyx4RsI6bC8H8eu+Jlo34IqU0mWK1Slc06zKfK49huBf49cYMs7GFrg3gcxvv5A/d29sL/eTjA4xz9X7PZXZakNGnMUuYPTMRffxHlvAn/UeeCmYz2co0kzDFHpFwrpDAw1gZ0gkA7hrRcTFlfhNRdQhGZvPXoUe5H9fhhqz3FnqUDRHcUhbUYNRmgggCGgG0XgGdxjfj48W2cPyfkyhJR/0v+gyn23q0iVRUNNpIVtVidxZrHz6E364L9iO1ffKyV6aGkHY0llpOmZ62ESB8ZtGETieQZHdJFrq3mCJRgN+ZYMHbG+DZl6JTXBAIgr5XBBHQ6Sb7H33vilK/wAmc/y3wulxI9B7a8CpZVVegmijX8vs31PSu1lO4UECxH2VIWQEFGVQIZ0ieZ4BJUqWmBaJHMPM2wzcF4/3lF6FRgVcgBjfQ1griQdpEiLjClmM5pfS1OkRBYnu4kDZ1g8wOknV1nYEHFci6s5YZVmqbB2IWkrEmS5AZoIBJl4VTH2gAZjztJU0ipBAJkTLMw2so0KBAsTBO28HHSZumSx1MNXm0gx5wZEkjcHqYxzQotcJpcsYJ1SR4dgzDSxiJIgelhjO2XSItZ0x47mygAXYBm8Vz0AKmYPnijmcwtQs/eHUQIk1QTIuzFVNzZt4NsT06l6aliIHMswBIsomykixBg7D2pZDL1a1XuqVLW5KDQYE6FuWMQqCGLE2AscNMQ4dhaEjNvPJU0U0hy/NqDsJaDKoiyT5r54cOGcGV6VT01gT5x5D4dcCOCsjMwpwaNFQgcbVKjlXrVL3IhKagm+nQeuGXhqgJVb7IEAebGY9LmBgsR5N2hybtmBSSSWpqAggljqYCA2xiPCrHbF/i7JRoZA5gle7NUxoLlpSjK3KwZk6tSkG4vip2hylOrXdu8p+EqAXUlu7AUDQtRWljJGtSIm0DBTtzUp0KeSotrBWkzDQEkeBBBN1/V9B8sF4K8lTP8cqUuHZfTJq5itXzWo2dVUGmrysS0s7BoG0wIss5vOF21VDrI3IJIm+kAHYDy8pmcMPbqqKb5NF7wlclRUloJIfW0GxlmLKDvtbAHjGV7t2UTppU6aEm47ypSUkT8apA9ThsRQy1eBbXck2P9MZizl6JZQQFAiLGJ9TvJP9xjMAUTUabKQfCR938OkfzxI1FWklmPnNjbFJkF9tpkGevX49MRO8kQ0R0J/If30xhlmQSXIL95x8TbqL/wCmDmSpU8jSGYaofrGYUrl5jUieF68fePgQn9o9MBuy3DjWqk16h+r0VNWuw/6a/ZH7TmEHW7YG9qs/UzGaeqbBwrU1EQqAclMDaEgp6kHzxcYv2AXpIjprC2QhNRU2F9A9D4h8BGGytQXh+X7s6hXzQirUWAaakEimC1ix3K6gTe45SA30aUm01c5WEUqAhQJHeOQLEDcDlJnqQfs46XMvmKtSotSK1UiaLqrB72UEsEqqLACNQiwJBbC61kpIudl+zgr1FNUJmKKRoN5Jnkon7QWx1I4ICglYFz6mp7uNREmSfYCWPsBHzUdRgdwPhCUaarAhJJgm7m7wWJJE2EnYDFDjOfZsvWqg9QEAIulI946kGPGQAY1bjFxVlPGgP2n429GqK6aRUqCpTUFtjpVli1ynKB61BvNl7K5MLRFcQrM6rSdbFbkF73MtIG/gqHpOJ+JhM5mhTR4VBpR1URq8dSoV07TJiRIRb9cX6lUPTQ1KZqSNSIqQXBUAWGnQyKCXCjdiQeZgjeQSFzi5Eq6BQAdPIqqpIvKgAWN/OPDNrkOEIh73XfSBVUaiskGGNmEwNLFRdoABUwR32iqKQe8Ud+UpgIgRUoFCS6lQZDNrYFYEQJE2URlGnRJieQwCd9tiD5bH+mFplLQc43Wd3gOrlZCMqAQoEwFDW5gplQQ25PQjeJcVLoSVULAm5UypkAaiY813AkjzxTqHvEZaao+m66OflE2ZTzagBILAW1AbKMR0uINRAOZYvrA0Uxp1Fej6gNS0xeDu9woA5w9k3RlSsKtNtHhECWDTbyZfGQLWEgQSNzirUzYqAqEeEuGYRM+kQOliSfyxXzObdqpY1XhbAEFUA8lCEgKRBHU7yTfFmjkyXGp5LCUBEswgkmT4EgMSxNwCQGxL9BGbjJMGVqgS5MDHK1AbqQR6YpcWrK6gqQZMx1uOoxb4ZRbuCwp8urT3kGNUAgTsTANv9MLrizvn8npKvBdybmRBAv1P8t59r4asnVUxzAEeYIE/AGPY4TBMTtghw/OBY1MYHToPldvQAR1wQlQuaK5o94sPcZ4eq0UenLGkFpVdMxF+6qAlfCQdBkAhk6zOACuLkzB2sI+G3XDHluIgDVcrpKVFC6iabQWAE3ZSFcXsV67EFncnmhVdDSctA1BELG6gwSqmCA0HyuMPkXlHmtNYZJks0JsZn+hH9NvQ4bF40mYQUa4kQRTceJLHwMbq0X0nlaD5WVKXDMyYH1aCOr6UPT7zKTEeR3PmcTNQZCEqCCQDYg+xBEiQb404+S11kiqbyVM/wp6LkE6gOsWYaYUgeXSJ3nynEVDOlVLmJnaZHSB7WAI8h7YLZug1YKNSApJl2IHSYa5m8/8ArHFTgFWsAoemzSIMuZgESYQ3JM+Q+GMtMppxZD9bqCmHnwzpmHGoKCYJsTzDa3MOkAc/7Urle6SQjNJp00VC7kgKCKSjXfoZ6YvVezVSpyK0Uwqop7qpMapqMV0AamYsdx9kTCzgrwvsw1ICKb6oI1uACFIuFVSQhIJBYsWgwNNyaSoAzwSgKNFKaEEjeCDNRvF73hR5hVwU7ZcVGVyndqZqtyrpBJLkXaBJhRLfBcVV4xlshT7yrUV6sWVYOn0Vep6EmAPPzS87nnzdU1quhBcJTctygmTICyWJuSfQWjDqxrBz2e4a1avTpX0FgW/WjlF2kOhXYfeG+LHb3OZirmaq06OqjTGjXpa2ldVQ6tQAAOq8dLHbDBwLJfVaJrMF7ypy04BEKevNe8FthZeuK3G81GUrgC/dRv8AeZVPrs34YQwH2v4nQqZlaqHvh3NEd3LKqsKYBkrckAxpB6tPlivQ7b1aLKRp0lRKpKFTcQGm9gu+9towA2BPr+X9nEDUr6RfptucFhSPTcv26osoJq0Z/wDlRQw95F/e/vjMeVJQLX6HGsXZFFOq7RAsBbHFJCtz0NhhjXgHVjHuQP54YuyPZtBXFZ+ZMuprNMhTo8IJgnxR0vGMlNaISKHaSt9UytPJaR39XRXzQEwpj9BR/dBDkfeIOB/CsgayrTYor6v0YYeINYrIEIZ0xIAufO5PMVlqu1cqC9UszMxmHJ5haDAtF/CVwc7GZBC7VWAK0hvG7EHqb7T7Erhp3gaWS3x7IilRoZSnUNPu4qa4Khnvc1F/VmdTSRHNcrGM7I5F2rGrVpjXSurKFBZ6gOljB0MdILhwASd9W+APGs6TUmumpKnOjKFVlU35Ss06qCSBczFmXHoHYzICll6YAuf0pmx1PdZEmCF0dT1vgLSyXeJ5g00FOLtywpJJ+9AWD5ixkAiMCuNcQ0o41XoUe8KtchmTWk6wWjW1IeKdxaL2+KrqqeEsAI8JYX/7NRRNt4wH7UcQNLMEoaekxQKkqNRpwygcxAjSV2UguOXri1hA8sB9kM8y0zJK1DppqSgCFOVi0qQC/dqwAAYkEab2NpuLd0sopWrWVe6pzLUaQ1slUgz+kOtyoG0l9tAwN4xxcMlJEYoK1M1GWI5mrFl2iCRSUwPJSdsUqlTv3GoLVrtpM69LsbAcysBrEmdQMxqGxwhnQzyuNdtIJ7x0OmAfE22l1YmY0zqYA7gmrkzqVo6gMP7+WNZvtHSapCtWQoGhioPeNENUeCjsSo03UnTA3me6ZC1YDhvstvysd0OoAkgxuJ6G4OJY0yFsmMsgrMksf1KnmDf/ACte1IEHSm7kc3KCGq5vi5qjvHWm7f8AMLIAdR+2WplWOr1NjI204unKZqpUZKf1hhYoaZqHSdIGk6PswAP2bHaQSvC+CZxFNR3K1ZhEzFcr3YtNR0LFyeiKFNwXPhUM7vRm7sCMBThe6X6x9mmdR0dQGV2bVU6imdvtSSFBvgfCWo5ds1WM1qzFaYadSqRFVjP2mA09YHvbMh2Ep95LZl2Mk/o1Ijreo5Bn1CXPvibtPxQO+hPBTGkAbevwsB8MacaS/JktPQp5rs9TqVCVDAk7JeT6CDf2+WCGT7FVpuhpKelUhI8jpb9ITvJC7k+mLnCXfWDSpio+yqKqIQTaSGYMZBidrm+GDNdnuIqgNWnUpKbk5VaVSF8ipcOT6q0YmbciqQDHYtUXVWrwvmimP46pQD+E4pcX4PSEfVjUqNBJWC+oC5fUqKoAHw9fNtyfZ/J1Cq084TXnwZ2iJJ8pOlgP2QzexwYXs61KpDomW6mpkc3Vp/DuGDLPuAPXEKBfHOXG7ieLjtBp5OYCYO4+YBk4ZMhn6z06lZddRJHeVOg1MBOpj4r3npvYYOds+CI1ek9RmruVIL1Up6iFI0zoUaoBI1NJ6bCMMWb4SKPDKqBJihUlAYuykmAIFifwxquJNWbfbk04NLILpdma5nvWFMDcNULER+zTsv4D88Zn+z2Vp0iXq6CRyVKhWms9CFu1QdCAT7ThezfbTM1QBTAoj73ic23kiE/dVT64CPlwXmo5qVGMS7SxPqSfzOIwtGCT2HuF8ZWjFQlYkCSYF7b6TG+5FvTGZrtpmn20Uh8XPzclZ9gMLfHuzOZVWdqFZEUazqDaIFiwbwdVsDfpvjXBK5q796DTXx0xq8gNSllHncH574e1aDt4CVXM5ioNRqV2X7yyF/iUBR88bTg1R7O5X/GXP/iDGJstlyXARqL1CQACjUahJ2GpAgn/ALhx6LwHhNZEnM1XYwQaT1e9RNrTUDEv6KxAkbnCWRt0LXA/o+WUdnDqbhlYr8Qj0h5+ImPzwbr5WjlVBZi9uQEAlr7qscqyLNEk7atsEeJcQFJdTc2u6KTd4+056Uh5dfxKTms89WoXdiSTMnc+vosWA8sADCBUqk1KzAGCEpgWQfaJPVzAHkIgdcVeIZQtRqKTqZkcAAC5CllAUdSVAnA5Mwyxcj2MH8IxYocRfWk7B1nrbUJ32t5YKAQu829d/wAWI/liGoxUagTNiCJmZ/MRgr2jyIoZrNJB5arKv+EksP8AKU+BwLKiohWQCn6S8+GysvKCfukeQ1m1zhVkrwEqfCsvXHeVHqUnPiCUWZSerAnTE7xG84zAFaXoY6SVX/yIJ98ZiiKYy9+elj5/69MMak0eFiTD5upPtRpG2/m1/Y4W+G0RUqrSUTrYLMTBJAH9f/eDvbnNj6x3a2SjTFJAOiqIIt11SPh7Yxhx1slIDUaio5D1AA15ILQw2NpMESpsTZYBjDVWrpQyADH9buUAM6uokgNA0tciQpuMJ+VyBrNTQiJYDe8Tf8Af7OGvtYzh6Ip00qKpjQ25OlisQQV5Ua8x6HGmGsFIC5HLVO8Wkjh6VZ1DQRAJ8TGi6yrQGhwOhhzj1KhmQqu8WWTt0G3+UDCVwLidLMVVCUDTeiCzawCQ0FVAeJYcxNwPbDdn6wSiAIBYxcxvPkjnYH7JnCeyloG5GmajKYDwZOlVczN5ZEr6fbvVHtthW7fg1Li+itmJBJJkGkq2LbHSTaLNYAYaqmYUMO8MxAXvLeUR9ZZ3P7lFfTC/2t7H1MxmajiFRpbW5CoGDsjKWdhYqiG2o7WMzjTwR5BfGcvqrutdWaoulVZGVQ3diNOkqQDNhJXUB0M66uYrUVQFn6CnSNWlJBIBchk1PIRgNrM6mARhgzvBso1atUqscwXq1HUU1NOA7SAarcxgdAkX3xJmu1HdaETRR0jQkHnAYm3euTUEmb6gMTXsd+gbR7PZhf050UmJHdvWJXdv1gQqK4eDHKkEsWBBEGxmOG5SmEA7yqtJYUR3SaidVR2iajanPQpChV+ziL6z3wraIasphV1gs7BlluY3XTqO+o2EDqV4V9HFfMBWzVUUwfsUyGJHS45EPS2vpYGZL9CKB4uFpuVcpTgnRTZ9BaVARdTHUzFhYTHMxi86yVPNlGqfU6tNbAAUw1QqQTqFN4LAGPs9Ttvg5xDscmTdfqufbL1D4adRgQxnqeUC5nmB9BghluN8Rpfo8zlBVUie9pMsQBJJNxA3NlPlOH1fkGxQocQKJUIqvUd4VTUXu9P3gE1EKw9OvtirwXs1XzlUpTQcg1HWSq72WQJk39bEyN8V+K581G1O7uygSSfGdMTMc23wti92AzNQZlyisOTUQgmINmOm5UTsBJJOwiMeLmlO4pYO3n+LDiSfbNaHgqaxWhneEkBQFD0xTZAqiB+kJHdqB01TjY4LRoVAcrmc0qjemtQGn/FUDR/mPtiLMcRLkzNTSNRJICqDsSzEIo+JPkDhT452/o05VGOZqbaaZZKQ9DUtUq/uhB6HG7o4lY853jzMSdUlBDaLBB+3UYgJ+8yz5HCVxnt9l6RKoTXqeVIlUB9axGpv+2q/4sJ+e4hms4AKr6aSnlpIAiLPki2n1NzjVPLpRExP4n5dfhiXIfUKUOPVq9QNWVEQMCiIoAWfFe7MTCyzEm2PQOLcQYKaZbSj0a5ZtyNKrBH8Rt7Y8ryPElqvEhSNlMy3oIsIEmMen0AlanR17VEamf8AuICfxpbY243cWQ6UkzzHK5ukxK1GqUIsCtMVBb70MpHwBxZPZs1bUK+Wrz9kVO7f/wC3XCEn2nATOU5qMJBMloHkbgiemJqFMKktTLhlbSDPUEK1rtBvHUiDaccyZo3lou1uG18ue7rUq1FGI1KwZFcAyd4VtvXFvsjn6tFzSy9ClX7957upSDljeIaQVABPWBzE9Tgn2f7PZjSqK9UONDCmOZVqEyrd2xCcqzJMxM32x6JwfhYppcU++IK1q1OklPVedA0KOXa5uevljT9ImyPIcFo0m74UaVOsy6ajUixUHqtPVtOxcATHz7rVlVGq1PAtgv326KP2d5PWDNgZtMockTppoJdtoETE9DF56C+5GErtR2g7xgUB0jkoU1Ek9C2gbnyHoB5nBJ1hBFXlg/ifF0r16nfVkptaTUFUoLmKZNIalAF51KZjxScT0ODu0dx3dcHrlc1Tq9CTKV1FUbf9Qfjjvgmdp01CUuLVcu5u1PNZcaCx8RhhCgn9onBJeA1qxZ2yOQzyi2vLv3THY6hBjrE/s+Vy0qBsCZ+i1H9atSl/9ajUpDf76isp/iGKpfUpKQ4F/wBE9N9ryQjNU6dVGDmYzIy5VSeJcPuSQx7+lAHQNMwxW/r6jFbOhMxTcjMcNzXKbvQ7msLG66QJcbgXk+eBgAfpPquM4VaLoriCY5lCkwdmIprMbkfJT4fmVSrqaCBYrEypEOIv4gWWYkTY4ffpM4XUr8VpUaSzUqUaYUEwJmp16CxvhY452bzGTCpmaQQPJVS9PcRr0mT5gyB1AjElAfN5Xu3ZDDRs0eJSJRr7SpUx64zDBwbgdLNUVasrzTmmpSoFlVMiRpMkFis+SgdMZihWXuwh73PUABYNqM/sqT+Y/PHOfqd7mqwNlqV3NNtxOo2v94Bfiq+uDX0ccHCV2qkHkpsZ9ZFgfKJxXzWWZ0NLL0GrsSCxg2IMzIII95EScHW0TYS4LwlKTpJlyR8FkTP9IwN7W8RNOohaTTfxU3XUjQLMNVg4NiVKtBFxi/wotRbVnHoK8eGlz1T6NoIpD3JnzxWqceVXbusupDgAvWOsmIj9FPddBEhiPPDodlrsSDW7yrToCkg0rIstiSxLm3wLGPM4YOI8UyylddRqmkHlpMwmfOoCoI3sJF8KQrZjOMAXLxbmaFX2UWG2yjBijwBadRabstSoy6gCxQbxsAWqbbcuJxZXg5XtCwbTlaFOiTb9Gmuof3iLH1C/HAjiZqLmKf1gvrqQNTHUwUsNxMjcx7GYg4duHcOIEXVb2Qd0D/CTVP7zicXW7O0CUepSQmkIVqgB0yxNtVhBNib+uHkWBH4TlajVygqUGKVCCIuFUkSQ6k7gHUswbEQSVa+E9jApV6j62CKumnTpooIHiDoi1DA2gqB5eVfjHYGnXbvKAajVme8JIUnz0+In1AA9cUslxnO5WotHNUGrqTysi6p+As/s0H9rBS8Cuw1xjsRl83B0EMohXpGAANgSZQx5AE4DjIcTyN6bfW6QAlebUo8okPb0JHoNsN+a7RogGqQ0eEXIt1HTCpxLtY1Q6V28hf8AHb5ScC9IQA7d8XqVGy7vl3oAIAVZYgFm1EAeYIFwPUYCcS7Wy3dpXApoQKPOW0Ag8szsYiDtMcskE5nZzAYaTUjxGbKf23ayn0JJ/ZOPPuL0svTJAYVX8qfgH7xu/wAABitOx3+LVB2rwKvXQuhgKOYqdKzveBYfDpgRl69TJ19JY96DrDgsNJPNqDWLgwbjlMkid8TcD4rVRBpZllSpjwlSTymfTYEeoiMcZpprFrENAk72PTy3w3W0JXphbiPG6uaplKrBmqRLAC5WOaByhoEalAkYqZbhyU7wPUn+v9Mcd4Ev4m/Af1P92x3w3iCCpOYRnX9k7fD+hxjOV6NEjWYzXl0uJsB02Hv1xXypZmEyQOZjHQbe14Hx9sOdPsrks4JyuYNNvuGW/wAjQ49wSMdZzsLmKNMJQVKqRqqEGHepeDDQNCgkKoYm7E3NsoJt/kQ07yJTc1ZTYcwg2FwfP1x6Fw/NMtCkbA061MwSBy96JN+kMflhBzeQqKdDo61LnTpYNG/hIna59Jwby+U1hOWV6giQwMR0M3Hp/IuXyf4trZ1cHxfsNpOqot8T7UNRd6L08rmstTfRTWoKZZVOohVZTrEBSCYMQJIJGLPCzkc/WRKdGvlazCF7qKlOANyCRpQD2UCMDqXD0r5g02X9c7001GGVu6D02AjUV1SCDIh1tthwXhS0x9Ry4BzFVAM3XUWRREoJPKCbBBv89OkH2yjLli4SaZY7FcLVFqmlUFRXOk1AoUFUJBIAsAT8498HK9QsRTpx1idgOrH57dZAtciKEoU1o0hYQoA6noPU7mfcmMRcTzf1OiTIas536Cxv/hW4HmbndsW3RklYM7T8TVV+roYRb1m8yLlSfObn19sBeznAszmWNejmKdGojFUUolVgsXDJqJo3MEFdVjsLEHmuKUXrJSr1WSmx1VGUEnfYRJBgm8G/Q4dKPZDhebOrLVQtTeaVYhp89FST/lGJivJUn4JM9W4hTWM1kstnUsJSJkmByON5IsEwFjhS6RWoZvI1QANY1qSRbVafeydcGv8AYHEaNU06GdFcU1WppzC7ElgoltfNCsbaYHlIxLX7Y5yipXO8NL0+r0uZT+7zr8yuNCCnkaGYaofqPFErhVGkZjS7HUTqTrUAGimTYTI8sQcby2Z0v9b4Xln6fWKBAKTs5Bl7b9MVqP8AsbNs5ZhQZnlRBpaBpUBZE0t1Zr9WOCWY7LVqNE1MvxB62XEaqbkVAV1CQGB0gweijCGKn0vUv+Ppk7HLr8xUqf1GEvNcTqMDTL1HUDlUuxg9YBNgR0628hj0b6VaSGtldSiHpFTUJaUuLgBgpA16jINgceccEy4bMKSQQv6RiIIhBO8DcwNuuEUF6+YagEpIY0IA3+I3b8WONYq1WLMWO5JPzON4Qx7btSlEMlCmW1DSTUgCPIIt4v1OA2e4/VqjQ9QhPuJyL7aVgH4zjnhGVWvRzEA96iTTv1hiLfauoEeuLWX7INVoJUBelVYyyVBELewESDYeLfVeIvWSMEXBciK4kEhQSsxuVEkCfhijX4Vm3rxl0ciBBIXRBW+pnGhhOoQZwV4Jxc5er3FcFVBhGPTyB81v8N7jZ/y4UgQCx6BRPy6AepIGJazTKvFoXuynZupRBNUrqmYpjlEzYE3I5vIek4sdp+y3f6XWqUqKIQXg9YAF5ny/DfDKlE9SFHkIJ/iNh8AffEiaV8I33NyT7k3OGsaJeRL4P2uq5dxRzysh2FQifYsBv77+hw95RqbAOp7wxIYkN8Viy/ugYWu0GbyrApWUVSPsLv7EiNPxM+mFzN9oCU7tAqUwZCIBuNiWjf2jD2IeeIdp6VOROpvIfz8vjhY4j2qd5CnSPJTf4t/TC9RZqlQUlBZzfQsTHmZICj1YgYm4jVy2TH/FVhUqdKFBjv5PVgH4LpjqGGCktj/wSUkqVmKIjOZ5lWwH+Njyr+8Z8gcVOJ8XyuUBFVxmKn/RoMQg9Hq2Z/YaV6EYWONdu6+YHdUgKFAWFOkIEesb/wB7YEZfITdj/frhNjSLfGe02YzcISKdFfDRpDSij2G/ucCRkTMYKmmBbbHVNADbxeZ/HE2VRqjQIF55Zv5gxv6Yl722kbenX388V6ggkjzuMSAEiQff088Zcjk0Q/0dCp6Tjb0xPl74xaZ6fkP/AGP7mME3y/cppcBq7LBBAimp6xH6xpG/hB6E4mEmNSYM7uL+Wx/1ww8K7c5qjYv3q/dqyT/EOb5k4FZPh1R0Z0BKJ4n+yJ2WSIL38IkkX8ziNRBuNr7Aj5HcY1WSuyPRj21p5jLsKmXqBiraNdM1ELQQNNQAaTPUxtvhdydKv3qCH1ag2okw076yQZBn38r4G8K7ZtQXkSkGNIvBQAmTpW4IPkdP9ML6Zkog1MGmGuzTNonbUbSN4kxi5cMZb8D4+eXHfXzsceM5w0qmtnLaWARRKsak6QFudCSRLklulgxUmOFfSBSyp+rPlQApms9KoZd4A1cwBI3WCelrCMQcLo8OqKKWZLJXdZatVpgNScRpVJkIATInpvck47TsDm8jUaurpnctUIZwu7gG0oJDAb8pItcRiqaytCck77bsbMpxfJkHMJXLAEKF0nUhIJMrEiYjUQFgRNzKT2k7RFi9RoBayCbAdLnoLX6kk9TgXXZVraqaGmr6opsSSgkiLgGOoB6Rvhq7L5/hdY02eonfKT+tJQTHhkkI6jyJMnm6wIedCWC52K+oGgaRr0qrO2orWQJvsoWpKmPQmSfaCHEvouyTjVpNAi+qmYX30tKgewGJ+IfRxlK11p90T9qmdP4DkPxU4XM12XzuUcUcpm9feK57puXkUcxKtqpFZZFMgSXA84tEE+S7P8VoUkqZbN94rAN3VaZAN1HPqUHTEwVi/liwv0j5zLGM/kGVRYvTkD5ksh/jGIh9I+aypC53KWH21BT4zem3wK4L1u3OUzmXqU0qim9RSkVuSz8rHXJQwpY79MMAVw/iXCM3TVappF4jVVTu2JN2IqAxdiTZ8ccT+jujQQ5jLVqigFTAfUrDUJGocxEHqThh4p2CyWYBY0FGq4elyH4Mlm+M4Vs79HNTJg1Mvm6gpyNdM/aXUJBKEBrea4kdlf6VbUcpVlYUFTM31KkbAwJEGx3HnjzzgtHRl6j9ajCms/dW7+W5Kj4Y9C+llNXDss3k6r86bW+aj5DCPmqfdrTpD/loAf8AG3M5+ZPywikQs+MxXf1vjMAz1/hnBadEciBJFyNyB5seY/lghRWRyLq9dl/jO/7uo+mOlyy/a5z6xA9lHKPcyfXE/ek4qyATxzsytdDrI1jbTYW8z4j72HpgP2TXMpUNBkc0xtVgDRHTmsfYSfSMFs/2npU7A944+ytx7Fth8Jwq8U7V1atiYX7iWH7x+1+XoMGw1kduIdpaNKwPeP8AdUgx7tsPxPphT4p2sqVZXVA6qhtHq259vwwvs7EhTuxhUUElj5BRdv5YIf7MWiofNVBQXcIpBqN8bqnuNX+JcOktiy9EClnYIASx2poJMecDp+00D1xbzVClll1Zyt3f/wANIy58gzjwfux6OcL3FPpF0KaWRpikp3bdmPmW3J9Zn9o4VFR6ranJYnqcJsaQx8V7fu6mllKa5ekfuDmb1LbsT5nfrOAFLJFjLkkn5/6Yt0MqF6f1/wBMW6HC6laVpq7aRqYICTAuSSOn9MRZVENKgB0/v+eLtDKsyVHWIpBSRN+dwggdbsMVUggANpN99iP8Q2+UeowS4ZTY0s7TYQGy2oftaMxRaQdiIBuMR29CboDX1X/H38sH+EdlmzPhOkb6ug9vP2/LAmq40wSW0gAGSY9ATsPwxd4J2grZYhkuk3Rp0n5QVPqPxw4zTwKy5xjstWoczLqQfbUW/eG6fG3kTgOJSSNjuP798esdnO2OWzMCDSq7aHYGZ+60cw9N/THPFuwlCowemopuDMRNNjOzII0z+zHscV19BYg8GoidaANU/wCXrYKiQCTUdnIUBegPU9bY6CUKbFmIzVXcs2oUgTv5VK9/PuwfJhjWf4NXyTkVaXI/UCUN/st0baxgwfY464FwNa7HnG0wzELF4ELzMTcdPXUbHNx8IGvRDWzz1DqqPqCCFgBVUdQiLCoLAQAPnOLmZ7KVBRc8weBrQ+KHAAYLEBZMC5JO8eETjKK2aWkCQiNfWNgglgVSAJYaNK+YiTuc4txMU1Fr3NOkSDokCSSPb/8AVbTjVR0heBD4tw5aLoKjQWABgatIEAEXF/X064XcqxStTLDUqOrNHWD0nBzjXD6taogF2dpJP5n4fywe4Z2TkokamYwAbAmLsTBsIk+m0kgHSVJUELuwXluIfWs67OSlNzMncD4SJPyHrF2CauWc06dcPl6itOk6laLlWT7LbSRFjIME4M8X7BZbL5Zqpd1IHUDnY7KB9kn3OlR13wvUKJOWXRrarqI0KJhXVub1JJAsLQZ6Yy/kUKXguS7XJkvfls1QpopepqHdqAsaiZOqfEtrzsAemG7iPYJs8O9zAXL5g8sUApSF2JE8xN7zMQOkCHsxlMrl6y5hqymq6rTKVGCGkzLcgMB4gpXmINmAmTj0Gkh388KKF+zyhOzXFuHH/hqjVaf3aZkfGk8ifYfHFjhX0tKKuvM5bn092alOQdIYkju3MeKZ0sJI9BHofHs61Ki7JeoYp0h51ahC0/8AMwPsDir/ALn5dqFOg6B0poqCRcxuxIvJMsb7k4tCNcG7Y5POctOqmo7ox0sfTQ8FvgCMCO0fYnLVq9FUoimzmozvS/R8qJ1ABUku9P7M2OBXGvoZpmWy1UoeiVOZfnuPxwuU+I8V4e9RFZ6iUSocfraY1KGUXuvKQbEbjDAYH7B57KEtksyY+6SUn+HVTb94LivX7bZ+mvc5zLSHIXXp07kXDJNNvYATi1wf6ZqbEfWaLIwBGqkSRciZpsQR4ReT1jfBjjXHctm8pW+r1abvpB0zpYQwuUaGMb7YTGhe7S8dytfLU6PeqalCojvSMhv0cmwYDUCDusi+PPalYsxJNyST7nHo/wBJOVUZCg+ka17tQ0CQCkETvEHHlrNhDNPUvjMcs3pjMMZ6RxTtNl6FMIVZq8zAHSd9ZMARaACZ+eBnHO12Tqlwe80wNFNAUUnUfEQ1wRpB9RbzOYzFpZM3qwL9ayJJ1LUFP01WAF5Gu7b38OoAgaZGC+SyWVYJWqUxSo9ywbSGLElVC1QNRAIOo+ci64zGYcnSwJZeSrW7a8MpuxoUXUt3hZmUkyWlAJaQNJtcgdVwn9oM5l6702oGoXZnNTXMRI7uJY3A1C0CNNt8bxmFWA80ay2QH9/3fF5EA/v+4xmMxka0XqnDmREdhZxqVQbsoNyT9kdPP0w/cKRF7zKU3anRzVE5jLMJ1JqGl0Y7nSbgn7JImYjMZh+BHmOay5WpoZYKFlK+RUwROxuD8sSUc+9PV3bQHVkYWIZWEMCpsfff2xmMxzvBmNOX7OUPqXf1i1B2Kmm8mojAxrXu1GoRcXbci8YF5jO5YI1OjRJOm9WrZheZWnTOhPiXMdRjMZi5UtFUDsrTBZgzaQFLC0yRsPj59MNXA+3VfLkLVHep6nmA9G6+zfMYzGYtMtnpHCuJ0c3R1LD02sysvzVlNj+IwvcQ7Aqjmpln7pl5wrSUIFzBEshBEdRtEdMxmNasz0ylleCnKL39Ya6z+BSbAte5B3i7H4DzIr6g7sWcgknUT/fTyGMxmCApFj6stMT6SSR067fjh07M8F0DvGH6Rh1NlX7tpvaT0JjcKMZjMZt2zSqFDtpxv61U0KSKamFnqNy0eZifaB0wI7N5V8znFCLy6tMloCgCXJG7QJsIk9cbxmM1lZKlgau0v0YrVvQrOj7kVGLqbeZ5h5dRc7YUqfFeIcKfuy+lR9kkOh/dJ5fhBxmMxqvRA28J+k7L12onN02pvTfUrIS1MsVKyyxqEBjHig49IpMCAQZBuD6dN/TGYzDBo60zbALsoBUp1a3/AF8xWcf4Vfuk/wAlFMZjMMnwZx7sVlMyP0tFdR+2vK3zG/xnHmvHvo1+qutWnW10w68rjmEt0Isfw9sZjMKQ4jD9JS//ANenoaX5Y8fLY3jMBS0Qghp5iIMH+/jjMZjMArP/2Q=="/>
          <p:cNvSpPr>
            <a:spLocks noChangeAspect="1" noChangeArrowheads="1"/>
          </p:cNvSpPr>
          <p:nvPr/>
        </p:nvSpPr>
        <p:spPr bwMode="auto">
          <a:xfrm>
            <a:off x="63500" y="-687388"/>
            <a:ext cx="2133600" cy="141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p>
        </p:txBody>
      </p:sp>
      <p:sp>
        <p:nvSpPr>
          <p:cNvPr id="23561" name="AutoShape 11" descr="data:image/jpg;base64,/9j/4AAQSkZJRgABAQAAAQABAAD/2wBDAAkGBwgHBgkIBwgKCgkLDRYPDQwMDRsUFRAWIB0iIiAdHx8kKDQsJCYxJx8fLT0tMTU3Ojo6Iys/RD84QzQ5Ojf/2wBDAQoKCg0MDRoPDxo3JR8lNzc3Nzc3Nzc3Nzc3Nzc3Nzc3Nzc3Nzc3Nzc3Nzc3Nzc3Nzc3Nzc3Nzc3Nzc3Nzc3Nzf/wAARCAC8AQwDASIAAhEBAxEB/8QAHAAAAgMBAQEBAAAAAAAAAAAAAwQBAgUGAAcI/8QAQBAAAgIBAwIEAwYDBgMJAQAAAQIDEQAEEiExQQUTIlFhcZEGFCMyU4GhscEVM0JSctEH4fAkNDVDYnSSsvGi/8QAGAEBAQEBAQAAAAAAAAAAAAAAAQACAwT/xAAdEQEBAQEBAQEBAQEAAAAAAAAAAREhAjFBEgMT/9oADAMBAAIRAxEAPwD6X4XFG3heiLICx00RJPUnYMa8iH9Nfpi3hP8A4VoP/axf/RccBySvkQ/pr9M993h/TX6Za8nJKCCH9JfplvIg/SX6ZYHPXklfIhP/AJS/TPCCD9Jfplryckp5EP6S/TPCCH9Jfpl89klPu8N/3S/TLfdof0k+mTeWU++SU+7Q/pJ9M993h/ST6YTcM8CDklPu8P6SfTJ+7Q/pJ9Muc8p98kp92h/ST6Z77tD+kn0wl568kGNPB+kn0yfu0H6SfTCZBIHXJKDTQfpL9M992g/SX6YXPZIL7tB+kv0z33aD9Jfphc9kgvu0H6S/TPDTQfpJ9M4j7b/bJvCtTFF4fqVG1iktKGBPHGNfYv7bw+O6gaDUbU1ewsu0EB66/vh/U05c11v3aD9JPpnjpoP0k+mFvPYgL7tB+kv0z33aD9JPphbzhf8AiR9oW0vg+u0Qj1ujUlY21nkEowPZT056dcrcWa6mPV+ES6r7tFqdI8/6SyKW+l4593gHWJfpn5dgkbzY6abdvtJY3Ab4cdAc/S3gGrj1ng2jmhllkBhW3l/MTVHd8bw2LKb+76e68tL+Wc99ol8vWRCJQoMQNA1zubPmv2x/4oeKt4tLF4LL920ULmNW2AtLR5Jvt8M6T7OfaCX7TeCaXW6zampjBhl28BirHkDtYIxTt/Cf/CtB/wC1i/8AouNXzmP4Z4lAvhmhF8/dogf/AILhv7WisgIxX3yTTz1/HMpvF1DjbGdoHNnnKjxrr+GpHz6ZYmwLycw/7Wm60tEf9HA/2lqS5p+va+McTos9ec+mv1MahRLxXcXgX1ErtuaduObvLB105IA6jPbhXUfXOT3WOWJH+rPFgB+dufjli66kzwg0ZUB9twyg1mnJoTJfzzmAUrqL+eQ0iIeWHGOLrqTrNOBZmT65H33TCvxhnLNqoRx5nw6dMgaqG68wGu+WRddU3iGnUD8QG/bAyeKwrWxGY/HjObfWRIt+YD8ucouviLEMSK75ZBddIfGY+0T/AFGVbxpedsJPzOc8dfALJs5VfEItx9vfHIuuiPjbbfTDR+Jyv9sSGYMY/wAOuVzAOvivqfnkjWwno3Pyy4Ouhbxxf8MLfMnKjxxgfVCP2bOfOthHx/bLLrIT+YnDIcrcXx0hQDDubuQc8fHioYvDHSiySxoD45hfeYSbusw/tt4hJB9npfudb5WEd7qpT1P0GXF1x/2l1MOv1GoGi2ywq7GI7rAB7/7YP/hp4rF4J499+8QKPwYU3MbQmvV8q4v44H7PwafTR+ZrIUmBpmQsaHz98t41otMfE9LP4WgCzXcI5Wx1r4VznH46/wBf1x9w/t12IIiTaR7nJ/t1x/5C/wDyOcx4d4ppNTp0WKVbVaILDsOf5Y4sgYblIZexBztMscrLK3P7bkAvyFI+ZzP8c1P9seF6vw6eNVi1KFCw5K33F97xTcQbB4PxxWfxXw7STKuu1sWnQmixN1lciyuH8C+wUp8Vmk8elZPDdOw9UTDfP7Af5R7n9s+nxfbPwzQ+Vo4YXXTQqEUhSQABQHOcV4r9o5fv80MUMX3UqfLkBDEjt0+ucvJrJNTqLIPlg8G+CffPJ79beOslsNf8SfssukEvjvhDiTSaqRjJD1aEk9R7qT9M5/7Pya+HQssSzopkJoKQDwM7bwnUySAQytcZG0C74yviWpGn1RhETAIAOvXvm/Pq4zT2h1B+7aYA9IUHX/0jDpKyt/eFczdBqtOum05YciFP/qMudVGZNt9+h7DOvVw+00jMSXJAHY4N5SvFnnFDrUERjUgmq+OLjWmwXStpHAOMtXGqs0gX0sa7jPR6l9x9RHNXeIR613VygHX2yqSzk7rAvmh0v3yDV+9SLJ+ckjgc55p5BZLVx79cWgSVz6po0Bu955+mXeKgTJMp44IOGtYIs0hHpJ59sh5Nh5J6YGKaHgLIOnc1lZJI3bg2fnlowZdS3QZ4TEHn+eKxSIWA3DcTZ+GH3RFj61HHUnLVg5PFhx9cja3Y2MX+8RmyCDXsMquppNxJK31Bx6jm1rq+MlTxYN33xNtcgAKhgAbyjastwDx7YdXDpahXFHKgKQT5ig3wDiUk9r+blfhlRPddTXfNSA354B23yRzllkAAF2cUvcaHTr8slASx3c+2SwwJwtUCcn7xTj0npgT1q+e+EmCuqkcAUOMli/n7+aIzJ+0Om02sbTvrGk8qEMRGjVuc1R/ajj4DKxUn/li3jSxDwrUTSq5WKMsGj/Mp6A/LnD12YZyuO8T1wVWVVCKOKGaX2N1+6eKExFtt+o9FBAr+WcRLqnaQlvVfPPQZ1H2fmbw9pmYxSL5asZAQjR3dek8kdOnvmZJrLufFtLp9XpJTLL5JC2ZFk8vp7mumcbF9pZPDYJIU8QmnL8h0I9LX1sjm+9jN1dQ3jXhqxJpN+9fxfNvYn+5y3gvgGj8JLPCDJMeDK4vj2A7DN2b8MuRlp4x9qPHYSvh2lKx1zJYW/wBz/TOf1v2e8f8AM36zQ6mRbsmOnv8AcE59QR238Gj8M9uJ4uhf1y/lf0+deHeD+O6jURRxaSXR6QP6vNNADv15JzUfQzaKR0IO5TXzzskJU2OfcXmP9pZDFBG8bbdQ77I7PHS+fpnP3/nGp7rL02qWNvxQij2Y8f8AL+OMT+NaXWFXYxuyKEJ3X0+P75xfiT6ibVRjWzEw3+JGnUZsxTeHogXSeHosY44ZjZ9+ecx/GK3rSis6aIkgfhp0+QzzAqUZT19jntKb0cYLV+GvJ+Qw0aggUL7VndlIZljXcbvm77ZdQHb8SyCKsnPON7LVUAO1ZR95JBYdeMtVHhXy3KhrvuThTJQABIqzV/yxIK9EsT1uieuTJVcWCfjlgNprGZApTn36nLM24UwNV0OZ0beW90T++Mo6y0T0r36YWY1KkMeQPf3wqsQqtu5Hvi3mfmUgWM8krAVt7cjLFo9t5m4ngn2z03Kcf/mDdiVskkjpS5ZJQ3Bba3U33yRjTxkruojsSTxh/KTayyXR6AYus7BPS3PX4ZHnu1n08e+V2qLnaDtNcjgXlSipRjYnjpXTFzOfvG1gAL446YwGYOLog1fwBx+D9eRWYMa6dec9tN84RU/DlAa9wIHxzxcWB0IUfXDWr5wTTjduINAVjIjVEDbgee+CRPLjJXq1dMKASAz9bs4VrEqBwG4HfJ4LDgFSehy0a7igAJY81eVT/EGB59/nkFDQc0Ot5i/bKVo/AJlRhTgBvURYBsj+QzWknRLaVwqC7YmgM5b7SeIDVeHyaeCMNDINiyScb2sGkHfp16Ys1xumUptZNMNQl/lYXWakk+lnWMfdvuupVqHo2hl9iB1HwxTwfVvpj+LpzIgfbY/wnN7Wfafw/Xaf+z9Z4bu9SqsxA3pyOR3zN+qOo+z2pMcEmjmQo0NejdfpPT+ox95Nkg2ixfGYmn3t4rHIsTq7QVKjrtIWztb+hzZobbbr7Z1kYE3HqePj7ZAlLHknKUHHqPP74PzIY2IlmCAHkFSxH7AE5Lou5iet/wBcxPtITrX27muNgYmA/Kw75raieLS7pZGRE/zMaGYUfiGlfxFJJ9REsSksCWBBPbOf+lb8wQaaPReFmGfSpO78zsyj1Me4+GczCoim1McO4RCU7FN+kUDWdRrvEYt5URrJG/CSKwIOcro5xO+qkrgzkCh8BnPxbW7OOl8PaoIjGP8Ayl4PyyfODdQRZ6npldIpi0sLOQCY1HX4ZeUpHQBB5NV2zq5p9QFfHoe2DYvHIdwIU/vhhICdpG74jB65W459Pyx38VnFRIQeGtSOQcam2jToRwScQptq7jxXGOAAwJtYX1rIQJdryGu2SCFZTXPfBoN0hb6g8ZcndGLFHs2Ki27cku0AWOM9E2xgT0qjkUWJVUa+nGQyMCCV6msiMXG9yWIFkZRlLFNh6CjhV0zD8RvUg7YQLaPtHJFrWGoJZQHFMSvAF4z6SoZbBI5W7+eLoqMFJPqFNyMOsRMbMikFuQTx1wphRyF1JtrHucZi3CYG7G36f9Xi2oWQSoxAPPYXjaAkWa46D2xvwfpiwF2MQeb475BhNDmvVd5aRQ72CAa785USoOCSea4GZatNwcxmImzYyZxtUMWJPcexxYPuAbaeeLymo1cOnRWle2ZfSo5LfADrl+6ZdhzSuGkCuTtI+mKavxFfvDQQI2p1I42IeB/qPb+eBji1WvZjK7abTgH8ND62HxPYfLnGo9NDpomjgj2x9gO/x+JyHYzho3nfzfEpVlINiJf7tf27/M5nfaBFOvjkdk2RR0gA7/0zciXZYftx07ZzHjglfWNDZuSXbfsLoZe7+Hx5/q9JeFr5zeIxrQEpVwfY8jCeGaDSzeItBrII5Y2IIkIFjmqsZ2Wj8K0X9n/cjAjRqpFlQTZHW/fOVRRodedNMB6Hokjgj3zHqYfPmemmk7Ry+TqZCdV4dII3ev73TvQDfWr/ANN5t7SOSb598DJ4fptTq4dduBkEbRUjgq6t2asY8oQBIXDDYAKk68cc5182MevFl6qo9I6fPI227hL6cg838Mg0AtH3s5dCjPYvkCwCc1WHNfbzU7fDIoA1GSWyK6gD/fPn6ymOTaOLzrv+ID1r9PEptVi3cn3P/LOKnJ3/ACzF+ttVNZqdIhl0z0o/Mh5Hzx37PH/sLEiyZCf4DMmB7A3dGFHOh0GjfQweRICHFM1juVB/rhFXSQIHgh23/drwf9IydQhVNxodgT75OnVjpYKPPlpwe/AyZCXRomUnm+l0cFQ4XqIEkE9a7nCiXdQIaj7jpisfmhirR0OxPBGGQEJanb/qN44NVm2tMCOnbCA9uBx6gPfKFVY7ma2BBIAwjgevcp4PQnNIAegqVPJyQxs7m6HI81PMFoNt9euESa259I+C5CIZdxHl2ObsDCxIyP6wPhZ5wPmbtpDlTfQnDIvpJsMPcHEmvNBNAgN3Nfwyq7RxbHntkRmE+ks1sRzXOGaJQXUA0rkbj0rtmVgfpWQbEtiBjpBkikLyhNgsCuLzPspMHDDp6aywZnAaQkrfIvCmUHWGXaX3E85MLBq5YnImcKTY3kmrJ5OUvbtZfbkXxmmWhGeSPaqvK65o02uXCgD1EnjEl1MjxhdIhfrcjfkH79/2xmPSrGwm1DmeX/CzVS/6R2/nh+l7TaiSZW8qLZGAQkj8G/cL/vhdPpooJJCBbsOXY2x/f+gw+/oSOh65BClunXAmYGAjO6iB2wJZnO2ivHHfIa9xCggAfXILXyMDbzFedzA3R75zOtmEvisKKBuMo/nmz4h4tBo1Pmsd27aK6dO+ZPgMaaufUa7htg2J8D1JyvbIfNklrq9O4Ddfj88R8Q8O0mte5oSXBpWU0frjWlhJfkccCstqFZQ9cUe2b5WNsc9qfCdXpWDaOVpFXnYzU4+RzQ0Hi2+tP4rIY51/I8q03yPuMclOwpIDVk8ftmd43oV8UhRJJHVkJ2kdzXQ/DM3xPsdJ/tcz0dh1Onkk/BcNZJGUik2yes9Mw/s+pkjXT0Q6/mA+eNfavW6TwyGTRTq8msdBcbRkKoPI57n5ZefV/XP15m8ct9tNQsvjBVTeyNV4/c/1zmViLWxB2jqa79sejh1Es6u0cr2etEnOn0fhDR+bFLoUnV+sgkXb9DhfWKa46Fit3dZ1sWrXVAynqQo9XXhFH9MzvEdMNDIdPEU05JDkBtx+H8zh/Dx+CQCSA1WR8BjKLXTaOZzDCoKKPKXk9uMYUzAkvZHWx3xHTQs2mikBr8Ne3NUMMTIEAs0OvOVahhqIskbux6nAs6hj5lCu56nIkl2gFeT/ACxOd2ndFCjcPjlILTEREsnLbVYiybx3U+XG7xx+paFMD1zNhhl3qu08nG54ygJ9PPtxWaHSynkEG/hl9wsk7ue2WXYCAEG49TeMpAo9XQXwD75WmQiyhbsHcTxjOl59LGgcPqIwQCFB/piqFgHIPTv0rLVTsQLutdF71Wek1A8r0tQJ4J7ZTRRz6lpUjNcbivwAOC4OljsgMDXxOX6nnPq9TA30w0MnmKIgb6Ys80CyKlM8g4WNeST2v2Hzw2o0eoWSM6ilWRR+DExF/M9/2wqgOq1KPJ5UK+dKOoXoPme2Vh05lQnUMCQR+GvCj/f98baFI9OFhRR/6R2PwyqFY1KtYcm+nbFWHIVDQIgHKXx2whO2Ppx2sdMjSglSaNgWQR1zzsSa5+PbMFAax06YVHBHqP1wUPIIrr++ekZQOjA3RPXEmQ4TkEUexxPWS+WvmQxvKQf7tSAf44dRYKL0ZePng46sK9Fh1GWKuO8Wh8V8QlO/Qyqi8qoXgD+uav2Tgn0+k1K6iNo13jaGFXY/5Z0LBYwxB5HC+1YEC1YNYPwygpmGQrHGyHllHXPal2kG26/fFkBChRzS3xjqL5kdlO18d8dwfQFgeRKscEfvkSwsrlZVK30I6YdgdoKrwO4yfMcFudynop/3ylqyOG1+u1/2e8TcaXUoZJF3mQxKTyTxzeJTfaXxedt0mtZm99i/7Z3kiREs00MZcD8zKDxnzz7R+OP4i5i00QhgRzRXgsK74WLas3jviRH/AHp7+QH9Mo3jXibH/vkoHsGrOeMbs1AE4xpIXjlDuDQGGDrVfxbxAmzrZb/184zoGZ4nZjuZnsk9SaGZ5kW+RR+Ix7QTAxNTVTf0GQ667RWungKjaDGvJ+Qz01sxVQT8cBpLj00ZkcsnlLsAPTgY28aqkbbwO7f0rD9dfsZx3AUwHxwuj0zNct0Loc84ymlWc+aDuQGyb6DDlVFpZAH+brWP9cZnnobxepSOvvhGgHljzDfxy77EJ53KPbLSSoUHQVXfCWt8J7DYIF/t0wvkgEGUkkDp2y/3lUJF3Y98DPMKJAs1VDNMrSv5Yrnr1yPKDkt0auScUDq0iK8qpuIHPPf2y0fnySsoYwxBibX87D59sJwfTWi1a6LWROpZpmJXy0Fs19q+IOJy6bUzbjIDDHf92OW71Z7ftjkECaVg0KbWB9Ruy3zJw0jEykt34BPfHVjPh0vlBVhABu2HcZpyvvjhDn11Q+GBMYHFmyeb98vIQ9USKFHaOuV6h4FpWB5FXfcYtPABJvq7PFHG9OEdVKjiu5ymuZVkUDgXhL1qzgcEyqQq2K4uuuHk9VmLn1dcTEgWQLH1J6nDaQhd6v8A4z0OIXiG6+zddvbBSX5nHSyp+YOGUBWEhIauwOA2g6pqJCSCyaumyQ2mYtqENEBWq8Dq3MczTBSKYfscZg2ilWhQPbvimqDyhyRwxs0Mf0GybZa6Nx8MKkTFyKHwscZOhRJYNjlVqidwvnCyaghNqohrqVJHOYt7w4WmXy5VSjbDqovCNLEKj80Ky9R0/jlG1cXI9W/oPT398TkkLkll3IBXNc5uTWbw6pDL2urwGoMiSGqo9164AqRRUbE/ym+clJP8t/LHMG6B4zPLpfC5pt6k0EWzZs//ALnAPEaCgA8e+dl9ptQDp00gAO+mb4ZzkOm8/c+6kQ+onvmPVb8xnpBsYf0xkwm/SCQR6Txm7pPD4NylV3mvVxWaUUcSmlh/DFcqbI+mcb/pjpP89cTJpJmNsrH9sf8ADNMRC4ZGvef5DOvWAM6hFbaebZT1H7Z6XZG1RrKwq7464f8AXW/+JGOGtCkpLk+Uv8sGWbzIRvG2vbsc1dLCv3COxuBjXg+9dcHFEi8lAdtVffOk9fXLCrudK2zzDVX3r5YyZXBeSUbgQOT3xjUIkqlXRCAOpPN4h59lYgp3ljtLdspdPw3EFsPfoPpAHGCaOiVYhqGDiJ0xY6lh6+F2mz+wyEimkDM1RKD+crb17V0H75qM1ScrGlM3y7lvlgSJpBuUeWh7n8x/bthYkSJi4JZ/855OHV74oi/45rWSmjgVJAd1vXJPJOaEaL5gDMBuJBwBX8UAdf65KyKlEj8pq/6ZapB2LIw6m+eTk2WG5mHFk13wOqkvawUcdsgNtWML0YmwR0GBNRSidGLE+ngHvkIUDFVJvoVv3GA0auJW2G1X3wuoQh1lRV3e69MVKtDO0MrVW3tz0yNbIJCGjBJPvg1lu6UN88LKFWrPqrpgrePQRC2G4WACbF4Rl6hTwOfbM/7wCSVvr9RjSESUVB3XRF9McDS0ixs6btu82K9xk62IRKzI3p3AMfY4ppXI4uwCN1CyBfbJkdyzqGJA6/TrhhXQkkyDoOpwsG6aKmAN8WMpp9hQNfqP0/fGNHsRlZ5FjiHUSDcCb65fqxMIMbMoiAHS36YGcTc+mMAcmj3+Ge1Or0zaohiFQn80Q6j4Xi88qo7+U/mxGtspWj+4vjGeeq0J7a7rj3whhmiEZlUIDyFI9XzrrgwSVJUD5XgnkAXcGZb7A3m2B5QXO3zFDWDRzw9NAnkfwwcK83ZAPvlyCx8tRZA5+WFpkc79rKiaCUTUT6WU9x75naHVsigNRF2eOuaH2s0Go1EmmWKJnBDAIvJ+JyNP4asUCLqiI0FAqvLfXsc4+vUdPPmn9Fq4NUBVkgDdQB+HT9s3vDo4pi0khPmKNycUQOnOYCaHS+HyLIm5UVrJZjdEfD55qxTOuoURSbYwOObv984XHolpnxeQxwfhttXnrxX75lo6bRbkt/i9XQ454mp1EJDhiD12nuMzVhnWwNK7C+G4G7DzI1bYd0OoibQQNIw3rEvpA4/KMGRI1Edzd5XQSQR6KFnjP5F4u7NZZDJqC29/IjB4O3nO0nXn2CvOIYgpotfC9z+2Zcsv3nWx7QIgbPx565pQRbZ6jFqeS5HJ+eLarSOQSGUMn+cXuH/RzUVQEijtz+b3JskfPCvMHQkUNwBJ7DEqYLRSmHVa64VFtI3bgMSCOmOdYBEoErAE18O+F08zSKVKsxrj4YOIDzjIFFAcDGNHGWhcoQCxPJNfxzpWIAzuJFe+5HTGQ7MrFudp7d8EIy0oX8/x6DDGFSGjBIFcjpzlsSHXefSKsXWERd6R+uiG5I9sC85gkcKAQeeBlWmRwnqZG7Ef1yxaYEdSOQ1c/LjKlysbbWsX3JwSttUMTvN8k/PBxn+8HVWJyxaJ98VGUld4Tgc5L6h5rYgAgE1iAYFgp4BPbthptocCKyFXm8ci1MYdS2wg2L4zViiWHTlWa2PJr55naNalXj4X3zQMiEFmJK7m3Ed7PH8zh6UE0jEuzRkE1z9cM4RW3ISwY+oKcTST7vI7m9m4XXWsadg6b4rJai3PwzN+tRZmjRVJWxdj2655dSrR7VrnqTwfrigdi+83wf3PzyJJObQWCeR3/hmpP0WrMSSSC5o0SenzykNyEbU3MLIB5v45BZiVEpbb780cusiK1gEdehPTHQsPNKgr6bBsA3eVr4DDQqkhB3sWArk5MkSiyDlbgzVFJagDz8sLDNsQ7F3b+5HX/o5WHTTTIJEU7B15on4Yby5A3LBb6AD/AKrOXr1K6+PIGrmRZo1lKEou4+99P98xPL+8amZJ32Lt9OzvZPX/AHwPjTpF4wE1SMybQVIPX3Pxz2n1X/anJC7GO1Abuut/LOWOkv4d85Y5FhbcyAAWWu/44aZ5xMkimMKQDsqr6388G2n07xBvuxZlP5oweMNNJGIo/OoDafSyACu1G+e+Y+t/GvBDp5dJIXa1u9vsK6D+Oe1KQtJauQKqvLYV7fwrMaDxOOZaSQjYDQqr/bGpJS+0iRx6R7Yfzht2EdLpmk0EZhABRVJA5LenDBXEb7OL44F1hfDJYH0aKJD5giUkA8gUOmZ8+tWPaokZlsk2K5753ltrhkkPQyywQkAEqRR5sfHLGVJYLjk3muaPT4ZlLqGnUNZAYnoePhhNNP5S+gUzV+5xyrRZZGDrEyh5D+Yg2canUNoI2206uOB8OuBjjVpm3Ue4J6gf743Gu2NgVsEE18aOFvVGQvCkp+Ydc9FZisXQvvno43t9qjnpv44wsSlAU2kcG+c7bxyTp2HmqivRvk3d46SVBRxusd+tg5lQS299kN5srP8AfConZd3O0nt0q/bCmM/y/wAXk9BXOGmhEm1kBtRyq4vqBK+o6LuuuOnXDBxsdboMNpI+H9MtoxEq8WpoDtgUhckKm5rN2B1wkYj45O2vVZ+lY1pgq3uBLKOT/tlfR/mayptO0bncKN5aM/mVeeLx7WOkh21fpsn2zOEgjkRoCSDwQet5qXYzeGAzqxIYChlk8ySHr6SeRlUV3apNgAvvRGNrpysbICtMPz3eFpkQZ4y7RMRtb8vNc8f756GWSSLfGosEg0cFNAvp/EJkABpRxh9MuxQGLCz1C+//AOYHqfvBVCpHqB6VxnmnSgqxkWOTurj2y+rQK4LbbbkAe2Aqzd46zd0QzWpXbYPQk8jPRRmQ0LHveEjdeBsAr3HXDxmjQsX0GGrFkj8uzeedmbgVx3yrWCDuv+meWF33OxG27UHvha15huCTyoSAQRx6hl3mjXb5dcnknjArGCVXeKA59hg5ZItzevcqmrA6984WbXaXGD43BLrvGUjjUvsRd5qwASc04IIkStu4GhatRzM8R1jafxQtCLG0Fzdce+KN4pLwqzF3slhVbcfXm1efUna6GYoBSPtB4otzmXP4aFlZ0LBn6uLJr5HEY/E50hZyxG3hSOb+eAXxuYbX27gOWXmyPnmf49T43/fmtiLRjTMxRHBfkszfH+GWplumY98SXxfTOgmDeS1/4+T8uDmgkm9Q0SxupFhk6HM5d6bZnC8elMMcLRkFTErGuCDtGL+JQBFBQlRttj3+eEWZvu8YoUFUf/yMrrZWaNVIFFc9E+vPfhPTN5UFCT0lgPV88f8ADhKwuYBgprdV3ivhEUbRFmUNRuj0w45jUdLHNH2PGaojQoxgFiaJsGsdJURiiaNGxxmJpZnaSRWNgEAX2zQWY2qbVoKPfOd+twvO7EiRx2q66jtkIWZVbcWT/ESP4ZV5SN3ANDi+2XZtkqFQLY0eT7Z0jCHPmTbW2AVdcAHGIYwSNsxVAeLHU5V9pUsUUkdLvjjD6WtrkqDXPOSB1EH4h2U1jnd1rKDTgooY0Olk9Bk6rVsjkCOPk9x0xE6qVgfVVmyBxiD/AKULKVVNo/MRkR6hAwXfQHUjjjM9pWuzzfvkh7PQZM/0iZ3MrUxKtZB7jBM22QHbQNGvjl2c7icoXJNkDNbjJ2CRZN1Ae3P/ADw4mZdwBQVx6v8AbM4yHpQrIEpSyApJN8i8DPX42F8wgbYwxPPC9R/TJOpiH4ZNciyhvoKysk7aTSoIgCHi2nfZ64grcXQwa+HJHV5DsX09Fvtl0VuoHBwET2m4qpOGXUMTRVa/fK8X0dAFO5sI7BqIHF++JPqGutq1++XExZSCq1RPfA4YL0ehIGe8wyCiDV8Yqspr8q9PjllnbbW1f44GHAAx5YAD9sHPGqQEKbauWy0bglEKLRPPXF5JzsPoWxZvnOVvXVz3jhKaxZhdSRhL60e+ZsTbQx4JJ4Jx3xOVntWqrv5YpAOAP2zcc6K5kET2QVrgV0+OBfTtKjBBW2rJr6gd/wBstN0ZRwB0GX0crRkuKJZL57c5X4fM014foNMjhptzK1Bgab9qzoEVhGgRFCBRtDLRA9uuT4dJUSFUUeWpIAvkk8k/TDTOWe+nwHQZwluu+cf/2Q=="/>
          <p:cNvSpPr>
            <a:spLocks noChangeAspect="1" noChangeArrowheads="1"/>
          </p:cNvSpPr>
          <p:nvPr/>
        </p:nvSpPr>
        <p:spPr bwMode="auto">
          <a:xfrm>
            <a:off x="63500" y="-862013"/>
            <a:ext cx="2552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p>
        </p:txBody>
      </p:sp>
      <p:sp>
        <p:nvSpPr>
          <p:cNvPr id="23562" name="AutoShape 13" descr="data:image/jpg;base64,/9j/4AAQSkZJRgABAQAAAQABAAD/2wBDAAkGBwgHBgkIBwgKCgkLDRYPDQwMDRsUFRAWIB0iIiAdHx8kKDQsJCYxJx8fLT0tMTU3Ojo6Iys/RD84QzQ5Ojf/2wBDAQoKCg0MDRoPDxo3JR8lNzc3Nzc3Nzc3Nzc3Nzc3Nzc3Nzc3Nzc3Nzc3Nzc3Nzc3Nzc3Nzc3Nzc3Nzc3Nzc3Nzf/wAARCAC8AQwDASIAAhEBAxEB/8QAHAAAAgMBAQEBAAAAAAAAAAAAAwQBAgUGAAcI/8QAQBAAAgIBAwIEAwYDBgMJAQAAAQIDEQAEEiExQQUTIlFhcZEGFCMyU4GhscEVM0JSctEH4fAkNDVDYnSSsvGi/8QAGAEBAQEBAQAAAAAAAAAAAAAAAQACAwT/xAAdEQEBAQEBAQEBAQEAAAAAAAAAAREhAjFBEgMT/9oADAMBAAIRAxEAPwD6X4XFG3heiLICx00RJPUnYMa8iH9Nfpi3hP8A4VoP/axf/RccBySvkQ/pr9M993h/TX6Za8nJKCCH9JfplvIg/SX6ZYHPXklfIhP/AJS/TPCCD9Jfplryckp5EP6S/TPCCH9Jfpl89klPu8N/3S/TLfdof0k+mTeWU++SU+7Q/pJ9M993h/ST6YTcM8CDklPu8P6SfTJ+7Q/pJ9Muc8p98kp92h/ST6Z77tD+kn0wl568kGNPB+kn0yfu0H6SfTCZBIHXJKDTQfpL9M992g/SX6YXPZIL7tB+kv0z33aD9Jfphc9kgvu0H6S/TPDTQfpJ9M4j7b/bJvCtTFF4fqVG1iktKGBPHGNfYv7bw+O6gaDUbU1ewsu0EB66/vh/U05c11v3aD9JPpnjpoP0k+mFvPYgL7tB+kv0z33aD9JPphbzhf8AiR9oW0vg+u0Qj1ujUlY21nkEowPZT056dcrcWa6mPV+ES6r7tFqdI8/6SyKW+l4593gHWJfpn5dgkbzY6abdvtJY3Ab4cdAc/S3gGrj1ng2jmhllkBhW3l/MTVHd8bw2LKb+76e68tL+Wc99ol8vWRCJQoMQNA1zubPmv2x/4oeKt4tLF4LL920ULmNW2AtLR5Jvt8M6T7OfaCX7TeCaXW6zampjBhl28BirHkDtYIxTt/Cf/CtB/wC1i/8AouNXzmP4Z4lAvhmhF8/dogf/AILhv7WisgIxX3yTTz1/HMpvF1DjbGdoHNnnKjxrr+GpHz6ZYmwLycw/7Wm60tEf9HA/2lqS5p+va+McTos9ec+mv1MahRLxXcXgX1ErtuaduObvLB105IA6jPbhXUfXOT3WOWJH+rPFgB+dufjli66kzwg0ZUB9twyg1mnJoTJfzzmAUrqL+eQ0iIeWHGOLrqTrNOBZmT65H33TCvxhnLNqoRx5nw6dMgaqG68wGu+WRddU3iGnUD8QG/bAyeKwrWxGY/HjObfWRIt+YD8ucouviLEMSK75ZBddIfGY+0T/AFGVbxpedsJPzOc8dfALJs5VfEItx9vfHIuuiPjbbfTDR+Jyv9sSGYMY/wAOuVzAOvivqfnkjWwno3Pyy4Ouhbxxf8MLfMnKjxxgfVCP2bOfOthHx/bLLrIT+YnDIcrcXx0hQDDubuQc8fHioYvDHSiySxoD45hfeYSbusw/tt4hJB9npfudb5WEd7qpT1P0GXF1x/2l1MOv1GoGi2ywq7GI7rAB7/7YP/hp4rF4J499+8QKPwYU3MbQmvV8q4v44H7PwafTR+ZrIUmBpmQsaHz98t41otMfE9LP4WgCzXcI5Wx1r4VznH46/wBf1x9w/t12IIiTaR7nJ/t1x/5C/wDyOcx4d4ppNTp0WKVbVaILDsOf5Y4sgYblIZexBztMscrLK3P7bkAvyFI+ZzP8c1P9seF6vw6eNVi1KFCw5K33F97xTcQbB4PxxWfxXw7STKuu1sWnQmixN1lciyuH8C+wUp8Vmk8elZPDdOw9UTDfP7Af5R7n9s+nxfbPwzQ+Vo4YXXTQqEUhSQABQHOcV4r9o5fv80MUMX3UqfLkBDEjt0+ucvJrJNTqLIPlg8G+CffPJ79beOslsNf8SfssukEvjvhDiTSaqRjJD1aEk9R7qT9M5/7Pya+HQssSzopkJoKQDwM7bwnUySAQytcZG0C74yviWpGn1RhETAIAOvXvm/Pq4zT2h1B+7aYA9IUHX/0jDpKyt/eFczdBqtOum05YciFP/qMudVGZNt9+h7DOvVw+00jMSXJAHY4N5SvFnnFDrUERjUgmq+OLjWmwXStpHAOMtXGqs0gX0sa7jPR6l9x9RHNXeIR613VygHX2yqSzk7rAvmh0v3yDV+9SLJ+ckjgc55p5BZLVx79cWgSVz6po0Bu955+mXeKgTJMp44IOGtYIs0hHpJ59sh5Nh5J6YGKaHgLIOnc1lZJI3bg2fnlowZdS3QZ4TEHn+eKxSIWA3DcTZ+GH3RFj61HHUnLVg5PFhx9cja3Y2MX+8RmyCDXsMquppNxJK31Bx6jm1rq+MlTxYN33xNtcgAKhgAbyjastwDx7YdXDpahXFHKgKQT5ig3wDiUk9r+blfhlRPddTXfNSA354B23yRzllkAAF2cUvcaHTr8slASx3c+2SwwJwtUCcn7xTj0npgT1q+e+EmCuqkcAUOMli/n7+aIzJ+0Om02sbTvrGk8qEMRGjVuc1R/ajj4DKxUn/li3jSxDwrUTSq5WKMsGj/Mp6A/LnD12YZyuO8T1wVWVVCKOKGaX2N1+6eKExFtt+o9FBAr+WcRLqnaQlvVfPPQZ1H2fmbw9pmYxSL5asZAQjR3dek8kdOnvmZJrLufFtLp9XpJTLL5JC2ZFk8vp7mumcbF9pZPDYJIU8QmnL8h0I9LX1sjm+9jN1dQ3jXhqxJpN+9fxfNvYn+5y3gvgGj8JLPCDJMeDK4vj2A7DN2b8MuRlp4x9qPHYSvh2lKx1zJYW/wBz/TOf1v2e8f8AM36zQ6mRbsmOnv8AcE59QR238Gj8M9uJ4uhf1y/lf0+deHeD+O6jURRxaSXR6QP6vNNADv15JzUfQzaKR0IO5TXzzskJU2OfcXmP9pZDFBG8bbdQ77I7PHS+fpnP3/nGp7rL02qWNvxQij2Y8f8AL+OMT+NaXWFXYxuyKEJ3X0+P75xfiT6ibVRjWzEw3+JGnUZsxTeHogXSeHosY44ZjZ9+ecx/GK3rSis6aIkgfhp0+QzzAqUZT19jntKb0cYLV+GvJ+Qw0aggUL7VndlIZljXcbvm77ZdQHb8SyCKsnPON7LVUAO1ZR95JBYdeMtVHhXy3KhrvuThTJQABIqzV/yxIK9EsT1uieuTJVcWCfjlgNprGZApTn36nLM24UwNV0OZ0beW90T++Mo6y0T0r36YWY1KkMeQPf3wqsQqtu5Hvi3mfmUgWM8krAVt7cjLFo9t5m4ngn2z03Kcf/mDdiVskkjpS5ZJQ3Bba3U33yRjTxkruojsSTxh/KTayyXR6AYus7BPS3PX4ZHnu1n08e+V2qLnaDtNcjgXlSipRjYnjpXTFzOfvG1gAL446YwGYOLog1fwBx+D9eRWYMa6dec9tN84RU/DlAa9wIHxzxcWB0IUfXDWr5wTTjduINAVjIjVEDbgee+CRPLjJXq1dMKASAz9bs4VrEqBwG4HfJ4LDgFSehy0a7igAJY81eVT/EGB59/nkFDQc0Ot5i/bKVo/AJlRhTgBvURYBsj+QzWknRLaVwqC7YmgM5b7SeIDVeHyaeCMNDINiyScb2sGkHfp16Ys1xumUptZNMNQl/lYXWakk+lnWMfdvuupVqHo2hl9iB1HwxTwfVvpj+LpzIgfbY/wnN7Wfafw/Xaf+z9Z4bu9SqsxA3pyOR3zN+qOo+z2pMcEmjmQo0NejdfpPT+ox95Nkg2ixfGYmn3t4rHIsTq7QVKjrtIWztb+hzZobbbr7Z1kYE3HqePj7ZAlLHknKUHHqPP74PzIY2IlmCAHkFSxH7AE5Lou5iet/wBcxPtITrX27muNgYmA/Kw75raieLS7pZGRE/zMaGYUfiGlfxFJJ9REsSksCWBBPbOf+lb8wQaaPReFmGfSpO78zsyj1Me4+GczCoim1McO4RCU7FN+kUDWdRrvEYt5URrJG/CSKwIOcro5xO+qkrgzkCh8BnPxbW7OOl8PaoIjGP8Ayl4PyyfODdQRZ6npldIpi0sLOQCY1HX4ZeUpHQBB5NV2zq5p9QFfHoe2DYvHIdwIU/vhhICdpG74jB65W459Pyx38VnFRIQeGtSOQcam2jToRwScQptq7jxXGOAAwJtYX1rIQJdryGu2SCFZTXPfBoN0hb6g8ZcndGLFHs2Ki27cku0AWOM9E2xgT0qjkUWJVUa+nGQyMCCV6msiMXG9yWIFkZRlLFNh6CjhV0zD8RvUg7YQLaPtHJFrWGoJZQHFMSvAF4z6SoZbBI5W7+eLoqMFJPqFNyMOsRMbMikFuQTx1wphRyF1JtrHucZi3CYG7G36f9Xi2oWQSoxAPPYXjaAkWa46D2xvwfpiwF2MQeb475BhNDmvVd5aRQ72CAa785USoOCSea4GZatNwcxmImzYyZxtUMWJPcexxYPuAbaeeLymo1cOnRWle2ZfSo5LfADrl+6ZdhzSuGkCuTtI+mKavxFfvDQQI2p1I42IeB/qPb+eBji1WvZjK7abTgH8ND62HxPYfLnGo9NDpomjgj2x9gO/x+JyHYzho3nfzfEpVlINiJf7tf27/M5nfaBFOvjkdk2RR0gA7/0zciXZYftx07ZzHjglfWNDZuSXbfsLoZe7+Hx5/q9JeFr5zeIxrQEpVwfY8jCeGaDSzeItBrII5Y2IIkIFjmqsZ2Wj8K0X9n/cjAjRqpFlQTZHW/fOVRRodedNMB6Hokjgj3zHqYfPmemmk7Ry+TqZCdV4dII3ev73TvQDfWr/ANN5t7SOSb598DJ4fptTq4dduBkEbRUjgq6t2asY8oQBIXDDYAKk68cc5182MevFl6qo9I6fPI227hL6cg838Mg0AtH3s5dCjPYvkCwCc1WHNfbzU7fDIoA1GSWyK6gD/fPn6ymOTaOLzrv+ID1r9PEptVi3cn3P/LOKnJ3/ACzF+ttVNZqdIhl0z0o/Mh5Hzx37PH/sLEiyZCf4DMmB7A3dGFHOh0GjfQweRICHFM1juVB/rhFXSQIHgh23/drwf9IydQhVNxodgT75OnVjpYKPPlpwe/AyZCXRomUnm+l0cFQ4XqIEkE9a7nCiXdQIaj7jpisfmhirR0OxPBGGQEJanb/qN44NVm2tMCOnbCA9uBx6gPfKFVY7ma2BBIAwjgevcp4PQnNIAegqVPJyQxs7m6HI81PMFoNt9euESa259I+C5CIZdxHl2ObsDCxIyP6wPhZ5wPmbtpDlTfQnDIvpJsMPcHEmvNBNAgN3Nfwyq7RxbHntkRmE+ks1sRzXOGaJQXUA0rkbj0rtmVgfpWQbEtiBjpBkikLyhNgsCuLzPspMHDDp6aywZnAaQkrfIvCmUHWGXaX3E85MLBq5YnImcKTY3kmrJ5OUvbtZfbkXxmmWhGeSPaqvK65o02uXCgD1EnjEl1MjxhdIhfrcjfkH79/2xmPSrGwm1DmeX/CzVS/6R2/nh+l7TaiSZW8qLZGAQkj8G/cL/vhdPpooJJCBbsOXY2x/f+gw+/oSOh65BClunXAmYGAjO6iB2wJZnO2ivHHfIa9xCggAfXILXyMDbzFedzA3R75zOtmEvisKKBuMo/nmz4h4tBo1Pmsd27aK6dO+ZPgMaaufUa7htg2J8D1JyvbIfNklrq9O4Ddfj88R8Q8O0mte5oSXBpWU0frjWlhJfkccCstqFZQ9cUe2b5WNsc9qfCdXpWDaOVpFXnYzU4+RzQ0Hi2+tP4rIY51/I8q03yPuMclOwpIDVk8ftmd43oV8UhRJJHVkJ2kdzXQ/DM3xPsdJ/tcz0dh1Onkk/BcNZJGUik2yes9Mw/s+pkjXT0Q6/mA+eNfavW6TwyGTRTq8msdBcbRkKoPI57n5ZefV/XP15m8ct9tNQsvjBVTeyNV4/c/1zmViLWxB2jqa79sejh1Es6u0cr2etEnOn0fhDR+bFLoUnV+sgkXb9DhfWKa46Fit3dZ1sWrXVAynqQo9XXhFH9MzvEdMNDIdPEU05JDkBtx+H8zh/Dx+CQCSA1WR8BjKLXTaOZzDCoKKPKXk9uMYUzAkvZHWx3xHTQs2mikBr8Ne3NUMMTIEAs0OvOVahhqIskbux6nAs6hj5lCu56nIkl2gFeT/ACxOd2ndFCjcPjlILTEREsnLbVYiybx3U+XG7xx+paFMD1zNhhl3qu08nG54ygJ9PPtxWaHSynkEG/hl9wsk7ue2WXYCAEG49TeMpAo9XQXwD75WmQiyhbsHcTxjOl59LGgcPqIwQCFB/piqFgHIPTv0rLVTsQLutdF71Wek1A8r0tQJ4J7ZTRRz6lpUjNcbivwAOC4OljsgMDXxOX6nnPq9TA30w0MnmKIgb6Ys80CyKlM8g4WNeST2v2Hzw2o0eoWSM6ilWRR+DExF/M9/2wqgOq1KPJ5UK+dKOoXoPme2Vh05lQnUMCQR+GvCj/f98baFI9OFhRR/6R2PwyqFY1KtYcm+nbFWHIVDQIgHKXx2whO2Ppx2sdMjSglSaNgWQR1zzsSa5+PbMFAax06YVHBHqP1wUPIIrr++ekZQOjA3RPXEmQ4TkEUexxPWS+WvmQxvKQf7tSAf44dRYKL0ZePng46sK9Fh1GWKuO8Wh8V8QlO/Qyqi8qoXgD+uav2Tgn0+k1K6iNo13jaGFXY/5Z0LBYwxB5HC+1YEC1YNYPwygpmGQrHGyHllHXPal2kG26/fFkBChRzS3xjqL5kdlO18d8dwfQFgeRKscEfvkSwsrlZVK30I6YdgdoKrwO4yfMcFudynop/3ylqyOG1+u1/2e8TcaXUoZJF3mQxKTyTxzeJTfaXxedt0mtZm99i/7Z3kiREs00MZcD8zKDxnzz7R+OP4i5i00QhgRzRXgsK74WLas3jviRH/AHp7+QH9Mo3jXibH/vkoHsGrOeMbs1AE4xpIXjlDuDQGGDrVfxbxAmzrZb/184zoGZ4nZjuZnsk9SaGZ5kW+RR+Ix7QTAxNTVTf0GQ667RWungKjaDGvJ+Qz01sxVQT8cBpLj00ZkcsnlLsAPTgY28aqkbbwO7f0rD9dfsZx3AUwHxwuj0zNct0Loc84ymlWc+aDuQGyb6DDlVFpZAH+brWP9cZnnobxepSOvvhGgHljzDfxy77EJ53KPbLSSoUHQVXfCWt8J7DYIF/t0wvkgEGUkkDp2y/3lUJF3Y98DPMKJAs1VDNMrSv5Yrnr1yPKDkt0auScUDq0iK8qpuIHPPf2y0fnySsoYwxBibX87D59sJwfTWi1a6LWROpZpmJXy0Fs19q+IOJy6bUzbjIDDHf92OW71Z7ftjkECaVg0KbWB9Ruy3zJw0jEykt34BPfHVjPh0vlBVhABu2HcZpyvvjhDn11Q+GBMYHFmyeb98vIQ9USKFHaOuV6h4FpWB5FXfcYtPABJvq7PFHG9OEdVKjiu5ymuZVkUDgXhL1qzgcEyqQq2K4uuuHk9VmLn1dcTEgWQLH1J6nDaQhd6v8A4z0OIXiG6+zddvbBSX5nHSyp+YOGUBWEhIauwOA2g6pqJCSCyaumyQ2mYtqENEBWq8Dq3MczTBSKYfscZg2ilWhQPbvimqDyhyRwxs0Mf0GybZa6Nx8MKkTFyKHwscZOhRJYNjlVqidwvnCyaghNqohrqVJHOYt7w4WmXy5VSjbDqovCNLEKj80Ky9R0/jlG1cXI9W/oPT398TkkLkll3IBXNc5uTWbw6pDL2urwGoMiSGqo9164AqRRUbE/ym+clJP8t/LHMG6B4zPLpfC5pt6k0EWzZs//ALnAPEaCgA8e+dl9ptQDp00gAO+mb4ZzkOm8/c+6kQ+onvmPVb8xnpBsYf0xkwm/SCQR6Txm7pPD4NylV3mvVxWaUUcSmlh/DFcqbI+mcb/pjpP89cTJpJmNsrH9sf8ADNMRC4ZGvef5DOvWAM6hFbaebZT1H7Z6XZG1RrKwq7464f8AXW/+JGOGtCkpLk+Uv8sGWbzIRvG2vbsc1dLCv3COxuBjXg+9dcHFEi8lAdtVffOk9fXLCrudK2zzDVX3r5YyZXBeSUbgQOT3xjUIkqlXRCAOpPN4h59lYgp3ljtLdspdPw3EFsPfoPpAHGCaOiVYhqGDiJ0xY6lh6+F2mz+wyEimkDM1RKD+crb17V0H75qM1ScrGlM3y7lvlgSJpBuUeWh7n8x/bthYkSJi4JZ/855OHV74oi/45rWSmjgVJAd1vXJPJOaEaL5gDMBuJBwBX8UAdf65KyKlEj8pq/6ZapB2LIw6m+eTk2WG5mHFk13wOqkvawUcdsgNtWML0YmwR0GBNRSidGLE+ngHvkIUDFVJvoVv3GA0auJW2G1X3wuoQh1lRV3e69MVKtDO0MrVW3tz0yNbIJCGjBJPvg1lu6UN88LKFWrPqrpgrePQRC2G4WACbF4Rl6hTwOfbM/7wCSVvr9RjSESUVB3XRF9McDS0ixs6btu82K9xk62IRKzI3p3AMfY4ppXI4uwCN1CyBfbJkdyzqGJA6/TrhhXQkkyDoOpwsG6aKmAN8WMpp9hQNfqP0/fGNHsRlZ5FjiHUSDcCb65fqxMIMbMoiAHS36YGcTc+mMAcmj3+Ge1Or0zaohiFQn80Q6j4Xi88qo7+U/mxGtspWj+4vjGeeq0J7a7rj3whhmiEZlUIDyFI9XzrrgwSVJUD5XgnkAXcGZb7A3m2B5QXO3zFDWDRzw9NAnkfwwcK83ZAPvlyCx8tRZA5+WFpkc79rKiaCUTUT6WU9x75naHVsigNRF2eOuaH2s0Go1EmmWKJnBDAIvJ+JyNP4asUCLqiI0FAqvLfXsc4+vUdPPmn9Fq4NUBVkgDdQB+HT9s3vDo4pi0khPmKNycUQOnOYCaHS+HyLIm5UVrJZjdEfD55qxTOuoURSbYwOObv984XHolpnxeQxwfhttXnrxX75lo6bRbkt/i9XQ454mp1EJDhiD12nuMzVhnWwNK7C+G4G7DzI1bYd0OoibQQNIw3rEvpA4/KMGRI1Edzd5XQSQR6KFnjP5F4u7NZZDJqC29/IjB4O3nO0nXn2CvOIYgpotfC9z+2Zcsv3nWx7QIgbPx565pQRbZ6jFqeS5HJ+eLarSOQSGUMn+cXuH/RzUVQEijtz+b3JskfPCvMHQkUNwBJ7DEqYLRSmHVa64VFtI3bgMSCOmOdYBEoErAE18O+F08zSKVKsxrj4YOIDzjIFFAcDGNHGWhcoQCxPJNfxzpWIAzuJFe+5HTGQ7MrFudp7d8EIy0oX8/x6DDGFSGjBIFcjpzlsSHXefSKsXWERd6R+uiG5I9sC85gkcKAQeeBlWmRwnqZG7Ef1yxaYEdSOQ1c/LjKlysbbWsX3JwSttUMTvN8k/PBxn+8HVWJyxaJ98VGUld4Tgc5L6h5rYgAgE1iAYFgp4BPbthptocCKyFXm8ci1MYdS2wg2L4zViiWHTlWa2PJr55naNalXj4X3zQMiEFmJK7m3Ed7PH8zh6UE0jEuzRkE1z9cM4RW3ISwY+oKcTST7vI7m9m4XXWsadg6b4rJai3PwzN+tRZmjRVJWxdj2655dSrR7VrnqTwfrigdi+83wf3PzyJJObQWCeR3/hmpP0WrMSSSC5o0SenzykNyEbU3MLIB5v45BZiVEpbb780cusiK1gEdehPTHQsPNKgr6bBsA3eVr4DDQqkhB3sWArk5MkSiyDlbgzVFJagDz8sLDNsQ7F3b+5HX/o5WHTTTIJEU7B15on4Yby5A3LBb6AD/AKrOXr1K6+PIGrmRZo1lKEou4+99P98xPL+8amZJ32Lt9OzvZPX/AHwPjTpF4wE1SMybQVIPX3Pxz2n1X/anJC7GO1Abuut/LOWOkv4d85Y5FhbcyAAWWu/44aZ5xMkimMKQDsqr6388G2n07xBvuxZlP5oweMNNJGIo/OoDafSyACu1G+e+Y+t/GvBDp5dJIXa1u9vsK6D+Oe1KQtJauQKqvLYV7fwrMaDxOOZaSQjYDQqr/bGpJS+0iRx6R7Yfzht2EdLpmk0EZhABRVJA5LenDBXEb7OL44F1hfDJYH0aKJD5giUkA8gUOmZ8+tWPaokZlsk2K5753ltrhkkPQyywQkAEqRR5sfHLGVJYLjk3muaPT4ZlLqGnUNZAYnoePhhNNP5S+gUzV+5xyrRZZGDrEyh5D+Yg2canUNoI2206uOB8OuBjjVpm3Ue4J6gf743Gu2NgVsEE18aOFvVGQvCkp+Ydc9FZisXQvvno43t9qjnpv44wsSlAU2kcG+c7bxyTp2HmqivRvk3d46SVBRxusd+tg5lQS299kN5srP8AfConZd3O0nt0q/bCmM/y/wAXk9BXOGmhEm1kBtRyq4vqBK+o6LuuuOnXDBxsdboMNpI+H9MtoxEq8WpoDtgUhckKm5rN2B1wkYj45O2vVZ+lY1pgq3uBLKOT/tlfR/mayptO0bncKN5aM/mVeeLx7WOkh21fpsn2zOEgjkRoCSDwQet5qXYzeGAzqxIYChlk8ySHr6SeRlUV3apNgAvvRGNrpysbICtMPz3eFpkQZ4y7RMRtb8vNc8f756GWSSLfGosEg0cFNAvp/EJkABpRxh9MuxQGLCz1C+//AOYHqfvBVCpHqB6VxnmnSgqxkWOTurj2y+rQK4LbbbkAe2Aqzd46zd0QzWpXbYPQk8jPRRmQ0LHveEjdeBsAr3HXDxmjQsX0GGrFkj8uzeedmbgVx3yrWCDuv+meWF33OxG27UHvha15huCTyoSAQRx6hl3mjXb5dcnknjArGCVXeKA59hg5ZItzevcqmrA6984WbXaXGD43BLrvGUjjUvsRd5qwASc04IIkStu4GhatRzM8R1jafxQtCLG0Fzdce+KN4pLwqzF3slhVbcfXm1efUna6GYoBSPtB4otzmXP4aFlZ0LBn6uLJr5HEY/E50hZyxG3hSOb+eAXxuYbX27gOWXmyPnmf49T43/fmtiLRjTMxRHBfkszfH+GWplumY98SXxfTOgmDeS1/4+T8uDmgkm9Q0SxupFhk6HM5d6bZnC8elMMcLRkFTErGuCDtGL+JQBFBQlRttj3+eEWZvu8YoUFUf/yMrrZWaNVIFFc9E+vPfhPTN5UFCT0lgPV88f8ADhKwuYBgprdV3ivhEUbRFmUNRuj0w45jUdLHNH2PGaojQoxgFiaJsGsdJURiiaNGxxmJpZnaSRWNgEAX2zQWY2qbVoKPfOd+twvO7EiRx2q66jtkIWZVbcWT/ESP4ZV5SN3ANDi+2XZtkqFQLY0eT7Z0jCHPmTbW2AVdcAHGIYwSNsxVAeLHU5V9pUsUUkdLvjjD6WtrkqDXPOSB1EH4h2U1jnd1rKDTgooY0Olk9Bk6rVsjkCOPk9x0xE6qVgfVVmyBxiD/AKULKVVNo/MRkR6hAwXfQHUjjjM9pWuzzfvkh7PQZM/0iZ3MrUxKtZB7jBM22QHbQNGvjl2c7icoXJNkDNbjJ2CRZN1Ae3P/ADw4mZdwBQVx6v8AbM4yHpQrIEpSyApJN8i8DPX42F8wgbYwxPPC9R/TJOpiH4ZNciyhvoKysk7aTSoIgCHi2nfZ64grcXQwa+HJHV5DsX09Fvtl0VuoHBwET2m4qpOGXUMTRVa/fK8X0dAFO5sI7BqIHF++JPqGutq1++XExZSCq1RPfA4YL0ehIGe8wyCiDV8Yqspr8q9PjllnbbW1f44GHAAx5YAD9sHPGqQEKbauWy0bglEKLRPPXF5JzsPoWxZvnOVvXVz3jhKaxZhdSRhL60e+ZsTbQx4JJ4Jx3xOVntWqrv5YpAOAP2zcc6K5kET2QVrgV0+OBfTtKjBBW2rJr6gd/wBstN0ZRwB0GX0crRkuKJZL57c5X4fM014foNMjhptzK1Bgab9qzoEVhGgRFCBRtDLRA9uuT4dJUSFUUeWpIAvkk8k/TDTOWe+nwHQZwluu+cf/2Q=="/>
          <p:cNvSpPr>
            <a:spLocks noChangeAspect="1" noChangeArrowheads="1"/>
          </p:cNvSpPr>
          <p:nvPr/>
        </p:nvSpPr>
        <p:spPr bwMode="auto">
          <a:xfrm>
            <a:off x="63500" y="-862013"/>
            <a:ext cx="2552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ltLang="tr-TR"/>
          </a:p>
        </p:txBody>
      </p:sp>
      <p:pic>
        <p:nvPicPr>
          <p:cNvPr id="23563" name="Picture 15" descr="http://t2.gstatic.com/images?q=tbn:ANd9GcQxRfHHvA55wDmn09aMDzrpNFbZOGoCfUXFQr1Qd-SsZO6kqh9-p10apdNQC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5123634"/>
            <a:ext cx="2448223" cy="159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descr="http://static-p4.fotolia.com/jpg/00/12/11/99/400_F_12119976_k9ArarhJzuqeRgWph5YmFhZRUgL2IQ6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3571875"/>
            <a:ext cx="381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a:xfrm>
            <a:off x="0" y="500063"/>
            <a:ext cx="5942013" cy="625475"/>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eaLnBrk="1" fontAlgn="auto" hangingPunct="1">
              <a:spcAft>
                <a:spcPts val="0"/>
              </a:spcAft>
              <a:defRPr/>
            </a:pPr>
            <a:r>
              <a:rPr lang="tr-TR" b="1" dirty="0">
                <a:solidFill>
                  <a:schemeClr val="tx1"/>
                </a:solidFill>
              </a:rPr>
              <a:t>Farmakolojik antagonizma</a:t>
            </a:r>
            <a:endParaRPr lang="tr-TR" dirty="0">
              <a:solidFill>
                <a:schemeClr val="tx1"/>
              </a:solidFill>
            </a:endParaRPr>
          </a:p>
        </p:txBody>
      </p:sp>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1333431712"/>
              </p:ext>
            </p:extLst>
          </p:nvPr>
        </p:nvGraphicFramePr>
        <p:xfrm>
          <a:off x="179512" y="1438664"/>
          <a:ext cx="4701753"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bp3.blogger.com/__xv4VavFi-M/RvYEgsfBZxI/AAAAAAAAACo/CeurCUGD4VQ/s400/pharmacist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32656"/>
            <a:ext cx="2042319" cy="154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 8"/>
          <p:cNvGrpSpPr/>
          <p:nvPr/>
        </p:nvGrpSpPr>
        <p:grpSpPr>
          <a:xfrm>
            <a:off x="323528" y="1988840"/>
            <a:ext cx="3480963" cy="3931200"/>
            <a:chOff x="-3074044" y="-523262"/>
            <a:chExt cx="4040188" cy="3931200"/>
          </a:xfrm>
          <a:scene3d>
            <a:camera prst="orthographicFront">
              <a:rot lat="0" lon="0" rev="0"/>
            </a:camera>
            <a:lightRig rig="balanced" dir="t">
              <a:rot lat="0" lon="0" rev="8700000"/>
            </a:lightRig>
          </a:scene3d>
        </p:grpSpPr>
        <p:sp>
          <p:nvSpPr>
            <p:cNvPr id="10" name="Yuvarlatılmış Dikdörtgen 9"/>
            <p:cNvSpPr/>
            <p:nvPr/>
          </p:nvSpPr>
          <p:spPr>
            <a:xfrm>
              <a:off x="-3074044" y="-523262"/>
              <a:ext cx="4040187" cy="3931200"/>
            </a:xfrm>
            <a:prstGeom prst="roundRect">
              <a:avLst/>
            </a:prstGeom>
            <a:solidFill>
              <a:schemeClr val="tx2">
                <a:lumMod val="10000"/>
              </a:schemeClr>
            </a:solidFill>
            <a:ln>
              <a:noFill/>
            </a:ln>
            <a:effectLst>
              <a:outerShdw blurRad="44450" dist="27940" dir="5400000" algn="ctr">
                <a:srgbClr val="000000">
                  <a:alpha val="32000"/>
                </a:srgbClr>
              </a:outerShdw>
            </a:effectLst>
            <a:sp3d>
              <a:bevelT w="190500" h="38100"/>
            </a:sp3d>
          </p:spPr>
          <p:style>
            <a:lnRef idx="0">
              <a:scrgbClr r="0" g="0" b="0"/>
            </a:lnRef>
            <a:fillRef idx="1">
              <a:scrgbClr r="0" g="0" b="0"/>
            </a:fillRef>
            <a:effectRef idx="2">
              <a:scrgbClr r="0" g="0" b="0"/>
            </a:effectRef>
            <a:fontRef idx="minor">
              <a:schemeClr val="lt1"/>
            </a:fontRef>
          </p:style>
        </p:sp>
        <p:sp>
          <p:nvSpPr>
            <p:cNvPr id="11" name="Yuvarlatılmış Dikdörtgen 4"/>
            <p:cNvSpPr txBox="1"/>
            <p:nvPr/>
          </p:nvSpPr>
          <p:spPr>
            <a:xfrm>
              <a:off x="-2990467" y="-379246"/>
              <a:ext cx="3956611" cy="36914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a:solidFill>
                    <a:srgbClr val="FFC000"/>
                  </a:solidFill>
                </a:rPr>
                <a:t>Kompetitif antagonizma: </a:t>
              </a:r>
              <a:r>
                <a:rPr lang="tr-TR" sz="2000" kern="1200" dirty="0"/>
                <a:t>Antagonist ve </a:t>
              </a:r>
              <a:r>
                <a:rPr lang="tr-TR" sz="2000" kern="1200" dirty="0" err="1"/>
                <a:t>agonist</a:t>
              </a:r>
              <a:r>
                <a:rPr lang="tr-TR" sz="2000" kern="1200" dirty="0"/>
                <a:t> ilaç molekülleri, aynı reseptör türüne </a:t>
              </a:r>
              <a:r>
                <a:rPr lang="tr-TR" sz="2000" kern="1200" dirty="0" err="1"/>
                <a:t>reversibl</a:t>
              </a:r>
              <a:r>
                <a:rPr lang="tr-TR" sz="2000" kern="1200" dirty="0"/>
                <a:t> olarak kitle etkisi kanununa göre bağlanırlar ve bağlanmak için aralarında yarışmaya girerler. Antagonistin, </a:t>
              </a:r>
              <a:r>
                <a:rPr lang="tr-TR" sz="2000" kern="1200" dirty="0" err="1"/>
                <a:t>agonist</a:t>
              </a:r>
              <a:r>
                <a:rPr lang="tr-TR" sz="2000" kern="1200" dirty="0"/>
                <a:t> etkisi üzerindeki azaltıcı etkisi </a:t>
              </a:r>
              <a:r>
                <a:rPr lang="tr-TR" sz="2000" kern="1200" dirty="0" err="1"/>
                <a:t>agonist</a:t>
              </a:r>
              <a:r>
                <a:rPr lang="tr-TR" sz="2000" kern="1200" dirty="0"/>
                <a:t> konsantrasyonunu artırmak suretiyle ortadan kaldırılabilir (yenilebilir antagonizma).</a:t>
              </a:r>
            </a:p>
          </p:txBody>
        </p:sp>
      </p:grpSp>
      <p:sp>
        <p:nvSpPr>
          <p:cNvPr id="2" name="Metin kutusu 1"/>
          <p:cNvSpPr txBox="1"/>
          <p:nvPr/>
        </p:nvSpPr>
        <p:spPr>
          <a:xfrm>
            <a:off x="323528" y="260648"/>
            <a:ext cx="604867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tr-TR" dirty="0">
                <a:solidFill>
                  <a:srgbClr val="7030A0"/>
                </a:solidFill>
              </a:rPr>
              <a:t>Farmakolojik antagonizma genellikle </a:t>
            </a:r>
            <a:r>
              <a:rPr lang="tr-TR" b="1" dirty="0">
                <a:solidFill>
                  <a:srgbClr val="7030A0"/>
                </a:solidFill>
              </a:rPr>
              <a:t>kompetitif </a:t>
            </a:r>
            <a:r>
              <a:rPr lang="tr-TR" dirty="0">
                <a:solidFill>
                  <a:srgbClr val="7030A0"/>
                </a:solidFill>
              </a:rPr>
              <a:t>(yarışmacı)</a:t>
            </a:r>
            <a:r>
              <a:rPr lang="tr-TR" b="1" dirty="0">
                <a:solidFill>
                  <a:srgbClr val="7030A0"/>
                </a:solidFill>
              </a:rPr>
              <a:t> antagonizma </a:t>
            </a:r>
            <a:r>
              <a:rPr lang="tr-TR" dirty="0">
                <a:solidFill>
                  <a:srgbClr val="7030A0"/>
                </a:solidFill>
              </a:rPr>
              <a:t>şeklinde olur.</a:t>
            </a:r>
            <a:endParaRPr lang="tr-TR" dirty="0"/>
          </a:p>
        </p:txBody>
      </p:sp>
      <p:pic>
        <p:nvPicPr>
          <p:cNvPr id="12" name="Picture 2" descr="http://facpub.stjohns.edu/~yoburnb/pages/dictimages/companta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636" y="2564904"/>
            <a:ext cx="40671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aculty.ksu.edu.sa/Hanan%20Hagar/Pictures%20Library/_w/competitive%20and%20noncompetitive%20antagonist_p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500063"/>
            <a:ext cx="45529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3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323367900"/>
              </p:ext>
            </p:extLst>
          </p:nvPr>
        </p:nvGraphicFramePr>
        <p:xfrm>
          <a:off x="251520" y="836712"/>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9" name="Picture 4" descr="http://www.health.bcu.ac.uk/physiology/agonist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981075"/>
            <a:ext cx="436721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281988" cy="914400"/>
          </a:xfr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p>
            <a:pPr eaLnBrk="1" fontAlgn="auto" hangingPunct="1">
              <a:spcAft>
                <a:spcPts val="0"/>
              </a:spcAft>
              <a:defRPr/>
            </a:pPr>
            <a:r>
              <a:rPr lang="tr-TR" sz="3200" b="1" dirty="0">
                <a:solidFill>
                  <a:schemeClr val="accent2">
                    <a:lumMod val="60000"/>
                    <a:lumOff val="40000"/>
                  </a:schemeClr>
                </a:solidFill>
              </a:rPr>
              <a:t>pA</a:t>
            </a:r>
            <a:r>
              <a:rPr lang="tr-TR" sz="3200" b="1" baseline="-25000" dirty="0">
                <a:solidFill>
                  <a:schemeClr val="accent2">
                    <a:lumMod val="60000"/>
                    <a:lumOff val="40000"/>
                  </a:schemeClr>
                </a:solidFill>
              </a:rPr>
              <a:t>2</a:t>
            </a:r>
            <a:r>
              <a:rPr lang="tr-TR" sz="3200" b="1" dirty="0">
                <a:solidFill>
                  <a:schemeClr val="accent2">
                    <a:lumMod val="60000"/>
                    <a:lumOff val="40000"/>
                  </a:schemeClr>
                </a:solidFill>
              </a:rPr>
              <a:t> değeri başlıca şu amaçlarla kullanılır</a:t>
            </a:r>
            <a:r>
              <a:rPr lang="tr-TR" b="1" dirty="0">
                <a:solidFill>
                  <a:schemeClr val="tx2">
                    <a:satMod val="200000"/>
                  </a:schemeClr>
                </a:solidFill>
              </a:rPr>
              <a:t>:</a:t>
            </a:r>
            <a:r>
              <a:rPr lang="tr-TR" dirty="0">
                <a:solidFill>
                  <a:schemeClr val="tx2">
                    <a:satMod val="200000"/>
                  </a:schemeClr>
                </a:solidFill>
              </a:rPr>
              <a:t/>
            </a:r>
            <a:br>
              <a:rPr lang="tr-TR" dirty="0">
                <a:solidFill>
                  <a:schemeClr val="tx2">
                    <a:satMod val="200000"/>
                  </a:schemeClr>
                </a:solidFill>
              </a:rPr>
            </a:br>
            <a:endParaRPr lang="tr-TR" dirty="0">
              <a:solidFill>
                <a:schemeClr val="tx2">
                  <a:satMod val="200000"/>
                </a:schemeClr>
              </a:solidFill>
            </a:endParaRPr>
          </a:p>
        </p:txBody>
      </p:sp>
      <p:sp>
        <p:nvSpPr>
          <p:cNvPr id="30723"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30724"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4245738606"/>
              </p:ext>
            </p:extLst>
          </p:nvPr>
        </p:nvGraphicFramePr>
        <p:xfrm>
          <a:off x="457199" y="1643050"/>
          <a:ext cx="4399211" cy="477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Image result for pA2 val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4229032"/>
            <a:ext cx="3322242" cy="2536985"/>
          </a:xfrm>
          <a:prstGeom prst="rect">
            <a:avLst/>
          </a:prstGeom>
          <a:noFill/>
          <a:extLst>
            <a:ext uri="{909E8E84-426E-40DD-AFC4-6F175D3DCCD1}">
              <a14:hiddenFill xmlns:a14="http://schemas.microsoft.com/office/drawing/2010/main">
                <a:solidFill>
                  <a:srgbClr val="FFFFFF"/>
                </a:solidFill>
              </a14:hiddenFill>
            </a:ext>
          </a:extLst>
        </p:spPr>
      </p:pic>
      <p:sp>
        <p:nvSpPr>
          <p:cNvPr id="5" name="İçerik Yer Tutucusu 4">
            <a:extLst>
              <a:ext uri="{FF2B5EF4-FFF2-40B4-BE49-F238E27FC236}">
                <a16:creationId xmlns:a16="http://schemas.microsoft.com/office/drawing/2014/main" id="{78E7FAB9-319D-472B-8D41-5E22FC6E5062}"/>
              </a:ext>
            </a:extLst>
          </p:cNvPr>
          <p:cNvSpPr>
            <a:spLocks noGrp="1"/>
          </p:cNvSpPr>
          <p:nvPr>
            <p:ph sz="quarter" idx="4"/>
          </p:nvPr>
        </p:nvSpPr>
        <p:spPr/>
        <p:txBody>
          <a:bodyPr/>
          <a:lstStyle/>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558926"/>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eaLnBrk="1" fontAlgn="auto" hangingPunct="1">
              <a:spcAft>
                <a:spcPts val="0"/>
              </a:spcAft>
              <a:defRPr/>
            </a:pPr>
            <a:r>
              <a:rPr lang="tr-TR" sz="2400" dirty="0">
                <a:solidFill>
                  <a:srgbClr val="FFFF00"/>
                </a:solidFill>
                <a:latin typeface="Calibri" panose="020F0502020204030204" pitchFamily="34" charset="0"/>
                <a:cs typeface="Calibri" panose="020F0502020204030204" pitchFamily="34" charset="0"/>
              </a:rPr>
              <a:t>Sinerjizma, </a:t>
            </a:r>
            <a:r>
              <a:rPr lang="tr-TR" sz="2400" b="1" dirty="0">
                <a:solidFill>
                  <a:srgbClr val="FFFF00"/>
                </a:solidFill>
                <a:latin typeface="Calibri" panose="020F0502020204030204" pitchFamily="34" charset="0"/>
                <a:cs typeface="Calibri" panose="020F0502020204030204" pitchFamily="34" charset="0"/>
              </a:rPr>
              <a:t>sumasyon (aditif etkileşme) </a:t>
            </a:r>
            <a:r>
              <a:rPr lang="tr-TR" sz="2400" dirty="0">
                <a:solidFill>
                  <a:srgbClr val="FFFF00"/>
                </a:solidFill>
                <a:latin typeface="Calibri" panose="020F0502020204030204" pitchFamily="34" charset="0"/>
                <a:cs typeface="Calibri" panose="020F0502020204030204" pitchFamily="34" charset="0"/>
              </a:rPr>
              <a:t>veya </a:t>
            </a:r>
            <a:r>
              <a:rPr lang="tr-TR" sz="2400" b="1" dirty="0">
                <a:solidFill>
                  <a:srgbClr val="FFFF00"/>
                </a:solidFill>
                <a:latin typeface="Calibri" panose="020F0502020204030204" pitchFamily="34" charset="0"/>
                <a:cs typeface="Calibri" panose="020F0502020204030204" pitchFamily="34" charset="0"/>
              </a:rPr>
              <a:t>potansiyalizasyon</a:t>
            </a:r>
            <a:endParaRPr lang="tr-TR" sz="2400" dirty="0">
              <a:solidFill>
                <a:srgbClr val="FFFF00"/>
              </a:solidFill>
              <a:latin typeface="Calibri" panose="020F0502020204030204" pitchFamily="34" charset="0"/>
              <a:cs typeface="Calibri" panose="020F0502020204030204" pitchFamily="34" charset="0"/>
            </a:endParaRPr>
          </a:p>
        </p:txBody>
      </p:sp>
      <p:sp>
        <p:nvSpPr>
          <p:cNvPr id="31747" name="Text Placeholder 7"/>
          <p:cNvSpPr>
            <a:spLocks noGrp="1"/>
          </p:cNvSpPr>
          <p:nvPr>
            <p:ph type="body" idx="1"/>
          </p:nvPr>
        </p:nvSpPr>
        <p:spPr>
          <a:xfrm>
            <a:off x="457200" y="1809750"/>
            <a:ext cx="4040188" cy="639763"/>
          </a:xfrm>
        </p:spPr>
        <p:txBody>
          <a:bodyPr/>
          <a:lstStyle/>
          <a:p>
            <a:pPr marL="73025" eaLnBrk="1" hangingPunct="1"/>
            <a:endParaRPr lang="tr-TR" altLang="tr-TR"/>
          </a:p>
        </p:txBody>
      </p:sp>
      <p:sp>
        <p:nvSpPr>
          <p:cNvPr id="31748" name="Text Placeholder 8"/>
          <p:cNvSpPr>
            <a:spLocks noGrp="1"/>
          </p:cNvSpPr>
          <p:nvPr>
            <p:ph type="body" sz="half" idx="3"/>
          </p:nvPr>
        </p:nvSpPr>
        <p:spPr>
          <a:xfrm>
            <a:off x="4645025" y="1809750"/>
            <a:ext cx="4041775" cy="639763"/>
          </a:xfrm>
        </p:spPr>
        <p:txBody>
          <a:bodyPr/>
          <a:lstStyle/>
          <a:p>
            <a:pPr marL="73025" eaLnBrk="1" hangingPunct="1"/>
            <a:endParaRPr lang="tr-TR" altLang="tr-TR"/>
          </a:p>
        </p:txBody>
      </p:sp>
      <p:graphicFrame>
        <p:nvGraphicFramePr>
          <p:cNvPr id="11" name="Content Placeholder 10"/>
          <p:cNvGraphicFramePr>
            <a:graphicFrameLocks noGrp="1"/>
          </p:cNvGraphicFramePr>
          <p:nvPr>
            <p:ph sz="quarter" idx="2"/>
          </p:nvPr>
        </p:nvGraphicFramePr>
        <p:xfrm>
          <a:off x="457200" y="2459037"/>
          <a:ext cx="4040188" cy="3959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sz="quarter" idx="4"/>
          </p:nvPr>
        </p:nvSpPr>
        <p:spPr>
          <a:xfrm>
            <a:off x="4500563" y="4071938"/>
            <a:ext cx="4041775" cy="2560637"/>
          </a:xfrm>
        </p:spPr>
        <p:txBody>
          <a:bodyPr>
            <a:normAutofit fontScale="70000" lnSpcReduction="20000"/>
          </a:bodyPr>
          <a:lstStyle/>
          <a:p>
            <a:pPr marL="411480" eaLnBrk="1" fontAlgn="auto" hangingPunct="1">
              <a:spcAft>
                <a:spcPts val="0"/>
              </a:spcAft>
              <a:buFont typeface="Wingdings"/>
              <a:buChar char=""/>
              <a:defRPr/>
            </a:pPr>
            <a:r>
              <a:rPr lang="tr-TR" b="1" dirty="0">
                <a:solidFill>
                  <a:schemeClr val="accent2">
                    <a:lumMod val="60000"/>
                    <a:lumOff val="40000"/>
                  </a:schemeClr>
                </a:solidFill>
              </a:rPr>
              <a:t>Şekil 3.</a:t>
            </a:r>
            <a:r>
              <a:rPr lang="tr-TR" b="1" dirty="0">
                <a:solidFill>
                  <a:srgbClr val="92D050"/>
                </a:solidFill>
              </a:rPr>
              <a:t> </a:t>
            </a:r>
            <a:r>
              <a:rPr lang="tr-TR" dirty="0">
                <a:solidFill>
                  <a:srgbClr val="92D050"/>
                </a:solidFill>
              </a:rPr>
              <a:t>A ve B ilaçlarının eşit-etkin dozları ve eşit-etkin karışımları ile elde edilen lineer izobol (sumasyon olayı). Aditif etkileşmede elde edilen eğri, bu şekilde olduğu gibi, düz bir çizgi şeklinde olur. Etkileşme antagonizma şeklinde ise, eğri bu çizginin üzerinde konveks bir eğri; etkileşme potansiyalizasyon şeklinde ise konkav bir eğri şeklinde olur.</a:t>
            </a:r>
          </a:p>
          <a:p>
            <a:pPr marL="411480" eaLnBrk="1" fontAlgn="auto" hangingPunct="1">
              <a:spcAft>
                <a:spcPts val="0"/>
              </a:spcAft>
              <a:buFont typeface="Wingdings"/>
              <a:buChar char=""/>
              <a:defRPr/>
            </a:pPr>
            <a:r>
              <a:rPr lang="tr-TR" b="1" dirty="0">
                <a:solidFill>
                  <a:srgbClr val="92D050"/>
                </a:solidFill>
              </a:rPr>
              <a:t> </a:t>
            </a:r>
            <a:endParaRPr lang="tr-TR" dirty="0">
              <a:solidFill>
                <a:srgbClr val="92D050"/>
              </a:solidFill>
            </a:endParaRPr>
          </a:p>
          <a:p>
            <a:pPr marL="411480" eaLnBrk="1" fontAlgn="auto" hangingPunct="1">
              <a:spcAft>
                <a:spcPts val="0"/>
              </a:spcAft>
              <a:buFont typeface="Wingdings"/>
              <a:buChar char=""/>
              <a:defRPr/>
            </a:pPr>
            <a:endParaRPr lang="tr-TR" dirty="0"/>
          </a:p>
        </p:txBody>
      </p:sp>
      <p:pic>
        <p:nvPicPr>
          <p:cNvPr id="31751" name="Picture 2"/>
          <p:cNvPicPr>
            <a:picLocks noChangeAspect="1" noChangeArrowheads="1"/>
          </p:cNvPicPr>
          <p:nvPr/>
        </p:nvPicPr>
        <p:blipFill>
          <a:blip r:embed="rId7" cstate="print">
            <a:lum bright="-24000" contrast="88000"/>
            <a:extLst>
              <a:ext uri="{28A0092B-C50C-407E-A947-70E740481C1C}">
                <a14:useLocalDpi xmlns:a14="http://schemas.microsoft.com/office/drawing/2010/main" val="0"/>
              </a:ext>
            </a:extLst>
          </a:blip>
          <a:srcRect/>
          <a:stretch>
            <a:fillRect/>
          </a:stretch>
        </p:blipFill>
        <p:spPr bwMode="auto">
          <a:xfrm>
            <a:off x="5214938" y="1285875"/>
            <a:ext cx="35052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332656"/>
            <a:ext cx="7772400" cy="914400"/>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Aft>
                <a:spcPts val="0"/>
              </a:spcAft>
              <a:defRPr/>
            </a:pPr>
            <a:r>
              <a:rPr lang="tr-TR" b="1" dirty="0">
                <a:solidFill>
                  <a:srgbClr val="FFFF00"/>
                </a:solidFill>
              </a:rPr>
              <a:t>Farmakokinetik Etkileşmeler</a:t>
            </a:r>
            <a:r>
              <a:rPr lang="tr-TR" dirty="0">
                <a:solidFill>
                  <a:srgbClr val="FFFF00"/>
                </a:solidFill>
              </a:rPr>
              <a:t/>
            </a:r>
            <a:br>
              <a:rPr lang="tr-TR" dirty="0">
                <a:solidFill>
                  <a:srgbClr val="FFFF00"/>
                </a:solidFill>
              </a:rPr>
            </a:br>
            <a:endParaRPr lang="tr-TR" dirty="0">
              <a:solidFill>
                <a:srgbClr val="FFFF00"/>
              </a:solidFill>
            </a:endParaRPr>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1744079051"/>
              </p:ext>
            </p:extLst>
          </p:nvPr>
        </p:nvGraphicFramePr>
        <p:xfrm>
          <a:off x="539552" y="1772816"/>
          <a:ext cx="3175192" cy="4645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4" name="Content Placeholder 5"/>
          <p:cNvSpPr>
            <a:spLocks noGrp="1"/>
          </p:cNvSpPr>
          <p:nvPr>
            <p:ph sz="quarter" idx="4"/>
          </p:nvPr>
        </p:nvSpPr>
        <p:spPr>
          <a:xfrm>
            <a:off x="4645025" y="2459038"/>
            <a:ext cx="4041775" cy="3959225"/>
          </a:xfrm>
        </p:spPr>
        <p:txBody>
          <a:bodyPr/>
          <a:lstStyle/>
          <a:p>
            <a:pPr eaLnBrk="1" hangingPunct="1"/>
            <a:endParaRPr lang="tr-TR" alt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sz="half" idx="1"/>
            <p:extLst>
              <p:ext uri="{D42A27DB-BD31-4B8C-83A1-F6EECF244321}">
                <p14:modId xmlns:p14="http://schemas.microsoft.com/office/powerpoint/2010/main" val="1998284527"/>
              </p:ext>
            </p:extLst>
          </p:nvPr>
        </p:nvGraphicFramePr>
        <p:xfrm>
          <a:off x="1673932" y="854075"/>
          <a:ext cx="7056784" cy="407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1043608" y="2597150"/>
            <a:ext cx="7871792" cy="1754326"/>
          </a:xfrm>
          <a:prstGeom prst="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wrap="square" rtlCol="0">
            <a:spAutoFit/>
          </a:bodyPr>
          <a:lstStyle/>
          <a:p>
            <a:pPr marL="285750" lvl="0" indent="-285750">
              <a:buFont typeface="Wingdings" panose="05000000000000000000" pitchFamily="2" charset="2"/>
              <a:buChar char="q"/>
            </a:pPr>
            <a:r>
              <a:rPr lang="tr-TR" dirty="0"/>
              <a:t>Etkileşme için, iki ilacın, </a:t>
            </a:r>
            <a:r>
              <a:rPr lang="tr-TR" u="sng" dirty="0"/>
              <a:t>genellikle birlikte alınması </a:t>
            </a:r>
            <a:r>
              <a:rPr lang="tr-TR" dirty="0"/>
              <a:t>ve </a:t>
            </a:r>
            <a:r>
              <a:rPr lang="tr-TR" u="sng" dirty="0"/>
              <a:t>vücutta aynı zamanda </a:t>
            </a:r>
            <a:r>
              <a:rPr lang="tr-TR" dirty="0"/>
              <a:t>bulunması gerekir. </a:t>
            </a:r>
          </a:p>
          <a:p>
            <a:pPr marL="285750" lvl="0" indent="-285750">
              <a:buFont typeface="Wingdings" panose="05000000000000000000" pitchFamily="2" charset="2"/>
              <a:buChar char="q"/>
            </a:pPr>
            <a:r>
              <a:rPr lang="tr-TR" dirty="0"/>
              <a:t>Etkileşme, iki ilaç birlikte alındıkları zaman </a:t>
            </a:r>
            <a:r>
              <a:rPr lang="tr-TR" u="sng" dirty="0"/>
              <a:t>daha yararlı </a:t>
            </a:r>
            <a:r>
              <a:rPr lang="tr-TR" dirty="0"/>
              <a:t>oldukları için </a:t>
            </a:r>
            <a:r>
              <a:rPr lang="tr-TR" b="1" dirty="0"/>
              <a:t>bazen istenerek</a:t>
            </a:r>
            <a:r>
              <a:rPr lang="tr-TR" dirty="0"/>
              <a:t> oluşturulur. </a:t>
            </a:r>
          </a:p>
          <a:p>
            <a:pPr marL="285750" lvl="0" indent="-285750">
              <a:buFont typeface="Wingdings" panose="05000000000000000000" pitchFamily="2" charset="2"/>
              <a:buChar char="q"/>
            </a:pPr>
            <a:r>
              <a:rPr lang="tr-TR" dirty="0"/>
              <a:t>Çoğu zaman da </a:t>
            </a:r>
            <a:r>
              <a:rPr lang="tr-TR" u="sng" dirty="0"/>
              <a:t>istenmeyen</a:t>
            </a:r>
            <a:r>
              <a:rPr lang="tr-TR" dirty="0"/>
              <a:t> ve bazen de öngörülmeyen bir şekilde ortaya çıkar.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2763"/>
            <a:ext cx="8785225" cy="612775"/>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Aft>
                <a:spcPts val="0"/>
              </a:spcAft>
              <a:defRPr/>
            </a:pPr>
            <a:r>
              <a:rPr lang="tr-TR" sz="3200" b="1" dirty="0">
                <a:solidFill>
                  <a:srgbClr val="FFFF00"/>
                </a:solidFill>
                <a:latin typeface="Calibri" panose="020F0502020204030204" pitchFamily="34" charset="0"/>
                <a:cs typeface="Calibri" panose="020F0502020204030204" pitchFamily="34" charset="0"/>
              </a:rPr>
              <a:t>Absorpsiyon düzeyindeki farmakokinetik etkileşmeler</a:t>
            </a:r>
            <a:r>
              <a:rPr lang="tr-TR" sz="3200" b="1" dirty="0">
                <a:solidFill>
                  <a:srgbClr val="FFC000"/>
                </a:solidFill>
                <a:latin typeface="Calibri" panose="020F0502020204030204" pitchFamily="34" charset="0"/>
                <a:cs typeface="Calibri" panose="020F0502020204030204" pitchFamily="34" charset="0"/>
              </a:rPr>
              <a:t>:</a:t>
            </a:r>
            <a:r>
              <a:rPr lang="tr-TR" sz="3200" b="1" dirty="0">
                <a:solidFill>
                  <a:schemeClr val="tx2">
                    <a:satMod val="200000"/>
                  </a:schemeClr>
                </a:solidFill>
                <a:latin typeface="Calibri" panose="020F0502020204030204" pitchFamily="34" charset="0"/>
                <a:cs typeface="Calibri" panose="020F0502020204030204" pitchFamily="34" charset="0"/>
              </a:rPr>
              <a:t> </a:t>
            </a:r>
            <a:endParaRPr lang="tr-TR" sz="3200" dirty="0">
              <a:solidFill>
                <a:schemeClr val="tx2">
                  <a:satMod val="200000"/>
                </a:schemeClr>
              </a:solidFill>
              <a:latin typeface="Calibri" panose="020F0502020204030204" pitchFamily="34" charset="0"/>
              <a:cs typeface="Calibri" panose="020F0502020204030204" pitchFamily="34" charset="0"/>
            </a:endParaRPr>
          </a:p>
        </p:txBody>
      </p:sp>
      <p:sp>
        <p:nvSpPr>
          <p:cNvPr id="4" name="Dikdörtgen 3"/>
          <p:cNvSpPr/>
          <p:nvPr/>
        </p:nvSpPr>
        <p:spPr>
          <a:xfrm>
            <a:off x="539552" y="1340768"/>
            <a:ext cx="7920880" cy="923330"/>
          </a:xfrm>
          <a:prstGeom prst="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pPr lvl="0"/>
            <a:r>
              <a:rPr lang="tr-TR" b="1" dirty="0">
                <a:solidFill>
                  <a:schemeClr val="tx1"/>
                </a:solidFill>
              </a:rPr>
              <a:t>İlaçlar çoğu zaman ağızdan alındığından, bu tür etkileşmeler çoğu zaman bir ilacın diğerinin </a:t>
            </a:r>
            <a:r>
              <a:rPr lang="tr-TR" b="1" dirty="0" err="1">
                <a:solidFill>
                  <a:schemeClr val="tx1"/>
                </a:solidFill>
              </a:rPr>
              <a:t>gastrointestinal</a:t>
            </a:r>
            <a:r>
              <a:rPr lang="tr-TR" b="1" dirty="0">
                <a:solidFill>
                  <a:schemeClr val="tx1"/>
                </a:solidFill>
              </a:rPr>
              <a:t> </a:t>
            </a:r>
            <a:r>
              <a:rPr lang="tr-TR" b="1" dirty="0" err="1">
                <a:solidFill>
                  <a:schemeClr val="tx1"/>
                </a:solidFill>
              </a:rPr>
              <a:t>absorpsiyonunu</a:t>
            </a:r>
            <a:r>
              <a:rPr lang="tr-TR" b="1" dirty="0">
                <a:solidFill>
                  <a:schemeClr val="tx1"/>
                </a:solidFill>
              </a:rPr>
              <a:t> azaltması veya artırması şeklinde olur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a:solidFill>
                <a:schemeClr val="tx2">
                  <a:satMod val="200000"/>
                </a:schemeClr>
              </a:solidFill>
            </a:endParaRPr>
          </a:p>
        </p:txBody>
      </p:sp>
      <p:sp>
        <p:nvSpPr>
          <p:cNvPr id="35843" name="Text Placeholder 2"/>
          <p:cNvSpPr>
            <a:spLocks noGrp="1"/>
          </p:cNvSpPr>
          <p:nvPr>
            <p:ph type="body" idx="1"/>
          </p:nvPr>
        </p:nvSpPr>
        <p:spPr>
          <a:xfrm>
            <a:off x="457200" y="1809750"/>
            <a:ext cx="4040188" cy="639763"/>
          </a:xfrm>
        </p:spPr>
        <p:txBody>
          <a:bodyPr/>
          <a:lstStyle/>
          <a:p>
            <a:pPr marL="73025" eaLnBrk="1" hangingPunct="1"/>
            <a:endParaRPr lang="tr-TR" altLang="tr-TR" dirty="0"/>
          </a:p>
        </p:txBody>
      </p:sp>
      <p:sp>
        <p:nvSpPr>
          <p:cNvPr id="35844"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49834729"/>
              </p:ext>
            </p:extLst>
          </p:nvPr>
        </p:nvGraphicFramePr>
        <p:xfrm>
          <a:off x="571472" y="1285860"/>
          <a:ext cx="3614734" cy="510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6" name="Content Placeholder 5"/>
          <p:cNvSpPr>
            <a:spLocks noGrp="1"/>
          </p:cNvSpPr>
          <p:nvPr>
            <p:ph sz="quarter" idx="4"/>
          </p:nvPr>
        </p:nvSpPr>
        <p:spPr>
          <a:xfrm>
            <a:off x="4645025" y="2459038"/>
            <a:ext cx="4041775" cy="3959225"/>
          </a:xfrm>
        </p:spPr>
        <p:txBody>
          <a:bodyPr/>
          <a:lstStyle/>
          <a:p>
            <a:pPr eaLnBrk="1" hangingPunct="1"/>
            <a:endParaRPr lang="tr-TR" alt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dirty="0">
              <a:solidFill>
                <a:schemeClr val="tx2">
                  <a:satMod val="200000"/>
                </a:schemeClr>
              </a:solidFill>
            </a:endParaRPr>
          </a:p>
        </p:txBody>
      </p:sp>
      <p:sp>
        <p:nvSpPr>
          <p:cNvPr id="36867"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36868"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grpSp>
        <p:nvGrpSpPr>
          <p:cNvPr id="36869" name="Group 8"/>
          <p:cNvGrpSpPr>
            <a:grpSpLocks/>
          </p:cNvGrpSpPr>
          <p:nvPr/>
        </p:nvGrpSpPr>
        <p:grpSpPr bwMode="auto">
          <a:xfrm>
            <a:off x="504825" y="512764"/>
            <a:ext cx="8181975" cy="5587999"/>
            <a:chOff x="1500166" y="1644565"/>
            <a:chExt cx="7115195" cy="4456385"/>
          </a:xfrm>
          <a:solidFill>
            <a:schemeClr val="tx2">
              <a:lumMod val="10000"/>
            </a:schemeClr>
          </a:solidFill>
          <a:scene3d>
            <a:camera prst="orthographicFront">
              <a:rot lat="0" lon="0" rev="0"/>
            </a:camera>
            <a:lightRig rig="balanced" dir="t">
              <a:rot lat="0" lon="0" rev="8700000"/>
            </a:lightRig>
          </a:scene3d>
        </p:grpSpPr>
        <p:sp>
          <p:nvSpPr>
            <p:cNvPr id="10" name="Freeform 9"/>
            <p:cNvSpPr/>
            <p:nvPr/>
          </p:nvSpPr>
          <p:spPr>
            <a:xfrm>
              <a:off x="1500166" y="5300801"/>
              <a:ext cx="7115195" cy="800149"/>
            </a:xfrm>
            <a:custGeom>
              <a:avLst/>
              <a:gdLst>
                <a:gd name="connsiteX0" fmla="*/ 0 w 7115195"/>
                <a:gd name="connsiteY0" fmla="*/ 0 h 800212"/>
                <a:gd name="connsiteX1" fmla="*/ 7115195 w 7115195"/>
                <a:gd name="connsiteY1" fmla="*/ 0 h 800212"/>
                <a:gd name="connsiteX2" fmla="*/ 7115195 w 7115195"/>
                <a:gd name="connsiteY2" fmla="*/ 800212 h 800212"/>
                <a:gd name="connsiteX3" fmla="*/ 0 w 7115195"/>
                <a:gd name="connsiteY3" fmla="*/ 800212 h 800212"/>
                <a:gd name="connsiteX4" fmla="*/ 0 w 7115195"/>
                <a:gd name="connsiteY4" fmla="*/ 0 h 800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5195" h="800212">
                  <a:moveTo>
                    <a:pt x="0" y="0"/>
                  </a:moveTo>
                  <a:lnTo>
                    <a:pt x="7115195" y="0"/>
                  </a:lnTo>
                  <a:lnTo>
                    <a:pt x="7115195" y="800212"/>
                  </a:lnTo>
                  <a:lnTo>
                    <a:pt x="0" y="800212"/>
                  </a:lnTo>
                  <a:lnTo>
                    <a:pt x="0" y="0"/>
                  </a:lnTo>
                  <a:close/>
                </a:path>
              </a:pathLst>
            </a:custGeom>
            <a:grpFill/>
            <a:ln>
              <a:noFill/>
            </a:ln>
            <a:effectLst>
              <a:outerShdw blurRad="44450" dist="27940" dir="5400000" algn="ctr">
                <a:srgbClr val="000000">
                  <a:alpha val="32000"/>
                </a:srgbClr>
              </a:outerShdw>
            </a:effectLst>
            <a:scene3d>
              <a:camera prst="orthographicFront" fov="0">
                <a:rot lat="0" lon="0" rev="0"/>
              </a:camera>
              <a:lightRig rig="brightRoom"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lIns="128016" tIns="128016" rIns="128016" bIns="128016" spcCol="1270" anchor="ctr"/>
            <a:lstStyle/>
            <a:p>
              <a:pPr algn="ctr" defTabSz="800100" fontAlgn="auto">
                <a:lnSpc>
                  <a:spcPct val="90000"/>
                </a:lnSpc>
                <a:spcAft>
                  <a:spcPct val="35000"/>
                </a:spcAft>
                <a:defRPr/>
              </a:pPr>
              <a:r>
                <a:rPr lang="tr-TR" dirty="0">
                  <a:solidFill>
                    <a:srgbClr val="FFFF00"/>
                  </a:solidFill>
                </a:rPr>
                <a:t>Fenitoin</a:t>
              </a:r>
              <a:r>
                <a:rPr lang="tr-TR" dirty="0">
                  <a:solidFill>
                    <a:schemeClr val="tx1"/>
                  </a:solidFill>
                </a:rPr>
                <a:t>'in folik asid absorpsiyonunu ve neomisin'in penisilinlerin, demirin ve bazı vitaminlerin absorpsiyonunu azaltması gibi.</a:t>
              </a:r>
            </a:p>
          </p:txBody>
        </p:sp>
        <p:sp>
          <p:nvSpPr>
            <p:cNvPr id="11" name="Freeform 10"/>
            <p:cNvSpPr/>
            <p:nvPr/>
          </p:nvSpPr>
          <p:spPr>
            <a:xfrm rot="21600000">
              <a:off x="1500166" y="4081527"/>
              <a:ext cx="7115195" cy="1231975"/>
            </a:xfrm>
            <a:custGeom>
              <a:avLst/>
              <a:gdLst>
                <a:gd name="connsiteX0" fmla="*/ 0 w 7115195"/>
                <a:gd name="connsiteY0" fmla="*/ 431038 h 1230727"/>
                <a:gd name="connsiteX1" fmla="*/ 3403757 w 7115195"/>
                <a:gd name="connsiteY1" fmla="*/ 431038 h 1230727"/>
                <a:gd name="connsiteX2" fmla="*/ 3403757 w 7115195"/>
                <a:gd name="connsiteY2" fmla="*/ 307682 h 1230727"/>
                <a:gd name="connsiteX3" fmla="*/ 3249916 w 7115195"/>
                <a:gd name="connsiteY3" fmla="*/ 307682 h 1230727"/>
                <a:gd name="connsiteX4" fmla="*/ 3557598 w 7115195"/>
                <a:gd name="connsiteY4" fmla="*/ 0 h 1230727"/>
                <a:gd name="connsiteX5" fmla="*/ 3865279 w 7115195"/>
                <a:gd name="connsiteY5" fmla="*/ 307682 h 1230727"/>
                <a:gd name="connsiteX6" fmla="*/ 3711438 w 7115195"/>
                <a:gd name="connsiteY6" fmla="*/ 307682 h 1230727"/>
                <a:gd name="connsiteX7" fmla="*/ 3711438 w 7115195"/>
                <a:gd name="connsiteY7" fmla="*/ 431038 h 1230727"/>
                <a:gd name="connsiteX8" fmla="*/ 7115195 w 7115195"/>
                <a:gd name="connsiteY8" fmla="*/ 431038 h 1230727"/>
                <a:gd name="connsiteX9" fmla="*/ 7115195 w 7115195"/>
                <a:gd name="connsiteY9" fmla="*/ 1230727 h 1230727"/>
                <a:gd name="connsiteX10" fmla="*/ 0 w 7115195"/>
                <a:gd name="connsiteY10" fmla="*/ 1230727 h 1230727"/>
                <a:gd name="connsiteX11" fmla="*/ 0 w 7115195"/>
                <a:gd name="connsiteY11" fmla="*/ 431038 h 123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5195" h="1230727">
                  <a:moveTo>
                    <a:pt x="7115195" y="799689"/>
                  </a:moveTo>
                  <a:lnTo>
                    <a:pt x="3711438" y="799689"/>
                  </a:lnTo>
                  <a:lnTo>
                    <a:pt x="3711438" y="923045"/>
                  </a:lnTo>
                  <a:lnTo>
                    <a:pt x="3865279" y="923045"/>
                  </a:lnTo>
                  <a:lnTo>
                    <a:pt x="3557597" y="1230726"/>
                  </a:lnTo>
                  <a:lnTo>
                    <a:pt x="3249916" y="923045"/>
                  </a:lnTo>
                  <a:lnTo>
                    <a:pt x="3403757" y="923045"/>
                  </a:lnTo>
                  <a:lnTo>
                    <a:pt x="3403757" y="799689"/>
                  </a:lnTo>
                  <a:lnTo>
                    <a:pt x="0" y="799689"/>
                  </a:lnTo>
                  <a:lnTo>
                    <a:pt x="0" y="1"/>
                  </a:lnTo>
                  <a:lnTo>
                    <a:pt x="7115195" y="1"/>
                  </a:lnTo>
                  <a:lnTo>
                    <a:pt x="7115195" y="799689"/>
                  </a:lnTo>
                  <a:close/>
                </a:path>
              </a:pathLst>
            </a:custGeom>
            <a:grpFill/>
            <a:ln>
              <a:noFill/>
            </a:ln>
            <a:effectLst>
              <a:outerShdw blurRad="44450" dist="27940" dir="5400000" algn="ctr">
                <a:srgbClr val="000000">
                  <a:alpha val="32000"/>
                </a:srgbClr>
              </a:outerShdw>
            </a:effectLst>
            <a:scene3d>
              <a:camera prst="orthographicFront" fov="0">
                <a:rot lat="0" lon="0" rev="0"/>
              </a:camera>
              <a:lightRig rig="brightRoom"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lIns="128016" tIns="128017" rIns="128016" bIns="559054" spcCol="1270" anchor="ctr"/>
            <a:lstStyle/>
            <a:p>
              <a:pPr algn="ctr" defTabSz="800100" fontAlgn="auto">
                <a:lnSpc>
                  <a:spcPct val="90000"/>
                </a:lnSpc>
                <a:spcAft>
                  <a:spcPct val="35000"/>
                </a:spcAft>
                <a:defRPr/>
              </a:pPr>
              <a:r>
                <a:rPr lang="tr-TR" b="1" dirty="0">
                  <a:solidFill>
                    <a:srgbClr val="FFFF00"/>
                  </a:solidFill>
                </a:rPr>
                <a:t>Mide-barsak kanalı epitelinde absorpsiyon ile ilgili mekanizmaları bozmak suretiyle olan etkileşmeler:</a:t>
              </a:r>
            </a:p>
          </p:txBody>
        </p:sp>
        <p:sp>
          <p:nvSpPr>
            <p:cNvPr id="12" name="Freeform 11"/>
            <p:cNvSpPr/>
            <p:nvPr/>
          </p:nvSpPr>
          <p:spPr>
            <a:xfrm>
              <a:off x="1500166" y="2863840"/>
              <a:ext cx="7115195" cy="1230388"/>
            </a:xfrm>
            <a:custGeom>
              <a:avLst/>
              <a:gdLst>
                <a:gd name="connsiteX0" fmla="*/ 0 w 7115195"/>
                <a:gd name="connsiteY0" fmla="*/ 431038 h 1230727"/>
                <a:gd name="connsiteX1" fmla="*/ 3403757 w 7115195"/>
                <a:gd name="connsiteY1" fmla="*/ 431038 h 1230727"/>
                <a:gd name="connsiteX2" fmla="*/ 3403757 w 7115195"/>
                <a:gd name="connsiteY2" fmla="*/ 307682 h 1230727"/>
                <a:gd name="connsiteX3" fmla="*/ 3249916 w 7115195"/>
                <a:gd name="connsiteY3" fmla="*/ 307682 h 1230727"/>
                <a:gd name="connsiteX4" fmla="*/ 3557598 w 7115195"/>
                <a:gd name="connsiteY4" fmla="*/ 0 h 1230727"/>
                <a:gd name="connsiteX5" fmla="*/ 3865279 w 7115195"/>
                <a:gd name="connsiteY5" fmla="*/ 307682 h 1230727"/>
                <a:gd name="connsiteX6" fmla="*/ 3711438 w 7115195"/>
                <a:gd name="connsiteY6" fmla="*/ 307682 h 1230727"/>
                <a:gd name="connsiteX7" fmla="*/ 3711438 w 7115195"/>
                <a:gd name="connsiteY7" fmla="*/ 431038 h 1230727"/>
                <a:gd name="connsiteX8" fmla="*/ 7115195 w 7115195"/>
                <a:gd name="connsiteY8" fmla="*/ 431038 h 1230727"/>
                <a:gd name="connsiteX9" fmla="*/ 7115195 w 7115195"/>
                <a:gd name="connsiteY9" fmla="*/ 1230727 h 1230727"/>
                <a:gd name="connsiteX10" fmla="*/ 0 w 7115195"/>
                <a:gd name="connsiteY10" fmla="*/ 1230727 h 1230727"/>
                <a:gd name="connsiteX11" fmla="*/ 0 w 7115195"/>
                <a:gd name="connsiteY11" fmla="*/ 431038 h 123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5195" h="1230727">
                  <a:moveTo>
                    <a:pt x="7115195" y="799689"/>
                  </a:moveTo>
                  <a:lnTo>
                    <a:pt x="3711438" y="799689"/>
                  </a:lnTo>
                  <a:lnTo>
                    <a:pt x="3711438" y="923045"/>
                  </a:lnTo>
                  <a:lnTo>
                    <a:pt x="3865279" y="923045"/>
                  </a:lnTo>
                  <a:lnTo>
                    <a:pt x="3557597" y="1230726"/>
                  </a:lnTo>
                  <a:lnTo>
                    <a:pt x="3249916" y="923045"/>
                  </a:lnTo>
                  <a:lnTo>
                    <a:pt x="3403757" y="923045"/>
                  </a:lnTo>
                  <a:lnTo>
                    <a:pt x="3403757" y="799689"/>
                  </a:lnTo>
                  <a:lnTo>
                    <a:pt x="0" y="799689"/>
                  </a:lnTo>
                  <a:lnTo>
                    <a:pt x="0" y="1"/>
                  </a:lnTo>
                  <a:lnTo>
                    <a:pt x="7115195" y="1"/>
                  </a:lnTo>
                  <a:lnTo>
                    <a:pt x="7115195" y="799689"/>
                  </a:lnTo>
                  <a:close/>
                </a:path>
              </a:pathLst>
            </a:custGeom>
            <a:grpFill/>
            <a:ln>
              <a:noFill/>
            </a:ln>
            <a:effectLst>
              <a:outerShdw blurRad="44450" dist="27940" dir="5400000" algn="ctr">
                <a:srgbClr val="000000">
                  <a:alpha val="32000"/>
                </a:srgbClr>
              </a:outerShdw>
            </a:effectLst>
            <a:scene3d>
              <a:camera prst="orthographicFront" fov="0">
                <a:rot lat="0" lon="0" rev="0"/>
              </a:camera>
              <a:lightRig rig="brightRoom"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lIns="85343" tIns="85345" rIns="85344" bIns="516383" anchor="ctr"/>
            <a:lstStyle/>
            <a:p>
              <a:pPr algn="ctr">
                <a:defRPr/>
              </a:pPr>
              <a:r>
                <a:rPr lang="tr-TR" sz="1200" dirty="0">
                  <a:solidFill>
                    <a:schemeClr val="tx1"/>
                  </a:solidFill>
                  <a:cs typeface="Arial" pitchFamily="34" charset="0"/>
                </a:rPr>
                <a:t>Aktif </a:t>
              </a:r>
              <a:r>
                <a:rPr lang="tr-TR" sz="1200" dirty="0">
                  <a:solidFill>
                    <a:srgbClr val="FFFF00"/>
                  </a:solidFill>
                  <a:cs typeface="Arial" pitchFamily="34" charset="0"/>
                </a:rPr>
                <a:t>kömür ya da </a:t>
              </a:r>
              <a:r>
                <a:rPr lang="tr-TR" sz="1200" dirty="0" err="1">
                  <a:solidFill>
                    <a:srgbClr val="FFFF00"/>
                  </a:solidFill>
                  <a:cs typeface="Arial" pitchFamily="34" charset="0"/>
                </a:rPr>
                <a:t>kolestiramin</a:t>
              </a:r>
              <a:r>
                <a:rPr lang="tr-TR" sz="1200" dirty="0">
                  <a:solidFill>
                    <a:srgbClr val="FFFF00"/>
                  </a:solidFill>
                  <a:cs typeface="Arial" pitchFamily="34" charset="0"/>
                </a:rPr>
                <a:t> </a:t>
              </a:r>
              <a:r>
                <a:rPr lang="tr-TR" sz="1200" dirty="0">
                  <a:solidFill>
                    <a:schemeClr val="tx1"/>
                  </a:solidFill>
                  <a:cs typeface="Arial" pitchFamily="34" charset="0"/>
                </a:rPr>
                <a:t>gibi ilaçların, diğer bazı ilaçların veya </a:t>
              </a:r>
              <a:r>
                <a:rPr lang="tr-TR" sz="1200" dirty="0" err="1">
                  <a:solidFill>
                    <a:schemeClr val="tx1"/>
                  </a:solidFill>
                  <a:cs typeface="Arial" pitchFamily="34" charset="0"/>
                </a:rPr>
                <a:t>toksik</a:t>
              </a:r>
              <a:r>
                <a:rPr lang="tr-TR" sz="1200" dirty="0">
                  <a:solidFill>
                    <a:schemeClr val="tx1"/>
                  </a:solidFill>
                  <a:cs typeface="Arial" pitchFamily="34" charset="0"/>
                </a:rPr>
                <a:t> maddelerin </a:t>
              </a:r>
              <a:r>
                <a:rPr lang="tr-TR" sz="1200" dirty="0" err="1">
                  <a:solidFill>
                    <a:schemeClr val="tx1"/>
                  </a:solidFill>
                  <a:cs typeface="Arial" pitchFamily="34" charset="0"/>
                </a:rPr>
                <a:t>absorpsiyonunu</a:t>
              </a:r>
              <a:r>
                <a:rPr lang="tr-TR" sz="1200" dirty="0">
                  <a:solidFill>
                    <a:schemeClr val="tx1"/>
                  </a:solidFill>
                  <a:cs typeface="Arial" pitchFamily="34" charset="0"/>
                </a:rPr>
                <a:t> azaltması gibi. </a:t>
              </a:r>
            </a:p>
            <a:p>
              <a:pPr algn="ctr">
                <a:defRPr/>
              </a:pPr>
              <a:r>
                <a:rPr lang="tr-TR" sz="1200" dirty="0">
                  <a:solidFill>
                    <a:srgbClr val="FFFF00"/>
                  </a:solidFill>
                  <a:cs typeface="Arial" pitchFamily="34" charset="0"/>
                </a:rPr>
                <a:t>Kalsiyum, </a:t>
              </a:r>
              <a:r>
                <a:rPr lang="tr-TR" sz="1200" dirty="0" err="1">
                  <a:solidFill>
                    <a:srgbClr val="FFFF00"/>
                  </a:solidFill>
                  <a:cs typeface="Arial" pitchFamily="34" charset="0"/>
                </a:rPr>
                <a:t>aluminyum</a:t>
              </a:r>
              <a:r>
                <a:rPr lang="tr-TR" sz="1200" dirty="0">
                  <a:solidFill>
                    <a:srgbClr val="FFFF00"/>
                  </a:solidFill>
                  <a:cs typeface="Arial" pitchFamily="34" charset="0"/>
                </a:rPr>
                <a:t>, magnezyum, bizmut veya demir </a:t>
              </a:r>
              <a:r>
                <a:rPr lang="tr-TR" sz="1200" dirty="0">
                  <a:solidFill>
                    <a:schemeClr val="tx1"/>
                  </a:solidFill>
                  <a:cs typeface="Arial" pitchFamily="34" charset="0"/>
                </a:rPr>
                <a:t>bileşiği ilaçların, bazı </a:t>
              </a:r>
              <a:r>
                <a:rPr lang="tr-TR" sz="1200" dirty="0" err="1">
                  <a:solidFill>
                    <a:schemeClr val="tx1"/>
                  </a:solidFill>
                  <a:cs typeface="Arial" pitchFamily="34" charset="0"/>
                </a:rPr>
                <a:t>tetrasiklin</a:t>
              </a:r>
              <a:r>
                <a:rPr lang="tr-TR" sz="1200" dirty="0">
                  <a:solidFill>
                    <a:schemeClr val="tx1"/>
                  </a:solidFill>
                  <a:cs typeface="Arial" pitchFamily="34" charset="0"/>
                </a:rPr>
                <a:t> türleri ile kompleks yapıp onların </a:t>
              </a:r>
              <a:r>
                <a:rPr lang="tr-TR" sz="1200" dirty="0" err="1">
                  <a:solidFill>
                    <a:schemeClr val="tx1"/>
                  </a:solidFill>
                  <a:cs typeface="Arial" pitchFamily="34" charset="0"/>
                </a:rPr>
                <a:t>biyoyararlanımlarını</a:t>
              </a:r>
              <a:r>
                <a:rPr lang="tr-TR" sz="1200" dirty="0">
                  <a:solidFill>
                    <a:schemeClr val="tx1"/>
                  </a:solidFill>
                  <a:cs typeface="Arial" pitchFamily="34" charset="0"/>
                </a:rPr>
                <a:t> azaltması veya</a:t>
              </a:r>
            </a:p>
            <a:p>
              <a:pPr algn="ctr">
                <a:lnSpc>
                  <a:spcPct val="90000"/>
                </a:lnSpc>
                <a:spcAft>
                  <a:spcPct val="35000"/>
                </a:spcAft>
                <a:defRPr/>
              </a:pPr>
              <a:endParaRPr lang="tr-TR" sz="1000" dirty="0">
                <a:solidFill>
                  <a:schemeClr val="tx1"/>
                </a:solidFill>
                <a:cs typeface="Arial" pitchFamily="34" charset="0"/>
              </a:endParaRPr>
            </a:p>
          </p:txBody>
        </p:sp>
        <p:sp>
          <p:nvSpPr>
            <p:cNvPr id="13" name="Freeform 12"/>
            <p:cNvSpPr/>
            <p:nvPr/>
          </p:nvSpPr>
          <p:spPr>
            <a:xfrm rot="21600000">
              <a:off x="1500166" y="1644565"/>
              <a:ext cx="7115195" cy="1230388"/>
            </a:xfrm>
            <a:custGeom>
              <a:avLst/>
              <a:gdLst>
                <a:gd name="connsiteX0" fmla="*/ 0 w 7115195"/>
                <a:gd name="connsiteY0" fmla="*/ 431038 h 1230727"/>
                <a:gd name="connsiteX1" fmla="*/ 3403757 w 7115195"/>
                <a:gd name="connsiteY1" fmla="*/ 431038 h 1230727"/>
                <a:gd name="connsiteX2" fmla="*/ 3403757 w 7115195"/>
                <a:gd name="connsiteY2" fmla="*/ 307682 h 1230727"/>
                <a:gd name="connsiteX3" fmla="*/ 3249916 w 7115195"/>
                <a:gd name="connsiteY3" fmla="*/ 307682 h 1230727"/>
                <a:gd name="connsiteX4" fmla="*/ 3557598 w 7115195"/>
                <a:gd name="connsiteY4" fmla="*/ 0 h 1230727"/>
                <a:gd name="connsiteX5" fmla="*/ 3865279 w 7115195"/>
                <a:gd name="connsiteY5" fmla="*/ 307682 h 1230727"/>
                <a:gd name="connsiteX6" fmla="*/ 3711438 w 7115195"/>
                <a:gd name="connsiteY6" fmla="*/ 307682 h 1230727"/>
                <a:gd name="connsiteX7" fmla="*/ 3711438 w 7115195"/>
                <a:gd name="connsiteY7" fmla="*/ 431038 h 1230727"/>
                <a:gd name="connsiteX8" fmla="*/ 7115195 w 7115195"/>
                <a:gd name="connsiteY8" fmla="*/ 431038 h 1230727"/>
                <a:gd name="connsiteX9" fmla="*/ 7115195 w 7115195"/>
                <a:gd name="connsiteY9" fmla="*/ 1230727 h 1230727"/>
                <a:gd name="connsiteX10" fmla="*/ 0 w 7115195"/>
                <a:gd name="connsiteY10" fmla="*/ 1230727 h 1230727"/>
                <a:gd name="connsiteX11" fmla="*/ 0 w 7115195"/>
                <a:gd name="connsiteY11" fmla="*/ 431038 h 123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5195" h="1230727">
                  <a:moveTo>
                    <a:pt x="7115195" y="799689"/>
                  </a:moveTo>
                  <a:lnTo>
                    <a:pt x="3711438" y="799689"/>
                  </a:lnTo>
                  <a:lnTo>
                    <a:pt x="3711438" y="923045"/>
                  </a:lnTo>
                  <a:lnTo>
                    <a:pt x="3865279" y="923045"/>
                  </a:lnTo>
                  <a:lnTo>
                    <a:pt x="3557597" y="1230726"/>
                  </a:lnTo>
                  <a:lnTo>
                    <a:pt x="3249916" y="923045"/>
                  </a:lnTo>
                  <a:lnTo>
                    <a:pt x="3403757" y="923045"/>
                  </a:lnTo>
                  <a:lnTo>
                    <a:pt x="3403757" y="799689"/>
                  </a:lnTo>
                  <a:lnTo>
                    <a:pt x="0" y="799689"/>
                  </a:lnTo>
                  <a:lnTo>
                    <a:pt x="0" y="1"/>
                  </a:lnTo>
                  <a:lnTo>
                    <a:pt x="7115195" y="1"/>
                  </a:lnTo>
                  <a:lnTo>
                    <a:pt x="7115195" y="799689"/>
                  </a:lnTo>
                  <a:close/>
                </a:path>
              </a:pathLst>
            </a:custGeom>
            <a:grpFill/>
            <a:ln>
              <a:noFill/>
            </a:ln>
            <a:effectLst>
              <a:outerShdw blurRad="44450" dist="27940" dir="5400000" algn="ctr">
                <a:srgbClr val="000000">
                  <a:alpha val="32000"/>
                </a:srgbClr>
              </a:outerShdw>
            </a:effectLst>
            <a:scene3d>
              <a:camera prst="orthographicFront" fov="0">
                <a:rot lat="0" lon="0" rev="0"/>
              </a:camera>
              <a:lightRig rig="brightRoom"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lIns="128015" tIns="128017" rIns="128016" bIns="559054" spcCol="1270" anchor="ctr"/>
            <a:lstStyle/>
            <a:p>
              <a:pPr algn="ctr" defTabSz="800100" fontAlgn="auto">
                <a:lnSpc>
                  <a:spcPct val="90000"/>
                </a:lnSpc>
                <a:spcAft>
                  <a:spcPct val="35000"/>
                </a:spcAft>
                <a:defRPr/>
              </a:pPr>
              <a:r>
                <a:rPr lang="tr-TR" b="1" dirty="0">
                  <a:solidFill>
                    <a:srgbClr val="FFFF00"/>
                  </a:solidFill>
                </a:rPr>
                <a:t>Mide-barsak kanalı içinde kimyasal veya fiziksel kompleks oluşturmaya bağlı etkileşmeler:</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775" y="476672"/>
            <a:ext cx="8190657" cy="539750"/>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lvl="0" eaLnBrk="1" fontAlgn="auto" hangingPunct="1">
              <a:spcAft>
                <a:spcPts val="0"/>
              </a:spcAft>
              <a:defRPr/>
            </a:pPr>
            <a:r>
              <a:rPr lang="tr-TR" sz="2400" dirty="0">
                <a:solidFill>
                  <a:srgbClr val="FFFF00"/>
                </a:solidFill>
                <a:latin typeface="Calibri" panose="020F0502020204030204" pitchFamily="34" charset="0"/>
                <a:cs typeface="Calibri" panose="020F0502020204030204" pitchFamily="34" charset="0"/>
              </a:rPr>
              <a:t>Bazı antibiyotiklerin barsak </a:t>
            </a:r>
            <a:r>
              <a:rPr lang="tr-TR" sz="2400" dirty="0" err="1">
                <a:solidFill>
                  <a:srgbClr val="FFFF00"/>
                </a:solidFill>
                <a:latin typeface="Calibri" panose="020F0502020204030204" pitchFamily="34" charset="0"/>
                <a:cs typeface="Calibri" panose="020F0502020204030204" pitchFamily="34" charset="0"/>
              </a:rPr>
              <a:t>mikroflorasını</a:t>
            </a:r>
            <a:r>
              <a:rPr lang="tr-TR" sz="2400" dirty="0">
                <a:solidFill>
                  <a:srgbClr val="FFFF00"/>
                </a:solidFill>
                <a:latin typeface="Calibri" panose="020F0502020204030204" pitchFamily="34" charset="0"/>
                <a:cs typeface="Calibri" panose="020F0502020204030204" pitchFamily="34" charset="0"/>
              </a:rPr>
              <a:t> azaltmasına bağlı etkileşmeler:</a:t>
            </a:r>
            <a:br>
              <a:rPr lang="tr-TR" sz="2400" dirty="0">
                <a:solidFill>
                  <a:srgbClr val="FFFF00"/>
                </a:solidFill>
                <a:latin typeface="Calibri" panose="020F0502020204030204" pitchFamily="34" charset="0"/>
                <a:cs typeface="Calibri" panose="020F0502020204030204" pitchFamily="34" charset="0"/>
              </a:rPr>
            </a:br>
            <a:endParaRPr lang="tr-TR" sz="2400" dirty="0">
              <a:solidFill>
                <a:srgbClr val="FFFF00"/>
              </a:solidFill>
              <a:latin typeface="Calibri" panose="020F0502020204030204" pitchFamily="34" charset="0"/>
              <a:cs typeface="Calibri" panose="020F0502020204030204" pitchFamily="34" charset="0"/>
            </a:endParaRPr>
          </a:p>
        </p:txBody>
      </p:sp>
      <p:sp>
        <p:nvSpPr>
          <p:cNvPr id="4" name="Metin kutusu 3"/>
          <p:cNvSpPr txBox="1"/>
          <p:nvPr/>
        </p:nvSpPr>
        <p:spPr>
          <a:xfrm>
            <a:off x="513282" y="1412776"/>
            <a:ext cx="7703641"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tr-TR" dirty="0">
                <a:latin typeface="Calibri" panose="020F0502020204030204" pitchFamily="34" charset="0"/>
                <a:cs typeface="Calibri" panose="020F0502020204030204" pitchFamily="34" charset="0"/>
              </a:rPr>
              <a:t>Bu olay sonucu, </a:t>
            </a:r>
          </a:p>
          <a:p>
            <a:pPr lvl="0"/>
            <a:endParaRPr lang="tr-TR" dirty="0">
              <a:latin typeface="Calibri" panose="020F0502020204030204" pitchFamily="34" charset="0"/>
              <a:cs typeface="Calibri" panose="020F0502020204030204" pitchFamily="34" charset="0"/>
            </a:endParaRPr>
          </a:p>
          <a:p>
            <a:pPr lvl="0"/>
            <a:r>
              <a:rPr lang="tr-TR" dirty="0" err="1">
                <a:latin typeface="Calibri" panose="020F0502020204030204" pitchFamily="34" charset="0"/>
                <a:cs typeface="Calibri" panose="020F0502020204030204" pitchFamily="34" charset="0"/>
              </a:rPr>
              <a:t>mikroflora</a:t>
            </a:r>
            <a:r>
              <a:rPr lang="tr-TR" dirty="0">
                <a:latin typeface="Calibri" panose="020F0502020204030204" pitchFamily="34" charset="0"/>
                <a:cs typeface="Calibri" panose="020F0502020204030204" pitchFamily="34" charset="0"/>
              </a:rPr>
              <a:t> kaynaklı K vitamini alımının azalmasına bağlı olarak, </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Oral </a:t>
            </a:r>
            <a:r>
              <a:rPr lang="tr-TR" dirty="0" err="1">
                <a:latin typeface="Calibri" panose="020F0502020204030204" pitchFamily="34" charset="0"/>
                <a:cs typeface="Calibri" panose="020F0502020204030204" pitchFamily="34" charset="0"/>
              </a:rPr>
              <a:t>antikoagülan</a:t>
            </a:r>
            <a:r>
              <a:rPr lang="tr-TR" dirty="0">
                <a:latin typeface="Calibri" panose="020F0502020204030204" pitchFamily="34" charset="0"/>
                <a:cs typeface="Calibri" panose="020F0502020204030204" pitchFamily="34" charset="0"/>
              </a:rPr>
              <a:t> ilaçların etkinliğinin artması </a:t>
            </a:r>
          </a:p>
          <a:p>
            <a:pPr lvl="0"/>
            <a:endParaRPr lang="tr-TR" dirty="0">
              <a:latin typeface="Calibri" panose="020F0502020204030204" pitchFamily="34" charset="0"/>
              <a:cs typeface="Calibri" panose="020F0502020204030204" pitchFamily="34" charset="0"/>
            </a:endParaRPr>
          </a:p>
          <a:p>
            <a:pPr lvl="0"/>
            <a:r>
              <a:rPr lang="tr-TR" dirty="0">
                <a:latin typeface="Calibri" panose="020F0502020204030204" pitchFamily="34" charset="0"/>
                <a:cs typeface="Calibri" panose="020F0502020204030204" pitchFamily="34" charset="0"/>
              </a:rPr>
              <a:t>Oral </a:t>
            </a:r>
            <a:r>
              <a:rPr lang="tr-TR" dirty="0" err="1">
                <a:latin typeface="Calibri" panose="020F0502020204030204" pitchFamily="34" charset="0"/>
                <a:cs typeface="Calibri" panose="020F0502020204030204" pitchFamily="34" charset="0"/>
              </a:rPr>
              <a:t>kontraseptif</a:t>
            </a:r>
            <a:r>
              <a:rPr lang="tr-TR" dirty="0">
                <a:latin typeface="Calibri" panose="020F0502020204030204" pitchFamily="34" charset="0"/>
                <a:cs typeface="Calibri" panose="020F0502020204030204" pitchFamily="34" charset="0"/>
              </a:rPr>
              <a:t> ilaçların </a:t>
            </a:r>
            <a:r>
              <a:rPr lang="tr-TR" dirty="0" err="1">
                <a:latin typeface="Calibri" panose="020F0502020204030204" pitchFamily="34" charset="0"/>
                <a:cs typeface="Calibri" panose="020F0502020204030204" pitchFamily="34" charset="0"/>
              </a:rPr>
              <a:t>enterohepatik</a:t>
            </a:r>
            <a:r>
              <a:rPr lang="tr-TR" dirty="0">
                <a:latin typeface="Calibri" panose="020F0502020204030204" pitchFamily="34" charset="0"/>
                <a:cs typeface="Calibri" panose="020F0502020204030204" pitchFamily="34" charset="0"/>
              </a:rPr>
              <a:t> dolanımlarının ve etkinliklerinin azalması gibi.</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260648"/>
            <a:ext cx="5939383" cy="539973"/>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Aft>
                <a:spcPts val="0"/>
              </a:spcAft>
              <a:defRPr/>
            </a:pPr>
            <a:r>
              <a:rPr lang="tr-TR" sz="2400" b="1" dirty="0">
                <a:solidFill>
                  <a:srgbClr val="FFFF00"/>
                </a:solidFill>
                <a:latin typeface="Calibri" panose="020F0502020204030204" pitchFamily="34" charset="0"/>
                <a:cs typeface="Calibri" panose="020F0502020204030204" pitchFamily="34" charset="0"/>
              </a:rPr>
              <a:t>Dağılım düzeyindeki farmakokinetik etkileşmeler: </a:t>
            </a:r>
            <a:endParaRPr lang="tr-TR" sz="2400" dirty="0">
              <a:solidFill>
                <a:srgbClr val="FFFF00"/>
              </a:solidFill>
              <a:latin typeface="Calibri" panose="020F0502020204030204" pitchFamily="34" charset="0"/>
              <a:cs typeface="Calibri" panose="020F0502020204030204" pitchFamily="34" charset="0"/>
            </a:endParaRPr>
          </a:p>
        </p:txBody>
      </p:sp>
      <p:sp>
        <p:nvSpPr>
          <p:cNvPr id="38915" name="Text Placeholder 2"/>
          <p:cNvSpPr>
            <a:spLocks noGrp="1"/>
          </p:cNvSpPr>
          <p:nvPr>
            <p:ph type="body" idx="1"/>
          </p:nvPr>
        </p:nvSpPr>
        <p:spPr>
          <a:xfrm>
            <a:off x="457200" y="1809750"/>
            <a:ext cx="4040188" cy="639763"/>
          </a:xfrm>
        </p:spPr>
        <p:txBody>
          <a:bodyPr/>
          <a:lstStyle/>
          <a:p>
            <a:pPr marL="73025" eaLnBrk="1" hangingPunct="1"/>
            <a:endParaRPr lang="tr-TR" altLang="tr-TR" dirty="0"/>
          </a:p>
        </p:txBody>
      </p:sp>
      <p:sp>
        <p:nvSpPr>
          <p:cNvPr id="38916"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3401706586"/>
              </p:ext>
            </p:extLst>
          </p:nvPr>
        </p:nvGraphicFramePr>
        <p:xfrm>
          <a:off x="504824" y="1124744"/>
          <a:ext cx="3992563" cy="5293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8" name="Content Placeholder 5"/>
          <p:cNvSpPr>
            <a:spLocks noGrp="1"/>
          </p:cNvSpPr>
          <p:nvPr>
            <p:ph sz="quarter" idx="4"/>
          </p:nvPr>
        </p:nvSpPr>
        <p:spPr>
          <a:xfrm>
            <a:off x="4645025" y="2459038"/>
            <a:ext cx="4041775" cy="3959225"/>
          </a:xfrm>
        </p:spPr>
        <p:txBody>
          <a:bodyPr/>
          <a:lstStyle/>
          <a:p>
            <a:pPr eaLnBrk="1" hangingPunct="1"/>
            <a:endParaRPr lang="tr-TR" alt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8067" y="332656"/>
            <a:ext cx="7772400" cy="539750"/>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eaLnBrk="1" fontAlgn="auto" hangingPunct="1">
              <a:spcAft>
                <a:spcPts val="0"/>
              </a:spcAft>
              <a:defRPr/>
            </a:pPr>
            <a:r>
              <a:rPr lang="tr-TR" sz="2000" dirty="0">
                <a:solidFill>
                  <a:srgbClr val="FFC000"/>
                </a:solidFill>
                <a:latin typeface="Calibri" panose="020F0502020204030204" pitchFamily="34" charset="0"/>
                <a:cs typeface="Calibri" panose="020F0502020204030204" pitchFamily="34" charset="0"/>
              </a:rPr>
              <a:t>Metabolizma (biyotransformasyon) düzeyindeki farmakokinetik etkileşmeler: </a:t>
            </a:r>
          </a:p>
        </p:txBody>
      </p:sp>
      <p:sp>
        <p:nvSpPr>
          <p:cNvPr id="5" name="Content Placeholder 4"/>
          <p:cNvSpPr>
            <a:spLocks noGrp="1"/>
          </p:cNvSpPr>
          <p:nvPr>
            <p:ph sz="quarter" idx="4294967295"/>
          </p:nvPr>
        </p:nvSpPr>
        <p:spPr>
          <a:xfrm>
            <a:off x="452785" y="1196752"/>
            <a:ext cx="8462963" cy="3959225"/>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411480" eaLnBrk="1" fontAlgn="auto" hangingPunct="1">
              <a:spcAft>
                <a:spcPts val="0"/>
              </a:spcAft>
              <a:buFont typeface="Wingdings"/>
              <a:buChar char=""/>
              <a:defRPr/>
            </a:pPr>
            <a:r>
              <a:rPr lang="tr-TR" dirty="0"/>
              <a:t>Bir ilaç diğerini metabolize eden enzimi indükleyebilir (sentezini artırır); buna bağlı olarak, bir süre geçtikten sonra, diğer ilacın yıkımını hızlandırabilir ve etkinliğini azaltabilir (</a:t>
            </a:r>
            <a:r>
              <a:rPr lang="tr-TR" b="1" dirty="0"/>
              <a:t>barbitüratlar, rifampin, karbamazepin</a:t>
            </a:r>
            <a:r>
              <a:rPr lang="tr-TR" dirty="0"/>
              <a:t> gibi ilaçların veya </a:t>
            </a:r>
            <a:r>
              <a:rPr lang="tr-TR" b="1" dirty="0"/>
              <a:t>kronik alkol alımı</a:t>
            </a:r>
            <a:r>
              <a:rPr lang="tr-TR" dirty="0"/>
              <a:t>nın belirli karaciğer enzimlerini indükleyerek bazı ilaçların etkinliğini azaltması gibi). </a:t>
            </a:r>
          </a:p>
          <a:p>
            <a:pPr marL="411480" eaLnBrk="1" fontAlgn="auto" hangingPunct="1">
              <a:spcAft>
                <a:spcPts val="0"/>
              </a:spcAft>
              <a:buFont typeface="Wingdings"/>
              <a:buChar char=""/>
              <a:defRPr/>
            </a:pPr>
            <a:r>
              <a:rPr lang="tr-TR" dirty="0"/>
              <a:t>Bazı ilaçlar, diğer ilaçları metabolize eden enzimleri inhibe ederek onların etkinliklerini artırabilirler. </a:t>
            </a:r>
          </a:p>
          <a:p>
            <a:pPr marL="411480" eaLnBrk="1" fontAlgn="auto" hangingPunct="1">
              <a:spcAft>
                <a:spcPts val="0"/>
              </a:spcAft>
              <a:buFont typeface="Wingdings"/>
              <a:buChar char=""/>
              <a:defRPr/>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251520" y="1484784"/>
            <a:ext cx="4040188" cy="3960812"/>
          </a:xfrm>
          <a:ln>
            <a:miter lim="800000"/>
            <a:headEnd/>
            <a:tailEnd/>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411480" eaLnBrk="1" fontAlgn="auto" hangingPunct="1">
              <a:spcAft>
                <a:spcPts val="0"/>
              </a:spcAft>
              <a:buFont typeface="Wingdings"/>
              <a:buChar char=""/>
              <a:defRPr/>
            </a:pPr>
            <a:r>
              <a:rPr lang="tr-TR" b="1" dirty="0"/>
              <a:t>Monoaminoksidaz (MAO) inhibitörleri</a:t>
            </a:r>
            <a:r>
              <a:rPr lang="tr-TR" dirty="0"/>
              <a:t>, sadece MAO’yu değil, diğer birçok enzimi inhibe ederler ve bunun sonucunda, örneğin trisiklik antidepresan ilaçların ve opioid ilaçların yıkımını azaltırlar ve toksisitelerini artırırlar. </a:t>
            </a:r>
          </a:p>
          <a:p>
            <a:pPr marL="411480" eaLnBrk="1" fontAlgn="auto" hangingPunct="1">
              <a:spcAft>
                <a:spcPts val="0"/>
              </a:spcAft>
              <a:buFont typeface="Wingdings"/>
              <a:buChar char=""/>
              <a:defRPr/>
            </a:pPr>
            <a:endParaRPr lang="tr-TR" dirty="0"/>
          </a:p>
        </p:txBody>
      </p:sp>
      <p:sp>
        <p:nvSpPr>
          <p:cNvPr id="7" name="Rectangle 6"/>
          <p:cNvSpPr/>
          <p:nvPr/>
        </p:nvSpPr>
        <p:spPr>
          <a:xfrm>
            <a:off x="1000125" y="571500"/>
            <a:ext cx="5786438" cy="461963"/>
          </a:xfrm>
          <a:prstGeom prst="rect">
            <a:avLst/>
          </a:prstGeom>
        </p:spPr>
        <p:txBody>
          <a:bodyPr>
            <a:spAutoFit/>
          </a:bodyPr>
          <a:lstStyle/>
          <a:p>
            <a:pPr fontAlgn="auto">
              <a:spcBef>
                <a:spcPts val="0"/>
              </a:spcBef>
              <a:spcAft>
                <a:spcPts val="0"/>
              </a:spcAft>
              <a:defRPr/>
            </a:pPr>
            <a:r>
              <a:rPr lang="tr-TR" sz="2400" b="1" dirty="0">
                <a:solidFill>
                  <a:schemeClr val="accent2">
                    <a:lumMod val="75000"/>
                  </a:schemeClr>
                </a:solidFill>
                <a:latin typeface="+mn-lt"/>
                <a:cs typeface="+mn-cs"/>
              </a:rPr>
              <a:t>Monoaminoksidaz (MAO) inhibitörleri</a:t>
            </a:r>
            <a:endParaRPr lang="tr-TR" dirty="0">
              <a:solidFill>
                <a:schemeClr val="accent2">
                  <a:lumMod val="75000"/>
                </a:schemeClr>
              </a:solidFill>
              <a:latin typeface="+mn-lt"/>
              <a:cs typeface="+mn-cs"/>
            </a:endParaRPr>
          </a:p>
        </p:txBody>
      </p:sp>
      <p:pic>
        <p:nvPicPr>
          <p:cNvPr id="40970" name="Picture 11" descr="http://www.cnsforum.com/content/pictures/imagebank/hirespng/MAOB_inhib.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268413"/>
            <a:ext cx="41656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a:solidFill>
                <a:schemeClr val="tx2">
                  <a:satMod val="200000"/>
                </a:schemeClr>
              </a:solidFill>
            </a:endParaRPr>
          </a:p>
        </p:txBody>
      </p:sp>
      <p:sp>
        <p:nvSpPr>
          <p:cNvPr id="44035"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44036"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sp>
        <p:nvSpPr>
          <p:cNvPr id="44037" name="Content Placeholder 4"/>
          <p:cNvSpPr>
            <a:spLocks noGrp="1"/>
          </p:cNvSpPr>
          <p:nvPr>
            <p:ph sz="quarter" idx="2"/>
          </p:nvPr>
        </p:nvSpPr>
        <p:spPr>
          <a:xfrm>
            <a:off x="457200" y="2459038"/>
            <a:ext cx="4040188" cy="3959225"/>
          </a:xfrm>
        </p:spPr>
        <p:txBody>
          <a:bodyPr/>
          <a:lstStyle/>
          <a:p>
            <a:pPr eaLnBrk="1" hangingPunct="1"/>
            <a:endParaRPr lang="tr-TR" altLang="tr-TR"/>
          </a:p>
        </p:txBody>
      </p:sp>
      <p:sp>
        <p:nvSpPr>
          <p:cNvPr id="44038" name="Content Placeholder 5"/>
          <p:cNvSpPr>
            <a:spLocks noGrp="1"/>
          </p:cNvSpPr>
          <p:nvPr>
            <p:ph sz="quarter" idx="4"/>
          </p:nvPr>
        </p:nvSpPr>
        <p:spPr>
          <a:xfrm>
            <a:off x="4645025" y="2459038"/>
            <a:ext cx="4041775" cy="3959225"/>
          </a:xfrm>
        </p:spPr>
        <p:txBody>
          <a:bodyPr/>
          <a:lstStyle/>
          <a:p>
            <a:pPr eaLnBrk="1" hangingPunct="1"/>
            <a:endParaRPr lang="tr-TR" altLang="tr-TR"/>
          </a:p>
        </p:txBody>
      </p:sp>
      <p:pic>
        <p:nvPicPr>
          <p:cNvPr id="440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391674"/>
            <a:ext cx="8293018" cy="562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a:solidFill>
                <a:schemeClr val="tx2">
                  <a:satMod val="200000"/>
                </a:schemeClr>
              </a:solidFill>
            </a:endParaRPr>
          </a:p>
        </p:txBody>
      </p:sp>
      <p:sp>
        <p:nvSpPr>
          <p:cNvPr id="45059"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45060"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sp>
        <p:nvSpPr>
          <p:cNvPr id="45061" name="Content Placeholder 4"/>
          <p:cNvSpPr>
            <a:spLocks noGrp="1"/>
          </p:cNvSpPr>
          <p:nvPr>
            <p:ph sz="quarter" idx="2"/>
          </p:nvPr>
        </p:nvSpPr>
        <p:spPr>
          <a:xfrm>
            <a:off x="457200" y="2459038"/>
            <a:ext cx="4040188" cy="3959225"/>
          </a:xfrm>
        </p:spPr>
        <p:txBody>
          <a:bodyPr/>
          <a:lstStyle/>
          <a:p>
            <a:pPr eaLnBrk="1" hangingPunct="1"/>
            <a:endParaRPr lang="tr-TR" altLang="tr-TR"/>
          </a:p>
        </p:txBody>
      </p:sp>
      <p:sp>
        <p:nvSpPr>
          <p:cNvPr id="45062" name="Content Placeholder 5"/>
          <p:cNvSpPr>
            <a:spLocks noGrp="1"/>
          </p:cNvSpPr>
          <p:nvPr>
            <p:ph sz="quarter" idx="4"/>
          </p:nvPr>
        </p:nvSpPr>
        <p:spPr>
          <a:xfrm>
            <a:off x="4645025" y="2459038"/>
            <a:ext cx="4041775" cy="3959225"/>
          </a:xfrm>
        </p:spPr>
        <p:txBody>
          <a:bodyPr/>
          <a:lstStyle/>
          <a:p>
            <a:pPr eaLnBrk="1" hangingPunct="1"/>
            <a:endParaRPr lang="tr-TR" altLang="tr-TR"/>
          </a:p>
        </p:txBody>
      </p:sp>
      <p:pic>
        <p:nvPicPr>
          <p:cNvPr id="450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262" y="1149510"/>
            <a:ext cx="7244600" cy="483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a:solidFill>
                <a:schemeClr val="tx2">
                  <a:satMod val="200000"/>
                </a:schemeClr>
              </a:solidFill>
            </a:endParaRPr>
          </a:p>
        </p:txBody>
      </p:sp>
      <p:sp>
        <p:nvSpPr>
          <p:cNvPr id="46083"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46084"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sp>
        <p:nvSpPr>
          <p:cNvPr id="46085" name="Content Placeholder 4"/>
          <p:cNvSpPr>
            <a:spLocks noGrp="1"/>
          </p:cNvSpPr>
          <p:nvPr>
            <p:ph sz="quarter" idx="2"/>
          </p:nvPr>
        </p:nvSpPr>
        <p:spPr>
          <a:xfrm>
            <a:off x="457200" y="2459038"/>
            <a:ext cx="4040188" cy="3959225"/>
          </a:xfrm>
        </p:spPr>
        <p:txBody>
          <a:bodyPr/>
          <a:lstStyle/>
          <a:p>
            <a:pPr eaLnBrk="1" hangingPunct="1"/>
            <a:endParaRPr lang="tr-TR" altLang="tr-TR" dirty="0"/>
          </a:p>
        </p:txBody>
      </p:sp>
      <p:sp>
        <p:nvSpPr>
          <p:cNvPr id="46086" name="Content Placeholder 5"/>
          <p:cNvSpPr>
            <a:spLocks noGrp="1"/>
          </p:cNvSpPr>
          <p:nvPr>
            <p:ph sz="quarter" idx="4"/>
          </p:nvPr>
        </p:nvSpPr>
        <p:spPr>
          <a:xfrm>
            <a:off x="4645025" y="2459038"/>
            <a:ext cx="4041775" cy="3959225"/>
          </a:xfrm>
        </p:spPr>
        <p:txBody>
          <a:bodyPr/>
          <a:lstStyle/>
          <a:p>
            <a:pPr eaLnBrk="1" hangingPunct="1"/>
            <a:endParaRPr lang="tr-TR" altLang="tr-TR"/>
          </a:p>
        </p:txBody>
      </p:sp>
      <p:pic>
        <p:nvPicPr>
          <p:cNvPr id="460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71563"/>
            <a:ext cx="66436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drug 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7089304" cy="531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37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a:solidFill>
                <a:schemeClr val="tx2">
                  <a:satMod val="200000"/>
                </a:schemeClr>
              </a:solidFill>
            </a:endParaRPr>
          </a:p>
        </p:txBody>
      </p:sp>
      <p:sp>
        <p:nvSpPr>
          <p:cNvPr id="47107"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47108"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sp>
        <p:nvSpPr>
          <p:cNvPr id="47109" name="Content Placeholder 4"/>
          <p:cNvSpPr>
            <a:spLocks noGrp="1"/>
          </p:cNvSpPr>
          <p:nvPr>
            <p:ph sz="quarter" idx="2"/>
          </p:nvPr>
        </p:nvSpPr>
        <p:spPr>
          <a:xfrm>
            <a:off x="457200" y="2459038"/>
            <a:ext cx="4040188" cy="3959225"/>
          </a:xfrm>
        </p:spPr>
        <p:txBody>
          <a:bodyPr/>
          <a:lstStyle/>
          <a:p>
            <a:pPr eaLnBrk="1" hangingPunct="1"/>
            <a:endParaRPr lang="tr-TR" altLang="tr-TR"/>
          </a:p>
        </p:txBody>
      </p:sp>
      <p:sp>
        <p:nvSpPr>
          <p:cNvPr id="47110" name="Content Placeholder 5"/>
          <p:cNvSpPr>
            <a:spLocks noGrp="1"/>
          </p:cNvSpPr>
          <p:nvPr>
            <p:ph sz="quarter" idx="4"/>
          </p:nvPr>
        </p:nvSpPr>
        <p:spPr>
          <a:xfrm>
            <a:off x="4645025" y="2459038"/>
            <a:ext cx="4041775" cy="3959225"/>
          </a:xfrm>
        </p:spPr>
        <p:txBody>
          <a:bodyPr/>
          <a:lstStyle/>
          <a:p>
            <a:pPr eaLnBrk="1" hangingPunct="1"/>
            <a:endParaRPr lang="tr-TR" altLang="tr-TR"/>
          </a:p>
        </p:txBody>
      </p:sp>
      <p:pic>
        <p:nvPicPr>
          <p:cNvPr id="471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62125"/>
            <a:ext cx="67151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457051"/>
            <a:ext cx="6767513" cy="541338"/>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p>
            <a:pPr eaLnBrk="1" fontAlgn="auto" hangingPunct="1">
              <a:spcAft>
                <a:spcPts val="0"/>
              </a:spcAft>
              <a:defRPr/>
            </a:pPr>
            <a:r>
              <a:rPr lang="tr-TR" sz="2800" b="1" dirty="0">
                <a:solidFill>
                  <a:srgbClr val="FFC000"/>
                </a:solidFill>
              </a:rPr>
              <a:t>İtrah düzeyindeki farmakokinetik etkileşmeler</a:t>
            </a:r>
            <a:endParaRPr lang="tr-TR" sz="2800" dirty="0">
              <a:solidFill>
                <a:srgbClr val="FFC000"/>
              </a:solidFill>
            </a:endParaRPr>
          </a:p>
        </p:txBody>
      </p:sp>
      <p:sp>
        <p:nvSpPr>
          <p:cNvPr id="6" name="Content Placeholder 5"/>
          <p:cNvSpPr>
            <a:spLocks noGrp="1"/>
          </p:cNvSpPr>
          <p:nvPr>
            <p:ph sz="quarter" idx="4294967295"/>
          </p:nvPr>
        </p:nvSpPr>
        <p:spPr>
          <a:xfrm>
            <a:off x="300770" y="1241288"/>
            <a:ext cx="8392864" cy="2736900"/>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normAutofit fontScale="77500" lnSpcReduction="20000"/>
          </a:bodyPr>
          <a:lstStyle/>
          <a:p>
            <a:pPr marL="411480" eaLnBrk="1" fontAlgn="auto" hangingPunct="1">
              <a:spcAft>
                <a:spcPts val="0"/>
              </a:spcAft>
              <a:buFont typeface="Wingdings"/>
              <a:buChar char=""/>
              <a:defRPr/>
            </a:pPr>
            <a:r>
              <a:rPr lang="tr-TR" altLang="tr-TR" sz="3200" dirty="0"/>
              <a:t>Böbrekten önemli ölçüde </a:t>
            </a:r>
            <a:r>
              <a:rPr lang="tr-TR" altLang="tr-TR" sz="3200" dirty="0">
                <a:solidFill>
                  <a:srgbClr val="FFC000"/>
                </a:solidFill>
              </a:rPr>
              <a:t>değişmeden </a:t>
            </a:r>
            <a:r>
              <a:rPr lang="tr-TR" altLang="tr-TR" sz="3200" dirty="0" err="1">
                <a:solidFill>
                  <a:srgbClr val="FFC000"/>
                </a:solidFill>
              </a:rPr>
              <a:t>itrah</a:t>
            </a:r>
            <a:r>
              <a:rPr lang="tr-TR" altLang="tr-TR" sz="3200" dirty="0">
                <a:solidFill>
                  <a:srgbClr val="FFC000"/>
                </a:solidFill>
              </a:rPr>
              <a:t> edilen ilaçlar </a:t>
            </a:r>
            <a:r>
              <a:rPr lang="tr-TR" altLang="tr-TR" sz="3200" dirty="0"/>
              <a:t>için bu tür etkileşme klinik bakımdan önemlidir. </a:t>
            </a:r>
          </a:p>
          <a:p>
            <a:pPr marL="411480" eaLnBrk="1" fontAlgn="auto" hangingPunct="1">
              <a:spcAft>
                <a:spcPts val="0"/>
              </a:spcAft>
              <a:buFont typeface="Wingdings"/>
              <a:buChar char=""/>
              <a:defRPr/>
            </a:pPr>
            <a:r>
              <a:rPr lang="tr-TR" dirty="0"/>
              <a:t>Böbrekten </a:t>
            </a:r>
            <a:r>
              <a:rPr lang="tr-TR" b="1" dirty="0"/>
              <a:t>salgılanmak suretiyle</a:t>
            </a:r>
            <a:r>
              <a:rPr lang="tr-TR" dirty="0"/>
              <a:t> itrah edilen iki asidik ilaç (</a:t>
            </a:r>
            <a:r>
              <a:rPr lang="tr-TR" dirty="0">
                <a:solidFill>
                  <a:srgbClr val="FFC000"/>
                </a:solidFill>
              </a:rPr>
              <a:t>probenesid ve penisilinler </a:t>
            </a:r>
            <a:r>
              <a:rPr lang="tr-TR" dirty="0"/>
              <a:t>gibi) birbirlerinin itrahını yavaşlatırlar. </a:t>
            </a:r>
          </a:p>
          <a:p>
            <a:pPr marL="411480" eaLnBrk="1" fontAlgn="auto" hangingPunct="1">
              <a:spcAft>
                <a:spcPts val="0"/>
              </a:spcAft>
              <a:buFont typeface="Wingdings"/>
              <a:buChar char=""/>
              <a:defRPr/>
            </a:pPr>
            <a:r>
              <a:rPr lang="tr-TR" dirty="0"/>
              <a:t>Diğer bir durum, ilacın </a:t>
            </a:r>
            <a:r>
              <a:rPr lang="tr-TR" dirty="0">
                <a:solidFill>
                  <a:srgbClr val="FFC000"/>
                </a:solidFill>
              </a:rPr>
              <a:t>ultrafiltratın pH’sını değiştirmesi </a:t>
            </a:r>
            <a:r>
              <a:rPr lang="tr-TR" dirty="0"/>
              <a:t>sonucu, değişmeden itrah edilen ilacın iyonizasyon derecesini değiştirerek reabsorpsiyonunu azaltması veya artırmasıdır. </a:t>
            </a:r>
          </a:p>
          <a:p>
            <a:pPr marL="411480" eaLnBrk="1" fontAlgn="auto" hangingPunct="1">
              <a:spcAft>
                <a:spcPts val="0"/>
              </a:spcAft>
              <a:buFont typeface="Wingdings"/>
              <a:buChar char=""/>
              <a:defRPr/>
            </a:pPr>
            <a:endParaRPr lang="tr-TR" dirty="0"/>
          </a:p>
        </p:txBody>
      </p:sp>
      <p:pic>
        <p:nvPicPr>
          <p:cNvPr id="49160" name="Picture 10" descr="http://img.medscape.com/fullsize/migrated/editorial/clinupdates/2000/301/cm.drug.fi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21088"/>
            <a:ext cx="402686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eaLnBrk="1" fontAlgn="auto" hangingPunct="1">
              <a:spcAft>
                <a:spcPts val="0"/>
              </a:spcAft>
              <a:defRPr/>
            </a:pPr>
            <a:endParaRPr lang="tr-TR">
              <a:solidFill>
                <a:schemeClr val="tx2">
                  <a:satMod val="200000"/>
                </a:schemeClr>
              </a:solidFill>
            </a:endParaRPr>
          </a:p>
        </p:txBody>
      </p:sp>
      <p:sp>
        <p:nvSpPr>
          <p:cNvPr id="51203" name="Text Placeholder 2"/>
          <p:cNvSpPr>
            <a:spLocks noGrp="1"/>
          </p:cNvSpPr>
          <p:nvPr>
            <p:ph type="body" idx="1"/>
          </p:nvPr>
        </p:nvSpPr>
        <p:spPr>
          <a:xfrm>
            <a:off x="457200" y="1809750"/>
            <a:ext cx="4040188" cy="639763"/>
          </a:xfrm>
        </p:spPr>
        <p:txBody>
          <a:bodyPr/>
          <a:lstStyle/>
          <a:p>
            <a:pPr marL="73025" eaLnBrk="1" hangingPunct="1"/>
            <a:endParaRPr lang="tr-TR" altLang="tr-TR"/>
          </a:p>
        </p:txBody>
      </p:sp>
      <p:sp>
        <p:nvSpPr>
          <p:cNvPr id="51204" name="Text Placeholder 3"/>
          <p:cNvSpPr>
            <a:spLocks noGrp="1"/>
          </p:cNvSpPr>
          <p:nvPr>
            <p:ph type="body" sz="half" idx="3"/>
          </p:nvPr>
        </p:nvSpPr>
        <p:spPr>
          <a:xfrm>
            <a:off x="4645025" y="1809750"/>
            <a:ext cx="4041775" cy="639763"/>
          </a:xfrm>
        </p:spPr>
        <p:txBody>
          <a:bodyPr/>
          <a:lstStyle/>
          <a:p>
            <a:pPr marL="73025" eaLnBrk="1" hangingPunct="1"/>
            <a:endParaRPr lang="tr-TR" altLang="tr-TR"/>
          </a:p>
        </p:txBody>
      </p:sp>
      <p:graphicFrame>
        <p:nvGraphicFramePr>
          <p:cNvPr id="3" name="İçerik Yer Tutucusu 2"/>
          <p:cNvGraphicFramePr>
            <a:graphicFrameLocks noGrp="1"/>
          </p:cNvGraphicFramePr>
          <p:nvPr>
            <p:ph sz="quarter" idx="2"/>
            <p:extLst>
              <p:ext uri="{D42A27DB-BD31-4B8C-83A1-F6EECF244321}">
                <p14:modId xmlns:p14="http://schemas.microsoft.com/office/powerpoint/2010/main" val="3872431602"/>
              </p:ext>
            </p:extLst>
          </p:nvPr>
        </p:nvGraphicFramePr>
        <p:xfrm>
          <a:off x="0" y="1916113"/>
          <a:ext cx="4040188" cy="39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6" name="Content Placeholder 5"/>
          <p:cNvSpPr>
            <a:spLocks noGrp="1"/>
          </p:cNvSpPr>
          <p:nvPr>
            <p:ph sz="quarter" idx="4"/>
          </p:nvPr>
        </p:nvSpPr>
        <p:spPr>
          <a:xfrm>
            <a:off x="4645025" y="2459038"/>
            <a:ext cx="4041775" cy="3959225"/>
          </a:xfrm>
        </p:spPr>
        <p:txBody>
          <a:bodyPr/>
          <a:lstStyle/>
          <a:p>
            <a:pPr eaLnBrk="1" hangingPunct="1"/>
            <a:endParaRPr lang="tr-TR" alt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973855125"/>
              </p:ext>
            </p:extLst>
          </p:nvPr>
        </p:nvGraphicFramePr>
        <p:xfrm>
          <a:off x="2627784" y="188640"/>
          <a:ext cx="633670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https://encrypted-tbn3.gstatic.com/images?q=tbn:ANd9GcSl4qFJpCMg9EL7x9Aj0hHzFLYNcblCvgnfGjM-IXMzl2VfQZu49ZqavJH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3" y="458112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3.gstatic.com/images?q=tbn:ANd9GcT2TPjSXPd9qZOrL6ZsKNrCglg5RzIXaABc42FLTlrtq2VavyXQRek4Umrj">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775" y="260648"/>
            <a:ext cx="2228129" cy="114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93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517015" y="1487686"/>
            <a:ext cx="2014960" cy="436976"/>
            <a:chOff x="0" y="1095868"/>
            <a:chExt cx="4572000" cy="436976"/>
          </a:xfrm>
          <a:scene3d>
            <a:camera prst="orthographicFront">
              <a:rot lat="0" lon="0" rev="0"/>
            </a:camera>
            <a:lightRig rig="contrasting" dir="t">
              <a:rot lat="0" lon="0" rev="1200000"/>
            </a:lightRig>
          </a:scene3d>
        </p:grpSpPr>
        <p:sp>
          <p:nvSpPr>
            <p:cNvPr id="4" name="Yuvarlatılmış Dikdörtgen 3"/>
            <p:cNvSpPr/>
            <p:nvPr/>
          </p:nvSpPr>
          <p:spPr>
            <a:xfrm>
              <a:off x="0" y="1095868"/>
              <a:ext cx="4572000" cy="43697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3150149"/>
                <a:satOff val="2847"/>
                <a:lumOff val="321"/>
                <a:alphaOff val="0"/>
              </a:schemeClr>
            </a:fillRef>
            <a:effectRef idx="2">
              <a:schemeClr val="accent2">
                <a:hueOff val="-3150149"/>
                <a:satOff val="2847"/>
                <a:lumOff val="321"/>
                <a:alphaOff val="0"/>
              </a:schemeClr>
            </a:effectRef>
            <a:fontRef idx="minor">
              <a:schemeClr val="lt1"/>
            </a:fontRef>
          </p:style>
        </p:sp>
        <p:sp>
          <p:nvSpPr>
            <p:cNvPr id="5" name="Yuvarlatılmış Dikdörtgen 4"/>
            <p:cNvSpPr/>
            <p:nvPr/>
          </p:nvSpPr>
          <p:spPr>
            <a:xfrm>
              <a:off x="21331" y="1117199"/>
              <a:ext cx="4529338" cy="394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3200" kern="1200" dirty="0" err="1"/>
                <a:t>Warfarin</a:t>
              </a:r>
              <a:r>
                <a:rPr lang="tr-TR" sz="3200" kern="1200" dirty="0"/>
                <a:t> • </a:t>
              </a:r>
            </a:p>
          </p:txBody>
        </p:sp>
      </p:grpSp>
      <p:grpSp>
        <p:nvGrpSpPr>
          <p:cNvPr id="6" name="Grup 5"/>
          <p:cNvGrpSpPr/>
          <p:nvPr/>
        </p:nvGrpSpPr>
        <p:grpSpPr>
          <a:xfrm>
            <a:off x="462644" y="2272080"/>
            <a:ext cx="6192688" cy="797016"/>
            <a:chOff x="0" y="1564524"/>
            <a:chExt cx="4572000" cy="436976"/>
          </a:xfrm>
          <a:scene3d>
            <a:camera prst="orthographicFront">
              <a:rot lat="0" lon="0" rev="0"/>
            </a:camera>
            <a:lightRig rig="contrasting" dir="t">
              <a:rot lat="0" lon="0" rev="1200000"/>
            </a:lightRig>
          </a:scene3d>
        </p:grpSpPr>
        <p:sp>
          <p:nvSpPr>
            <p:cNvPr id="7" name="Yuvarlatılmış Dikdörtgen 6"/>
            <p:cNvSpPr/>
            <p:nvPr/>
          </p:nvSpPr>
          <p:spPr>
            <a:xfrm>
              <a:off x="0" y="1564524"/>
              <a:ext cx="4572000" cy="43697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4725223"/>
                <a:satOff val="4270"/>
                <a:lumOff val="482"/>
                <a:alphaOff val="0"/>
              </a:schemeClr>
            </a:fillRef>
            <a:effectRef idx="2">
              <a:schemeClr val="accent2">
                <a:hueOff val="-4725223"/>
                <a:satOff val="4270"/>
                <a:lumOff val="482"/>
                <a:alphaOff val="0"/>
              </a:schemeClr>
            </a:effectRef>
            <a:fontRef idx="minor">
              <a:schemeClr val="lt1"/>
            </a:fontRef>
          </p:style>
        </p:sp>
        <p:sp>
          <p:nvSpPr>
            <p:cNvPr id="8" name="Yuvarlatılmış Dikdörtgen 4"/>
            <p:cNvSpPr/>
            <p:nvPr/>
          </p:nvSpPr>
          <p:spPr>
            <a:xfrm>
              <a:off x="21331" y="1585855"/>
              <a:ext cx="4529338" cy="394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2400" kern="1200"/>
                <a:t>Statins particularly simvastatin (not pravastatin)• </a:t>
              </a:r>
              <a:endParaRPr lang="tr-TR" sz="2400" kern="1200"/>
            </a:p>
          </p:txBody>
        </p:sp>
      </p:grpSp>
      <p:grpSp>
        <p:nvGrpSpPr>
          <p:cNvPr id="9" name="Grup 8"/>
          <p:cNvGrpSpPr/>
          <p:nvPr/>
        </p:nvGrpSpPr>
        <p:grpSpPr>
          <a:xfrm>
            <a:off x="491536" y="3299875"/>
            <a:ext cx="6163796" cy="905573"/>
            <a:chOff x="0" y="2033181"/>
            <a:chExt cx="4572000" cy="436976"/>
          </a:xfrm>
          <a:scene3d>
            <a:camera prst="orthographicFront">
              <a:rot lat="0" lon="0" rev="0"/>
            </a:camera>
            <a:lightRig rig="contrasting" dir="t">
              <a:rot lat="0" lon="0" rev="1200000"/>
            </a:lightRig>
          </a:scene3d>
        </p:grpSpPr>
        <p:sp>
          <p:nvSpPr>
            <p:cNvPr id="10" name="Yuvarlatılmış Dikdörtgen 9"/>
            <p:cNvSpPr/>
            <p:nvPr/>
          </p:nvSpPr>
          <p:spPr>
            <a:xfrm>
              <a:off x="0" y="2033181"/>
              <a:ext cx="4572000" cy="43697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6300298"/>
                <a:satOff val="5693"/>
                <a:lumOff val="643"/>
                <a:alphaOff val="0"/>
              </a:schemeClr>
            </a:fillRef>
            <a:effectRef idx="2">
              <a:schemeClr val="accent2">
                <a:hueOff val="-6300298"/>
                <a:satOff val="5693"/>
                <a:lumOff val="643"/>
                <a:alphaOff val="0"/>
              </a:schemeClr>
            </a:effectRef>
            <a:fontRef idx="minor">
              <a:schemeClr val="lt1"/>
            </a:fontRef>
          </p:style>
        </p:sp>
        <p:sp>
          <p:nvSpPr>
            <p:cNvPr id="11" name="Yuvarlatılmış Dikdörtgen 4"/>
            <p:cNvSpPr/>
            <p:nvPr/>
          </p:nvSpPr>
          <p:spPr>
            <a:xfrm>
              <a:off x="21331" y="2054512"/>
              <a:ext cx="4529338" cy="394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tr-TR" sz="2000" kern="1200" dirty="0" err="1"/>
                <a:t>Macrolide</a:t>
              </a:r>
              <a:r>
                <a:rPr lang="tr-TR" sz="2000" kern="1200" dirty="0"/>
                <a:t> </a:t>
              </a:r>
              <a:r>
                <a:rPr lang="tr-TR" sz="2000" kern="1200" dirty="0" err="1"/>
                <a:t>antibiotics</a:t>
              </a:r>
              <a:r>
                <a:rPr lang="tr-TR" sz="2000" kern="1200" dirty="0"/>
                <a:t> </a:t>
              </a:r>
              <a:r>
                <a:rPr lang="tr-TR" sz="2000" kern="1200" dirty="0" err="1"/>
                <a:t>particularly</a:t>
              </a:r>
              <a:r>
                <a:rPr lang="tr-TR" sz="2000" kern="1200" dirty="0"/>
                <a:t> </a:t>
              </a:r>
              <a:r>
                <a:rPr lang="tr-TR" sz="2000" kern="1200" dirty="0" err="1"/>
                <a:t>erythromycin</a:t>
              </a:r>
              <a:r>
                <a:rPr lang="tr-TR" sz="2000" kern="1200" dirty="0"/>
                <a:t>, </a:t>
              </a:r>
              <a:r>
                <a:rPr lang="tr-TR" sz="2000" kern="1200" dirty="0" err="1"/>
                <a:t>clarithromycin</a:t>
              </a:r>
              <a:r>
                <a:rPr lang="tr-TR" sz="2000" kern="1200" dirty="0"/>
                <a:t> (</a:t>
              </a:r>
              <a:r>
                <a:rPr lang="tr-TR" sz="2000" kern="1200" dirty="0" err="1"/>
                <a:t>less</a:t>
              </a:r>
              <a:r>
                <a:rPr lang="tr-TR" sz="2000" kern="1200" dirty="0"/>
                <a:t> </a:t>
              </a:r>
              <a:r>
                <a:rPr lang="tr-TR" sz="2000" kern="1200" dirty="0" err="1"/>
                <a:t>with</a:t>
              </a:r>
              <a:r>
                <a:rPr lang="tr-TR" sz="2000" kern="1200" dirty="0"/>
                <a:t> </a:t>
              </a:r>
              <a:r>
                <a:rPr lang="tr-TR" sz="2000" kern="1200" dirty="0" err="1"/>
                <a:t>roxithromycin</a:t>
              </a:r>
              <a:r>
                <a:rPr lang="tr-TR" sz="2000" kern="1200" dirty="0"/>
                <a:t>, minimal </a:t>
              </a:r>
              <a:r>
                <a:rPr lang="tr-TR" sz="2000" kern="1200" dirty="0" err="1"/>
                <a:t>with</a:t>
              </a:r>
              <a:r>
                <a:rPr lang="tr-TR" sz="2000" kern="1200" dirty="0"/>
                <a:t> </a:t>
              </a:r>
              <a:r>
                <a:rPr lang="tr-TR" sz="2000" kern="1200" dirty="0" err="1"/>
                <a:t>azithromycin</a:t>
              </a:r>
              <a:r>
                <a:rPr lang="tr-TR" sz="2000" kern="1200" dirty="0"/>
                <a:t>)• </a:t>
              </a:r>
            </a:p>
          </p:txBody>
        </p:sp>
      </p:grpSp>
      <p:grpSp>
        <p:nvGrpSpPr>
          <p:cNvPr id="12" name="Grup 11"/>
          <p:cNvGrpSpPr/>
          <p:nvPr/>
        </p:nvGrpSpPr>
        <p:grpSpPr>
          <a:xfrm>
            <a:off x="462644" y="4436227"/>
            <a:ext cx="6163795" cy="869024"/>
            <a:chOff x="0" y="2501838"/>
            <a:chExt cx="4572000" cy="436976"/>
          </a:xfrm>
          <a:scene3d>
            <a:camera prst="orthographicFront">
              <a:rot lat="0" lon="0" rev="0"/>
            </a:camera>
            <a:lightRig rig="contrasting" dir="t">
              <a:rot lat="0" lon="0" rev="1200000"/>
            </a:lightRig>
          </a:scene3d>
        </p:grpSpPr>
        <p:sp>
          <p:nvSpPr>
            <p:cNvPr id="13" name="Yuvarlatılmış Dikdörtgen 12"/>
            <p:cNvSpPr/>
            <p:nvPr/>
          </p:nvSpPr>
          <p:spPr>
            <a:xfrm>
              <a:off x="0" y="2501838"/>
              <a:ext cx="4572000" cy="43697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7875373"/>
                <a:satOff val="7117"/>
                <a:lumOff val="804"/>
                <a:alphaOff val="0"/>
              </a:schemeClr>
            </a:fillRef>
            <a:effectRef idx="2">
              <a:schemeClr val="accent2">
                <a:hueOff val="-7875373"/>
                <a:satOff val="7117"/>
                <a:lumOff val="804"/>
                <a:alphaOff val="0"/>
              </a:schemeClr>
            </a:effectRef>
            <a:fontRef idx="minor">
              <a:schemeClr val="lt1"/>
            </a:fontRef>
          </p:style>
        </p:sp>
        <p:sp>
          <p:nvSpPr>
            <p:cNvPr id="14" name="Yuvarlatılmış Dikdörtgen 4"/>
            <p:cNvSpPr/>
            <p:nvPr/>
          </p:nvSpPr>
          <p:spPr>
            <a:xfrm>
              <a:off x="21331" y="2523169"/>
              <a:ext cx="4529338" cy="394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kern="1200"/>
                <a:t>Calcium channel blockers particularly </a:t>
              </a:r>
              <a:r>
                <a:rPr lang="en-US" kern="1200" dirty="0" err="1"/>
                <a:t>diltiazem</a:t>
              </a:r>
              <a:r>
                <a:rPr lang="en-US" kern="1200" dirty="0"/>
                <a:t> and verapamil• </a:t>
              </a:r>
              <a:endParaRPr lang="tr-TR" kern="1200" dirty="0"/>
            </a:p>
          </p:txBody>
        </p:sp>
      </p:grpSp>
      <p:grpSp>
        <p:nvGrpSpPr>
          <p:cNvPr id="15" name="Grup 14"/>
          <p:cNvGrpSpPr/>
          <p:nvPr/>
        </p:nvGrpSpPr>
        <p:grpSpPr>
          <a:xfrm>
            <a:off x="467544" y="334407"/>
            <a:ext cx="5904656" cy="869024"/>
            <a:chOff x="0" y="158554"/>
            <a:chExt cx="4572000" cy="436976"/>
          </a:xfrm>
          <a:scene3d>
            <a:camera prst="orthographicFront">
              <a:rot lat="0" lon="0" rev="0"/>
            </a:camera>
            <a:lightRig rig="contrasting" dir="t">
              <a:rot lat="0" lon="0" rev="1200000"/>
            </a:lightRig>
          </a:scene3d>
        </p:grpSpPr>
        <p:sp>
          <p:nvSpPr>
            <p:cNvPr id="16" name="Yuvarlatılmış Dikdörtgen 15"/>
            <p:cNvSpPr/>
            <p:nvPr/>
          </p:nvSpPr>
          <p:spPr>
            <a:xfrm>
              <a:off x="0" y="158554"/>
              <a:ext cx="4572000" cy="436976"/>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Yuvarlatılmış Dikdörtgen 4"/>
            <p:cNvSpPr/>
            <p:nvPr/>
          </p:nvSpPr>
          <p:spPr>
            <a:xfrm>
              <a:off x="21331" y="179885"/>
              <a:ext cx="4529338" cy="3943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2000" b="1" kern="1200" dirty="0">
                  <a:solidFill>
                    <a:schemeClr val="tx1">
                      <a:lumMod val="85000"/>
                    </a:schemeClr>
                  </a:solidFill>
                </a:rPr>
                <a:t>The Red Alert drugs and interactions</a:t>
              </a:r>
              <a:endParaRPr lang="tr-TR" sz="2000" kern="1200" dirty="0">
                <a:solidFill>
                  <a:schemeClr val="tx1">
                    <a:lumMod val="85000"/>
                  </a:schemeClr>
                </a:solidFill>
              </a:endParaRPr>
            </a:p>
          </p:txBody>
        </p:sp>
      </p:grpSp>
      <p:pic>
        <p:nvPicPr>
          <p:cNvPr id="82946" name="Picture 2" descr="https://encrypted-tbn2.gstatic.com/images?q=tbn:ANd9GcTw9PBSRyIKVl7zrNjFoSZrnVypbY8UxOWc4_IQ5LCyBFO2m5r7NNbeYhb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97257"/>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99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ngue pills vitamins supplements m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12776"/>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78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504" y="476672"/>
            <a:ext cx="9180512" cy="5909310"/>
          </a:xfrm>
          <a:prstGeom prst="rect">
            <a:avLst/>
          </a:prstGeom>
          <a:noFill/>
        </p:spPr>
        <p:txBody>
          <a:bodyPr wrap="square" rtlCol="0">
            <a:spAutoFit/>
          </a:bodyPr>
          <a:lstStyle/>
          <a:p>
            <a:pPr marL="285750" indent="-285750">
              <a:buFont typeface="Wingdings" panose="05000000000000000000" pitchFamily="2" charset="2"/>
              <a:buChar char="§"/>
            </a:pPr>
            <a:r>
              <a:rPr lang="tr-TR" sz="1400" dirty="0"/>
              <a:t>April 20, 2011 – </a:t>
            </a:r>
          </a:p>
          <a:p>
            <a:pPr marL="285750" indent="-285750">
              <a:buFont typeface="Wingdings" panose="05000000000000000000" pitchFamily="2" charset="2"/>
              <a:buChar char="§"/>
            </a:pPr>
            <a:endParaRPr lang="tr-TR" sz="1400" dirty="0"/>
          </a:p>
          <a:p>
            <a:pPr marL="285750" indent="-285750">
              <a:buFont typeface="Wingdings" panose="05000000000000000000" pitchFamily="2" charset="2"/>
              <a:buChar char="§"/>
            </a:pPr>
            <a:r>
              <a:rPr lang="tr-TR" sz="1400" dirty="0" err="1"/>
              <a:t>The</a:t>
            </a:r>
            <a:r>
              <a:rPr lang="tr-TR" sz="1400" dirty="0"/>
              <a:t> 10 </a:t>
            </a:r>
            <a:r>
              <a:rPr lang="tr-TR" sz="1400" dirty="0" err="1"/>
              <a:t>most</a:t>
            </a:r>
            <a:r>
              <a:rPr lang="tr-TR" sz="1400" dirty="0"/>
              <a:t> </a:t>
            </a:r>
            <a:r>
              <a:rPr lang="tr-TR" sz="1400" dirty="0" err="1"/>
              <a:t>prescribed</a:t>
            </a:r>
            <a:r>
              <a:rPr lang="tr-TR" sz="1400" dirty="0"/>
              <a:t> </a:t>
            </a:r>
            <a:r>
              <a:rPr lang="tr-TR" sz="1400" dirty="0" err="1"/>
              <a:t>drugs</a:t>
            </a:r>
            <a:r>
              <a:rPr lang="tr-TR" sz="1400" dirty="0"/>
              <a:t> in </a:t>
            </a:r>
            <a:r>
              <a:rPr lang="tr-TR" sz="1400" dirty="0" err="1"/>
              <a:t>the</a:t>
            </a:r>
            <a:r>
              <a:rPr lang="tr-TR" sz="1400" dirty="0"/>
              <a:t> U.S. </a:t>
            </a:r>
            <a:r>
              <a:rPr lang="tr-TR" sz="1400" dirty="0" err="1"/>
              <a:t>aren't</a:t>
            </a:r>
            <a:r>
              <a:rPr lang="tr-TR" sz="1400" dirty="0"/>
              <a:t> </a:t>
            </a:r>
            <a:r>
              <a:rPr lang="tr-TR" sz="1400" dirty="0" err="1"/>
              <a:t>the</a:t>
            </a:r>
            <a:r>
              <a:rPr lang="tr-TR" sz="1400" dirty="0"/>
              <a:t> </a:t>
            </a:r>
            <a:r>
              <a:rPr lang="tr-TR" sz="1400" dirty="0" err="1"/>
              <a:t>drugs</a:t>
            </a:r>
            <a:r>
              <a:rPr lang="tr-TR" sz="1400" dirty="0"/>
              <a:t> on </a:t>
            </a:r>
            <a:r>
              <a:rPr lang="tr-TR" sz="1400" dirty="0" err="1"/>
              <a:t>which</a:t>
            </a:r>
            <a:r>
              <a:rPr lang="tr-TR" sz="1400" dirty="0"/>
              <a:t> </a:t>
            </a:r>
            <a:r>
              <a:rPr lang="tr-TR" sz="1400" dirty="0" err="1"/>
              <a:t>we</a:t>
            </a:r>
            <a:r>
              <a:rPr lang="tr-TR" sz="1400" dirty="0"/>
              <a:t> </a:t>
            </a:r>
            <a:r>
              <a:rPr lang="tr-TR" sz="1400" dirty="0" err="1"/>
              <a:t>spend</a:t>
            </a:r>
            <a:r>
              <a:rPr lang="tr-TR" sz="1400" dirty="0"/>
              <a:t> </a:t>
            </a:r>
            <a:r>
              <a:rPr lang="tr-TR" sz="1400" dirty="0" err="1"/>
              <a:t>the</a:t>
            </a:r>
            <a:r>
              <a:rPr lang="tr-TR" sz="1400" dirty="0"/>
              <a:t> </a:t>
            </a:r>
            <a:r>
              <a:rPr lang="tr-TR" sz="1400" dirty="0" err="1"/>
              <a:t>most</a:t>
            </a:r>
            <a:r>
              <a:rPr lang="tr-TR" sz="1400" dirty="0"/>
              <a:t>, </a:t>
            </a:r>
            <a:r>
              <a:rPr lang="tr-TR" sz="1400" dirty="0" err="1"/>
              <a:t>according</a:t>
            </a:r>
            <a:r>
              <a:rPr lang="tr-TR" sz="1400" dirty="0"/>
              <a:t> </a:t>
            </a:r>
            <a:r>
              <a:rPr lang="tr-TR" sz="1400" dirty="0" err="1"/>
              <a:t>to</a:t>
            </a:r>
            <a:r>
              <a:rPr lang="tr-TR" sz="1400" dirty="0"/>
              <a:t> a </a:t>
            </a:r>
            <a:r>
              <a:rPr lang="tr-TR" sz="1400" dirty="0" err="1"/>
              <a:t>report</a:t>
            </a:r>
            <a:r>
              <a:rPr lang="tr-TR" sz="1400" dirty="0"/>
              <a:t> </a:t>
            </a:r>
            <a:r>
              <a:rPr lang="tr-TR" sz="1400" dirty="0" err="1"/>
              <a:t>from</a:t>
            </a:r>
            <a:r>
              <a:rPr lang="tr-TR" sz="1400" dirty="0"/>
              <a:t> </a:t>
            </a:r>
            <a:r>
              <a:rPr lang="tr-TR" sz="1400" dirty="0" err="1"/>
              <a:t>the</a:t>
            </a:r>
            <a:r>
              <a:rPr lang="tr-TR" sz="1400" dirty="0"/>
              <a:t> IMS </a:t>
            </a:r>
            <a:r>
              <a:rPr lang="tr-TR" sz="1400" dirty="0" err="1"/>
              <a:t>Institute</a:t>
            </a:r>
            <a:r>
              <a:rPr lang="tr-TR" sz="1400" dirty="0"/>
              <a:t> </a:t>
            </a:r>
            <a:r>
              <a:rPr lang="tr-TR" sz="1400" dirty="0" err="1"/>
              <a:t>for</a:t>
            </a:r>
            <a:r>
              <a:rPr lang="tr-TR" sz="1400" dirty="0"/>
              <a:t> Healthcare </a:t>
            </a:r>
            <a:r>
              <a:rPr lang="tr-TR" sz="1400" dirty="0" err="1"/>
              <a:t>Informatics</a:t>
            </a:r>
            <a:r>
              <a:rPr lang="tr-TR" sz="1400" dirty="0"/>
              <a:t>.</a:t>
            </a:r>
          </a:p>
          <a:p>
            <a:pPr marL="285750" indent="-285750">
              <a:buFont typeface="Wingdings" panose="05000000000000000000" pitchFamily="2" charset="2"/>
              <a:buChar char="§"/>
            </a:pPr>
            <a:endParaRPr lang="tr-TR" sz="1400" dirty="0"/>
          </a:p>
          <a:p>
            <a:pPr marL="285750" indent="-285750">
              <a:buFont typeface="Wingdings" panose="05000000000000000000" pitchFamily="2" charset="2"/>
              <a:buChar char="§"/>
            </a:pPr>
            <a:r>
              <a:rPr lang="tr-TR" sz="1400" dirty="0" err="1"/>
              <a:t>The</a:t>
            </a:r>
            <a:r>
              <a:rPr lang="tr-TR" sz="1400" dirty="0"/>
              <a:t> </a:t>
            </a:r>
            <a:r>
              <a:rPr lang="tr-TR" sz="1400" dirty="0" err="1"/>
              <a:t>institute</a:t>
            </a:r>
            <a:r>
              <a:rPr lang="tr-TR" sz="1400" dirty="0"/>
              <a:t> is </a:t>
            </a:r>
            <a:r>
              <a:rPr lang="tr-TR" sz="1400" dirty="0" err="1"/>
              <a:t>the</a:t>
            </a:r>
            <a:r>
              <a:rPr lang="tr-TR" sz="1400" dirty="0"/>
              <a:t> </a:t>
            </a:r>
            <a:r>
              <a:rPr lang="tr-TR" sz="1400" dirty="0" err="1"/>
              <a:t>public</a:t>
            </a:r>
            <a:r>
              <a:rPr lang="tr-TR" sz="1400" dirty="0"/>
              <a:t> </a:t>
            </a:r>
            <a:r>
              <a:rPr lang="tr-TR" sz="1400" dirty="0" err="1"/>
              <a:t>face</a:t>
            </a:r>
            <a:r>
              <a:rPr lang="tr-TR" sz="1400" dirty="0"/>
              <a:t> of IMS, a </a:t>
            </a:r>
            <a:r>
              <a:rPr lang="tr-TR" sz="1400" dirty="0" err="1"/>
              <a:t>pharmaceutical</a:t>
            </a:r>
            <a:r>
              <a:rPr lang="tr-TR" sz="1400" dirty="0"/>
              <a:t> market </a:t>
            </a:r>
            <a:r>
              <a:rPr lang="tr-TR" sz="1400" dirty="0" err="1"/>
              <a:t>intelligence</a:t>
            </a:r>
            <a:r>
              <a:rPr lang="tr-TR" sz="1400" dirty="0"/>
              <a:t> </a:t>
            </a:r>
            <a:r>
              <a:rPr lang="tr-TR" sz="1400" dirty="0" err="1"/>
              <a:t>firm</a:t>
            </a:r>
            <a:r>
              <a:rPr lang="tr-TR" sz="1400" dirty="0"/>
              <a:t>.</a:t>
            </a:r>
          </a:p>
          <a:p>
            <a:pPr marL="285750" indent="-285750">
              <a:buFont typeface="Wingdings" panose="05000000000000000000" pitchFamily="2" charset="2"/>
              <a:buChar char="§"/>
            </a:pPr>
            <a:endParaRPr lang="tr-TR" sz="1400" dirty="0"/>
          </a:p>
          <a:p>
            <a:pPr marL="285750" indent="-285750">
              <a:buFont typeface="Wingdings" panose="05000000000000000000" pitchFamily="2" charset="2"/>
              <a:buChar char="§"/>
            </a:pPr>
            <a:r>
              <a:rPr lang="tr-TR" sz="1400" dirty="0"/>
              <a:t> </a:t>
            </a:r>
            <a:r>
              <a:rPr lang="tr-TR" sz="1400" dirty="0" err="1"/>
              <a:t>Its</a:t>
            </a:r>
            <a:r>
              <a:rPr lang="tr-TR" sz="1400" dirty="0"/>
              <a:t> </a:t>
            </a:r>
            <a:r>
              <a:rPr lang="tr-TR" sz="1400" dirty="0" err="1"/>
              <a:t>latest</a:t>
            </a:r>
            <a:r>
              <a:rPr lang="tr-TR" sz="1400" dirty="0"/>
              <a:t> </a:t>
            </a:r>
            <a:r>
              <a:rPr lang="tr-TR" sz="1400" dirty="0" err="1"/>
              <a:t>report</a:t>
            </a:r>
            <a:r>
              <a:rPr lang="tr-TR" sz="1400" dirty="0"/>
              <a:t> </a:t>
            </a:r>
            <a:r>
              <a:rPr lang="tr-TR" sz="1400" dirty="0" err="1"/>
              <a:t>provides</a:t>
            </a:r>
            <a:r>
              <a:rPr lang="tr-TR" sz="1400" dirty="0"/>
              <a:t> a </a:t>
            </a:r>
            <a:r>
              <a:rPr lang="tr-TR" sz="1400" dirty="0" err="1"/>
              <a:t>wealth</a:t>
            </a:r>
            <a:r>
              <a:rPr lang="tr-TR" sz="1400" dirty="0"/>
              <a:t> of data on U.S. </a:t>
            </a:r>
            <a:r>
              <a:rPr lang="tr-TR" sz="1400" dirty="0" err="1"/>
              <a:t>prescription</a:t>
            </a:r>
            <a:r>
              <a:rPr lang="tr-TR" sz="1400" dirty="0"/>
              <a:t> </a:t>
            </a:r>
            <a:r>
              <a:rPr lang="tr-TR" sz="1400" dirty="0" err="1"/>
              <a:t>drug</a:t>
            </a:r>
            <a:r>
              <a:rPr lang="tr-TR" sz="1400" dirty="0"/>
              <a:t> </a:t>
            </a:r>
            <a:r>
              <a:rPr lang="tr-TR" sz="1400" dirty="0" err="1"/>
              <a:t>use</a:t>
            </a:r>
            <a:r>
              <a:rPr lang="tr-TR" sz="1400" dirty="0"/>
              <a:t>.</a:t>
            </a:r>
          </a:p>
          <a:p>
            <a:pPr marL="285750" indent="-285750">
              <a:buFont typeface="Wingdings" panose="05000000000000000000" pitchFamily="2" charset="2"/>
              <a:buChar char="§"/>
            </a:pPr>
            <a:endParaRPr lang="tr-TR" sz="1400" dirty="0"/>
          </a:p>
          <a:p>
            <a:pPr marL="285750" indent="-285750">
              <a:buFont typeface="Wingdings" panose="05000000000000000000" pitchFamily="2" charset="2"/>
              <a:buChar char="§"/>
            </a:pPr>
            <a:r>
              <a:rPr lang="tr-TR" sz="1400" dirty="0" err="1"/>
              <a:t>Continuing</a:t>
            </a:r>
            <a:r>
              <a:rPr lang="tr-TR" sz="1400" dirty="0"/>
              <a:t> a </a:t>
            </a:r>
            <a:r>
              <a:rPr lang="tr-TR" sz="1400" dirty="0" err="1"/>
              <a:t>major</a:t>
            </a:r>
            <a:r>
              <a:rPr lang="tr-TR" sz="1400" dirty="0"/>
              <a:t> trend, IMS </a:t>
            </a:r>
            <a:r>
              <a:rPr lang="tr-TR" sz="1400" dirty="0" err="1"/>
              <a:t>finds</a:t>
            </a:r>
            <a:r>
              <a:rPr lang="tr-TR" sz="1400" dirty="0"/>
              <a:t> </a:t>
            </a:r>
            <a:r>
              <a:rPr lang="tr-TR" sz="1400" dirty="0" err="1"/>
              <a:t>that</a:t>
            </a:r>
            <a:r>
              <a:rPr lang="tr-TR" sz="1400" dirty="0"/>
              <a:t> 78% of </a:t>
            </a:r>
            <a:r>
              <a:rPr lang="tr-TR" sz="1400" dirty="0" err="1"/>
              <a:t>the</a:t>
            </a:r>
            <a:r>
              <a:rPr lang="tr-TR" sz="1400" dirty="0"/>
              <a:t> </a:t>
            </a:r>
            <a:r>
              <a:rPr lang="tr-TR" sz="1400" dirty="0" err="1"/>
              <a:t>nearly</a:t>
            </a:r>
            <a:r>
              <a:rPr lang="tr-TR" sz="1400" dirty="0"/>
              <a:t> 4 </a:t>
            </a:r>
            <a:r>
              <a:rPr lang="tr-TR" sz="1400" dirty="0" err="1"/>
              <a:t>billion</a:t>
            </a:r>
            <a:r>
              <a:rPr lang="tr-TR" sz="1400" dirty="0"/>
              <a:t> U.S. </a:t>
            </a:r>
            <a:r>
              <a:rPr lang="tr-TR" sz="1400" dirty="0" err="1"/>
              <a:t>prescriptions</a:t>
            </a:r>
            <a:r>
              <a:rPr lang="tr-TR" sz="1400" dirty="0"/>
              <a:t> </a:t>
            </a:r>
            <a:r>
              <a:rPr lang="tr-TR" sz="1400" dirty="0" err="1"/>
              <a:t>written</a:t>
            </a:r>
            <a:r>
              <a:rPr lang="tr-TR" sz="1400" dirty="0"/>
              <a:t> in 2010 </a:t>
            </a:r>
            <a:r>
              <a:rPr lang="tr-TR" sz="1400" dirty="0" err="1"/>
              <a:t>were</a:t>
            </a:r>
            <a:r>
              <a:rPr lang="tr-TR" sz="1400" dirty="0"/>
              <a:t> </a:t>
            </a:r>
            <a:r>
              <a:rPr lang="tr-TR" sz="1400" dirty="0" err="1"/>
              <a:t>for</a:t>
            </a:r>
            <a:r>
              <a:rPr lang="tr-TR" sz="1400" dirty="0"/>
              <a:t> </a:t>
            </a:r>
            <a:r>
              <a:rPr lang="tr-TR" sz="1400" dirty="0" err="1"/>
              <a:t>generic</a:t>
            </a:r>
            <a:r>
              <a:rPr lang="tr-TR" sz="1400" dirty="0"/>
              <a:t> </a:t>
            </a:r>
            <a:r>
              <a:rPr lang="tr-TR" sz="1400" dirty="0" err="1"/>
              <a:t>drugs</a:t>
            </a:r>
            <a:r>
              <a:rPr lang="tr-TR" sz="1400" dirty="0"/>
              <a:t> (</a:t>
            </a:r>
            <a:r>
              <a:rPr lang="tr-TR" sz="1400" dirty="0" err="1"/>
              <a:t>both</a:t>
            </a:r>
            <a:r>
              <a:rPr lang="tr-TR" sz="1400" dirty="0"/>
              <a:t> </a:t>
            </a:r>
            <a:r>
              <a:rPr lang="tr-TR" sz="1400" dirty="0" err="1"/>
              <a:t>unbranded</a:t>
            </a:r>
            <a:r>
              <a:rPr lang="tr-TR" sz="1400" dirty="0"/>
              <a:t> </a:t>
            </a:r>
            <a:r>
              <a:rPr lang="tr-TR" sz="1400" dirty="0" err="1"/>
              <a:t>and</a:t>
            </a:r>
            <a:r>
              <a:rPr lang="tr-TR" sz="1400" dirty="0"/>
              <a:t> </a:t>
            </a:r>
            <a:r>
              <a:rPr lang="tr-TR" sz="1400" dirty="0" err="1"/>
              <a:t>those</a:t>
            </a:r>
            <a:r>
              <a:rPr lang="tr-TR" sz="1400" dirty="0"/>
              <a:t> </a:t>
            </a:r>
            <a:r>
              <a:rPr lang="tr-TR" sz="1400" dirty="0" err="1"/>
              <a:t>still</a:t>
            </a:r>
            <a:r>
              <a:rPr lang="tr-TR" sz="1400" dirty="0"/>
              <a:t> </a:t>
            </a:r>
            <a:r>
              <a:rPr lang="tr-TR" sz="1400" dirty="0" err="1"/>
              <a:t>sold</a:t>
            </a:r>
            <a:r>
              <a:rPr lang="tr-TR" sz="1400" dirty="0"/>
              <a:t> </a:t>
            </a:r>
            <a:r>
              <a:rPr lang="tr-TR" sz="1400" dirty="0" err="1"/>
              <a:t>under</a:t>
            </a:r>
            <a:r>
              <a:rPr lang="tr-TR" sz="1400" dirty="0"/>
              <a:t> a </a:t>
            </a:r>
            <a:r>
              <a:rPr lang="tr-TR" sz="1400" dirty="0" err="1"/>
              <a:t>brand</a:t>
            </a:r>
            <a:r>
              <a:rPr lang="tr-TR" sz="1400" dirty="0"/>
              <a:t> name). </a:t>
            </a:r>
          </a:p>
          <a:p>
            <a:pPr marL="285750" indent="-285750">
              <a:buFont typeface="Wingdings" panose="05000000000000000000" pitchFamily="2" charset="2"/>
              <a:buChar char="§"/>
            </a:pPr>
            <a:endParaRPr lang="tr-TR" sz="1400" dirty="0"/>
          </a:p>
          <a:p>
            <a:pPr marL="285750" indent="-285750">
              <a:buFont typeface="Wingdings" panose="05000000000000000000" pitchFamily="2" charset="2"/>
              <a:buChar char="§"/>
            </a:pPr>
            <a:r>
              <a:rPr lang="tr-TR" sz="1400" dirty="0" err="1"/>
              <a:t>In</a:t>
            </a:r>
            <a:r>
              <a:rPr lang="tr-TR" sz="1400" dirty="0"/>
              <a:t> </a:t>
            </a:r>
            <a:r>
              <a:rPr lang="tr-TR" sz="1400" dirty="0" err="1"/>
              <a:t>order</a:t>
            </a:r>
            <a:r>
              <a:rPr lang="tr-TR" sz="1400" dirty="0"/>
              <a:t> of </a:t>
            </a:r>
            <a:r>
              <a:rPr lang="tr-TR" sz="1400" dirty="0" err="1"/>
              <a:t>number</a:t>
            </a:r>
            <a:r>
              <a:rPr lang="tr-TR" sz="1400" dirty="0"/>
              <a:t> of </a:t>
            </a:r>
            <a:r>
              <a:rPr lang="tr-TR" sz="1400" dirty="0" err="1"/>
              <a:t>prescriptions</a:t>
            </a:r>
            <a:r>
              <a:rPr lang="tr-TR" sz="1400" dirty="0"/>
              <a:t> </a:t>
            </a:r>
            <a:r>
              <a:rPr lang="tr-TR" sz="1400" dirty="0" err="1"/>
              <a:t>written</a:t>
            </a:r>
            <a:r>
              <a:rPr lang="tr-TR" sz="1400" dirty="0"/>
              <a:t> in 2010, </a:t>
            </a:r>
            <a:r>
              <a:rPr lang="tr-TR" sz="1400" dirty="0" err="1"/>
              <a:t>the</a:t>
            </a:r>
            <a:r>
              <a:rPr lang="tr-TR" sz="1400" dirty="0"/>
              <a:t> 10 </a:t>
            </a:r>
            <a:r>
              <a:rPr lang="tr-TR" sz="1400" dirty="0" err="1"/>
              <a:t>most-prescribed</a:t>
            </a:r>
            <a:r>
              <a:rPr lang="tr-TR" sz="1400" dirty="0"/>
              <a:t> </a:t>
            </a:r>
            <a:r>
              <a:rPr lang="tr-TR" sz="1400" dirty="0" err="1"/>
              <a:t>drugs</a:t>
            </a:r>
            <a:r>
              <a:rPr lang="tr-TR" sz="1400" dirty="0"/>
              <a:t> in </a:t>
            </a:r>
            <a:r>
              <a:rPr lang="tr-TR" sz="1400" dirty="0" err="1"/>
              <a:t>the</a:t>
            </a:r>
            <a:r>
              <a:rPr lang="tr-TR" sz="1400" dirty="0"/>
              <a:t> U.S. </a:t>
            </a:r>
            <a:r>
              <a:rPr lang="tr-TR" sz="1400" dirty="0" err="1"/>
              <a:t>are</a:t>
            </a:r>
            <a:r>
              <a:rPr lang="tr-TR" sz="1400" dirty="0"/>
              <a:t>:</a:t>
            </a:r>
          </a:p>
          <a:p>
            <a:pPr marL="285750" indent="-285750">
              <a:buFont typeface="Wingdings" panose="05000000000000000000" pitchFamily="2" charset="2"/>
              <a:buChar char="§"/>
            </a:pPr>
            <a:endParaRPr lang="tr-TR" sz="1400" dirty="0"/>
          </a:p>
          <a:p>
            <a:pPr marL="285750" indent="-285750">
              <a:buFont typeface="Wingdings" panose="05000000000000000000" pitchFamily="2" charset="2"/>
              <a:buChar char="§"/>
            </a:pPr>
            <a:r>
              <a:rPr lang="tr-TR" sz="1400" dirty="0" err="1">
                <a:solidFill>
                  <a:srgbClr val="C00000"/>
                </a:solidFill>
              </a:rPr>
              <a:t>Hydrocodone</a:t>
            </a:r>
            <a:r>
              <a:rPr lang="tr-TR" sz="1400" dirty="0"/>
              <a:t> (</a:t>
            </a:r>
            <a:r>
              <a:rPr lang="tr-TR" sz="1400" dirty="0" err="1"/>
              <a:t>combined</a:t>
            </a:r>
            <a:r>
              <a:rPr lang="tr-TR" sz="1400" dirty="0"/>
              <a:t> </a:t>
            </a:r>
            <a:r>
              <a:rPr lang="tr-TR" sz="1400" dirty="0" err="1"/>
              <a:t>with</a:t>
            </a:r>
            <a:r>
              <a:rPr lang="tr-TR" sz="1400" dirty="0"/>
              <a:t> </a:t>
            </a:r>
            <a:r>
              <a:rPr lang="tr-TR" sz="1400" dirty="0" err="1"/>
              <a:t>acetaminophen</a:t>
            </a:r>
            <a:r>
              <a:rPr lang="tr-TR" sz="1400" dirty="0"/>
              <a:t>) -- 131.2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t>Generic</a:t>
            </a:r>
            <a:r>
              <a:rPr lang="tr-TR" sz="1400" dirty="0"/>
              <a:t> </a:t>
            </a:r>
            <a:r>
              <a:rPr lang="tr-TR" sz="1400" dirty="0" err="1"/>
              <a:t>Zocor</a:t>
            </a:r>
            <a:r>
              <a:rPr lang="tr-TR" sz="1400" dirty="0"/>
              <a:t> (</a:t>
            </a:r>
            <a:r>
              <a:rPr lang="tr-TR" sz="1400" dirty="0" err="1">
                <a:solidFill>
                  <a:srgbClr val="FFC000"/>
                </a:solidFill>
              </a:rPr>
              <a:t>simvastatin</a:t>
            </a:r>
            <a:r>
              <a:rPr lang="tr-TR" sz="1400" dirty="0"/>
              <a:t>), a </a:t>
            </a:r>
            <a:r>
              <a:rPr lang="tr-TR" sz="1400" dirty="0" err="1"/>
              <a:t>cholesterol-lowering</a:t>
            </a:r>
            <a:r>
              <a:rPr lang="tr-TR" sz="1400" dirty="0"/>
              <a:t> </a:t>
            </a:r>
            <a:r>
              <a:rPr lang="tr-TR" sz="1400" dirty="0" err="1"/>
              <a:t>statin</a:t>
            </a:r>
            <a:r>
              <a:rPr lang="tr-TR" sz="1400" dirty="0"/>
              <a:t> </a:t>
            </a:r>
            <a:r>
              <a:rPr lang="tr-TR" sz="1400" dirty="0" err="1"/>
              <a:t>drug</a:t>
            </a:r>
            <a:r>
              <a:rPr lang="tr-TR" sz="1400" dirty="0"/>
              <a:t> -- 94.1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solidFill>
                  <a:srgbClr val="C00000"/>
                </a:solidFill>
              </a:rPr>
              <a:t>Lisinopril</a:t>
            </a:r>
            <a:r>
              <a:rPr lang="tr-TR" sz="1400" dirty="0">
                <a:solidFill>
                  <a:srgbClr val="C00000"/>
                </a:solidFill>
              </a:rPr>
              <a:t> </a:t>
            </a:r>
            <a:r>
              <a:rPr lang="tr-TR" sz="1400" dirty="0"/>
              <a:t>(</a:t>
            </a:r>
            <a:r>
              <a:rPr lang="tr-TR" sz="1400" dirty="0" err="1"/>
              <a:t>brand</a:t>
            </a:r>
            <a:r>
              <a:rPr lang="tr-TR" sz="1400" dirty="0"/>
              <a:t> </a:t>
            </a:r>
            <a:r>
              <a:rPr lang="tr-TR" sz="1400" dirty="0" err="1"/>
              <a:t>names</a:t>
            </a:r>
            <a:r>
              <a:rPr lang="tr-TR" sz="1400" dirty="0"/>
              <a:t> </a:t>
            </a:r>
            <a:r>
              <a:rPr lang="tr-TR" sz="1400" dirty="0" err="1"/>
              <a:t>include</a:t>
            </a:r>
            <a:r>
              <a:rPr lang="tr-TR" sz="1400" dirty="0"/>
              <a:t> </a:t>
            </a:r>
            <a:r>
              <a:rPr lang="tr-TR" sz="1400" dirty="0" err="1"/>
              <a:t>Prinivil</a:t>
            </a:r>
            <a:r>
              <a:rPr lang="tr-TR" sz="1400" dirty="0"/>
              <a:t> </a:t>
            </a:r>
            <a:r>
              <a:rPr lang="tr-TR" sz="1400" dirty="0" err="1"/>
              <a:t>and</a:t>
            </a:r>
            <a:r>
              <a:rPr lang="tr-TR" sz="1400" dirty="0"/>
              <a:t> </a:t>
            </a:r>
            <a:r>
              <a:rPr lang="tr-TR" sz="1400" dirty="0" err="1"/>
              <a:t>Zestril</a:t>
            </a:r>
            <a:r>
              <a:rPr lang="tr-TR" sz="1400" dirty="0"/>
              <a:t>), a </a:t>
            </a:r>
            <a:r>
              <a:rPr lang="tr-TR" sz="1400" dirty="0" err="1"/>
              <a:t>blood</a:t>
            </a:r>
            <a:r>
              <a:rPr lang="tr-TR" sz="1400" dirty="0"/>
              <a:t> </a:t>
            </a:r>
            <a:r>
              <a:rPr lang="tr-TR" sz="1400" dirty="0" err="1"/>
              <a:t>pressure</a:t>
            </a:r>
            <a:r>
              <a:rPr lang="tr-TR" sz="1400" dirty="0"/>
              <a:t> </a:t>
            </a:r>
            <a:r>
              <a:rPr lang="tr-TR" sz="1400" dirty="0" err="1"/>
              <a:t>drug</a:t>
            </a:r>
            <a:r>
              <a:rPr lang="tr-TR" sz="1400" dirty="0"/>
              <a:t> -- 87.4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t>Generic</a:t>
            </a:r>
            <a:r>
              <a:rPr lang="tr-TR" sz="1400" dirty="0"/>
              <a:t> </a:t>
            </a:r>
            <a:r>
              <a:rPr lang="tr-TR" sz="1400" dirty="0" err="1"/>
              <a:t>Synthroid</a:t>
            </a:r>
            <a:r>
              <a:rPr lang="tr-TR" sz="1400" dirty="0"/>
              <a:t> (</a:t>
            </a:r>
            <a:r>
              <a:rPr lang="tr-TR" sz="1400" dirty="0" err="1">
                <a:solidFill>
                  <a:srgbClr val="FFC000"/>
                </a:solidFill>
              </a:rPr>
              <a:t>levothyroxine</a:t>
            </a:r>
            <a:r>
              <a:rPr lang="tr-TR" sz="1400" dirty="0">
                <a:solidFill>
                  <a:srgbClr val="FFC000"/>
                </a:solidFill>
              </a:rPr>
              <a:t> </a:t>
            </a:r>
            <a:r>
              <a:rPr lang="tr-TR" sz="1400" dirty="0" err="1">
                <a:solidFill>
                  <a:srgbClr val="FFC000"/>
                </a:solidFill>
              </a:rPr>
              <a:t>sodium</a:t>
            </a:r>
            <a:r>
              <a:rPr lang="tr-TR" sz="1400" dirty="0"/>
              <a:t>), </a:t>
            </a:r>
            <a:r>
              <a:rPr lang="tr-TR" sz="1400" dirty="0" err="1"/>
              <a:t>synthetic</a:t>
            </a:r>
            <a:r>
              <a:rPr lang="tr-TR" sz="1400" dirty="0"/>
              <a:t> </a:t>
            </a:r>
            <a:r>
              <a:rPr lang="tr-TR" sz="1400" dirty="0" err="1"/>
              <a:t>thyroid</a:t>
            </a:r>
            <a:r>
              <a:rPr lang="tr-TR" sz="1400" dirty="0"/>
              <a:t> </a:t>
            </a:r>
            <a:r>
              <a:rPr lang="tr-TR" sz="1400" dirty="0" err="1"/>
              <a:t>hormone</a:t>
            </a:r>
            <a:r>
              <a:rPr lang="tr-TR" sz="1400" dirty="0"/>
              <a:t> -- 70.5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t>Generic</a:t>
            </a:r>
            <a:r>
              <a:rPr lang="tr-TR" sz="1400" dirty="0"/>
              <a:t> </a:t>
            </a:r>
            <a:r>
              <a:rPr lang="tr-TR" sz="1400" dirty="0" err="1">
                <a:solidFill>
                  <a:srgbClr val="C00000"/>
                </a:solidFill>
              </a:rPr>
              <a:t>Norvasc</a:t>
            </a:r>
            <a:r>
              <a:rPr lang="tr-TR" sz="1400" dirty="0"/>
              <a:t> (</a:t>
            </a:r>
            <a:r>
              <a:rPr lang="tr-TR" sz="1400" dirty="0" err="1"/>
              <a:t>amlodipine</a:t>
            </a:r>
            <a:r>
              <a:rPr lang="tr-TR" sz="1400" dirty="0"/>
              <a:t> </a:t>
            </a:r>
            <a:r>
              <a:rPr lang="tr-TR" sz="1400" dirty="0" err="1"/>
              <a:t>besylate</a:t>
            </a:r>
            <a:r>
              <a:rPr lang="tr-TR" sz="1400" dirty="0"/>
              <a:t>), an </a:t>
            </a:r>
            <a:r>
              <a:rPr lang="tr-TR" sz="1400" dirty="0" err="1"/>
              <a:t>angina</a:t>
            </a:r>
            <a:r>
              <a:rPr lang="tr-TR" sz="1400" dirty="0"/>
              <a:t>/</a:t>
            </a:r>
            <a:r>
              <a:rPr lang="tr-TR" sz="1400" dirty="0" err="1"/>
              <a:t>blood</a:t>
            </a:r>
            <a:r>
              <a:rPr lang="tr-TR" sz="1400" dirty="0"/>
              <a:t> </a:t>
            </a:r>
            <a:r>
              <a:rPr lang="tr-TR" sz="1400" dirty="0" err="1"/>
              <a:t>pressure</a:t>
            </a:r>
            <a:r>
              <a:rPr lang="tr-TR" sz="1400" dirty="0"/>
              <a:t> </a:t>
            </a:r>
            <a:r>
              <a:rPr lang="tr-TR" sz="1400" dirty="0" err="1"/>
              <a:t>drug</a:t>
            </a:r>
            <a:r>
              <a:rPr lang="tr-TR" sz="1400" dirty="0"/>
              <a:t> -- 57.2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t>Generic</a:t>
            </a:r>
            <a:r>
              <a:rPr lang="tr-TR" sz="1400" dirty="0"/>
              <a:t> </a:t>
            </a:r>
            <a:r>
              <a:rPr lang="tr-TR" sz="1400" dirty="0" err="1">
                <a:solidFill>
                  <a:srgbClr val="FFC000"/>
                </a:solidFill>
              </a:rPr>
              <a:t>Prilosec</a:t>
            </a:r>
            <a:r>
              <a:rPr lang="tr-TR" sz="1400" dirty="0">
                <a:solidFill>
                  <a:srgbClr val="FFC000"/>
                </a:solidFill>
              </a:rPr>
              <a:t> (</a:t>
            </a:r>
            <a:r>
              <a:rPr lang="tr-TR" sz="1400" dirty="0" err="1"/>
              <a:t>omeprazole</a:t>
            </a:r>
            <a:r>
              <a:rPr lang="tr-TR" sz="1400" dirty="0"/>
              <a:t>), an </a:t>
            </a:r>
            <a:r>
              <a:rPr lang="tr-TR" sz="1400" dirty="0" err="1"/>
              <a:t>antacid</a:t>
            </a:r>
            <a:r>
              <a:rPr lang="tr-TR" sz="1400" dirty="0"/>
              <a:t> </a:t>
            </a:r>
            <a:r>
              <a:rPr lang="tr-TR" sz="1400" dirty="0" err="1"/>
              <a:t>drug</a:t>
            </a:r>
            <a:r>
              <a:rPr lang="tr-TR" sz="1400" dirty="0"/>
              <a:t> -- 53.4 </a:t>
            </a:r>
            <a:r>
              <a:rPr lang="tr-TR" sz="1400" dirty="0" err="1"/>
              <a:t>million</a:t>
            </a:r>
            <a:r>
              <a:rPr lang="tr-TR" sz="1400" dirty="0"/>
              <a:t> </a:t>
            </a:r>
            <a:r>
              <a:rPr lang="tr-TR" sz="1400" dirty="0" err="1"/>
              <a:t>prescriptions</a:t>
            </a:r>
            <a:r>
              <a:rPr lang="tr-TR" sz="1400" dirty="0"/>
              <a:t> (</a:t>
            </a:r>
            <a:r>
              <a:rPr lang="tr-TR" sz="1400" dirty="0" err="1"/>
              <a:t>does</a:t>
            </a:r>
            <a:r>
              <a:rPr lang="tr-TR" sz="1400" dirty="0"/>
              <a:t> not </a:t>
            </a:r>
            <a:r>
              <a:rPr lang="tr-TR" sz="1400" dirty="0" err="1"/>
              <a:t>include</a:t>
            </a:r>
            <a:r>
              <a:rPr lang="tr-TR" sz="1400" dirty="0"/>
              <a:t> </a:t>
            </a:r>
            <a:r>
              <a:rPr lang="tr-TR" sz="1400" dirty="0" err="1"/>
              <a:t>over-the-counter</a:t>
            </a:r>
            <a:r>
              <a:rPr lang="tr-TR" sz="1400" dirty="0"/>
              <a:t> </a:t>
            </a:r>
            <a:r>
              <a:rPr lang="tr-TR" sz="1400" dirty="0" err="1"/>
              <a:t>sales</a:t>
            </a:r>
            <a:r>
              <a:rPr lang="tr-TR" sz="1400" dirty="0"/>
              <a:t>)</a:t>
            </a:r>
          </a:p>
          <a:p>
            <a:pPr marL="285750" indent="-285750">
              <a:buFont typeface="Wingdings" panose="05000000000000000000" pitchFamily="2" charset="2"/>
              <a:buChar char="§"/>
            </a:pPr>
            <a:r>
              <a:rPr lang="tr-TR" sz="1400" dirty="0" err="1">
                <a:solidFill>
                  <a:srgbClr val="FF0000"/>
                </a:solidFill>
              </a:rPr>
              <a:t>Azithromyci</a:t>
            </a:r>
            <a:r>
              <a:rPr lang="tr-TR" sz="1400" dirty="0" err="1">
                <a:solidFill>
                  <a:srgbClr val="FFC000"/>
                </a:solidFill>
              </a:rPr>
              <a:t>n</a:t>
            </a:r>
            <a:r>
              <a:rPr lang="tr-TR" sz="1400" dirty="0">
                <a:solidFill>
                  <a:srgbClr val="FFC000"/>
                </a:solidFill>
              </a:rPr>
              <a:t> (</a:t>
            </a:r>
            <a:r>
              <a:rPr lang="tr-TR" sz="1400" dirty="0" err="1">
                <a:solidFill>
                  <a:srgbClr val="FFC000"/>
                </a:solidFill>
              </a:rPr>
              <a:t>brand</a:t>
            </a:r>
            <a:r>
              <a:rPr lang="tr-TR" sz="1400" dirty="0">
                <a:solidFill>
                  <a:srgbClr val="FFC000"/>
                </a:solidFill>
              </a:rPr>
              <a:t> </a:t>
            </a:r>
            <a:r>
              <a:rPr lang="tr-TR" sz="1400" dirty="0" err="1">
                <a:solidFill>
                  <a:srgbClr val="FFC000"/>
                </a:solidFill>
              </a:rPr>
              <a:t>names</a:t>
            </a:r>
            <a:r>
              <a:rPr lang="tr-TR" sz="1400" dirty="0">
                <a:solidFill>
                  <a:srgbClr val="FFC000"/>
                </a:solidFill>
              </a:rPr>
              <a:t> </a:t>
            </a:r>
            <a:r>
              <a:rPr lang="tr-TR" sz="1400" dirty="0" err="1">
                <a:solidFill>
                  <a:srgbClr val="FFC000"/>
                </a:solidFill>
              </a:rPr>
              <a:t>include</a:t>
            </a:r>
            <a:r>
              <a:rPr lang="tr-TR" sz="1400" dirty="0">
                <a:solidFill>
                  <a:srgbClr val="FFC000"/>
                </a:solidFill>
              </a:rPr>
              <a:t> Z-Pak </a:t>
            </a:r>
            <a:r>
              <a:rPr lang="tr-TR" sz="1400" dirty="0" err="1">
                <a:solidFill>
                  <a:srgbClr val="FFC000"/>
                </a:solidFill>
              </a:rPr>
              <a:t>and</a:t>
            </a:r>
            <a:r>
              <a:rPr lang="tr-TR" sz="1400" dirty="0">
                <a:solidFill>
                  <a:srgbClr val="FFC000"/>
                </a:solidFill>
              </a:rPr>
              <a:t> </a:t>
            </a:r>
            <a:r>
              <a:rPr lang="tr-TR" sz="1400" dirty="0" err="1">
                <a:solidFill>
                  <a:srgbClr val="FFC000"/>
                </a:solidFill>
              </a:rPr>
              <a:t>Zithromax</a:t>
            </a:r>
            <a:r>
              <a:rPr lang="tr-TR" sz="1400" dirty="0">
                <a:solidFill>
                  <a:srgbClr val="FFC000"/>
                </a:solidFill>
              </a:rPr>
              <a:t>), an </a:t>
            </a:r>
            <a:r>
              <a:rPr lang="tr-TR" sz="1400" dirty="0" err="1">
                <a:solidFill>
                  <a:srgbClr val="FFC000"/>
                </a:solidFill>
              </a:rPr>
              <a:t>antibiotic</a:t>
            </a:r>
            <a:r>
              <a:rPr lang="tr-TR" sz="1400" dirty="0">
                <a:solidFill>
                  <a:srgbClr val="FFC000"/>
                </a:solidFill>
              </a:rPr>
              <a:t> -- 52.6 </a:t>
            </a:r>
            <a:r>
              <a:rPr lang="tr-TR" sz="1400" dirty="0" err="1">
                <a:solidFill>
                  <a:srgbClr val="FFC000"/>
                </a:solidFill>
              </a:rPr>
              <a:t>million</a:t>
            </a:r>
            <a:r>
              <a:rPr lang="tr-TR" sz="1400" dirty="0">
                <a:solidFill>
                  <a:srgbClr val="FFC000"/>
                </a:solidFill>
              </a:rPr>
              <a:t> </a:t>
            </a:r>
            <a:r>
              <a:rPr lang="tr-TR" sz="1400" dirty="0" err="1">
                <a:solidFill>
                  <a:srgbClr val="FFC000"/>
                </a:solidFill>
              </a:rPr>
              <a:t>prescriptions</a:t>
            </a:r>
            <a:endParaRPr lang="tr-TR" sz="1400" dirty="0">
              <a:solidFill>
                <a:srgbClr val="FFC000"/>
              </a:solidFill>
            </a:endParaRPr>
          </a:p>
          <a:p>
            <a:pPr marL="285750" indent="-285750">
              <a:buFont typeface="Wingdings" panose="05000000000000000000" pitchFamily="2" charset="2"/>
              <a:buChar char="§"/>
            </a:pPr>
            <a:r>
              <a:rPr lang="tr-TR" sz="1400" dirty="0" err="1">
                <a:solidFill>
                  <a:srgbClr val="FFC000"/>
                </a:solidFill>
              </a:rPr>
              <a:t>Amoxicillin</a:t>
            </a:r>
            <a:r>
              <a:rPr lang="tr-TR" sz="1400" dirty="0">
                <a:solidFill>
                  <a:srgbClr val="FFC000"/>
                </a:solidFill>
              </a:rPr>
              <a:t> </a:t>
            </a:r>
            <a:r>
              <a:rPr lang="tr-TR" sz="1400" dirty="0"/>
              <a:t>(</a:t>
            </a:r>
            <a:r>
              <a:rPr lang="tr-TR" sz="1400" dirty="0" err="1"/>
              <a:t>various</a:t>
            </a:r>
            <a:r>
              <a:rPr lang="tr-TR" sz="1400" dirty="0"/>
              <a:t> </a:t>
            </a:r>
            <a:r>
              <a:rPr lang="tr-TR" sz="1400" dirty="0" err="1"/>
              <a:t>brand</a:t>
            </a:r>
            <a:r>
              <a:rPr lang="tr-TR" sz="1400" dirty="0"/>
              <a:t> </a:t>
            </a:r>
            <a:r>
              <a:rPr lang="tr-TR" sz="1400" dirty="0" err="1"/>
              <a:t>names</a:t>
            </a:r>
            <a:r>
              <a:rPr lang="tr-TR" sz="1400" dirty="0"/>
              <a:t>), an </a:t>
            </a:r>
            <a:r>
              <a:rPr lang="tr-TR" sz="1400" dirty="0" err="1"/>
              <a:t>antibiotic</a:t>
            </a:r>
            <a:r>
              <a:rPr lang="tr-TR" sz="1400" dirty="0"/>
              <a:t> -- 52.3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t>Generic</a:t>
            </a:r>
            <a:r>
              <a:rPr lang="tr-TR" sz="1400" dirty="0"/>
              <a:t> </a:t>
            </a:r>
            <a:r>
              <a:rPr lang="tr-TR" sz="1400" dirty="0" err="1"/>
              <a:t>Glucophage</a:t>
            </a:r>
            <a:r>
              <a:rPr lang="tr-TR" sz="1400" dirty="0"/>
              <a:t> (</a:t>
            </a:r>
            <a:r>
              <a:rPr lang="tr-TR" sz="1400" dirty="0" err="1">
                <a:solidFill>
                  <a:srgbClr val="FF0000"/>
                </a:solidFill>
              </a:rPr>
              <a:t>metformin</a:t>
            </a:r>
            <a:r>
              <a:rPr lang="tr-TR" sz="1400" dirty="0"/>
              <a:t>), a </a:t>
            </a:r>
            <a:r>
              <a:rPr lang="tr-TR" sz="1400" dirty="0" err="1"/>
              <a:t>diabetes</a:t>
            </a:r>
            <a:r>
              <a:rPr lang="tr-TR" sz="1400" dirty="0"/>
              <a:t> </a:t>
            </a:r>
            <a:r>
              <a:rPr lang="tr-TR" sz="1400" dirty="0" err="1"/>
              <a:t>drug</a:t>
            </a:r>
            <a:r>
              <a:rPr lang="tr-TR" sz="1400" dirty="0"/>
              <a:t> -- 48.3 </a:t>
            </a:r>
            <a:r>
              <a:rPr lang="tr-TR" sz="1400" dirty="0" err="1"/>
              <a:t>million</a:t>
            </a:r>
            <a:r>
              <a:rPr lang="tr-TR" sz="1400" dirty="0"/>
              <a:t> </a:t>
            </a:r>
            <a:r>
              <a:rPr lang="tr-TR" sz="1400" dirty="0" err="1"/>
              <a:t>prescriptions</a:t>
            </a:r>
            <a:endParaRPr lang="tr-TR" sz="1400" dirty="0"/>
          </a:p>
          <a:p>
            <a:pPr marL="285750" indent="-285750">
              <a:buFont typeface="Wingdings" panose="05000000000000000000" pitchFamily="2" charset="2"/>
              <a:buChar char="§"/>
            </a:pPr>
            <a:r>
              <a:rPr lang="tr-TR" sz="1400" dirty="0" err="1">
                <a:solidFill>
                  <a:srgbClr val="FFC000"/>
                </a:solidFill>
              </a:rPr>
              <a:t>Hydrochlorothiazide</a:t>
            </a:r>
            <a:r>
              <a:rPr lang="tr-TR" sz="1400" dirty="0">
                <a:solidFill>
                  <a:srgbClr val="FFC000"/>
                </a:solidFill>
              </a:rPr>
              <a:t> </a:t>
            </a:r>
            <a:r>
              <a:rPr lang="tr-TR" sz="1400" dirty="0"/>
              <a:t>(</a:t>
            </a:r>
            <a:r>
              <a:rPr lang="tr-TR" sz="1400" dirty="0" err="1"/>
              <a:t>various</a:t>
            </a:r>
            <a:r>
              <a:rPr lang="tr-TR" sz="1400" dirty="0"/>
              <a:t> </a:t>
            </a:r>
            <a:r>
              <a:rPr lang="tr-TR" sz="1400" dirty="0" err="1"/>
              <a:t>brand</a:t>
            </a:r>
            <a:r>
              <a:rPr lang="tr-TR" sz="1400" dirty="0"/>
              <a:t> </a:t>
            </a:r>
            <a:r>
              <a:rPr lang="tr-TR" sz="1400" dirty="0" err="1"/>
              <a:t>names</a:t>
            </a:r>
            <a:r>
              <a:rPr lang="tr-TR" sz="1400" dirty="0"/>
              <a:t>), a </a:t>
            </a:r>
            <a:r>
              <a:rPr lang="tr-TR" sz="1400" dirty="0" err="1"/>
              <a:t>water</a:t>
            </a:r>
            <a:r>
              <a:rPr lang="tr-TR" sz="1400" dirty="0"/>
              <a:t> </a:t>
            </a:r>
            <a:r>
              <a:rPr lang="tr-TR" sz="1400" dirty="0" err="1"/>
              <a:t>pill</a:t>
            </a:r>
            <a:r>
              <a:rPr lang="tr-TR" sz="1400" dirty="0"/>
              <a:t> </a:t>
            </a:r>
            <a:r>
              <a:rPr lang="tr-TR" sz="1400" dirty="0" err="1"/>
              <a:t>used</a:t>
            </a:r>
            <a:r>
              <a:rPr lang="tr-TR" sz="1400" dirty="0"/>
              <a:t> </a:t>
            </a:r>
            <a:r>
              <a:rPr lang="tr-TR" sz="1400" dirty="0" err="1"/>
              <a:t>to</a:t>
            </a:r>
            <a:r>
              <a:rPr lang="tr-TR" sz="1400" dirty="0"/>
              <a:t> </a:t>
            </a:r>
            <a:r>
              <a:rPr lang="tr-TR" sz="1400" dirty="0" err="1"/>
              <a:t>lower</a:t>
            </a:r>
            <a:r>
              <a:rPr lang="tr-TR" sz="1400" dirty="0"/>
              <a:t> </a:t>
            </a:r>
            <a:r>
              <a:rPr lang="tr-TR" sz="1400" dirty="0" err="1"/>
              <a:t>blood</a:t>
            </a:r>
            <a:r>
              <a:rPr lang="tr-TR" sz="1400" dirty="0"/>
              <a:t> </a:t>
            </a:r>
            <a:r>
              <a:rPr lang="tr-TR" sz="1400" dirty="0" err="1"/>
              <a:t>pressure</a:t>
            </a:r>
            <a:r>
              <a:rPr lang="tr-TR" sz="1400" dirty="0"/>
              <a:t> -- 47.8 </a:t>
            </a:r>
            <a:r>
              <a:rPr lang="tr-TR" sz="1400" dirty="0" err="1"/>
              <a:t>million</a:t>
            </a:r>
            <a:r>
              <a:rPr lang="tr-TR" sz="1400" dirty="0"/>
              <a:t> </a:t>
            </a:r>
            <a:r>
              <a:rPr lang="tr-TR" sz="1400" dirty="0" err="1"/>
              <a:t>prescriptions</a:t>
            </a:r>
            <a:r>
              <a:rPr lang="tr-TR" sz="1400" dirty="0"/>
              <a:t>.</a:t>
            </a:r>
          </a:p>
          <a:p>
            <a:pPr marL="285750" indent="-285750">
              <a:buFont typeface="Wingdings" panose="05000000000000000000" pitchFamily="2" charset="2"/>
              <a:buChar char="§"/>
            </a:pPr>
            <a:endParaRPr lang="tr-TR" sz="1400" dirty="0"/>
          </a:p>
        </p:txBody>
      </p:sp>
    </p:spTree>
    <p:extLst>
      <p:ext uri="{BB962C8B-B14F-4D97-AF65-F5344CB8AC3E}">
        <p14:creationId xmlns:p14="http://schemas.microsoft.com/office/powerpoint/2010/main" val="14377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476672"/>
            <a:ext cx="8424936" cy="5693866"/>
          </a:xfrm>
          <a:prstGeom prst="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r>
              <a:rPr lang="tr-TR" sz="1400" b="1" dirty="0">
                <a:solidFill>
                  <a:srgbClr val="FFC000"/>
                </a:solidFill>
              </a:rPr>
              <a:t>Top 100 </a:t>
            </a:r>
            <a:r>
              <a:rPr lang="tr-TR" sz="1400" b="1" dirty="0" err="1">
                <a:solidFill>
                  <a:srgbClr val="FFC000"/>
                </a:solidFill>
              </a:rPr>
              <a:t>Most</a:t>
            </a:r>
            <a:r>
              <a:rPr lang="tr-TR" sz="1400" b="1" dirty="0">
                <a:solidFill>
                  <a:srgbClr val="FFC000"/>
                </a:solidFill>
              </a:rPr>
              <a:t> </a:t>
            </a:r>
            <a:r>
              <a:rPr lang="tr-TR" sz="1400" b="1" dirty="0" err="1">
                <a:solidFill>
                  <a:srgbClr val="FFC000"/>
                </a:solidFill>
              </a:rPr>
              <a:t>Prescribed</a:t>
            </a:r>
            <a:r>
              <a:rPr lang="tr-TR" sz="1400" b="1" dirty="0">
                <a:solidFill>
                  <a:srgbClr val="FFC000"/>
                </a:solidFill>
              </a:rPr>
              <a:t>, Top </a:t>
            </a:r>
            <a:r>
              <a:rPr lang="tr-TR" sz="1400" b="1" dirty="0" err="1">
                <a:solidFill>
                  <a:srgbClr val="FFC000"/>
                </a:solidFill>
              </a:rPr>
              <a:t>Selling</a:t>
            </a:r>
            <a:r>
              <a:rPr lang="tr-TR" sz="1400" b="1" dirty="0">
                <a:solidFill>
                  <a:srgbClr val="FFC000"/>
                </a:solidFill>
              </a:rPr>
              <a:t> </a:t>
            </a:r>
            <a:r>
              <a:rPr lang="tr-TR" sz="1400" b="1" dirty="0" err="1">
                <a:solidFill>
                  <a:srgbClr val="FFC000"/>
                </a:solidFill>
              </a:rPr>
              <a:t>Drugs</a:t>
            </a:r>
            <a:endParaRPr lang="tr-TR" sz="1400" b="1" dirty="0">
              <a:solidFill>
                <a:srgbClr val="FFC000"/>
              </a:solidFill>
            </a:endParaRPr>
          </a:p>
          <a:p>
            <a:r>
              <a:rPr lang="tr-TR" sz="1400" dirty="0">
                <a:solidFill>
                  <a:schemeClr val="tx1"/>
                </a:solidFill>
              </a:rPr>
              <a:t>May 13, 2014</a:t>
            </a:r>
          </a:p>
          <a:p>
            <a:endParaRPr lang="tr-TR" sz="1400" dirty="0">
              <a:solidFill>
                <a:schemeClr val="tx1"/>
              </a:solidFill>
            </a:endParaRPr>
          </a:p>
          <a:p>
            <a:r>
              <a:rPr lang="tr-TR" sz="1400" dirty="0" err="1">
                <a:solidFill>
                  <a:schemeClr val="tx1"/>
                </a:solidFill>
              </a:rPr>
              <a:t>The</a:t>
            </a:r>
            <a:r>
              <a:rPr lang="tr-TR" sz="1400" dirty="0">
                <a:solidFill>
                  <a:schemeClr val="tx1"/>
                </a:solidFill>
              </a:rPr>
              <a:t> </a:t>
            </a:r>
            <a:r>
              <a:rPr lang="tr-TR" sz="1400" dirty="0" err="1">
                <a:solidFill>
                  <a:schemeClr val="tx1"/>
                </a:solidFill>
              </a:rPr>
              <a:t>hypothyroid</a:t>
            </a:r>
            <a:r>
              <a:rPr lang="tr-TR" sz="1400" dirty="0">
                <a:solidFill>
                  <a:schemeClr val="tx1"/>
                </a:solidFill>
              </a:rPr>
              <a:t> </a:t>
            </a:r>
            <a:r>
              <a:rPr lang="tr-TR" sz="1400" dirty="0" err="1">
                <a:solidFill>
                  <a:schemeClr val="tx1"/>
                </a:solidFill>
              </a:rPr>
              <a:t>medication</a:t>
            </a:r>
            <a:r>
              <a:rPr lang="tr-TR" sz="1400" dirty="0">
                <a:solidFill>
                  <a:schemeClr val="tx1"/>
                </a:solidFill>
              </a:rPr>
              <a:t> </a:t>
            </a:r>
            <a:r>
              <a:rPr lang="tr-TR" sz="1400" b="1" dirty="0" err="1">
                <a:solidFill>
                  <a:srgbClr val="FFC000"/>
                </a:solidFill>
              </a:rPr>
              <a:t>levothyroxine</a:t>
            </a:r>
            <a:r>
              <a:rPr lang="tr-TR" sz="1400" dirty="0">
                <a:solidFill>
                  <a:schemeClr val="tx1"/>
                </a:solidFill>
              </a:rPr>
              <a:t> (</a:t>
            </a:r>
            <a:r>
              <a:rPr lang="tr-TR" sz="1400" i="1" dirty="0" err="1">
                <a:solidFill>
                  <a:schemeClr val="tx1"/>
                </a:solidFill>
              </a:rPr>
              <a:t>Synthroid</a:t>
            </a:r>
            <a:r>
              <a:rPr lang="tr-TR" sz="1400" dirty="0">
                <a:solidFill>
                  <a:schemeClr val="tx1"/>
                </a:solidFill>
              </a:rPr>
              <a:t>, </a:t>
            </a:r>
            <a:r>
              <a:rPr lang="tr-TR" sz="1400" dirty="0" err="1">
                <a:solidFill>
                  <a:schemeClr val="tx1"/>
                </a:solidFill>
              </a:rPr>
              <a:t>AbbVie</a:t>
            </a:r>
            <a:r>
              <a:rPr lang="tr-TR" sz="1400" dirty="0">
                <a:solidFill>
                  <a:schemeClr val="tx1"/>
                </a:solidFill>
              </a:rPr>
              <a:t>) </a:t>
            </a:r>
            <a:r>
              <a:rPr lang="tr-TR" sz="1400" dirty="0" err="1">
                <a:solidFill>
                  <a:schemeClr val="tx1"/>
                </a:solidFill>
              </a:rPr>
              <a:t>continues</a:t>
            </a:r>
            <a:r>
              <a:rPr lang="tr-TR" sz="1400" dirty="0">
                <a:solidFill>
                  <a:schemeClr val="tx1"/>
                </a:solidFill>
              </a:rPr>
              <a:t> </a:t>
            </a:r>
            <a:r>
              <a:rPr lang="tr-TR" sz="1400" dirty="0" err="1">
                <a:solidFill>
                  <a:schemeClr val="tx1"/>
                </a:solidFill>
              </a:rPr>
              <a:t>to</a:t>
            </a:r>
            <a:r>
              <a:rPr lang="tr-TR" sz="1400" dirty="0">
                <a:solidFill>
                  <a:schemeClr val="tx1"/>
                </a:solidFill>
              </a:rPr>
              <a:t> be </a:t>
            </a:r>
            <a:r>
              <a:rPr lang="tr-TR" sz="1400" dirty="0" err="1">
                <a:solidFill>
                  <a:schemeClr val="tx1"/>
                </a:solidFill>
              </a:rPr>
              <a:t>the</a:t>
            </a:r>
            <a:r>
              <a:rPr lang="tr-TR" sz="1400" dirty="0">
                <a:solidFill>
                  <a:schemeClr val="tx1"/>
                </a:solidFill>
              </a:rPr>
              <a:t> </a:t>
            </a:r>
            <a:r>
              <a:rPr lang="tr-TR" sz="1400" dirty="0" err="1">
                <a:solidFill>
                  <a:schemeClr val="tx1"/>
                </a:solidFill>
              </a:rPr>
              <a:t>nation's</a:t>
            </a:r>
            <a:r>
              <a:rPr lang="tr-TR" sz="1400" dirty="0">
                <a:solidFill>
                  <a:schemeClr val="tx1"/>
                </a:solidFill>
              </a:rPr>
              <a:t> </a:t>
            </a:r>
            <a:r>
              <a:rPr lang="tr-TR" sz="1400" dirty="0" err="1">
                <a:solidFill>
                  <a:schemeClr val="tx1"/>
                </a:solidFill>
              </a:rPr>
              <a:t>most</a:t>
            </a:r>
            <a:r>
              <a:rPr lang="tr-TR" sz="1400" dirty="0">
                <a:solidFill>
                  <a:schemeClr val="tx1"/>
                </a:solidFill>
              </a:rPr>
              <a:t> </a:t>
            </a:r>
            <a:r>
              <a:rPr lang="tr-TR" sz="1400" dirty="0" err="1">
                <a:solidFill>
                  <a:schemeClr val="tx1"/>
                </a:solidFill>
              </a:rPr>
              <a:t>prescribed</a:t>
            </a:r>
            <a:r>
              <a:rPr lang="tr-TR" sz="1400" dirty="0">
                <a:solidFill>
                  <a:schemeClr val="tx1"/>
                </a:solidFill>
              </a:rPr>
              <a:t> </a:t>
            </a:r>
            <a:r>
              <a:rPr lang="tr-TR" sz="1400" dirty="0" err="1">
                <a:solidFill>
                  <a:schemeClr val="tx1"/>
                </a:solidFill>
              </a:rPr>
              <a:t>drug</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antipsychotic</a:t>
            </a:r>
            <a:r>
              <a:rPr lang="tr-TR" sz="1400" dirty="0">
                <a:solidFill>
                  <a:schemeClr val="tx1"/>
                </a:solidFill>
              </a:rPr>
              <a:t> </a:t>
            </a:r>
            <a:r>
              <a:rPr lang="tr-TR" sz="1400" dirty="0" err="1">
                <a:solidFill>
                  <a:srgbClr val="FFC000"/>
                </a:solidFill>
              </a:rPr>
              <a:t>aripiprazole</a:t>
            </a:r>
            <a:r>
              <a:rPr lang="tr-TR" sz="1400" dirty="0">
                <a:solidFill>
                  <a:schemeClr val="tx1"/>
                </a:solidFill>
              </a:rPr>
              <a:t> (</a:t>
            </a:r>
            <a:r>
              <a:rPr lang="tr-TR" sz="1400" i="1" dirty="0" err="1">
                <a:solidFill>
                  <a:schemeClr val="tx1"/>
                </a:solidFill>
              </a:rPr>
              <a:t>Abilify</a:t>
            </a:r>
            <a:r>
              <a:rPr lang="tr-TR" sz="1400" dirty="0">
                <a:solidFill>
                  <a:schemeClr val="tx1"/>
                </a:solidFill>
              </a:rPr>
              <a:t>, </a:t>
            </a:r>
            <a:r>
              <a:rPr lang="tr-TR" sz="1400" dirty="0" err="1">
                <a:solidFill>
                  <a:schemeClr val="tx1"/>
                </a:solidFill>
              </a:rPr>
              <a:t>Otsuka</a:t>
            </a:r>
            <a:r>
              <a:rPr lang="tr-TR" sz="1400" dirty="0">
                <a:solidFill>
                  <a:schemeClr val="tx1"/>
                </a:solidFill>
              </a:rPr>
              <a:t> </a:t>
            </a:r>
            <a:r>
              <a:rPr lang="tr-TR" sz="1400" dirty="0" err="1">
                <a:solidFill>
                  <a:schemeClr val="tx1"/>
                </a:solidFill>
              </a:rPr>
              <a:t>Pharmaceutical</a:t>
            </a:r>
            <a:r>
              <a:rPr lang="tr-TR" sz="1400" dirty="0">
                <a:solidFill>
                  <a:schemeClr val="tx1"/>
                </a:solidFill>
              </a:rPr>
              <a:t>) </a:t>
            </a:r>
            <a:r>
              <a:rPr lang="tr-TR" sz="1400" dirty="0" err="1">
                <a:solidFill>
                  <a:schemeClr val="tx1"/>
                </a:solidFill>
              </a:rPr>
              <a:t>continues</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have</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highest</a:t>
            </a:r>
            <a:r>
              <a:rPr lang="tr-TR" sz="1400" dirty="0">
                <a:solidFill>
                  <a:schemeClr val="tx1"/>
                </a:solidFill>
              </a:rPr>
              <a:t> </a:t>
            </a:r>
            <a:r>
              <a:rPr lang="tr-TR" sz="1400" dirty="0" err="1">
                <a:solidFill>
                  <a:schemeClr val="tx1"/>
                </a:solidFill>
              </a:rPr>
              <a:t>sales</a:t>
            </a:r>
            <a:r>
              <a:rPr lang="tr-TR" sz="1400" dirty="0">
                <a:solidFill>
                  <a:schemeClr val="tx1"/>
                </a:solidFill>
              </a:rPr>
              <a:t>, at </a:t>
            </a:r>
            <a:r>
              <a:rPr lang="tr-TR" sz="1400" dirty="0" err="1">
                <a:solidFill>
                  <a:schemeClr val="tx1"/>
                </a:solidFill>
              </a:rPr>
              <a:t>nearly</a:t>
            </a:r>
            <a:r>
              <a:rPr lang="tr-TR" sz="1400" dirty="0">
                <a:solidFill>
                  <a:schemeClr val="tx1"/>
                </a:solidFill>
              </a:rPr>
              <a:t> $6.9 </a:t>
            </a:r>
            <a:r>
              <a:rPr lang="tr-TR" sz="1400" dirty="0" err="1">
                <a:solidFill>
                  <a:schemeClr val="tx1"/>
                </a:solidFill>
              </a:rPr>
              <a:t>billion</a:t>
            </a:r>
            <a:r>
              <a:rPr lang="tr-TR" sz="1400" dirty="0">
                <a:solidFill>
                  <a:schemeClr val="tx1"/>
                </a:solidFill>
              </a:rPr>
              <a:t>, </a:t>
            </a:r>
            <a:r>
              <a:rPr lang="tr-TR" sz="1400" dirty="0" err="1">
                <a:solidFill>
                  <a:schemeClr val="tx1"/>
                </a:solidFill>
              </a:rPr>
              <a:t>according</a:t>
            </a:r>
            <a:r>
              <a:rPr lang="tr-TR" sz="1400" dirty="0">
                <a:solidFill>
                  <a:schemeClr val="tx1"/>
                </a:solidFill>
              </a:rPr>
              <a:t> </a:t>
            </a:r>
            <a:r>
              <a:rPr lang="tr-TR" sz="1400" dirty="0" err="1">
                <a:solidFill>
                  <a:schemeClr val="tx1"/>
                </a:solidFill>
              </a:rPr>
              <a:t>to</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latest</a:t>
            </a:r>
            <a:r>
              <a:rPr lang="tr-TR" sz="1400" dirty="0">
                <a:solidFill>
                  <a:schemeClr val="tx1"/>
                </a:solidFill>
              </a:rPr>
              <a:t> data </a:t>
            </a:r>
            <a:r>
              <a:rPr lang="tr-TR" sz="1400" dirty="0" err="1">
                <a:solidFill>
                  <a:schemeClr val="tx1"/>
                </a:solidFill>
              </a:rPr>
              <a:t>from</a:t>
            </a:r>
            <a:r>
              <a:rPr lang="tr-TR" sz="1400" dirty="0">
                <a:solidFill>
                  <a:schemeClr val="tx1"/>
                </a:solidFill>
              </a:rPr>
              <a:t> </a:t>
            </a:r>
            <a:r>
              <a:rPr lang="tr-TR" sz="1400" dirty="0" err="1">
                <a:solidFill>
                  <a:schemeClr val="tx1"/>
                </a:solidFill>
              </a:rPr>
              <a:t>research</a:t>
            </a:r>
            <a:r>
              <a:rPr lang="tr-TR" sz="1400" dirty="0">
                <a:solidFill>
                  <a:schemeClr val="tx1"/>
                </a:solidFill>
              </a:rPr>
              <a:t> </a:t>
            </a:r>
            <a:r>
              <a:rPr lang="tr-TR" sz="1400" dirty="0" err="1">
                <a:solidFill>
                  <a:schemeClr val="tx1"/>
                </a:solidFill>
              </a:rPr>
              <a:t>firm</a:t>
            </a:r>
            <a:r>
              <a:rPr lang="tr-TR" sz="1400" dirty="0">
                <a:solidFill>
                  <a:schemeClr val="tx1"/>
                </a:solidFill>
              </a:rPr>
              <a:t> IMS </a:t>
            </a:r>
            <a:r>
              <a:rPr lang="tr-TR" sz="1400" dirty="0" err="1">
                <a:solidFill>
                  <a:schemeClr val="tx1"/>
                </a:solidFill>
              </a:rPr>
              <a:t>Health.The</a:t>
            </a:r>
            <a:r>
              <a:rPr lang="tr-TR" sz="1400" dirty="0">
                <a:solidFill>
                  <a:schemeClr val="tx1"/>
                </a:solidFill>
              </a:rPr>
              <a:t> data </a:t>
            </a:r>
            <a:r>
              <a:rPr lang="tr-TR" sz="1400" dirty="0" err="1">
                <a:solidFill>
                  <a:schemeClr val="tx1"/>
                </a:solidFill>
              </a:rPr>
              <a:t>reflect</a:t>
            </a:r>
            <a:r>
              <a:rPr lang="tr-TR" sz="1400" dirty="0">
                <a:solidFill>
                  <a:schemeClr val="tx1"/>
                </a:solidFill>
              </a:rPr>
              <a:t> a </a:t>
            </a:r>
            <a:r>
              <a:rPr lang="tr-TR" sz="1400" dirty="0" err="1">
                <a:solidFill>
                  <a:schemeClr val="tx1"/>
                </a:solidFill>
              </a:rPr>
              <a:t>rolling</a:t>
            </a:r>
            <a:r>
              <a:rPr lang="tr-TR" sz="1400" dirty="0">
                <a:solidFill>
                  <a:schemeClr val="tx1"/>
                </a:solidFill>
              </a:rPr>
              <a:t> 12 </a:t>
            </a:r>
            <a:r>
              <a:rPr lang="tr-TR" sz="1400" dirty="0" err="1">
                <a:solidFill>
                  <a:schemeClr val="tx1"/>
                </a:solidFill>
              </a:rPr>
              <a:t>months</a:t>
            </a:r>
            <a:r>
              <a:rPr lang="tr-TR" sz="1400" dirty="0">
                <a:solidFill>
                  <a:schemeClr val="tx1"/>
                </a:solidFill>
              </a:rPr>
              <a:t> of </a:t>
            </a:r>
            <a:r>
              <a:rPr lang="tr-TR" sz="1400" dirty="0" err="1">
                <a:solidFill>
                  <a:schemeClr val="tx1"/>
                </a:solidFill>
              </a:rPr>
              <a:t>history</a:t>
            </a:r>
            <a:r>
              <a:rPr lang="tr-TR" sz="1400" dirty="0">
                <a:solidFill>
                  <a:schemeClr val="tx1"/>
                </a:solidFill>
              </a:rPr>
              <a:t> (April 2013 - </a:t>
            </a:r>
            <a:r>
              <a:rPr lang="tr-TR" sz="1400" dirty="0" err="1">
                <a:solidFill>
                  <a:schemeClr val="tx1"/>
                </a:solidFill>
              </a:rPr>
              <a:t>March</a:t>
            </a:r>
            <a:r>
              <a:rPr lang="tr-TR" sz="1400" dirty="0">
                <a:solidFill>
                  <a:schemeClr val="tx1"/>
                </a:solidFill>
              </a:rPr>
              <a:t> 2014) on </a:t>
            </a:r>
            <a:r>
              <a:rPr lang="tr-TR" sz="1400" dirty="0" err="1">
                <a:solidFill>
                  <a:schemeClr val="tx1"/>
                </a:solidFill>
              </a:rPr>
              <a:t>the</a:t>
            </a:r>
            <a:r>
              <a:rPr lang="tr-TR" sz="1400" dirty="0">
                <a:solidFill>
                  <a:schemeClr val="tx1"/>
                </a:solidFill>
              </a:rPr>
              <a:t> top 100 </a:t>
            </a:r>
            <a:r>
              <a:rPr lang="tr-TR" sz="1400" dirty="0" err="1">
                <a:solidFill>
                  <a:schemeClr val="tx1"/>
                </a:solidFill>
              </a:rPr>
              <a:t>drugs</a:t>
            </a:r>
            <a:r>
              <a:rPr lang="tr-TR" sz="1400" dirty="0">
                <a:solidFill>
                  <a:schemeClr val="tx1"/>
                </a:solidFill>
              </a:rPr>
              <a:t> </a:t>
            </a:r>
            <a:r>
              <a:rPr lang="tr-TR" sz="1400" dirty="0" err="1">
                <a:solidFill>
                  <a:schemeClr val="tx1"/>
                </a:solidFill>
              </a:rPr>
              <a:t>by</a:t>
            </a:r>
            <a:r>
              <a:rPr lang="tr-TR" sz="1400" dirty="0">
                <a:solidFill>
                  <a:schemeClr val="tx1"/>
                </a:solidFill>
              </a:rPr>
              <a:t> total </a:t>
            </a:r>
            <a:r>
              <a:rPr lang="tr-TR" sz="1400" dirty="0" err="1">
                <a:solidFill>
                  <a:schemeClr val="tx1"/>
                </a:solidFill>
              </a:rPr>
              <a:t>sales</a:t>
            </a:r>
            <a:r>
              <a:rPr lang="tr-TR" sz="1400" dirty="0">
                <a:solidFill>
                  <a:schemeClr val="tx1"/>
                </a:solidFill>
              </a:rPr>
              <a:t> </a:t>
            </a:r>
            <a:r>
              <a:rPr lang="tr-TR" sz="1400" dirty="0" err="1">
                <a:solidFill>
                  <a:schemeClr val="tx1"/>
                </a:solidFill>
              </a:rPr>
              <a:t>and</a:t>
            </a:r>
            <a:r>
              <a:rPr lang="tr-TR" sz="1400" dirty="0">
                <a:solidFill>
                  <a:schemeClr val="tx1"/>
                </a:solidFill>
              </a:rPr>
              <a:t> total </a:t>
            </a:r>
            <a:r>
              <a:rPr lang="tr-TR" sz="1400" dirty="0" err="1">
                <a:solidFill>
                  <a:schemeClr val="tx1"/>
                </a:solidFill>
              </a:rPr>
              <a:t>prescriptions</a:t>
            </a:r>
            <a:r>
              <a:rPr lang="tr-TR" sz="1400" dirty="0">
                <a:solidFill>
                  <a:schemeClr val="tx1"/>
                </a:solidFill>
              </a:rPr>
              <a:t> in </a:t>
            </a:r>
            <a:r>
              <a:rPr lang="tr-TR" sz="1400" dirty="0" err="1">
                <a:solidFill>
                  <a:schemeClr val="tx1"/>
                </a:solidFill>
              </a:rPr>
              <a:t>the</a:t>
            </a:r>
            <a:r>
              <a:rPr lang="tr-TR" sz="1400" dirty="0">
                <a:solidFill>
                  <a:schemeClr val="tx1"/>
                </a:solidFill>
              </a:rPr>
              <a:t> United </a:t>
            </a:r>
            <a:r>
              <a:rPr lang="tr-TR" sz="1400" dirty="0" err="1">
                <a:solidFill>
                  <a:schemeClr val="tx1"/>
                </a:solidFill>
              </a:rPr>
              <a:t>States</a:t>
            </a:r>
            <a:r>
              <a:rPr lang="tr-TR" sz="1400" dirty="0">
                <a:solidFill>
                  <a:schemeClr val="tx1"/>
                </a:solidFill>
              </a:rPr>
              <a:t>.</a:t>
            </a:r>
          </a:p>
          <a:p>
            <a:endParaRPr lang="tr-TR" sz="1400" dirty="0">
              <a:solidFill>
                <a:schemeClr val="tx1"/>
              </a:solidFill>
            </a:endParaRPr>
          </a:p>
          <a:p>
            <a:r>
              <a:rPr lang="tr-TR" sz="1400" dirty="0" err="1">
                <a:solidFill>
                  <a:schemeClr val="tx1"/>
                </a:solidFill>
              </a:rPr>
              <a:t>Following</a:t>
            </a:r>
            <a:r>
              <a:rPr lang="tr-TR" sz="1400" dirty="0">
                <a:solidFill>
                  <a:schemeClr val="tx1"/>
                </a:solidFill>
              </a:rPr>
              <a:t> </a:t>
            </a:r>
            <a:r>
              <a:rPr lang="tr-TR" sz="1400" dirty="0" err="1">
                <a:solidFill>
                  <a:srgbClr val="FFC000"/>
                </a:solidFill>
              </a:rPr>
              <a:t>levothyroxine</a:t>
            </a:r>
            <a:r>
              <a:rPr lang="tr-TR" sz="1400" dirty="0">
                <a:solidFill>
                  <a:srgbClr val="FFC000"/>
                </a:solidFill>
              </a:rPr>
              <a:t> </a:t>
            </a:r>
            <a:r>
              <a:rPr lang="tr-TR" sz="1400" dirty="0">
                <a:solidFill>
                  <a:schemeClr val="tx1"/>
                </a:solidFill>
              </a:rPr>
              <a:t>(</a:t>
            </a:r>
            <a:r>
              <a:rPr lang="tr-TR" sz="1400" dirty="0" err="1">
                <a:solidFill>
                  <a:schemeClr val="tx1"/>
                </a:solidFill>
              </a:rPr>
              <a:t>with</a:t>
            </a:r>
            <a:r>
              <a:rPr lang="tr-TR" sz="1400" dirty="0">
                <a:solidFill>
                  <a:schemeClr val="tx1"/>
                </a:solidFill>
              </a:rPr>
              <a:t> </a:t>
            </a:r>
            <a:r>
              <a:rPr lang="tr-TR" sz="1400" dirty="0" err="1">
                <a:solidFill>
                  <a:schemeClr val="tx1"/>
                </a:solidFill>
              </a:rPr>
              <a:t>just</a:t>
            </a:r>
            <a:r>
              <a:rPr lang="tr-TR" sz="1400" dirty="0">
                <a:solidFill>
                  <a:schemeClr val="tx1"/>
                </a:solidFill>
              </a:rPr>
              <a:t> </a:t>
            </a:r>
            <a:r>
              <a:rPr lang="tr-TR" sz="1400" dirty="0" err="1">
                <a:solidFill>
                  <a:schemeClr val="tx1"/>
                </a:solidFill>
              </a:rPr>
              <a:t>more</a:t>
            </a:r>
            <a:r>
              <a:rPr lang="tr-TR" sz="1400" dirty="0">
                <a:solidFill>
                  <a:schemeClr val="tx1"/>
                </a:solidFill>
              </a:rPr>
              <a:t> </a:t>
            </a:r>
            <a:r>
              <a:rPr lang="tr-TR" sz="1400" dirty="0" err="1">
                <a:solidFill>
                  <a:schemeClr val="tx1"/>
                </a:solidFill>
              </a:rPr>
              <a:t>than</a:t>
            </a:r>
            <a:r>
              <a:rPr lang="tr-TR" sz="1400" dirty="0">
                <a:solidFill>
                  <a:schemeClr val="tx1"/>
                </a:solidFill>
              </a:rPr>
              <a:t> 23 </a:t>
            </a:r>
            <a:r>
              <a:rPr lang="tr-TR" sz="1400" dirty="0" err="1">
                <a:solidFill>
                  <a:schemeClr val="tx1"/>
                </a:solidFill>
              </a:rPr>
              <a:t>million</a:t>
            </a:r>
            <a:r>
              <a:rPr lang="tr-TR" sz="1400" dirty="0">
                <a:solidFill>
                  <a:schemeClr val="tx1"/>
                </a:solidFill>
              </a:rPr>
              <a:t> </a:t>
            </a:r>
            <a:r>
              <a:rPr lang="tr-TR" sz="1400" dirty="0" err="1">
                <a:solidFill>
                  <a:schemeClr val="tx1"/>
                </a:solidFill>
              </a:rPr>
              <a:t>prescriptions</a:t>
            </a:r>
            <a:r>
              <a:rPr lang="tr-TR" sz="1400" dirty="0">
                <a:solidFill>
                  <a:schemeClr val="tx1"/>
                </a:solidFill>
              </a:rPr>
              <a:t>) as </a:t>
            </a:r>
            <a:r>
              <a:rPr lang="tr-TR" sz="1400" dirty="0" err="1">
                <a:solidFill>
                  <a:schemeClr val="tx1"/>
                </a:solidFill>
              </a:rPr>
              <a:t>most</a:t>
            </a:r>
            <a:r>
              <a:rPr lang="tr-TR" sz="1400" dirty="0">
                <a:solidFill>
                  <a:schemeClr val="tx1"/>
                </a:solidFill>
              </a:rPr>
              <a:t> </a:t>
            </a:r>
            <a:r>
              <a:rPr lang="tr-TR" sz="1400" dirty="0" err="1">
                <a:solidFill>
                  <a:schemeClr val="tx1"/>
                </a:solidFill>
              </a:rPr>
              <a:t>prescribed</a:t>
            </a:r>
            <a:r>
              <a:rPr lang="tr-TR" sz="1400" dirty="0">
                <a:solidFill>
                  <a:schemeClr val="tx1"/>
                </a:solidFill>
              </a:rPr>
              <a:t> </a:t>
            </a:r>
            <a:r>
              <a:rPr lang="tr-TR" sz="1400" dirty="0" err="1">
                <a:solidFill>
                  <a:schemeClr val="tx1"/>
                </a:solidFill>
              </a:rPr>
              <a:t>drug</a:t>
            </a:r>
            <a:r>
              <a:rPr lang="tr-TR" sz="1400" dirty="0">
                <a:solidFill>
                  <a:schemeClr val="tx1"/>
                </a:solidFill>
              </a:rPr>
              <a:t> in </a:t>
            </a:r>
            <a:r>
              <a:rPr lang="tr-TR" sz="1400" dirty="0" err="1">
                <a:solidFill>
                  <a:schemeClr val="tx1"/>
                </a:solidFill>
              </a:rPr>
              <a:t>the</a:t>
            </a:r>
            <a:r>
              <a:rPr lang="tr-TR" sz="1400" dirty="0">
                <a:solidFill>
                  <a:schemeClr val="tx1"/>
                </a:solidFill>
              </a:rPr>
              <a:t> United </a:t>
            </a:r>
            <a:r>
              <a:rPr lang="tr-TR" sz="1400" dirty="0" err="1">
                <a:solidFill>
                  <a:schemeClr val="tx1"/>
                </a:solidFill>
              </a:rPr>
              <a:t>States</a:t>
            </a:r>
            <a:r>
              <a:rPr lang="tr-TR" sz="1400" dirty="0">
                <a:solidFill>
                  <a:schemeClr val="tx1"/>
                </a:solidFill>
              </a:rPr>
              <a:t> </a:t>
            </a:r>
            <a:r>
              <a:rPr lang="tr-TR" sz="1400" dirty="0" err="1">
                <a:solidFill>
                  <a:schemeClr val="tx1"/>
                </a:solidFill>
              </a:rPr>
              <a:t>were</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cholesterol-lowering</a:t>
            </a:r>
            <a:r>
              <a:rPr lang="tr-TR" sz="1400" dirty="0">
                <a:solidFill>
                  <a:schemeClr val="tx1"/>
                </a:solidFill>
              </a:rPr>
              <a:t> </a:t>
            </a:r>
            <a:r>
              <a:rPr lang="tr-TR" sz="1400" dirty="0" err="1">
                <a:solidFill>
                  <a:schemeClr val="tx1"/>
                </a:solidFill>
              </a:rPr>
              <a:t>drug</a:t>
            </a:r>
            <a:r>
              <a:rPr lang="tr-TR" sz="1400" dirty="0">
                <a:solidFill>
                  <a:schemeClr val="tx1"/>
                </a:solidFill>
              </a:rPr>
              <a:t> </a:t>
            </a:r>
            <a:r>
              <a:rPr lang="tr-TR" sz="1400" dirty="0" err="1">
                <a:solidFill>
                  <a:srgbClr val="FFC000"/>
                </a:solidFill>
              </a:rPr>
              <a:t>rosuvastatin</a:t>
            </a:r>
            <a:r>
              <a:rPr lang="tr-TR" sz="1400" dirty="0">
                <a:solidFill>
                  <a:srgbClr val="FFC000"/>
                </a:solidFill>
              </a:rPr>
              <a:t> </a:t>
            </a:r>
            <a:r>
              <a:rPr lang="tr-TR" sz="1400" dirty="0">
                <a:solidFill>
                  <a:schemeClr val="tx1"/>
                </a:solidFill>
              </a:rPr>
              <a:t>(</a:t>
            </a:r>
            <a:r>
              <a:rPr lang="tr-TR" sz="1400" i="1" dirty="0" err="1">
                <a:solidFill>
                  <a:schemeClr val="tx1"/>
                </a:solidFill>
              </a:rPr>
              <a:t>Crestor</a:t>
            </a:r>
            <a:r>
              <a:rPr lang="tr-TR" sz="1400" dirty="0">
                <a:solidFill>
                  <a:schemeClr val="tx1"/>
                </a:solidFill>
              </a:rPr>
              <a:t>, </a:t>
            </a:r>
            <a:r>
              <a:rPr lang="tr-TR" sz="1400" dirty="0" err="1">
                <a:solidFill>
                  <a:schemeClr val="tx1"/>
                </a:solidFill>
              </a:rPr>
              <a:t>AstraZeneca</a:t>
            </a:r>
            <a:r>
              <a:rPr lang="tr-TR" sz="1400" dirty="0">
                <a:solidFill>
                  <a:schemeClr val="tx1"/>
                </a:solidFill>
              </a:rPr>
              <a:t>), at </a:t>
            </a:r>
            <a:r>
              <a:rPr lang="tr-TR" sz="1400" dirty="0" err="1">
                <a:solidFill>
                  <a:schemeClr val="tx1"/>
                </a:solidFill>
              </a:rPr>
              <a:t>about</a:t>
            </a:r>
            <a:r>
              <a:rPr lang="tr-TR" sz="1400" dirty="0">
                <a:solidFill>
                  <a:schemeClr val="tx1"/>
                </a:solidFill>
              </a:rPr>
              <a:t> 22.9 </a:t>
            </a:r>
            <a:r>
              <a:rPr lang="tr-TR" sz="1400" dirty="0" err="1">
                <a:solidFill>
                  <a:schemeClr val="tx1"/>
                </a:solidFill>
              </a:rPr>
              <a:t>million</a:t>
            </a:r>
            <a:r>
              <a:rPr lang="tr-TR" sz="1400" dirty="0">
                <a:solidFill>
                  <a:schemeClr val="tx1"/>
                </a:solidFill>
              </a:rPr>
              <a:t>; </a:t>
            </a:r>
            <a:r>
              <a:rPr lang="tr-TR" sz="1400" dirty="0" err="1">
                <a:solidFill>
                  <a:schemeClr val="tx1"/>
                </a:solidFill>
              </a:rPr>
              <a:t>the</a:t>
            </a:r>
            <a:r>
              <a:rPr lang="tr-TR" sz="1400" dirty="0">
                <a:solidFill>
                  <a:schemeClr val="tx1"/>
                </a:solidFill>
              </a:rPr>
              <a:t> proton </a:t>
            </a:r>
            <a:r>
              <a:rPr lang="tr-TR" sz="1400" dirty="0" err="1">
                <a:solidFill>
                  <a:schemeClr val="tx1"/>
                </a:solidFill>
              </a:rPr>
              <a:t>pump</a:t>
            </a:r>
            <a:r>
              <a:rPr lang="tr-TR" sz="1400" dirty="0">
                <a:solidFill>
                  <a:schemeClr val="tx1"/>
                </a:solidFill>
              </a:rPr>
              <a:t> </a:t>
            </a:r>
            <a:r>
              <a:rPr lang="tr-TR" sz="1400" dirty="0" err="1">
                <a:solidFill>
                  <a:schemeClr val="tx1"/>
                </a:solidFill>
              </a:rPr>
              <a:t>inhibitor</a:t>
            </a:r>
            <a:r>
              <a:rPr lang="tr-TR" sz="1400" dirty="0">
                <a:solidFill>
                  <a:schemeClr val="tx1"/>
                </a:solidFill>
              </a:rPr>
              <a:t> </a:t>
            </a:r>
            <a:r>
              <a:rPr lang="tr-TR" sz="1400" dirty="0" err="1">
                <a:solidFill>
                  <a:srgbClr val="FFC000"/>
                </a:solidFill>
              </a:rPr>
              <a:t>esomeprazole</a:t>
            </a:r>
            <a:r>
              <a:rPr lang="tr-TR" sz="1400" dirty="0">
                <a:solidFill>
                  <a:srgbClr val="FFC000"/>
                </a:solidFill>
              </a:rPr>
              <a:t> (</a:t>
            </a:r>
            <a:r>
              <a:rPr lang="tr-TR" sz="1400" i="1" dirty="0" err="1">
                <a:solidFill>
                  <a:schemeClr val="tx1"/>
                </a:solidFill>
              </a:rPr>
              <a:t>Nexium</a:t>
            </a:r>
            <a:r>
              <a:rPr lang="tr-TR" sz="1400" dirty="0">
                <a:solidFill>
                  <a:schemeClr val="tx1"/>
                </a:solidFill>
              </a:rPr>
              <a:t>, </a:t>
            </a:r>
            <a:r>
              <a:rPr lang="tr-TR" sz="1400" dirty="0" err="1">
                <a:solidFill>
                  <a:schemeClr val="tx1"/>
                </a:solidFill>
              </a:rPr>
              <a:t>AstraZeneca</a:t>
            </a:r>
            <a:r>
              <a:rPr lang="tr-TR" sz="1400" dirty="0">
                <a:solidFill>
                  <a:schemeClr val="tx1"/>
                </a:solidFill>
              </a:rPr>
              <a:t>), at </a:t>
            </a:r>
            <a:r>
              <a:rPr lang="tr-TR" sz="1400" dirty="0" err="1">
                <a:solidFill>
                  <a:schemeClr val="tx1"/>
                </a:solidFill>
              </a:rPr>
              <a:t>roughly</a:t>
            </a:r>
            <a:r>
              <a:rPr lang="tr-TR" sz="1400" dirty="0">
                <a:solidFill>
                  <a:schemeClr val="tx1"/>
                </a:solidFill>
              </a:rPr>
              <a:t> 19.3 </a:t>
            </a:r>
            <a:r>
              <a:rPr lang="tr-TR" sz="1400" dirty="0" err="1">
                <a:solidFill>
                  <a:schemeClr val="tx1"/>
                </a:solidFill>
              </a:rPr>
              <a:t>million</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asthma</a:t>
            </a:r>
            <a:r>
              <a:rPr lang="tr-TR" sz="1400" dirty="0">
                <a:solidFill>
                  <a:schemeClr val="tx1"/>
                </a:solidFill>
              </a:rPr>
              <a:t> </a:t>
            </a:r>
            <a:r>
              <a:rPr lang="tr-TR" sz="1400" dirty="0" err="1">
                <a:solidFill>
                  <a:schemeClr val="tx1"/>
                </a:solidFill>
              </a:rPr>
              <a:t>medication</a:t>
            </a:r>
            <a:r>
              <a:rPr lang="tr-TR" sz="1400" dirty="0">
                <a:solidFill>
                  <a:schemeClr val="tx1"/>
                </a:solidFill>
              </a:rPr>
              <a:t> </a:t>
            </a:r>
            <a:r>
              <a:rPr lang="tr-TR" sz="1400" dirty="0" err="1">
                <a:solidFill>
                  <a:srgbClr val="FFC000"/>
                </a:solidFill>
              </a:rPr>
              <a:t>albuterol</a:t>
            </a:r>
            <a:r>
              <a:rPr lang="tr-TR" sz="1400" dirty="0">
                <a:solidFill>
                  <a:srgbClr val="FFC000"/>
                </a:solidFill>
              </a:rPr>
              <a:t> </a:t>
            </a:r>
            <a:r>
              <a:rPr lang="tr-TR" sz="1400" dirty="0">
                <a:solidFill>
                  <a:schemeClr val="tx1"/>
                </a:solidFill>
              </a:rPr>
              <a:t>(</a:t>
            </a:r>
            <a:r>
              <a:rPr lang="tr-TR" sz="1400" i="1" dirty="0" err="1">
                <a:solidFill>
                  <a:schemeClr val="tx1"/>
                </a:solidFill>
              </a:rPr>
              <a:t>Ventolin</a:t>
            </a:r>
            <a:r>
              <a:rPr lang="tr-TR" sz="1400" i="1" dirty="0">
                <a:solidFill>
                  <a:schemeClr val="tx1"/>
                </a:solidFill>
              </a:rPr>
              <a:t> HFA</a:t>
            </a:r>
            <a:r>
              <a:rPr lang="tr-TR" sz="1400" dirty="0">
                <a:solidFill>
                  <a:schemeClr val="tx1"/>
                </a:solidFill>
              </a:rPr>
              <a:t>, </a:t>
            </a:r>
            <a:r>
              <a:rPr lang="tr-TR" sz="1400" dirty="0" err="1">
                <a:solidFill>
                  <a:schemeClr val="tx1"/>
                </a:solidFill>
              </a:rPr>
              <a:t>GlaxoSmithKline</a:t>
            </a:r>
            <a:r>
              <a:rPr lang="tr-TR" sz="1400" dirty="0">
                <a:solidFill>
                  <a:schemeClr val="tx1"/>
                </a:solidFill>
              </a:rPr>
              <a:t>), at </a:t>
            </a:r>
            <a:r>
              <a:rPr lang="tr-TR" sz="1400" dirty="0" err="1">
                <a:solidFill>
                  <a:schemeClr val="tx1"/>
                </a:solidFill>
              </a:rPr>
              <a:t>about</a:t>
            </a:r>
            <a:r>
              <a:rPr lang="tr-TR" sz="1400" dirty="0">
                <a:solidFill>
                  <a:schemeClr val="tx1"/>
                </a:solidFill>
              </a:rPr>
              <a:t> 17.5 </a:t>
            </a:r>
            <a:r>
              <a:rPr lang="tr-TR" sz="1400" dirty="0" err="1">
                <a:solidFill>
                  <a:schemeClr val="tx1"/>
                </a:solidFill>
              </a:rPr>
              <a:t>million</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chronic</a:t>
            </a:r>
            <a:r>
              <a:rPr lang="tr-TR" sz="1400" dirty="0">
                <a:solidFill>
                  <a:schemeClr val="tx1"/>
                </a:solidFill>
              </a:rPr>
              <a:t> </a:t>
            </a:r>
            <a:r>
              <a:rPr lang="tr-TR" sz="1400" dirty="0" err="1">
                <a:solidFill>
                  <a:schemeClr val="tx1"/>
                </a:solidFill>
              </a:rPr>
              <a:t>obstructive</a:t>
            </a:r>
            <a:r>
              <a:rPr lang="tr-TR" sz="1400" dirty="0">
                <a:solidFill>
                  <a:schemeClr val="tx1"/>
                </a:solidFill>
              </a:rPr>
              <a:t> </a:t>
            </a:r>
            <a:r>
              <a:rPr lang="tr-TR" sz="1400" dirty="0" err="1">
                <a:solidFill>
                  <a:schemeClr val="tx1"/>
                </a:solidFill>
              </a:rPr>
              <a:t>pulmonary</a:t>
            </a:r>
            <a:r>
              <a:rPr lang="tr-TR" sz="1400" dirty="0">
                <a:solidFill>
                  <a:schemeClr val="tx1"/>
                </a:solidFill>
              </a:rPr>
              <a:t> </a:t>
            </a:r>
            <a:r>
              <a:rPr lang="tr-TR" sz="1400" dirty="0" err="1">
                <a:solidFill>
                  <a:schemeClr val="tx1"/>
                </a:solidFill>
              </a:rPr>
              <a:t>disease</a:t>
            </a:r>
            <a:r>
              <a:rPr lang="tr-TR" sz="1400" dirty="0">
                <a:solidFill>
                  <a:schemeClr val="tx1"/>
                </a:solidFill>
              </a:rPr>
              <a:t> </a:t>
            </a:r>
            <a:r>
              <a:rPr lang="tr-TR" sz="1400" dirty="0" err="1">
                <a:solidFill>
                  <a:schemeClr val="tx1"/>
                </a:solidFill>
              </a:rPr>
              <a:t>medication</a:t>
            </a:r>
            <a:r>
              <a:rPr lang="tr-TR" sz="1400" dirty="0">
                <a:solidFill>
                  <a:schemeClr val="tx1"/>
                </a:solidFill>
              </a:rPr>
              <a:t> </a:t>
            </a:r>
            <a:r>
              <a:rPr lang="tr-TR" sz="1400" dirty="0" err="1">
                <a:solidFill>
                  <a:schemeClr val="tx1"/>
                </a:solidFill>
              </a:rPr>
              <a:t>fluticasone</a:t>
            </a:r>
            <a:r>
              <a:rPr lang="tr-TR" sz="1400" dirty="0">
                <a:solidFill>
                  <a:schemeClr val="tx1"/>
                </a:solidFill>
              </a:rPr>
              <a:t>/</a:t>
            </a:r>
            <a:r>
              <a:rPr lang="tr-TR" sz="1400" dirty="0" err="1">
                <a:solidFill>
                  <a:schemeClr val="tx1"/>
                </a:solidFill>
              </a:rPr>
              <a:t>salmeterol</a:t>
            </a:r>
            <a:r>
              <a:rPr lang="tr-TR" sz="1400" dirty="0">
                <a:solidFill>
                  <a:schemeClr val="tx1"/>
                </a:solidFill>
              </a:rPr>
              <a:t> (</a:t>
            </a:r>
            <a:r>
              <a:rPr lang="tr-TR" sz="1400" i="1" dirty="0" err="1">
                <a:solidFill>
                  <a:schemeClr val="tx1"/>
                </a:solidFill>
              </a:rPr>
              <a:t>Advair</a:t>
            </a:r>
            <a:r>
              <a:rPr lang="tr-TR" sz="1400" i="1" dirty="0">
                <a:solidFill>
                  <a:schemeClr val="tx1"/>
                </a:solidFill>
              </a:rPr>
              <a:t> </a:t>
            </a:r>
            <a:r>
              <a:rPr lang="tr-TR" sz="1400" i="1" dirty="0" err="1">
                <a:solidFill>
                  <a:schemeClr val="tx1"/>
                </a:solidFill>
              </a:rPr>
              <a:t>Diskus</a:t>
            </a:r>
            <a:r>
              <a:rPr lang="tr-TR" sz="1400" dirty="0">
                <a:solidFill>
                  <a:schemeClr val="tx1"/>
                </a:solidFill>
              </a:rPr>
              <a:t>, </a:t>
            </a:r>
            <a:r>
              <a:rPr lang="tr-TR" sz="1400" dirty="0" err="1">
                <a:solidFill>
                  <a:schemeClr val="tx1"/>
                </a:solidFill>
              </a:rPr>
              <a:t>GlaxoSmithKline</a:t>
            </a:r>
            <a:r>
              <a:rPr lang="tr-TR" sz="1400" dirty="0">
                <a:solidFill>
                  <a:schemeClr val="tx1"/>
                </a:solidFill>
              </a:rPr>
              <a:t>), at </a:t>
            </a:r>
            <a:r>
              <a:rPr lang="tr-TR" sz="1400" dirty="0" err="1">
                <a:solidFill>
                  <a:schemeClr val="tx1"/>
                </a:solidFill>
              </a:rPr>
              <a:t>more</a:t>
            </a:r>
            <a:r>
              <a:rPr lang="tr-TR" sz="1400" dirty="0">
                <a:solidFill>
                  <a:schemeClr val="tx1"/>
                </a:solidFill>
              </a:rPr>
              <a:t> </a:t>
            </a:r>
            <a:r>
              <a:rPr lang="tr-TR" sz="1400" dirty="0" err="1">
                <a:solidFill>
                  <a:schemeClr val="tx1"/>
                </a:solidFill>
              </a:rPr>
              <a:t>than</a:t>
            </a:r>
            <a:r>
              <a:rPr lang="tr-TR" sz="1400" dirty="0">
                <a:solidFill>
                  <a:schemeClr val="tx1"/>
                </a:solidFill>
              </a:rPr>
              <a:t> 15.5 </a:t>
            </a:r>
            <a:r>
              <a:rPr lang="tr-TR" sz="1400" dirty="0" err="1">
                <a:solidFill>
                  <a:schemeClr val="tx1"/>
                </a:solidFill>
              </a:rPr>
              <a:t>million</a:t>
            </a:r>
            <a:r>
              <a:rPr lang="tr-TR" sz="1400" dirty="0">
                <a:solidFill>
                  <a:schemeClr val="tx1"/>
                </a:solidFill>
              </a:rPr>
              <a:t>.</a:t>
            </a:r>
          </a:p>
          <a:p>
            <a:r>
              <a:rPr lang="tr-TR" sz="1400" dirty="0" err="1">
                <a:solidFill>
                  <a:schemeClr val="tx1"/>
                </a:solidFill>
              </a:rPr>
              <a:t>Rounding</a:t>
            </a:r>
            <a:r>
              <a:rPr lang="tr-TR" sz="1400" dirty="0">
                <a:solidFill>
                  <a:schemeClr val="tx1"/>
                </a:solidFill>
              </a:rPr>
              <a:t> </a:t>
            </a:r>
            <a:r>
              <a:rPr lang="tr-TR" sz="1400" dirty="0" err="1">
                <a:solidFill>
                  <a:schemeClr val="tx1"/>
                </a:solidFill>
              </a:rPr>
              <a:t>out</a:t>
            </a:r>
            <a:r>
              <a:rPr lang="tr-TR" sz="1400" dirty="0">
                <a:solidFill>
                  <a:schemeClr val="tx1"/>
                </a:solidFill>
              </a:rPr>
              <a:t> </a:t>
            </a:r>
            <a:r>
              <a:rPr lang="tr-TR" sz="1400" dirty="0" err="1">
                <a:solidFill>
                  <a:schemeClr val="tx1"/>
                </a:solidFill>
              </a:rPr>
              <a:t>the</a:t>
            </a:r>
            <a:r>
              <a:rPr lang="tr-TR" sz="1400" dirty="0">
                <a:solidFill>
                  <a:schemeClr val="tx1"/>
                </a:solidFill>
              </a:rPr>
              <a:t> top 10 </a:t>
            </a:r>
            <a:r>
              <a:rPr lang="tr-TR" sz="1400" dirty="0" err="1">
                <a:solidFill>
                  <a:schemeClr val="tx1"/>
                </a:solidFill>
              </a:rPr>
              <a:t>most</a:t>
            </a:r>
            <a:r>
              <a:rPr lang="tr-TR" sz="1400" dirty="0">
                <a:solidFill>
                  <a:schemeClr val="tx1"/>
                </a:solidFill>
              </a:rPr>
              <a:t> </a:t>
            </a:r>
            <a:r>
              <a:rPr lang="tr-TR" sz="1400" dirty="0" err="1">
                <a:solidFill>
                  <a:schemeClr val="tx1"/>
                </a:solidFill>
              </a:rPr>
              <a:t>prescribed</a:t>
            </a:r>
            <a:r>
              <a:rPr lang="tr-TR" sz="1400" dirty="0">
                <a:solidFill>
                  <a:schemeClr val="tx1"/>
                </a:solidFill>
              </a:rPr>
              <a:t> </a:t>
            </a:r>
            <a:r>
              <a:rPr lang="tr-TR" sz="1400" dirty="0" err="1">
                <a:solidFill>
                  <a:schemeClr val="tx1"/>
                </a:solidFill>
              </a:rPr>
              <a:t>drugs</a:t>
            </a:r>
            <a:r>
              <a:rPr lang="tr-TR" sz="1400" dirty="0">
                <a:solidFill>
                  <a:schemeClr val="tx1"/>
                </a:solidFill>
              </a:rPr>
              <a:t> </a:t>
            </a:r>
            <a:r>
              <a:rPr lang="tr-TR" sz="1400" dirty="0" err="1">
                <a:solidFill>
                  <a:schemeClr val="tx1"/>
                </a:solidFill>
              </a:rPr>
              <a:t>for</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period</a:t>
            </a:r>
            <a:r>
              <a:rPr lang="tr-TR" sz="1400" dirty="0">
                <a:solidFill>
                  <a:schemeClr val="tx1"/>
                </a:solidFill>
              </a:rPr>
              <a:t> </a:t>
            </a:r>
            <a:r>
              <a:rPr lang="tr-TR" sz="1400" dirty="0" err="1">
                <a:solidFill>
                  <a:schemeClr val="tx1"/>
                </a:solidFill>
              </a:rPr>
              <a:t>were</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antidepressant</a:t>
            </a:r>
            <a:r>
              <a:rPr lang="tr-TR" sz="1400" dirty="0">
                <a:solidFill>
                  <a:schemeClr val="tx1"/>
                </a:solidFill>
              </a:rPr>
              <a:t> </a:t>
            </a:r>
            <a:r>
              <a:rPr lang="tr-TR" sz="1400" dirty="0" err="1">
                <a:solidFill>
                  <a:schemeClr val="tx1"/>
                </a:solidFill>
              </a:rPr>
              <a:t>duloxetine</a:t>
            </a:r>
            <a:r>
              <a:rPr lang="tr-TR" sz="1400" dirty="0">
                <a:solidFill>
                  <a:schemeClr val="tx1"/>
                </a:solidFill>
              </a:rPr>
              <a:t> (</a:t>
            </a:r>
            <a:r>
              <a:rPr lang="tr-TR" sz="1400" i="1" dirty="0" err="1">
                <a:solidFill>
                  <a:schemeClr val="tx1"/>
                </a:solidFill>
              </a:rPr>
              <a:t>Cymbalta</a:t>
            </a:r>
            <a:r>
              <a:rPr lang="tr-TR" sz="1400" dirty="0">
                <a:solidFill>
                  <a:schemeClr val="tx1"/>
                </a:solidFill>
              </a:rPr>
              <a:t>, Eli </a:t>
            </a:r>
            <a:r>
              <a:rPr lang="tr-TR" sz="1400" dirty="0" err="1">
                <a:solidFill>
                  <a:schemeClr val="tx1"/>
                </a:solidFill>
              </a:rPr>
              <a:t>Lilly</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antihypertensive</a:t>
            </a:r>
            <a:r>
              <a:rPr lang="tr-TR" sz="1400" dirty="0">
                <a:solidFill>
                  <a:schemeClr val="tx1"/>
                </a:solidFill>
              </a:rPr>
              <a:t> </a:t>
            </a:r>
            <a:r>
              <a:rPr lang="tr-TR" sz="1400" dirty="0" err="1">
                <a:solidFill>
                  <a:schemeClr val="tx1"/>
                </a:solidFill>
              </a:rPr>
              <a:t>valsartan</a:t>
            </a:r>
            <a:r>
              <a:rPr lang="tr-TR" sz="1400" dirty="0">
                <a:solidFill>
                  <a:schemeClr val="tx1"/>
                </a:solidFill>
              </a:rPr>
              <a:t> (</a:t>
            </a:r>
            <a:r>
              <a:rPr lang="tr-TR" sz="1400" i="1" dirty="0" err="1">
                <a:solidFill>
                  <a:schemeClr val="tx1"/>
                </a:solidFill>
              </a:rPr>
              <a:t>Diovan</a:t>
            </a:r>
            <a:r>
              <a:rPr lang="tr-TR" sz="1400" dirty="0">
                <a:solidFill>
                  <a:schemeClr val="tx1"/>
                </a:solidFill>
              </a:rPr>
              <a:t>, </a:t>
            </a:r>
            <a:r>
              <a:rPr lang="tr-TR" sz="1400" dirty="0" err="1">
                <a:solidFill>
                  <a:schemeClr val="tx1"/>
                </a:solidFill>
              </a:rPr>
              <a:t>Novartis</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attention</a:t>
            </a:r>
            <a:r>
              <a:rPr lang="tr-TR" sz="1400" dirty="0">
                <a:solidFill>
                  <a:schemeClr val="tx1"/>
                </a:solidFill>
              </a:rPr>
              <a:t> </a:t>
            </a:r>
            <a:r>
              <a:rPr lang="tr-TR" sz="1400" dirty="0" err="1">
                <a:solidFill>
                  <a:schemeClr val="tx1"/>
                </a:solidFill>
              </a:rPr>
              <a:t>deficit</a:t>
            </a:r>
            <a:r>
              <a:rPr lang="tr-TR" sz="1400" dirty="0">
                <a:solidFill>
                  <a:schemeClr val="tx1"/>
                </a:solidFill>
              </a:rPr>
              <a:t> </a:t>
            </a:r>
            <a:r>
              <a:rPr lang="tr-TR" sz="1400" dirty="0" err="1">
                <a:solidFill>
                  <a:schemeClr val="tx1"/>
                </a:solidFill>
              </a:rPr>
              <a:t>drug</a:t>
            </a:r>
            <a:r>
              <a:rPr lang="tr-TR" sz="1400" dirty="0">
                <a:solidFill>
                  <a:schemeClr val="tx1"/>
                </a:solidFill>
              </a:rPr>
              <a:t> </a:t>
            </a:r>
            <a:r>
              <a:rPr lang="tr-TR" sz="1400" dirty="0" err="1">
                <a:solidFill>
                  <a:schemeClr val="tx1"/>
                </a:solidFill>
              </a:rPr>
              <a:t>lisdexamfetamine</a:t>
            </a:r>
            <a:r>
              <a:rPr lang="tr-TR" sz="1400" dirty="0">
                <a:solidFill>
                  <a:schemeClr val="tx1"/>
                </a:solidFill>
              </a:rPr>
              <a:t> </a:t>
            </a:r>
            <a:r>
              <a:rPr lang="tr-TR" sz="1400" dirty="0" err="1">
                <a:solidFill>
                  <a:schemeClr val="tx1"/>
                </a:solidFill>
              </a:rPr>
              <a:t>dimesylate</a:t>
            </a:r>
            <a:r>
              <a:rPr lang="tr-TR" sz="1400" dirty="0">
                <a:solidFill>
                  <a:schemeClr val="tx1"/>
                </a:solidFill>
              </a:rPr>
              <a:t> (</a:t>
            </a:r>
            <a:r>
              <a:rPr lang="tr-TR" sz="1400" i="1" dirty="0" err="1">
                <a:solidFill>
                  <a:schemeClr val="tx1"/>
                </a:solidFill>
              </a:rPr>
              <a:t>Vyvanse</a:t>
            </a:r>
            <a:r>
              <a:rPr lang="tr-TR" sz="1400" dirty="0">
                <a:solidFill>
                  <a:schemeClr val="tx1"/>
                </a:solidFill>
              </a:rPr>
              <a:t>, </a:t>
            </a:r>
            <a:r>
              <a:rPr lang="tr-TR" sz="1400" dirty="0" err="1">
                <a:solidFill>
                  <a:schemeClr val="tx1"/>
                </a:solidFill>
              </a:rPr>
              <a:t>Shire</a:t>
            </a:r>
            <a:r>
              <a:rPr lang="tr-TR" sz="1400" dirty="0">
                <a:solidFill>
                  <a:schemeClr val="tx1"/>
                </a:solidFill>
              </a:rPr>
              <a:t>), </a:t>
            </a:r>
            <a:r>
              <a:rPr lang="tr-TR" sz="1400" dirty="0" err="1">
                <a:solidFill>
                  <a:schemeClr val="tx1"/>
                </a:solidFill>
              </a:rPr>
              <a:t>insulin</a:t>
            </a:r>
            <a:r>
              <a:rPr lang="tr-TR" sz="1400" dirty="0">
                <a:solidFill>
                  <a:schemeClr val="tx1"/>
                </a:solidFill>
              </a:rPr>
              <a:t> </a:t>
            </a:r>
            <a:r>
              <a:rPr lang="tr-TR" sz="1400" dirty="0" err="1">
                <a:solidFill>
                  <a:schemeClr val="tx1"/>
                </a:solidFill>
              </a:rPr>
              <a:t>glargine</a:t>
            </a:r>
            <a:r>
              <a:rPr lang="tr-TR" sz="1400" dirty="0">
                <a:solidFill>
                  <a:schemeClr val="tx1"/>
                </a:solidFill>
              </a:rPr>
              <a:t> </a:t>
            </a:r>
            <a:r>
              <a:rPr lang="tr-TR" sz="1400" dirty="0" err="1">
                <a:solidFill>
                  <a:schemeClr val="tx1"/>
                </a:solidFill>
              </a:rPr>
              <a:t>injection</a:t>
            </a:r>
            <a:r>
              <a:rPr lang="tr-TR" sz="1400" dirty="0">
                <a:solidFill>
                  <a:schemeClr val="tx1"/>
                </a:solidFill>
              </a:rPr>
              <a:t> (</a:t>
            </a:r>
            <a:r>
              <a:rPr lang="tr-TR" sz="1400" i="1" dirty="0" err="1">
                <a:solidFill>
                  <a:schemeClr val="tx1"/>
                </a:solidFill>
              </a:rPr>
              <a:t>Lantus</a:t>
            </a:r>
            <a:r>
              <a:rPr lang="tr-TR" sz="1400" i="1" dirty="0">
                <a:solidFill>
                  <a:schemeClr val="tx1"/>
                </a:solidFill>
              </a:rPr>
              <a:t> </a:t>
            </a:r>
            <a:r>
              <a:rPr lang="tr-TR" sz="1400" i="1" dirty="0" err="1">
                <a:solidFill>
                  <a:schemeClr val="tx1"/>
                </a:solidFill>
              </a:rPr>
              <a:t>Solostar</a:t>
            </a:r>
            <a:r>
              <a:rPr lang="tr-TR" sz="1400" dirty="0">
                <a:solidFill>
                  <a:schemeClr val="tx1"/>
                </a:solidFill>
              </a:rPr>
              <a:t>, </a:t>
            </a:r>
            <a:r>
              <a:rPr lang="tr-TR" sz="1400" dirty="0" err="1">
                <a:solidFill>
                  <a:schemeClr val="tx1"/>
                </a:solidFill>
              </a:rPr>
              <a:t>sanofi-aventis</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antiepileptic</a:t>
            </a:r>
            <a:r>
              <a:rPr lang="tr-TR" sz="1400" dirty="0">
                <a:solidFill>
                  <a:schemeClr val="tx1"/>
                </a:solidFill>
              </a:rPr>
              <a:t> </a:t>
            </a:r>
            <a:r>
              <a:rPr lang="tr-TR" sz="1400" dirty="0" err="1">
                <a:solidFill>
                  <a:schemeClr val="tx1"/>
                </a:solidFill>
              </a:rPr>
              <a:t>pregabalin</a:t>
            </a:r>
            <a:r>
              <a:rPr lang="tr-TR" sz="1400" dirty="0">
                <a:solidFill>
                  <a:schemeClr val="tx1"/>
                </a:solidFill>
              </a:rPr>
              <a:t> (</a:t>
            </a:r>
            <a:r>
              <a:rPr lang="tr-TR" sz="1400" i="1" dirty="0" err="1">
                <a:solidFill>
                  <a:schemeClr val="tx1"/>
                </a:solidFill>
              </a:rPr>
              <a:t>Lyrica</a:t>
            </a:r>
            <a:r>
              <a:rPr lang="tr-TR" sz="1400" dirty="0">
                <a:solidFill>
                  <a:schemeClr val="tx1"/>
                </a:solidFill>
              </a:rPr>
              <a:t>, Pfizer).</a:t>
            </a:r>
          </a:p>
          <a:p>
            <a:r>
              <a:rPr lang="tr-TR" sz="1400" dirty="0" err="1">
                <a:solidFill>
                  <a:schemeClr val="tx1"/>
                </a:solidFill>
              </a:rPr>
              <a:t>After</a:t>
            </a:r>
            <a:r>
              <a:rPr lang="tr-TR" sz="1400" dirty="0">
                <a:solidFill>
                  <a:schemeClr val="tx1"/>
                </a:solidFill>
              </a:rPr>
              <a:t> </a:t>
            </a:r>
            <a:r>
              <a:rPr lang="tr-TR" sz="1400" dirty="0" err="1">
                <a:solidFill>
                  <a:schemeClr val="tx1"/>
                </a:solidFill>
              </a:rPr>
              <a:t>aripiprazole</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next</a:t>
            </a:r>
            <a:r>
              <a:rPr lang="tr-TR" sz="1400" dirty="0">
                <a:solidFill>
                  <a:schemeClr val="tx1"/>
                </a:solidFill>
              </a:rPr>
              <a:t> </a:t>
            </a:r>
            <a:r>
              <a:rPr lang="tr-TR" sz="1400" dirty="0" err="1">
                <a:solidFill>
                  <a:schemeClr val="tx1"/>
                </a:solidFill>
              </a:rPr>
              <a:t>best</a:t>
            </a:r>
            <a:r>
              <a:rPr lang="tr-TR" sz="1400" dirty="0">
                <a:solidFill>
                  <a:schemeClr val="tx1"/>
                </a:solidFill>
              </a:rPr>
              <a:t> </a:t>
            </a:r>
            <a:r>
              <a:rPr lang="tr-TR" sz="1400" dirty="0" err="1">
                <a:solidFill>
                  <a:schemeClr val="tx1"/>
                </a:solidFill>
              </a:rPr>
              <a:t>selling</a:t>
            </a:r>
            <a:r>
              <a:rPr lang="tr-TR" sz="1400" dirty="0">
                <a:solidFill>
                  <a:schemeClr val="tx1"/>
                </a:solidFill>
              </a:rPr>
              <a:t> </a:t>
            </a:r>
            <a:r>
              <a:rPr lang="tr-TR" sz="1400" dirty="0" err="1">
                <a:solidFill>
                  <a:schemeClr val="tx1"/>
                </a:solidFill>
              </a:rPr>
              <a:t>drugs</a:t>
            </a:r>
            <a:r>
              <a:rPr lang="tr-TR" sz="1400" dirty="0">
                <a:solidFill>
                  <a:schemeClr val="tx1"/>
                </a:solidFill>
              </a:rPr>
              <a:t> </a:t>
            </a:r>
            <a:r>
              <a:rPr lang="tr-TR" sz="1400" dirty="0" err="1">
                <a:solidFill>
                  <a:schemeClr val="tx1"/>
                </a:solidFill>
              </a:rPr>
              <a:t>for</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period</a:t>
            </a:r>
            <a:r>
              <a:rPr lang="tr-TR" sz="1400" dirty="0">
                <a:solidFill>
                  <a:schemeClr val="tx1"/>
                </a:solidFill>
              </a:rPr>
              <a:t> April 2013 </a:t>
            </a:r>
            <a:r>
              <a:rPr lang="tr-TR" sz="1400" dirty="0" err="1">
                <a:solidFill>
                  <a:schemeClr val="tx1"/>
                </a:solidFill>
              </a:rPr>
              <a:t>through</a:t>
            </a:r>
            <a:r>
              <a:rPr lang="tr-TR" sz="1400" dirty="0">
                <a:solidFill>
                  <a:schemeClr val="tx1"/>
                </a:solidFill>
              </a:rPr>
              <a:t> </a:t>
            </a:r>
            <a:r>
              <a:rPr lang="tr-TR" sz="1400" dirty="0" err="1">
                <a:solidFill>
                  <a:schemeClr val="tx1"/>
                </a:solidFill>
              </a:rPr>
              <a:t>March</a:t>
            </a:r>
            <a:r>
              <a:rPr lang="tr-TR" sz="1400" dirty="0">
                <a:solidFill>
                  <a:schemeClr val="tx1"/>
                </a:solidFill>
              </a:rPr>
              <a:t> 2014 </a:t>
            </a:r>
            <a:r>
              <a:rPr lang="tr-TR" sz="1400" dirty="0" err="1">
                <a:solidFill>
                  <a:schemeClr val="tx1"/>
                </a:solidFill>
              </a:rPr>
              <a:t>were</a:t>
            </a:r>
            <a:r>
              <a:rPr lang="tr-TR" sz="1400" dirty="0">
                <a:solidFill>
                  <a:schemeClr val="tx1"/>
                </a:solidFill>
              </a:rPr>
              <a:t> </a:t>
            </a:r>
            <a:r>
              <a:rPr lang="tr-TR" sz="1400" dirty="0" err="1">
                <a:solidFill>
                  <a:schemeClr val="tx1"/>
                </a:solidFill>
              </a:rPr>
              <a:t>esomeprazole</a:t>
            </a:r>
            <a:r>
              <a:rPr lang="tr-TR" sz="1400" dirty="0">
                <a:solidFill>
                  <a:schemeClr val="tx1"/>
                </a:solidFill>
              </a:rPr>
              <a:t> </a:t>
            </a:r>
            <a:r>
              <a:rPr lang="tr-TR" sz="1400" dirty="0" err="1">
                <a:solidFill>
                  <a:schemeClr val="tx1"/>
                </a:solidFill>
              </a:rPr>
              <a:t>magnesium</a:t>
            </a:r>
            <a:r>
              <a:rPr lang="tr-TR" sz="1400" dirty="0">
                <a:solidFill>
                  <a:schemeClr val="tx1"/>
                </a:solidFill>
              </a:rPr>
              <a:t> (</a:t>
            </a:r>
            <a:r>
              <a:rPr lang="tr-TR" sz="1400" i="1" dirty="0" err="1">
                <a:solidFill>
                  <a:schemeClr val="tx1"/>
                </a:solidFill>
              </a:rPr>
              <a:t>Nexium</a:t>
            </a:r>
            <a:r>
              <a:rPr lang="tr-TR" sz="1400" dirty="0">
                <a:solidFill>
                  <a:schemeClr val="tx1"/>
                </a:solidFill>
              </a:rPr>
              <a:t>, </a:t>
            </a:r>
            <a:r>
              <a:rPr lang="tr-TR" sz="1400" dirty="0" err="1">
                <a:solidFill>
                  <a:schemeClr val="tx1"/>
                </a:solidFill>
              </a:rPr>
              <a:t>AstraZeneca</a:t>
            </a:r>
            <a:r>
              <a:rPr lang="tr-TR" sz="1400" dirty="0">
                <a:solidFill>
                  <a:schemeClr val="tx1"/>
                </a:solidFill>
              </a:rPr>
              <a:t>) at </a:t>
            </a:r>
            <a:r>
              <a:rPr lang="tr-TR" sz="1400" dirty="0" err="1">
                <a:solidFill>
                  <a:schemeClr val="tx1"/>
                </a:solidFill>
              </a:rPr>
              <a:t>nearly</a:t>
            </a:r>
            <a:r>
              <a:rPr lang="tr-TR" sz="1400" dirty="0">
                <a:solidFill>
                  <a:schemeClr val="tx1"/>
                </a:solidFill>
              </a:rPr>
              <a:t> $6.3 </a:t>
            </a:r>
            <a:r>
              <a:rPr lang="tr-TR" sz="1400" dirty="0" err="1">
                <a:solidFill>
                  <a:schemeClr val="tx1"/>
                </a:solidFill>
              </a:rPr>
              <a:t>billion</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arthritis</a:t>
            </a:r>
            <a:r>
              <a:rPr lang="tr-TR" sz="1400" dirty="0">
                <a:solidFill>
                  <a:schemeClr val="tx1"/>
                </a:solidFill>
              </a:rPr>
              <a:t> </a:t>
            </a:r>
            <a:r>
              <a:rPr lang="tr-TR" sz="1400" dirty="0" err="1">
                <a:solidFill>
                  <a:schemeClr val="tx1"/>
                </a:solidFill>
              </a:rPr>
              <a:t>drug</a:t>
            </a:r>
            <a:r>
              <a:rPr lang="tr-TR" sz="1400" dirty="0">
                <a:solidFill>
                  <a:schemeClr val="tx1"/>
                </a:solidFill>
              </a:rPr>
              <a:t> </a:t>
            </a:r>
            <a:r>
              <a:rPr lang="tr-TR" sz="1400" dirty="0" err="1">
                <a:solidFill>
                  <a:schemeClr val="tx1"/>
                </a:solidFill>
              </a:rPr>
              <a:t>adalimumab</a:t>
            </a:r>
            <a:r>
              <a:rPr lang="tr-TR" sz="1400" dirty="0">
                <a:solidFill>
                  <a:schemeClr val="tx1"/>
                </a:solidFill>
              </a:rPr>
              <a:t> (</a:t>
            </a:r>
            <a:r>
              <a:rPr lang="tr-TR" sz="1400" i="1" dirty="0" err="1">
                <a:solidFill>
                  <a:schemeClr val="tx1"/>
                </a:solidFill>
              </a:rPr>
              <a:t>Humira</a:t>
            </a:r>
            <a:r>
              <a:rPr lang="tr-TR" sz="1400" dirty="0">
                <a:solidFill>
                  <a:schemeClr val="tx1"/>
                </a:solidFill>
              </a:rPr>
              <a:t>, </a:t>
            </a:r>
            <a:r>
              <a:rPr lang="tr-TR" sz="1400" dirty="0" err="1">
                <a:solidFill>
                  <a:schemeClr val="tx1"/>
                </a:solidFill>
              </a:rPr>
              <a:t>AbbVie</a:t>
            </a:r>
            <a:r>
              <a:rPr lang="tr-TR" sz="1400" dirty="0">
                <a:solidFill>
                  <a:schemeClr val="tx1"/>
                </a:solidFill>
              </a:rPr>
              <a:t>), at $5.9 </a:t>
            </a:r>
            <a:r>
              <a:rPr lang="tr-TR" sz="1400" dirty="0" err="1">
                <a:solidFill>
                  <a:schemeClr val="tx1"/>
                </a:solidFill>
              </a:rPr>
              <a:t>billion</a:t>
            </a:r>
            <a:r>
              <a:rPr lang="tr-TR" sz="1400" dirty="0">
                <a:solidFill>
                  <a:schemeClr val="tx1"/>
                </a:solidFill>
              </a:rPr>
              <a:t>.</a:t>
            </a:r>
          </a:p>
          <a:p>
            <a:r>
              <a:rPr lang="tr-TR" sz="1400" dirty="0" err="1">
                <a:solidFill>
                  <a:schemeClr val="tx1"/>
                </a:solidFill>
              </a:rPr>
              <a:t>Rounding</a:t>
            </a:r>
            <a:r>
              <a:rPr lang="tr-TR" sz="1400" dirty="0">
                <a:solidFill>
                  <a:schemeClr val="tx1"/>
                </a:solidFill>
              </a:rPr>
              <a:t> </a:t>
            </a:r>
            <a:r>
              <a:rPr lang="tr-TR" sz="1400" dirty="0" err="1">
                <a:solidFill>
                  <a:schemeClr val="tx1"/>
                </a:solidFill>
              </a:rPr>
              <a:t>out</a:t>
            </a:r>
            <a:r>
              <a:rPr lang="tr-TR" sz="1400" dirty="0">
                <a:solidFill>
                  <a:schemeClr val="tx1"/>
                </a:solidFill>
              </a:rPr>
              <a:t> </a:t>
            </a:r>
            <a:r>
              <a:rPr lang="tr-TR" sz="1400" dirty="0" err="1">
                <a:solidFill>
                  <a:schemeClr val="tx1"/>
                </a:solidFill>
              </a:rPr>
              <a:t>the</a:t>
            </a:r>
            <a:r>
              <a:rPr lang="tr-TR" sz="1400" dirty="0">
                <a:solidFill>
                  <a:schemeClr val="tx1"/>
                </a:solidFill>
              </a:rPr>
              <a:t> top 10 in </a:t>
            </a:r>
            <a:r>
              <a:rPr lang="tr-TR" sz="1400" dirty="0" err="1">
                <a:solidFill>
                  <a:schemeClr val="tx1"/>
                </a:solidFill>
              </a:rPr>
              <a:t>sales</a:t>
            </a:r>
            <a:r>
              <a:rPr lang="tr-TR" sz="1400" dirty="0">
                <a:solidFill>
                  <a:schemeClr val="tx1"/>
                </a:solidFill>
              </a:rPr>
              <a:t> </a:t>
            </a:r>
            <a:r>
              <a:rPr lang="tr-TR" sz="1400" dirty="0" err="1">
                <a:solidFill>
                  <a:schemeClr val="tx1"/>
                </a:solidFill>
              </a:rPr>
              <a:t>were</a:t>
            </a:r>
            <a:r>
              <a:rPr lang="tr-TR" sz="1400" dirty="0">
                <a:solidFill>
                  <a:schemeClr val="tx1"/>
                </a:solidFill>
              </a:rPr>
              <a:t> </a:t>
            </a:r>
            <a:r>
              <a:rPr lang="tr-TR" sz="1400" dirty="0" err="1">
                <a:solidFill>
                  <a:schemeClr val="tx1"/>
                </a:solidFill>
              </a:rPr>
              <a:t>Crestor</a:t>
            </a:r>
            <a:r>
              <a:rPr lang="tr-TR" sz="1400" dirty="0">
                <a:solidFill>
                  <a:schemeClr val="tx1"/>
                </a:solidFill>
              </a:rPr>
              <a:t> ($5.5 </a:t>
            </a:r>
            <a:r>
              <a:rPr lang="tr-TR" sz="1400" dirty="0" err="1">
                <a:solidFill>
                  <a:schemeClr val="tx1"/>
                </a:solidFill>
              </a:rPr>
              <a:t>billion</a:t>
            </a:r>
            <a:r>
              <a:rPr lang="tr-TR" sz="1400" dirty="0">
                <a:solidFill>
                  <a:schemeClr val="tx1"/>
                </a:solidFill>
              </a:rPr>
              <a:t>), </a:t>
            </a:r>
            <a:r>
              <a:rPr lang="tr-TR" sz="1400" dirty="0" err="1">
                <a:solidFill>
                  <a:schemeClr val="tx1"/>
                </a:solidFill>
              </a:rPr>
              <a:t>Advair</a:t>
            </a:r>
            <a:r>
              <a:rPr lang="tr-TR" sz="1400" dirty="0">
                <a:solidFill>
                  <a:schemeClr val="tx1"/>
                </a:solidFill>
              </a:rPr>
              <a:t> </a:t>
            </a:r>
            <a:r>
              <a:rPr lang="tr-TR" sz="1400" dirty="0" err="1">
                <a:solidFill>
                  <a:schemeClr val="tx1"/>
                </a:solidFill>
              </a:rPr>
              <a:t>Diskus</a:t>
            </a:r>
            <a:r>
              <a:rPr lang="tr-TR" sz="1400" dirty="0">
                <a:solidFill>
                  <a:schemeClr val="tx1"/>
                </a:solidFill>
              </a:rPr>
              <a:t> ($5.1 </a:t>
            </a:r>
            <a:r>
              <a:rPr lang="tr-TR" sz="1400" dirty="0" err="1">
                <a:solidFill>
                  <a:schemeClr val="tx1"/>
                </a:solidFill>
              </a:rPr>
              <a:t>billion</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arthritis</a:t>
            </a:r>
            <a:r>
              <a:rPr lang="tr-TR" sz="1400" dirty="0">
                <a:solidFill>
                  <a:schemeClr val="tx1"/>
                </a:solidFill>
              </a:rPr>
              <a:t> </a:t>
            </a:r>
            <a:r>
              <a:rPr lang="tr-TR" sz="1400" dirty="0" err="1">
                <a:solidFill>
                  <a:schemeClr val="tx1"/>
                </a:solidFill>
              </a:rPr>
              <a:t>drugs</a:t>
            </a:r>
            <a:r>
              <a:rPr lang="tr-TR" sz="1400" dirty="0">
                <a:solidFill>
                  <a:schemeClr val="tx1"/>
                </a:solidFill>
              </a:rPr>
              <a:t> </a:t>
            </a:r>
            <a:r>
              <a:rPr lang="tr-TR" sz="1400" dirty="0" err="1">
                <a:solidFill>
                  <a:schemeClr val="tx1"/>
                </a:solidFill>
              </a:rPr>
              <a:t>etanercept</a:t>
            </a:r>
            <a:r>
              <a:rPr lang="tr-TR" sz="1400" dirty="0">
                <a:solidFill>
                  <a:schemeClr val="tx1"/>
                </a:solidFill>
              </a:rPr>
              <a:t> (</a:t>
            </a:r>
            <a:r>
              <a:rPr lang="tr-TR" sz="1400" i="1" dirty="0" err="1">
                <a:solidFill>
                  <a:schemeClr val="tx1"/>
                </a:solidFill>
              </a:rPr>
              <a:t>Enbrel</a:t>
            </a:r>
            <a:r>
              <a:rPr lang="tr-TR" sz="1400" dirty="0">
                <a:solidFill>
                  <a:schemeClr val="tx1"/>
                </a:solidFill>
              </a:rPr>
              <a:t>, Amgen; </a:t>
            </a:r>
            <a:r>
              <a:rPr lang="tr-TR" sz="1400" dirty="0" err="1">
                <a:solidFill>
                  <a:schemeClr val="tx1"/>
                </a:solidFill>
              </a:rPr>
              <a:t>almost</a:t>
            </a:r>
            <a:r>
              <a:rPr lang="tr-TR" sz="1400" dirty="0">
                <a:solidFill>
                  <a:schemeClr val="tx1"/>
                </a:solidFill>
              </a:rPr>
              <a:t> $4.9 </a:t>
            </a:r>
            <a:r>
              <a:rPr lang="tr-TR" sz="1400" dirty="0" err="1">
                <a:solidFill>
                  <a:schemeClr val="tx1"/>
                </a:solidFill>
              </a:rPr>
              <a:t>billion</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infliximab</a:t>
            </a:r>
            <a:r>
              <a:rPr lang="tr-TR" sz="1400" dirty="0">
                <a:solidFill>
                  <a:schemeClr val="tx1"/>
                </a:solidFill>
              </a:rPr>
              <a:t> (</a:t>
            </a:r>
            <a:r>
              <a:rPr lang="tr-TR" sz="1400" i="1" dirty="0" err="1">
                <a:solidFill>
                  <a:schemeClr val="tx1"/>
                </a:solidFill>
              </a:rPr>
              <a:t>Remicade</a:t>
            </a:r>
            <a:r>
              <a:rPr lang="tr-TR" sz="1400" dirty="0">
                <a:solidFill>
                  <a:schemeClr val="tx1"/>
                </a:solidFill>
              </a:rPr>
              <a:t>, </a:t>
            </a:r>
            <a:r>
              <a:rPr lang="tr-TR" sz="1400" dirty="0" err="1">
                <a:solidFill>
                  <a:schemeClr val="tx1"/>
                </a:solidFill>
              </a:rPr>
              <a:t>Centocor</a:t>
            </a:r>
            <a:r>
              <a:rPr lang="tr-TR" sz="1400" dirty="0">
                <a:solidFill>
                  <a:schemeClr val="tx1"/>
                </a:solidFill>
              </a:rPr>
              <a:t>; $4.2 </a:t>
            </a:r>
            <a:r>
              <a:rPr lang="tr-TR" sz="1400" dirty="0" err="1">
                <a:solidFill>
                  <a:schemeClr val="tx1"/>
                </a:solidFill>
              </a:rPr>
              <a:t>billion</a:t>
            </a:r>
            <a:r>
              <a:rPr lang="tr-TR" sz="1400" dirty="0">
                <a:solidFill>
                  <a:schemeClr val="tx1"/>
                </a:solidFill>
              </a:rPr>
              <a:t>), </a:t>
            </a:r>
            <a:r>
              <a:rPr lang="tr-TR" sz="1400" dirty="0" err="1">
                <a:solidFill>
                  <a:schemeClr val="tx1"/>
                </a:solidFill>
              </a:rPr>
              <a:t>Cymbalta</a:t>
            </a:r>
            <a:r>
              <a:rPr lang="tr-TR" sz="1400" dirty="0">
                <a:solidFill>
                  <a:schemeClr val="tx1"/>
                </a:solidFill>
              </a:rPr>
              <a:t> ($4.1 </a:t>
            </a:r>
            <a:r>
              <a:rPr lang="tr-TR" sz="1400" dirty="0" err="1">
                <a:solidFill>
                  <a:schemeClr val="tx1"/>
                </a:solidFill>
              </a:rPr>
              <a:t>billion</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multiple</a:t>
            </a:r>
            <a:r>
              <a:rPr lang="tr-TR" sz="1400" dirty="0">
                <a:solidFill>
                  <a:schemeClr val="tx1"/>
                </a:solidFill>
              </a:rPr>
              <a:t> </a:t>
            </a:r>
            <a:r>
              <a:rPr lang="tr-TR" sz="1400" dirty="0" err="1">
                <a:solidFill>
                  <a:schemeClr val="tx1"/>
                </a:solidFill>
              </a:rPr>
              <a:t>sclerosis</a:t>
            </a:r>
            <a:r>
              <a:rPr lang="tr-TR" sz="1400" dirty="0">
                <a:solidFill>
                  <a:schemeClr val="tx1"/>
                </a:solidFill>
              </a:rPr>
              <a:t> </a:t>
            </a:r>
            <a:r>
              <a:rPr lang="tr-TR" sz="1400" dirty="0" err="1">
                <a:solidFill>
                  <a:schemeClr val="tx1"/>
                </a:solidFill>
              </a:rPr>
              <a:t>drug</a:t>
            </a:r>
            <a:r>
              <a:rPr lang="tr-TR" sz="1400" dirty="0">
                <a:solidFill>
                  <a:schemeClr val="tx1"/>
                </a:solidFill>
              </a:rPr>
              <a:t> </a:t>
            </a:r>
            <a:r>
              <a:rPr lang="tr-TR" sz="1400" dirty="0" err="1">
                <a:solidFill>
                  <a:schemeClr val="tx1"/>
                </a:solidFill>
              </a:rPr>
              <a:t>glatiramer</a:t>
            </a:r>
            <a:r>
              <a:rPr lang="tr-TR" sz="1400" dirty="0">
                <a:solidFill>
                  <a:schemeClr val="tx1"/>
                </a:solidFill>
              </a:rPr>
              <a:t> </a:t>
            </a:r>
            <a:r>
              <a:rPr lang="tr-TR" sz="1400" dirty="0" err="1">
                <a:solidFill>
                  <a:schemeClr val="tx1"/>
                </a:solidFill>
              </a:rPr>
              <a:t>acetate</a:t>
            </a:r>
            <a:r>
              <a:rPr lang="tr-TR" sz="1400" dirty="0">
                <a:solidFill>
                  <a:schemeClr val="tx1"/>
                </a:solidFill>
              </a:rPr>
              <a:t> (</a:t>
            </a:r>
            <a:r>
              <a:rPr lang="tr-TR" sz="1400" i="1" dirty="0" err="1">
                <a:solidFill>
                  <a:schemeClr val="tx1"/>
                </a:solidFill>
              </a:rPr>
              <a:t>Copaxone</a:t>
            </a:r>
            <a:r>
              <a:rPr lang="tr-TR" sz="1400" dirty="0">
                <a:solidFill>
                  <a:schemeClr val="tx1"/>
                </a:solidFill>
              </a:rPr>
              <a:t>, </a:t>
            </a:r>
            <a:r>
              <a:rPr lang="tr-TR" sz="1400" dirty="0" err="1">
                <a:solidFill>
                  <a:schemeClr val="tx1"/>
                </a:solidFill>
              </a:rPr>
              <a:t>Teva</a:t>
            </a:r>
            <a:r>
              <a:rPr lang="tr-TR" sz="1400" dirty="0">
                <a:solidFill>
                  <a:schemeClr val="tx1"/>
                </a:solidFill>
              </a:rPr>
              <a:t> </a:t>
            </a:r>
            <a:r>
              <a:rPr lang="tr-TR" sz="1400" dirty="0" err="1">
                <a:solidFill>
                  <a:schemeClr val="tx1"/>
                </a:solidFill>
              </a:rPr>
              <a:t>Pharm</a:t>
            </a:r>
            <a:r>
              <a:rPr lang="tr-TR" sz="1400" dirty="0">
                <a:solidFill>
                  <a:schemeClr val="tx1"/>
                </a:solidFill>
              </a:rPr>
              <a:t>; </a:t>
            </a:r>
            <a:r>
              <a:rPr lang="tr-TR" sz="1400" dirty="0" err="1">
                <a:solidFill>
                  <a:schemeClr val="tx1"/>
                </a:solidFill>
              </a:rPr>
              <a:t>almost</a:t>
            </a:r>
            <a:r>
              <a:rPr lang="tr-TR" sz="1400" dirty="0">
                <a:solidFill>
                  <a:schemeClr val="tx1"/>
                </a:solidFill>
              </a:rPr>
              <a:t> $3.7 </a:t>
            </a:r>
            <a:r>
              <a:rPr lang="tr-TR" sz="1400" dirty="0" err="1">
                <a:solidFill>
                  <a:schemeClr val="tx1"/>
                </a:solidFill>
              </a:rPr>
              <a:t>billion</a:t>
            </a:r>
            <a:r>
              <a:rPr lang="tr-TR" sz="1400" dirty="0">
                <a:solidFill>
                  <a:schemeClr val="tx1"/>
                </a:solidFill>
              </a:rPr>
              <a:t>), </a:t>
            </a:r>
            <a:r>
              <a:rPr lang="tr-TR" sz="1400" dirty="0" err="1">
                <a:solidFill>
                  <a:schemeClr val="tx1"/>
                </a:solidFill>
              </a:rPr>
              <a:t>and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neutropenia</a:t>
            </a:r>
            <a:r>
              <a:rPr lang="tr-TR" sz="1400" dirty="0">
                <a:solidFill>
                  <a:schemeClr val="tx1"/>
                </a:solidFill>
              </a:rPr>
              <a:t> </a:t>
            </a:r>
            <a:r>
              <a:rPr lang="tr-TR" sz="1400" dirty="0" err="1">
                <a:solidFill>
                  <a:schemeClr val="tx1"/>
                </a:solidFill>
              </a:rPr>
              <a:t>drug</a:t>
            </a:r>
            <a:r>
              <a:rPr lang="tr-TR" sz="1400" dirty="0">
                <a:solidFill>
                  <a:schemeClr val="tx1"/>
                </a:solidFill>
              </a:rPr>
              <a:t> </a:t>
            </a:r>
            <a:r>
              <a:rPr lang="tr-TR" sz="1400" dirty="0" err="1">
                <a:solidFill>
                  <a:schemeClr val="tx1"/>
                </a:solidFill>
              </a:rPr>
              <a:t>pegfilgrastim</a:t>
            </a:r>
            <a:r>
              <a:rPr lang="tr-TR" sz="1400" dirty="0">
                <a:solidFill>
                  <a:schemeClr val="tx1"/>
                </a:solidFill>
              </a:rPr>
              <a:t> (</a:t>
            </a:r>
            <a:r>
              <a:rPr lang="tr-TR" sz="1400" i="1" dirty="0" err="1">
                <a:solidFill>
                  <a:schemeClr val="tx1"/>
                </a:solidFill>
              </a:rPr>
              <a:t>Neulasta</a:t>
            </a:r>
            <a:r>
              <a:rPr lang="tr-TR" sz="1400" dirty="0">
                <a:solidFill>
                  <a:schemeClr val="tx1"/>
                </a:solidFill>
              </a:rPr>
              <a:t>, Amgen; $3.6 </a:t>
            </a:r>
            <a:r>
              <a:rPr lang="tr-TR" sz="1400" dirty="0" err="1">
                <a:solidFill>
                  <a:schemeClr val="tx1"/>
                </a:solidFill>
              </a:rPr>
              <a:t>billion</a:t>
            </a:r>
            <a:r>
              <a:rPr lang="tr-TR" sz="1400" dirty="0">
                <a:solidFill>
                  <a:schemeClr val="tx1"/>
                </a:solidFill>
              </a:rPr>
              <a:t>).</a:t>
            </a:r>
          </a:p>
          <a:p>
            <a:endParaRPr lang="tr-TR" sz="1400" dirty="0">
              <a:solidFill>
                <a:schemeClr val="tx1"/>
              </a:solidFill>
            </a:endParaRPr>
          </a:p>
        </p:txBody>
      </p:sp>
    </p:spTree>
    <p:extLst>
      <p:ext uri="{BB962C8B-B14F-4D97-AF65-F5344CB8AC3E}">
        <p14:creationId xmlns:p14="http://schemas.microsoft.com/office/powerpoint/2010/main" val="2898140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496" y="8792"/>
            <a:ext cx="8280920" cy="1015663"/>
          </a:xfrm>
          <a:prstGeom prst="rect">
            <a:avLst/>
          </a:prstGeom>
          <a:noFill/>
        </p:spPr>
        <p:txBody>
          <a:bodyPr wrap="square" rtlCol="0">
            <a:spAutoFit/>
          </a:bodyPr>
          <a:lstStyle/>
          <a:p>
            <a:r>
              <a:rPr lang="en-US" sz="1200" dirty="0"/>
              <a:t>May 8, 2015 -- The </a:t>
            </a:r>
            <a:r>
              <a:rPr lang="en-US" sz="1200" dirty="0">
                <a:hlinkClick r:id="rId2"/>
              </a:rPr>
              <a:t>thyroid</a:t>
            </a:r>
            <a:r>
              <a:rPr lang="en-US" sz="1200" dirty="0"/>
              <a:t> drug </a:t>
            </a:r>
            <a:r>
              <a:rPr lang="en-US" sz="1200" dirty="0" err="1">
                <a:hlinkClick r:id="rId3"/>
              </a:rPr>
              <a:t>Synthroid</a:t>
            </a:r>
            <a:r>
              <a:rPr lang="en-US" sz="1200" dirty="0"/>
              <a:t> continues to be the nation’s most-prescribed medication. But </a:t>
            </a:r>
            <a:r>
              <a:rPr lang="en-US" sz="1200" dirty="0" err="1"/>
              <a:t>Humira</a:t>
            </a:r>
            <a:r>
              <a:rPr lang="en-US" sz="1200" dirty="0"/>
              <a:t>, which treats a variety of conditions, had the highest sales, according to the research firm IMS Health.</a:t>
            </a:r>
          </a:p>
          <a:p>
            <a:r>
              <a:rPr lang="en-US" sz="1200" dirty="0"/>
              <a:t>The firm released data on the top 100 prescriptions and sales from April 2014 through March 2015.</a:t>
            </a:r>
          </a:p>
          <a:p>
            <a:r>
              <a:rPr lang="en-US" sz="1200" dirty="0" err="1"/>
              <a:t>Synthroid</a:t>
            </a:r>
            <a:r>
              <a:rPr lang="en-US" sz="1200" dirty="0"/>
              <a:t> (levothyroxine), which treats </a:t>
            </a:r>
            <a:r>
              <a:rPr lang="en-US" sz="1200" dirty="0">
                <a:hlinkClick r:id="rId4"/>
              </a:rPr>
              <a:t>hypothyroidism</a:t>
            </a:r>
            <a:r>
              <a:rPr lang="en-US" sz="1200" dirty="0"/>
              <a:t>, or underactive thyroid disease, has been the top-prescribed medicine for several years.</a:t>
            </a:r>
            <a:endParaRPr lang="tr-TR" sz="1200" dirty="0"/>
          </a:p>
        </p:txBody>
      </p:sp>
      <p:sp>
        <p:nvSpPr>
          <p:cNvPr id="6" name="Rectangle 1"/>
          <p:cNvSpPr>
            <a:spLocks noChangeArrowheads="1"/>
          </p:cNvSpPr>
          <p:nvPr/>
        </p:nvSpPr>
        <p:spPr bwMode="auto">
          <a:xfrm>
            <a:off x="35496" y="1124744"/>
            <a:ext cx="9108504" cy="5863144"/>
          </a:xfrm>
          <a:prstGeom prst="rect">
            <a:avLst/>
          </a:prstGeo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err="1">
                <a:ln>
                  <a:noFill/>
                </a:ln>
                <a:effectLst/>
                <a:latin typeface="Source Sans Pro"/>
              </a:rPr>
              <a:t>Humira</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hlinkClick r:id="rId5"/>
              </a:rPr>
              <a:t>adalimumab</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which</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treats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conditions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including</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hlinkClick r:id="rId6"/>
              </a:rPr>
              <a:t>arthritis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and</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hlinkClick r:id="rId7"/>
              </a:rPr>
              <a:t>Crohn</a:t>
            </a:r>
            <a:r>
              <a:rPr kumimoji="0" lang="tr-TR" altLang="tr-TR" sz="1500" b="0" i="0" u="none" strike="noStrike" cap="none" normalizeH="0" baseline="0" dirty="0" err="1">
                <a:ln>
                  <a:noFill/>
                </a:ln>
                <a:effectLst/>
                <a:latin typeface="Source Sans Pro"/>
              </a:rPr>
              <a:t>’s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disease</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overtook</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last</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year’s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best</a:t>
            </a:r>
            <a:r>
              <a:rPr kumimoji="0" lang="tr-TR" altLang="tr-TR" sz="1500" b="0" i="0" u="none" strike="noStrike" cap="none" normalizeH="0" baseline="0" dirty="0">
                <a:ln>
                  <a:noFill/>
                </a:ln>
                <a:effectLst/>
                <a:latin typeface="Source Sans Pro"/>
              </a:rPr>
              <a:t>-seller, </a:t>
            </a:r>
            <a:r>
              <a:rPr kumimoji="0" lang="tr-TR" altLang="tr-TR" sz="1500" b="0" i="0" u="none" strike="noStrike" cap="none" normalizeH="0" baseline="0" dirty="0" err="1">
                <a:ln>
                  <a:noFill/>
                </a:ln>
                <a:effectLst/>
                <a:latin typeface="Source Sans Pro"/>
              </a:rPr>
              <a:t>Abilify</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aripiprazole</a:t>
            </a:r>
            <a:r>
              <a:rPr kumimoji="0" lang="tr-TR" altLang="tr-TR" sz="1500" b="0" i="0" u="none" strike="noStrike" cap="none" normalizeH="0" baseline="0" dirty="0">
                <a:ln>
                  <a:noFill/>
                </a:ln>
                <a:effectLst/>
                <a:latin typeface="Source Sans Pro"/>
              </a:rPr>
              <a:t>).</a:t>
            </a:r>
            <a:endParaRPr kumimoji="0" lang="tr-TR" altLang="tr-TR"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err="1">
                <a:ln>
                  <a:noFill/>
                </a:ln>
                <a:effectLst/>
                <a:latin typeface="Source Sans Pro"/>
              </a:rPr>
              <a:t>The</a:t>
            </a:r>
            <a:r>
              <a:rPr kumimoji="0" lang="tr-TR" altLang="tr-TR" sz="1500" b="0" i="0" u="none" strike="noStrike" cap="none" normalizeH="0" baseline="0" dirty="0">
                <a:ln>
                  <a:noFill/>
                </a:ln>
                <a:effectLst/>
                <a:latin typeface="Source Sans Pro"/>
              </a:rPr>
              <a:t> </a:t>
            </a:r>
            <a:r>
              <a:rPr kumimoji="0" lang="tr-TR" altLang="tr-TR" sz="1500" b="1" i="0" u="none" strike="noStrike" cap="none" normalizeH="0" baseline="0" dirty="0">
                <a:ln>
                  <a:noFill/>
                </a:ln>
                <a:solidFill>
                  <a:srgbClr val="FF0000"/>
                </a:solidFill>
                <a:effectLst/>
                <a:latin typeface="Source Sans Pro"/>
              </a:rPr>
              <a:t>top 10 </a:t>
            </a:r>
            <a:r>
              <a:rPr kumimoji="0" lang="tr-TR" altLang="tr-TR" sz="1500" b="1" i="0" u="none" strike="noStrike" cap="none" normalizeH="0" baseline="0" dirty="0" err="1">
                <a:ln>
                  <a:noFill/>
                </a:ln>
                <a:solidFill>
                  <a:srgbClr val="FF0000"/>
                </a:solidFill>
                <a:effectLst/>
                <a:latin typeface="Source Sans Pro"/>
              </a:rPr>
              <a:t>medications</a:t>
            </a:r>
            <a:r>
              <a:rPr kumimoji="0" lang="tr-TR" altLang="tr-TR" sz="1500" b="1" i="0" u="none" strike="noStrike" cap="none" normalizeH="0" baseline="0" dirty="0">
                <a:ln>
                  <a:noFill/>
                </a:ln>
                <a:solidFill>
                  <a:srgbClr val="FF0000"/>
                </a:solidFill>
                <a:effectLst/>
                <a:latin typeface="Source Sans Pro"/>
              </a:rPr>
              <a:t> </a:t>
            </a:r>
            <a:r>
              <a:rPr kumimoji="0" lang="tr-TR" altLang="tr-TR" sz="1500" b="0" i="0" u="none" strike="noStrike" cap="none" normalizeH="0" baseline="0" dirty="0" err="1">
                <a:ln>
                  <a:noFill/>
                </a:ln>
                <a:effectLst/>
                <a:latin typeface="Source Sans Pro"/>
              </a:rPr>
              <a:t>by</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number</a:t>
            </a:r>
            <a:r>
              <a:rPr kumimoji="0" lang="tr-TR" altLang="tr-TR" sz="1500" b="0" i="0" u="none" strike="noStrike" cap="none" normalizeH="0" baseline="0" dirty="0">
                <a:ln>
                  <a:noFill/>
                </a:ln>
                <a:effectLst/>
                <a:latin typeface="Source Sans Pro"/>
              </a:rPr>
              <a:t> of </a:t>
            </a:r>
            <a:r>
              <a:rPr kumimoji="0" lang="tr-TR" altLang="tr-TR" sz="1500" b="0" i="0" u="none" strike="noStrike" cap="none" normalizeH="0" baseline="0" dirty="0" err="1">
                <a:ln>
                  <a:noFill/>
                </a:ln>
                <a:effectLst/>
                <a:latin typeface="Source Sans Pro"/>
              </a:rPr>
              <a:t>monthly</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prescriptions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are</a:t>
            </a:r>
            <a:r>
              <a:rPr kumimoji="0" lang="tr-TR" altLang="tr-TR" sz="1500" b="0" i="0" u="none" strike="noStrike" cap="none" normalizeH="0" baseline="0" dirty="0">
                <a:ln>
                  <a:noFill/>
                </a:ln>
                <a:effectLst/>
                <a:latin typeface="Source Sans Pro"/>
              </a:rPr>
              <a:t>:</a:t>
            </a:r>
            <a:endParaRPr kumimoji="0" lang="tr-TR" altLang="tr-TR"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1500" b="0" i="0" u="none" strike="noStrike" cap="none" normalizeH="0" baseline="0" dirty="0" err="1">
                <a:ln>
                  <a:noFill/>
                </a:ln>
                <a:effectLst/>
                <a:latin typeface="Source Sans Pro"/>
              </a:rPr>
              <a:t>Synthroid</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levothyroxine</a:t>
            </a:r>
            <a:r>
              <a:rPr kumimoji="0" lang="tr-TR" altLang="tr-TR" sz="1500" b="0" i="0" u="none" strike="noStrike" cap="none" normalizeH="0" baseline="0" dirty="0">
                <a:ln>
                  <a:noFill/>
                </a:ln>
                <a:effectLst/>
                <a:latin typeface="Source Sans Pro"/>
              </a:rPr>
              <a:t>), 21.5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tr-TR" altLang="tr-TR" sz="1500" b="0" i="0" u="none" strike="noStrike" cap="none" normalizeH="0" baseline="0" dirty="0" err="1">
                <a:ln>
                  <a:noFill/>
                </a:ln>
                <a:effectLst/>
                <a:latin typeface="Source Sans Pro"/>
              </a:rPr>
              <a:t>Crestor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rosuvastatin</a:t>
            </a:r>
            <a:r>
              <a:rPr kumimoji="0" lang="tr-TR" altLang="tr-TR" sz="1500" b="0" i="0" u="none" strike="noStrike" cap="none" normalizeH="0" baseline="0" dirty="0">
                <a:ln>
                  <a:noFill/>
                </a:ln>
                <a:effectLst/>
                <a:latin typeface="Source Sans Pro"/>
              </a:rPr>
              <a:t>), 21.4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tr-TR" altLang="tr-TR" sz="1500" b="0" i="0" u="none" strike="noStrike" cap="none" normalizeH="0" baseline="0" dirty="0" err="1">
                <a:ln>
                  <a:noFill/>
                </a:ln>
                <a:effectLst/>
                <a:latin typeface="Source Sans Pro"/>
                <a:hlinkClick r:id="rId8"/>
              </a:rPr>
              <a:t>Ventolin</a:t>
            </a:r>
            <a:r>
              <a:rPr kumimoji="0" lang="tr-TR" altLang="tr-TR" sz="1500" b="0" i="0" u="none" strike="noStrike" cap="none" normalizeH="0" baseline="0" dirty="0">
                <a:ln>
                  <a:noFill/>
                </a:ln>
                <a:effectLst/>
                <a:latin typeface="Source Sans Pro"/>
              </a:rPr>
              <a:t> HFA (</a:t>
            </a:r>
            <a:r>
              <a:rPr kumimoji="0" lang="tr-TR" altLang="tr-TR" sz="1500" b="0" i="0" u="none" strike="noStrike" cap="none" normalizeH="0" baseline="0" dirty="0" err="1">
                <a:ln>
                  <a:noFill/>
                </a:ln>
                <a:effectLst/>
                <a:latin typeface="Source Sans Pro"/>
              </a:rPr>
              <a:t>albuterol</a:t>
            </a:r>
            <a:r>
              <a:rPr kumimoji="0" lang="tr-TR" altLang="tr-TR" sz="1500" b="0" i="0" u="none" strike="noStrike" cap="none" normalizeH="0" baseline="0" dirty="0">
                <a:ln>
                  <a:noFill/>
                </a:ln>
                <a:effectLst/>
                <a:latin typeface="Source Sans Pro"/>
              </a:rPr>
              <a:t>), 18.2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tr-TR" altLang="tr-TR" sz="1500" b="0" i="0" u="none" strike="noStrike" cap="none" normalizeH="0" baseline="0" dirty="0" err="1">
                <a:ln>
                  <a:noFill/>
                </a:ln>
                <a:effectLst/>
                <a:latin typeface="Source Sans Pro"/>
              </a:rPr>
              <a:t>Nexium</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esomeprazole</a:t>
            </a:r>
            <a:r>
              <a:rPr kumimoji="0" lang="tr-TR" altLang="tr-TR" sz="1500" b="0" i="0" u="none" strike="noStrike" cap="none" normalizeH="0" baseline="0" dirty="0">
                <a:ln>
                  <a:noFill/>
                </a:ln>
                <a:effectLst/>
                <a:latin typeface="Source Sans Pro"/>
              </a:rPr>
              <a:t>), 15.2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tr-TR" altLang="tr-TR" sz="1500" b="0" i="0" u="none" strike="noStrike" cap="none" normalizeH="0" baseline="0" dirty="0" err="1">
                <a:ln>
                  <a:noFill/>
                </a:ln>
                <a:effectLst/>
                <a:latin typeface="Source Sans Pro"/>
              </a:rPr>
              <a:t>Advair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Diskus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fluticasone</a:t>
            </a:r>
            <a:r>
              <a:rPr kumimoji="0" lang="tr-TR" altLang="tr-TR" sz="1500" b="0" i="0" u="none" strike="noStrike" cap="none" normalizeH="0" baseline="0" dirty="0">
                <a:ln>
                  <a:noFill/>
                </a:ln>
                <a:effectLst/>
                <a:latin typeface="Source Sans Pro"/>
              </a:rPr>
              <a:t>), 13.7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tr-TR" altLang="tr-TR" sz="1500" b="0" i="0" u="none" strike="noStrike" cap="none" normalizeH="0" baseline="0" dirty="0" err="1">
                <a:ln>
                  <a:noFill/>
                </a:ln>
                <a:effectLst/>
                <a:latin typeface="Source Sans Pro"/>
                <a:hlinkClick r:id="rId9"/>
              </a:rPr>
              <a:t>Lantus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Solostar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insulin</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glargine</a:t>
            </a:r>
            <a:r>
              <a:rPr kumimoji="0" lang="tr-TR" altLang="tr-TR" sz="1500" b="0" i="0" u="none" strike="noStrike" cap="none" normalizeH="0" baseline="0" dirty="0">
                <a:ln>
                  <a:noFill/>
                </a:ln>
                <a:effectLst/>
                <a:latin typeface="Source Sans Pro"/>
              </a:rPr>
              <a:t>), 10.9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tr-TR" altLang="tr-TR" sz="1500" b="0" i="0" u="none" strike="noStrike" cap="none" normalizeH="0" baseline="0" dirty="0" err="1">
                <a:ln>
                  <a:noFill/>
                </a:ln>
                <a:effectLst/>
                <a:latin typeface="Source Sans Pro"/>
                <a:hlinkClick r:id="rId10"/>
              </a:rPr>
              <a:t>Vyvanse</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lisdexamfetamine</a:t>
            </a:r>
            <a:r>
              <a:rPr kumimoji="0" lang="tr-TR" altLang="tr-TR" sz="1500" b="0" i="0" u="none" strike="noStrike" cap="none" normalizeH="0" baseline="0" dirty="0">
                <a:ln>
                  <a:noFill/>
                </a:ln>
                <a:effectLst/>
                <a:latin typeface="Source Sans Pro"/>
              </a:rPr>
              <a:t>), 10.4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tr-TR" altLang="tr-TR" sz="1500" b="0" i="0" u="none" strike="noStrike" cap="none" normalizeH="0" baseline="0" dirty="0" err="1">
                <a:ln>
                  <a:noFill/>
                </a:ln>
                <a:effectLst/>
                <a:latin typeface="Source Sans Pro"/>
                <a:hlinkClick r:id="rId11"/>
              </a:rPr>
              <a:t>Lyrica</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pregabalin</a:t>
            </a:r>
            <a:r>
              <a:rPr kumimoji="0" lang="tr-TR" altLang="tr-TR" sz="1500" b="0" i="0" u="none" strike="noStrike" cap="none" normalizeH="0" baseline="0" dirty="0">
                <a:ln>
                  <a:noFill/>
                </a:ln>
                <a:effectLst/>
                <a:latin typeface="Source Sans Pro"/>
              </a:rPr>
              <a:t>), 10.0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tr-TR" altLang="tr-TR" sz="1500" b="0" i="0" u="none" strike="noStrike" cap="none" normalizeH="0" baseline="0" dirty="0" err="1">
                <a:ln>
                  <a:noFill/>
                </a:ln>
                <a:effectLst/>
                <a:latin typeface="Source Sans Pro"/>
                <a:hlinkClick r:id="rId12"/>
              </a:rPr>
              <a:t>Spiriva</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Handihaler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tiotropium</a:t>
            </a:r>
            <a:r>
              <a:rPr kumimoji="0" lang="tr-TR" altLang="tr-TR" sz="1500" b="0" i="0" u="none" strike="noStrike" cap="none" normalizeH="0" baseline="0" dirty="0">
                <a:ln>
                  <a:noFill/>
                </a:ln>
                <a:effectLst/>
                <a:latin typeface="Source Sans Pro"/>
              </a:rPr>
              <a:t>), 9.6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tr-TR" altLang="tr-TR" sz="1500" b="0" i="0" u="none" strike="noStrike" cap="none" normalizeH="0" baseline="0" dirty="0" err="1">
                <a:ln>
                  <a:noFill/>
                </a:ln>
                <a:effectLst/>
                <a:latin typeface="Source Sans Pro"/>
                <a:hlinkClick r:id="rId13"/>
              </a:rPr>
              <a:t>Januvia</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sitagliptin</a:t>
            </a:r>
            <a:r>
              <a:rPr kumimoji="0" lang="tr-TR" altLang="tr-TR" sz="1500" b="0" i="0" u="none" strike="noStrike" cap="none" normalizeH="0" baseline="0" dirty="0">
                <a:ln>
                  <a:noFill/>
                </a:ln>
                <a:effectLst/>
                <a:latin typeface="Source Sans Pro"/>
              </a:rPr>
              <a:t>), 9.1 </a:t>
            </a:r>
            <a:r>
              <a:rPr kumimoji="0" lang="tr-TR" altLang="tr-TR" sz="1500" b="0" i="0" u="none" strike="noStrike" cap="none" normalizeH="0" baseline="0" dirty="0" err="1">
                <a:ln>
                  <a:noFill/>
                </a:ln>
                <a:effectLst/>
                <a:latin typeface="Source Sans Pro"/>
              </a:rPr>
              <a:t>million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err="1">
                <a:ln>
                  <a:noFill/>
                </a:ln>
                <a:effectLst/>
                <a:latin typeface="Source Sans Pro"/>
              </a:rPr>
              <a:t>The</a:t>
            </a:r>
            <a:r>
              <a:rPr kumimoji="0" lang="tr-TR" altLang="tr-TR" sz="1500" b="0" i="0" u="none" strike="noStrike" cap="none" normalizeH="0" baseline="0" dirty="0">
                <a:ln>
                  <a:noFill/>
                </a:ln>
                <a:effectLst/>
                <a:latin typeface="Source Sans Pro"/>
              </a:rPr>
              <a:t> top 10 </a:t>
            </a:r>
            <a:r>
              <a:rPr kumimoji="0" lang="tr-TR" altLang="tr-TR" sz="1500" b="0" i="0" u="none" strike="noStrike" cap="none" normalizeH="0" baseline="0" dirty="0" err="1">
                <a:ln>
                  <a:noFill/>
                </a:ln>
                <a:effectLst/>
                <a:latin typeface="Source Sans Pro"/>
              </a:rPr>
              <a:t>meds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by</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sales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are</a:t>
            </a:r>
            <a:r>
              <a:rPr kumimoji="0" lang="tr-TR" altLang="tr-TR" sz="1500" b="0" i="0" u="none" strike="noStrike" cap="none" normalizeH="0" baseline="0" dirty="0">
                <a:ln>
                  <a:noFill/>
                </a:ln>
                <a:effectLst/>
                <a:latin typeface="Source Sans Pro"/>
              </a:rPr>
              <a:t>:</a:t>
            </a:r>
            <a:endParaRPr kumimoji="0" lang="tr-TR" altLang="tr-TR"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1500" b="0" i="0" u="none" strike="noStrike" cap="none" normalizeH="0" baseline="0" dirty="0" err="1">
                <a:ln>
                  <a:noFill/>
                </a:ln>
                <a:effectLst/>
                <a:latin typeface="Source Sans Pro"/>
              </a:rPr>
              <a:t>Humira</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adalimumab</a:t>
            </a:r>
            <a:r>
              <a:rPr kumimoji="0" lang="tr-TR" altLang="tr-TR" sz="1500" b="0" i="0" u="none" strike="noStrike" cap="none" normalizeH="0" baseline="0" dirty="0">
                <a:ln>
                  <a:noFill/>
                </a:ln>
                <a:effectLst/>
                <a:latin typeface="Source Sans Pro"/>
              </a:rPr>
              <a:t>), $8.2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tr-TR" altLang="tr-TR" sz="1500" b="0" i="0" u="none" strike="noStrike" cap="none" normalizeH="0" baseline="0" dirty="0" err="1">
                <a:ln>
                  <a:noFill/>
                </a:ln>
                <a:effectLst/>
                <a:latin typeface="Source Sans Pro"/>
              </a:rPr>
              <a:t>Abilify</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aripiprazole</a:t>
            </a:r>
            <a:r>
              <a:rPr kumimoji="0" lang="tr-TR" altLang="tr-TR" sz="1500" b="0" i="0" u="none" strike="noStrike" cap="none" normalizeH="0" baseline="0" dirty="0">
                <a:ln>
                  <a:noFill/>
                </a:ln>
                <a:effectLst/>
                <a:latin typeface="Source Sans Pro"/>
              </a:rPr>
              <a:t>), $7.9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tr-TR" altLang="tr-TR" sz="1500" b="0" i="0" u="none" strike="noStrike" cap="none" normalizeH="0" baseline="0" dirty="0" err="1">
                <a:ln>
                  <a:noFill/>
                </a:ln>
                <a:effectLst/>
                <a:latin typeface="Source Sans Pro"/>
                <a:hlinkClick r:id="rId14"/>
              </a:rPr>
              <a:t>Sovaldi</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sofosbuvir</a:t>
            </a:r>
            <a:r>
              <a:rPr kumimoji="0" lang="tr-TR" altLang="tr-TR" sz="1500" b="0" i="0" u="none" strike="noStrike" cap="none" normalizeH="0" baseline="0" dirty="0">
                <a:ln>
                  <a:noFill/>
                </a:ln>
                <a:effectLst/>
                <a:latin typeface="Source Sans Pro"/>
              </a:rPr>
              <a:t>), $6.9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tr-TR" altLang="tr-TR" sz="1500" b="0" i="0" u="none" strike="noStrike" cap="none" normalizeH="0" baseline="0" dirty="0" err="1">
                <a:ln>
                  <a:noFill/>
                </a:ln>
                <a:effectLst/>
                <a:latin typeface="Source Sans Pro"/>
              </a:rPr>
              <a:t>Crestor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rosuvastatin</a:t>
            </a:r>
            <a:r>
              <a:rPr kumimoji="0" lang="tr-TR" altLang="tr-TR" sz="1500" b="0" i="0" u="none" strike="noStrike" cap="none" normalizeH="0" baseline="0" dirty="0">
                <a:ln>
                  <a:noFill/>
                </a:ln>
                <a:effectLst/>
                <a:latin typeface="Source Sans Pro"/>
              </a:rPr>
              <a:t>), $5.9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tr-TR" altLang="tr-TR" sz="1500" b="0" i="0" u="none" strike="noStrike" cap="none" normalizeH="0" baseline="0" dirty="0" err="1">
                <a:ln>
                  <a:noFill/>
                </a:ln>
                <a:effectLst/>
                <a:latin typeface="Source Sans Pro"/>
                <a:hlinkClick r:id="rId15"/>
              </a:rPr>
              <a:t>Enbrel</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etanercept</a:t>
            </a:r>
            <a:r>
              <a:rPr kumimoji="0" lang="tr-TR" altLang="tr-TR" sz="1500" b="0" i="0" u="none" strike="noStrike" cap="none" normalizeH="0" baseline="0" dirty="0">
                <a:ln>
                  <a:noFill/>
                </a:ln>
                <a:effectLst/>
                <a:latin typeface="Source Sans Pro"/>
              </a:rPr>
              <a:t>), $5.9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tr-TR" altLang="tr-TR" sz="1500" b="0" i="0" u="none" strike="noStrike" cap="none" normalizeH="0" baseline="0" dirty="0" err="1">
                <a:ln>
                  <a:noFill/>
                </a:ln>
                <a:effectLst/>
                <a:latin typeface="Source Sans Pro"/>
                <a:hlinkClick r:id="rId16"/>
              </a:rPr>
              <a:t>Harvoni</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ledipasvir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and</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sofosbuvir</a:t>
            </a:r>
            <a:r>
              <a:rPr kumimoji="0" lang="tr-TR" altLang="tr-TR" sz="1500" b="0" i="0" u="none" strike="noStrike" cap="none" normalizeH="0" baseline="0" dirty="0">
                <a:ln>
                  <a:noFill/>
                </a:ln>
                <a:effectLst/>
                <a:latin typeface="Source Sans Pro"/>
              </a:rPr>
              <a:t>), $5.3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tr-TR" altLang="tr-TR" sz="1500" b="0" i="0" u="none" strike="noStrike" cap="none" normalizeH="0" baseline="0" dirty="0" err="1">
                <a:ln>
                  <a:noFill/>
                </a:ln>
                <a:effectLst/>
                <a:latin typeface="Source Sans Pro"/>
              </a:rPr>
              <a:t>Nexium</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esomeprazole</a:t>
            </a:r>
            <a:r>
              <a:rPr kumimoji="0" lang="tr-TR" altLang="tr-TR" sz="1500" b="0" i="0" u="none" strike="noStrike" cap="none" normalizeH="0" baseline="0" dirty="0">
                <a:ln>
                  <a:noFill/>
                </a:ln>
                <a:effectLst/>
                <a:latin typeface="Source Sans Pro"/>
              </a:rPr>
              <a:t>), $5.3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tr-TR" altLang="tr-TR" sz="1500" b="0" i="0" u="none" strike="noStrike" cap="none" normalizeH="0" baseline="0" dirty="0" err="1">
                <a:ln>
                  <a:noFill/>
                </a:ln>
                <a:effectLst/>
                <a:latin typeface="Source Sans Pro"/>
              </a:rPr>
              <a:t>Advair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Diskus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fluticasone</a:t>
            </a:r>
            <a:r>
              <a:rPr kumimoji="0" lang="tr-TR" altLang="tr-TR" sz="1500" b="0" i="0" u="none" strike="noStrike" cap="none" normalizeH="0" baseline="0" dirty="0">
                <a:ln>
                  <a:noFill/>
                </a:ln>
                <a:effectLst/>
                <a:latin typeface="Source Sans Pro"/>
              </a:rPr>
              <a:t>), $4.7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tr-TR" altLang="tr-TR" sz="1500" b="0" i="0" u="none" strike="noStrike" cap="none" normalizeH="0" baseline="0" dirty="0" err="1">
                <a:ln>
                  <a:noFill/>
                </a:ln>
                <a:effectLst/>
                <a:latin typeface="Source Sans Pro"/>
              </a:rPr>
              <a:t>Lantus</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Solostar</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insulin</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glargine</a:t>
            </a:r>
            <a:r>
              <a:rPr kumimoji="0" lang="tr-TR" altLang="tr-TR" sz="1500" b="0" i="0" u="none" strike="noStrike" cap="none" normalizeH="0" baseline="0" dirty="0">
                <a:ln>
                  <a:noFill/>
                </a:ln>
                <a:effectLst/>
                <a:latin typeface="Source Sans Pro"/>
              </a:rPr>
              <a:t>), $4.7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tr-TR" altLang="tr-TR" sz="1500" b="0" i="0" u="none" strike="noStrike" cap="none" normalizeH="0" baseline="0" dirty="0" err="1">
                <a:ln>
                  <a:noFill/>
                </a:ln>
                <a:effectLst/>
                <a:latin typeface="Source Sans Pro"/>
                <a:hlinkClick r:id="rId17"/>
              </a:rPr>
              <a:t>Remicade</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infliximab</a:t>
            </a:r>
            <a:r>
              <a:rPr kumimoji="0" lang="tr-TR" altLang="tr-TR" sz="1500" b="0" i="0" u="none" strike="noStrike" cap="none" normalizeH="0" baseline="0" dirty="0">
                <a:ln>
                  <a:noFill/>
                </a:ln>
                <a:effectLst/>
                <a:latin typeface="Source Sans Pro"/>
              </a:rPr>
              <a:t>), $4.6 </a:t>
            </a:r>
            <a:r>
              <a:rPr kumimoji="0" lang="tr-TR" altLang="tr-TR" sz="1500" b="0" i="0" u="none" strike="noStrike" cap="none" normalizeH="0" baseline="0" dirty="0" err="1">
                <a:ln>
                  <a:noFill/>
                </a:ln>
                <a:effectLst/>
                <a:latin typeface="Source Sans Pro"/>
              </a:rPr>
              <a:t>billion</a:t>
            </a:r>
            <a:endParaRPr kumimoji="0" lang="tr-TR" altLang="tr-TR" sz="1500" b="0" i="0" u="none" strike="noStrike" cap="none" normalizeH="0" baseline="0" dirty="0">
              <a:ln>
                <a:noFill/>
              </a:ln>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err="1">
                <a:ln>
                  <a:noFill/>
                </a:ln>
                <a:effectLst/>
                <a:latin typeface="Source Sans Pro"/>
              </a:rPr>
              <a:t>You</a:t>
            </a:r>
            <a:r>
              <a:rPr kumimoji="0" lang="tr-TR" altLang="tr-TR" sz="1500" b="0" i="0" u="none" strike="noStrike" cap="none" normalizeH="0" baseline="0" dirty="0">
                <a:ln>
                  <a:noFill/>
                </a:ln>
                <a:effectLst/>
                <a:latin typeface="Source Sans Pro"/>
              </a:rPr>
              <a:t> can </a:t>
            </a:r>
            <a:r>
              <a:rPr kumimoji="0" lang="tr-TR" altLang="tr-TR" sz="1500" b="0" i="0" u="none" strike="noStrike" cap="none" normalizeH="0" baseline="0" dirty="0" err="1">
                <a:ln>
                  <a:noFill/>
                </a:ln>
                <a:effectLst/>
                <a:latin typeface="Source Sans Pro"/>
              </a:rPr>
              <a:t>see</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hlinkClick r:id="rId18"/>
              </a:rPr>
              <a:t>the</a:t>
            </a:r>
            <a:r>
              <a:rPr kumimoji="0" lang="tr-TR" altLang="tr-TR" sz="1500" b="0" i="0" u="none" strike="noStrike" cap="none" normalizeH="0" baseline="0" dirty="0">
                <a:ln>
                  <a:noFill/>
                </a:ln>
                <a:effectLst/>
                <a:latin typeface="Source Sans Pro"/>
                <a:hlinkClick r:id="rId18"/>
              </a:rPr>
              <a:t> </a:t>
            </a:r>
            <a:r>
              <a:rPr kumimoji="0" lang="tr-TR" altLang="tr-TR" sz="1500" b="0" i="0" u="none" strike="noStrike" cap="none" normalizeH="0" baseline="0" dirty="0" err="1">
                <a:ln>
                  <a:noFill/>
                </a:ln>
                <a:effectLst/>
                <a:latin typeface="Source Sans Pro"/>
                <a:hlinkClick r:id="rId18"/>
              </a:rPr>
              <a:t>complete</a:t>
            </a:r>
            <a:r>
              <a:rPr kumimoji="0" lang="tr-TR" altLang="tr-TR" sz="1500" b="0" i="0" u="none" strike="noStrike" cap="none" normalizeH="0" baseline="0" dirty="0">
                <a:ln>
                  <a:noFill/>
                </a:ln>
                <a:effectLst/>
                <a:latin typeface="Source Sans Pro"/>
                <a:hlinkClick r:id="rId18"/>
              </a:rPr>
              <a:t> </a:t>
            </a:r>
            <a:r>
              <a:rPr kumimoji="0" lang="tr-TR" altLang="tr-TR" sz="1500" b="0" i="0" u="none" strike="noStrike" cap="none" normalizeH="0" baseline="0" dirty="0" err="1">
                <a:ln>
                  <a:noFill/>
                </a:ln>
                <a:effectLst/>
                <a:latin typeface="Source Sans Pro"/>
                <a:hlinkClick r:id="rId18"/>
              </a:rPr>
              <a:t>list</a:t>
            </a:r>
            <a:r>
              <a:rPr kumimoji="0" lang="tr-TR" altLang="tr-TR" sz="1500" b="0" i="0" u="none" strike="noStrike" cap="none" normalizeH="0" baseline="0" dirty="0">
                <a:ln>
                  <a:noFill/>
                </a:ln>
                <a:effectLst/>
                <a:latin typeface="Source Sans Pro"/>
              </a:rPr>
              <a:t> of </a:t>
            </a:r>
            <a:r>
              <a:rPr kumimoji="0" lang="tr-TR" altLang="tr-TR" sz="1500" b="0" i="0" u="none" strike="noStrike" cap="none" normalizeH="0" baseline="0" dirty="0" err="1">
                <a:ln>
                  <a:noFill/>
                </a:ln>
                <a:effectLst/>
                <a:latin typeface="Source Sans Pro"/>
              </a:rPr>
              <a:t>the</a:t>
            </a:r>
            <a:r>
              <a:rPr kumimoji="0" lang="tr-TR" altLang="tr-TR" sz="1500" b="0" i="0" u="none" strike="noStrike" cap="none" normalizeH="0" baseline="0" dirty="0">
                <a:ln>
                  <a:noFill/>
                </a:ln>
                <a:effectLst/>
                <a:latin typeface="Source Sans Pro"/>
              </a:rPr>
              <a:t> top 100 in </a:t>
            </a:r>
            <a:r>
              <a:rPr kumimoji="0" lang="tr-TR" altLang="tr-TR" sz="1500" b="0" i="0" u="none" strike="noStrike" cap="none" normalizeH="0" baseline="0" dirty="0" err="1">
                <a:ln>
                  <a:noFill/>
                </a:ln>
                <a:effectLst/>
                <a:latin typeface="Source Sans Pro"/>
              </a:rPr>
              <a:t>each</a:t>
            </a:r>
            <a:r>
              <a:rPr kumimoji="0" lang="tr-TR" altLang="tr-TR" sz="1500" b="0" i="0" u="none" strike="noStrike" cap="none" normalizeH="0" baseline="0" dirty="0">
                <a:ln>
                  <a:noFill/>
                </a:ln>
                <a:effectLst/>
                <a:latin typeface="Source Sans Pro"/>
              </a:rPr>
              <a:t> </a:t>
            </a:r>
            <a:r>
              <a:rPr kumimoji="0" lang="tr-TR" altLang="tr-TR" sz="1500" b="0" i="0" u="none" strike="noStrike" cap="none" normalizeH="0" baseline="0" dirty="0" err="1">
                <a:ln>
                  <a:noFill/>
                </a:ln>
                <a:effectLst/>
                <a:latin typeface="Source Sans Pro"/>
              </a:rPr>
              <a:t>category</a:t>
            </a:r>
            <a:r>
              <a:rPr kumimoji="0" lang="tr-TR" altLang="tr-TR" sz="1500" b="0" i="0" u="none" strike="noStrike" cap="none" normalizeH="0" baseline="0" dirty="0">
                <a:ln>
                  <a:noFill/>
                </a:ln>
                <a:effectLst/>
                <a:latin typeface="Source Sans Pro"/>
              </a:rPr>
              <a:t> on </a:t>
            </a:r>
            <a:r>
              <a:rPr kumimoji="0" lang="tr-TR" altLang="tr-TR" sz="1500" b="0" i="0" u="none" strike="noStrike" cap="none" normalizeH="0" baseline="0" dirty="0" err="1">
                <a:ln>
                  <a:noFill/>
                </a:ln>
                <a:effectLst/>
                <a:latin typeface="Source Sans Pro"/>
              </a:rPr>
              <a:t>Medscape</a:t>
            </a:r>
            <a:r>
              <a:rPr kumimoji="0" lang="tr-TR" altLang="tr-TR" sz="1500" b="0" i="0" u="none" strike="noStrike" cap="none" normalizeH="0" baseline="0" dirty="0">
                <a:ln>
                  <a:noFill/>
                </a:ln>
                <a:effectLst/>
                <a:latin typeface="Source Sans Pro"/>
              </a:rPr>
              <a:t>.</a:t>
            </a:r>
            <a:endParaRPr kumimoji="0" lang="tr-TR" altLang="tr-TR" sz="1800" b="0" i="0" u="none" strike="noStrike" cap="none" normalizeH="0" baseline="0" dirty="0">
              <a:ln>
                <a:noFill/>
              </a:ln>
              <a:effectLst/>
            </a:endParaRPr>
          </a:p>
        </p:txBody>
      </p:sp>
    </p:spTree>
    <p:extLst>
      <p:ext uri="{BB962C8B-B14F-4D97-AF65-F5344CB8AC3E}">
        <p14:creationId xmlns:p14="http://schemas.microsoft.com/office/powerpoint/2010/main" val="57351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51520" y="260648"/>
            <a:ext cx="4104456" cy="4401205"/>
          </a:xfrm>
          <a:prstGeom prst="rect">
            <a:avLst/>
          </a:prstGeom>
          <a:noFill/>
        </p:spPr>
        <p:txBody>
          <a:bodyPr wrap="square" rtlCol="0">
            <a:spAutoFit/>
          </a:bodyPr>
          <a:lstStyle/>
          <a:p>
            <a:pPr marL="171450" indent="-171450">
              <a:buFont typeface="Wingdings" panose="05000000000000000000" pitchFamily="2" charset="2"/>
              <a:buChar char="q"/>
            </a:pPr>
            <a:r>
              <a:rPr lang="tr-TR" sz="1000" b="1" dirty="0"/>
              <a:t>Top 50 </a:t>
            </a:r>
            <a:r>
              <a:rPr lang="tr-TR" sz="1000" b="1" dirty="0" err="1"/>
              <a:t>Prescription</a:t>
            </a:r>
            <a:r>
              <a:rPr lang="tr-TR" sz="1000" b="1" dirty="0"/>
              <a:t> </a:t>
            </a:r>
            <a:r>
              <a:rPr lang="tr-TR" sz="1000" b="1" dirty="0" err="1"/>
              <a:t>Drugs</a:t>
            </a:r>
            <a:r>
              <a:rPr lang="tr-TR" sz="1000" b="1" dirty="0"/>
              <a:t> </a:t>
            </a:r>
            <a:r>
              <a:rPr lang="tr-TR" sz="1000" b="1" dirty="0" err="1"/>
              <a:t>Filled</a:t>
            </a:r>
            <a:r>
              <a:rPr lang="tr-TR" sz="1000" b="1" dirty="0"/>
              <a:t> in </a:t>
            </a:r>
            <a:r>
              <a:rPr lang="tr-TR" sz="1000" b="1" dirty="0" err="1"/>
              <a:t>the</a:t>
            </a:r>
            <a:r>
              <a:rPr lang="tr-TR" sz="1000" b="1" dirty="0"/>
              <a:t> U.S. in Q1 of 2016</a:t>
            </a:r>
          </a:p>
          <a:p>
            <a:pPr marL="171450" indent="-171450">
              <a:buFont typeface="Wingdings" panose="05000000000000000000" pitchFamily="2" charset="2"/>
              <a:buChar char="q"/>
            </a:pPr>
            <a:endParaRPr lang="tr-TR" sz="1000" dirty="0"/>
          </a:p>
          <a:p>
            <a:pPr marL="171450" indent="-171450">
              <a:buFont typeface="Wingdings" panose="05000000000000000000" pitchFamily="2" charset="2"/>
              <a:buChar char="q"/>
            </a:pPr>
            <a:r>
              <a:rPr lang="tr-TR" sz="1000" b="1" dirty="0" err="1"/>
              <a:t>Atorvastatin</a:t>
            </a:r>
            <a:r>
              <a:rPr lang="tr-TR" sz="1000" b="1" dirty="0"/>
              <a:t> </a:t>
            </a:r>
            <a:r>
              <a:rPr lang="tr-TR" sz="1000" b="1" dirty="0" err="1"/>
              <a:t>Calcium</a:t>
            </a:r>
            <a:r>
              <a:rPr lang="tr-TR" sz="1000" i="1" dirty="0"/>
              <a:t>(</a:t>
            </a:r>
            <a:r>
              <a:rPr lang="tr-TR" sz="1000" i="1" dirty="0" err="1"/>
              <a:t>generic</a:t>
            </a:r>
            <a:r>
              <a:rPr lang="tr-TR" sz="1000" i="1" dirty="0"/>
              <a:t> of </a:t>
            </a:r>
            <a:r>
              <a:rPr lang="tr-TR" sz="1000" i="1" dirty="0" err="1"/>
              <a:t>Lipitor</a:t>
            </a:r>
            <a:r>
              <a:rPr lang="tr-TR" sz="1000" i="1" dirty="0"/>
              <a:t>)</a:t>
            </a:r>
            <a:endParaRPr lang="tr-TR" sz="1000" dirty="0"/>
          </a:p>
          <a:p>
            <a:pPr marL="171450" indent="-171450">
              <a:buFont typeface="Wingdings" panose="05000000000000000000" pitchFamily="2" charset="2"/>
              <a:buChar char="q"/>
            </a:pPr>
            <a:r>
              <a:rPr lang="tr-TR" sz="1000" b="1" dirty="0" err="1"/>
              <a:t>Levothyroxine</a:t>
            </a:r>
            <a:r>
              <a:rPr lang="tr-TR" sz="1000" dirty="0"/>
              <a:t> </a:t>
            </a:r>
            <a:r>
              <a:rPr lang="tr-TR" sz="1000" i="1" dirty="0"/>
              <a:t>(</a:t>
            </a:r>
            <a:r>
              <a:rPr lang="tr-TR" sz="1000" i="1" dirty="0" err="1"/>
              <a:t>generic</a:t>
            </a:r>
            <a:r>
              <a:rPr lang="tr-TR" sz="1000" i="1" dirty="0"/>
              <a:t> of </a:t>
            </a:r>
            <a:r>
              <a:rPr lang="tr-TR" sz="1000" i="1" dirty="0" err="1"/>
              <a:t>Synthroid</a:t>
            </a:r>
            <a:r>
              <a:rPr lang="tr-TR" sz="1000" i="1" dirty="0"/>
              <a:t>)</a:t>
            </a:r>
            <a:endParaRPr lang="tr-TR" sz="1000" dirty="0"/>
          </a:p>
          <a:p>
            <a:pPr marL="171450" indent="-171450">
              <a:buFont typeface="Wingdings" panose="05000000000000000000" pitchFamily="2" charset="2"/>
              <a:buChar char="q"/>
            </a:pPr>
            <a:r>
              <a:rPr lang="tr-TR" sz="1000" b="1" dirty="0" err="1"/>
              <a:t>Lisinopril</a:t>
            </a:r>
            <a:r>
              <a:rPr lang="tr-TR" sz="1000" dirty="0"/>
              <a:t> </a:t>
            </a:r>
            <a:r>
              <a:rPr lang="tr-TR" sz="1000" i="1" dirty="0"/>
              <a:t>(</a:t>
            </a:r>
            <a:r>
              <a:rPr lang="tr-TR" sz="1000" i="1" dirty="0" err="1"/>
              <a:t>generic</a:t>
            </a:r>
            <a:r>
              <a:rPr lang="tr-TR" sz="1000" i="1" dirty="0"/>
              <a:t> of </a:t>
            </a:r>
            <a:r>
              <a:rPr lang="tr-TR" sz="1000" i="1" dirty="0" err="1"/>
              <a:t>Prinivil</a:t>
            </a:r>
            <a:r>
              <a:rPr lang="tr-TR" sz="1000" i="1" dirty="0"/>
              <a:t>)</a:t>
            </a:r>
            <a:endParaRPr lang="tr-TR" sz="1000" dirty="0"/>
          </a:p>
          <a:p>
            <a:pPr marL="171450" indent="-171450">
              <a:buFont typeface="Wingdings" panose="05000000000000000000" pitchFamily="2" charset="2"/>
              <a:buChar char="q"/>
            </a:pPr>
            <a:r>
              <a:rPr lang="tr-TR" sz="1000" b="1" dirty="0" err="1"/>
              <a:t>Omeprazole</a:t>
            </a:r>
            <a:r>
              <a:rPr lang="tr-TR" sz="1000" dirty="0"/>
              <a:t> </a:t>
            </a:r>
            <a:r>
              <a:rPr lang="tr-TR" sz="1000" i="1" dirty="0"/>
              <a:t>(</a:t>
            </a:r>
            <a:r>
              <a:rPr lang="tr-TR" sz="1000" i="1" dirty="0" err="1"/>
              <a:t>generic</a:t>
            </a:r>
            <a:r>
              <a:rPr lang="tr-TR" sz="1000" i="1" dirty="0"/>
              <a:t> of </a:t>
            </a:r>
            <a:r>
              <a:rPr lang="tr-TR" sz="1000" i="1" dirty="0" err="1"/>
              <a:t>Prilosec</a:t>
            </a:r>
            <a:r>
              <a:rPr lang="tr-TR" sz="1000" i="1" dirty="0"/>
              <a:t>)</a:t>
            </a:r>
            <a:endParaRPr lang="tr-TR" sz="1000" dirty="0"/>
          </a:p>
          <a:p>
            <a:pPr marL="171450" indent="-171450">
              <a:buFont typeface="Wingdings" panose="05000000000000000000" pitchFamily="2" charset="2"/>
              <a:buChar char="q"/>
            </a:pPr>
            <a:r>
              <a:rPr lang="tr-TR" sz="1000" b="1" dirty="0" err="1"/>
              <a:t>Metformin</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Glucophage</a:t>
            </a:r>
            <a:r>
              <a:rPr lang="tr-TR" sz="1000" i="1" dirty="0"/>
              <a:t>)</a:t>
            </a:r>
            <a:endParaRPr lang="tr-TR" sz="1000" dirty="0"/>
          </a:p>
          <a:p>
            <a:pPr marL="171450" indent="-171450">
              <a:buFont typeface="Wingdings" panose="05000000000000000000" pitchFamily="2" charset="2"/>
              <a:buChar char="q"/>
            </a:pPr>
            <a:r>
              <a:rPr lang="tr-TR" sz="1000" b="1" dirty="0" err="1"/>
              <a:t>Amlodipine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Norvasc</a:t>
            </a:r>
            <a:r>
              <a:rPr lang="tr-TR" sz="1000" i="1" dirty="0"/>
              <a:t>)</a:t>
            </a:r>
            <a:endParaRPr lang="tr-TR" sz="1000" dirty="0"/>
          </a:p>
          <a:p>
            <a:pPr marL="171450" indent="-171450">
              <a:buFont typeface="Wingdings" panose="05000000000000000000" pitchFamily="2" charset="2"/>
              <a:buChar char="q"/>
            </a:pPr>
            <a:r>
              <a:rPr lang="tr-TR" sz="1000" b="1" dirty="0" err="1"/>
              <a:t>Simvastatin</a:t>
            </a:r>
            <a:r>
              <a:rPr lang="tr-TR" sz="1000" i="1" dirty="0"/>
              <a:t> (</a:t>
            </a:r>
            <a:r>
              <a:rPr lang="tr-TR" sz="1000" i="1" dirty="0" err="1"/>
              <a:t>generic</a:t>
            </a:r>
            <a:r>
              <a:rPr lang="tr-TR" sz="1000" i="1" dirty="0"/>
              <a:t> </a:t>
            </a:r>
            <a:r>
              <a:rPr lang="tr-TR" sz="1000" i="1" dirty="0" err="1"/>
              <a:t>for</a:t>
            </a:r>
            <a:r>
              <a:rPr lang="tr-TR" sz="1000" i="1" dirty="0"/>
              <a:t> </a:t>
            </a:r>
            <a:r>
              <a:rPr lang="tr-TR" sz="1000" i="1" dirty="0" err="1"/>
              <a:t>Zocor</a:t>
            </a:r>
            <a:r>
              <a:rPr lang="tr-TR" sz="1000" i="1" dirty="0"/>
              <a:t>)</a:t>
            </a:r>
            <a:endParaRPr lang="tr-TR" sz="1000" dirty="0"/>
          </a:p>
          <a:p>
            <a:pPr marL="171450" indent="-171450">
              <a:buFont typeface="Wingdings" panose="05000000000000000000" pitchFamily="2" charset="2"/>
              <a:buChar char="q"/>
            </a:pPr>
            <a:r>
              <a:rPr lang="tr-TR" sz="1000" b="1" dirty="0" err="1"/>
              <a:t>Hydrocodone</a:t>
            </a:r>
            <a:r>
              <a:rPr lang="tr-TR" sz="1000" b="1" dirty="0"/>
              <a:t>/</a:t>
            </a:r>
            <a:r>
              <a:rPr lang="tr-TR" sz="1000" b="1" dirty="0" err="1"/>
              <a:t>Acetaminophen</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Lortab</a:t>
            </a:r>
            <a:r>
              <a:rPr lang="tr-TR" sz="1000" i="1" dirty="0"/>
              <a:t>)</a:t>
            </a:r>
            <a:endParaRPr lang="tr-TR" sz="1000" dirty="0"/>
          </a:p>
          <a:p>
            <a:pPr marL="171450" indent="-171450">
              <a:buFont typeface="Wingdings" panose="05000000000000000000" pitchFamily="2" charset="2"/>
              <a:buChar char="q"/>
            </a:pPr>
            <a:r>
              <a:rPr lang="tr-TR" sz="1000" b="1" dirty="0" err="1"/>
              <a:t>Metoprolol</a:t>
            </a:r>
            <a:r>
              <a:rPr lang="tr-TR" sz="1000" b="1" dirty="0"/>
              <a:t> ER</a:t>
            </a:r>
            <a:r>
              <a:rPr lang="tr-TR" sz="1000" i="1" dirty="0"/>
              <a:t> (</a:t>
            </a:r>
            <a:r>
              <a:rPr lang="tr-TR" sz="1000" i="1" dirty="0" err="1"/>
              <a:t>generic</a:t>
            </a:r>
            <a:r>
              <a:rPr lang="tr-TR" sz="1000" i="1" dirty="0"/>
              <a:t> </a:t>
            </a:r>
            <a:r>
              <a:rPr lang="tr-TR" sz="1000" i="1" dirty="0" err="1"/>
              <a:t>for</a:t>
            </a:r>
            <a:r>
              <a:rPr lang="tr-TR" sz="1000" i="1" dirty="0"/>
              <a:t> </a:t>
            </a:r>
            <a:r>
              <a:rPr lang="tr-TR" sz="1000" i="1" dirty="0" err="1"/>
              <a:t>Toprol</a:t>
            </a:r>
            <a:r>
              <a:rPr lang="tr-TR" sz="1000" i="1" dirty="0"/>
              <a:t> XL)</a:t>
            </a:r>
            <a:endParaRPr lang="tr-TR" sz="1000" dirty="0"/>
          </a:p>
          <a:p>
            <a:pPr marL="171450" indent="-171450">
              <a:buFont typeface="Wingdings" panose="05000000000000000000" pitchFamily="2" charset="2"/>
              <a:buChar char="q"/>
            </a:pPr>
            <a:r>
              <a:rPr lang="tr-TR" sz="1000" b="1" dirty="0" err="1"/>
              <a:t>Losartan</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Cozaar</a:t>
            </a:r>
            <a:r>
              <a:rPr lang="tr-TR" sz="1000" i="1" dirty="0"/>
              <a:t>)</a:t>
            </a:r>
            <a:endParaRPr lang="tr-TR" sz="1000" dirty="0"/>
          </a:p>
          <a:p>
            <a:pPr marL="171450" indent="-171450">
              <a:buFont typeface="Wingdings" panose="05000000000000000000" pitchFamily="2" charset="2"/>
              <a:buChar char="q"/>
            </a:pPr>
            <a:r>
              <a:rPr lang="tr-TR" sz="1000" b="1" dirty="0" err="1"/>
              <a:t>Azithromycin</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Zithromax</a:t>
            </a:r>
            <a:r>
              <a:rPr lang="tr-TR" sz="1000" i="1" dirty="0"/>
              <a:t>)</a:t>
            </a:r>
            <a:endParaRPr lang="tr-TR" sz="1000" dirty="0"/>
          </a:p>
          <a:p>
            <a:pPr marL="171450" indent="-171450">
              <a:buFont typeface="Wingdings" panose="05000000000000000000" pitchFamily="2" charset="2"/>
              <a:buChar char="q"/>
            </a:pPr>
            <a:r>
              <a:rPr lang="tr-TR" sz="1000" b="1" dirty="0" err="1"/>
              <a:t>Zolpidem</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Ambien</a:t>
            </a:r>
            <a:r>
              <a:rPr lang="tr-TR" sz="1000" i="1" dirty="0"/>
              <a:t>)</a:t>
            </a:r>
            <a:endParaRPr lang="tr-TR" sz="1000" dirty="0"/>
          </a:p>
          <a:p>
            <a:pPr marL="171450" indent="-171450">
              <a:buFont typeface="Wingdings" panose="05000000000000000000" pitchFamily="2" charset="2"/>
              <a:buChar char="q"/>
            </a:pPr>
            <a:r>
              <a:rPr lang="tr-TR" sz="1000" b="1" dirty="0" err="1"/>
              <a:t>Hydrochlorothiazide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Microzide</a:t>
            </a:r>
            <a:r>
              <a:rPr lang="tr-TR" sz="1000" i="1" dirty="0"/>
              <a:t>)</a:t>
            </a:r>
            <a:endParaRPr lang="tr-TR" sz="1000" dirty="0"/>
          </a:p>
          <a:p>
            <a:pPr marL="171450" indent="-171450">
              <a:buFont typeface="Wingdings" panose="05000000000000000000" pitchFamily="2" charset="2"/>
              <a:buChar char="q"/>
            </a:pPr>
            <a:r>
              <a:rPr lang="tr-TR" sz="1000" b="1" dirty="0" err="1"/>
              <a:t>Furosemide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Lasix</a:t>
            </a:r>
            <a:r>
              <a:rPr lang="tr-TR" sz="1000" i="1" dirty="0"/>
              <a:t>)</a:t>
            </a:r>
            <a:endParaRPr lang="tr-TR" sz="1000" dirty="0"/>
          </a:p>
          <a:p>
            <a:pPr marL="171450" indent="-171450">
              <a:buFont typeface="Wingdings" panose="05000000000000000000" pitchFamily="2" charset="2"/>
              <a:buChar char="q"/>
            </a:pPr>
            <a:r>
              <a:rPr lang="tr-TR" sz="1000" b="1" dirty="0" err="1"/>
              <a:t>Metoprolol</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Lopressor</a:t>
            </a:r>
            <a:r>
              <a:rPr lang="tr-TR" sz="1000" i="1" dirty="0"/>
              <a:t>)</a:t>
            </a:r>
            <a:endParaRPr lang="tr-TR" sz="1000" dirty="0"/>
          </a:p>
          <a:p>
            <a:pPr marL="171450" indent="-171450">
              <a:buFont typeface="Wingdings" panose="05000000000000000000" pitchFamily="2" charset="2"/>
              <a:buChar char="q"/>
            </a:pPr>
            <a:r>
              <a:rPr lang="tr-TR" sz="1000" b="1" dirty="0" err="1"/>
              <a:t>Pantoprazole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Protonix</a:t>
            </a:r>
            <a:r>
              <a:rPr lang="tr-TR" sz="1000" i="1" dirty="0"/>
              <a:t>)</a:t>
            </a:r>
            <a:endParaRPr lang="tr-TR" sz="1000" dirty="0"/>
          </a:p>
          <a:p>
            <a:pPr marL="171450" indent="-171450">
              <a:buFont typeface="Wingdings" panose="05000000000000000000" pitchFamily="2" charset="2"/>
              <a:buChar char="q"/>
            </a:pPr>
            <a:r>
              <a:rPr lang="tr-TR" sz="1000" b="1" dirty="0" err="1"/>
              <a:t>Gabapentin</a:t>
            </a:r>
            <a:r>
              <a:rPr lang="tr-TR" sz="1000" i="1" dirty="0"/>
              <a:t> (</a:t>
            </a:r>
            <a:r>
              <a:rPr lang="tr-TR" sz="1000" i="1" dirty="0" err="1"/>
              <a:t>generic</a:t>
            </a:r>
            <a:r>
              <a:rPr lang="tr-TR" sz="1000" i="1" dirty="0"/>
              <a:t> </a:t>
            </a:r>
            <a:r>
              <a:rPr lang="tr-TR" sz="1000" i="1" dirty="0" err="1"/>
              <a:t>for</a:t>
            </a:r>
            <a:r>
              <a:rPr lang="tr-TR" sz="1000" i="1" dirty="0"/>
              <a:t> </a:t>
            </a:r>
            <a:r>
              <a:rPr lang="tr-TR" sz="1000" i="1" dirty="0" err="1"/>
              <a:t>Neurontin</a:t>
            </a:r>
            <a:r>
              <a:rPr lang="tr-TR" sz="1000" i="1" dirty="0"/>
              <a:t>)</a:t>
            </a:r>
            <a:endParaRPr lang="tr-TR" sz="1000" dirty="0"/>
          </a:p>
          <a:p>
            <a:pPr marL="171450" indent="-171450">
              <a:buFont typeface="Wingdings" panose="05000000000000000000" pitchFamily="2" charset="2"/>
              <a:buChar char="q"/>
            </a:pPr>
            <a:r>
              <a:rPr lang="tr-TR" sz="1000" b="1" dirty="0" err="1"/>
              <a:t>Amoxicillin</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Amoxil</a:t>
            </a:r>
            <a:r>
              <a:rPr lang="tr-TR" sz="1000" i="1" dirty="0"/>
              <a:t>)</a:t>
            </a:r>
            <a:endParaRPr lang="tr-TR" sz="1000" dirty="0"/>
          </a:p>
          <a:p>
            <a:pPr marL="171450" indent="-171450">
              <a:buFont typeface="Wingdings" panose="05000000000000000000" pitchFamily="2" charset="2"/>
              <a:buChar char="q"/>
            </a:pPr>
            <a:r>
              <a:rPr lang="tr-TR" sz="1000" b="1" dirty="0" err="1"/>
              <a:t>Prednisone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Deltasone</a:t>
            </a:r>
            <a:r>
              <a:rPr lang="tr-TR" sz="1000" i="1" dirty="0"/>
              <a:t>)</a:t>
            </a:r>
            <a:endParaRPr lang="tr-TR" sz="1000" dirty="0"/>
          </a:p>
          <a:p>
            <a:pPr marL="171450" indent="-171450">
              <a:buFont typeface="Wingdings" panose="05000000000000000000" pitchFamily="2" charset="2"/>
              <a:buChar char="q"/>
            </a:pPr>
            <a:r>
              <a:rPr lang="tr-TR" sz="1000" b="1" dirty="0" err="1"/>
              <a:t>Sertraline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Zoloft</a:t>
            </a:r>
            <a:r>
              <a:rPr lang="tr-TR" sz="1000" i="1" dirty="0"/>
              <a:t>)</a:t>
            </a:r>
            <a:endParaRPr lang="tr-TR" sz="1000" dirty="0"/>
          </a:p>
          <a:p>
            <a:pPr marL="171450" indent="-171450">
              <a:buFont typeface="Wingdings" panose="05000000000000000000" pitchFamily="2" charset="2"/>
              <a:buChar char="q"/>
            </a:pPr>
            <a:r>
              <a:rPr lang="tr-TR" sz="1000" b="1" dirty="0" err="1"/>
              <a:t>Tamsulosin</a:t>
            </a:r>
            <a:r>
              <a:rPr lang="tr-TR" sz="1000" i="1" dirty="0"/>
              <a:t> (</a:t>
            </a:r>
            <a:r>
              <a:rPr lang="tr-TR" sz="1000" i="1" dirty="0" err="1"/>
              <a:t>generic</a:t>
            </a:r>
            <a:r>
              <a:rPr lang="tr-TR" sz="1000" i="1" dirty="0"/>
              <a:t> </a:t>
            </a:r>
            <a:r>
              <a:rPr lang="tr-TR" sz="1000" i="1" dirty="0" err="1"/>
              <a:t>for</a:t>
            </a:r>
            <a:r>
              <a:rPr lang="tr-TR" sz="1000" i="1" dirty="0"/>
              <a:t> </a:t>
            </a:r>
            <a:r>
              <a:rPr lang="tr-TR" sz="1000" i="1" dirty="0" err="1"/>
              <a:t>Flomax</a:t>
            </a:r>
            <a:r>
              <a:rPr lang="tr-TR" sz="1000" i="1" dirty="0"/>
              <a:t>)</a:t>
            </a:r>
            <a:endParaRPr lang="tr-TR" sz="1000" dirty="0"/>
          </a:p>
          <a:p>
            <a:pPr marL="171450" indent="-171450">
              <a:buFont typeface="Wingdings" panose="05000000000000000000" pitchFamily="2" charset="2"/>
              <a:buChar char="q"/>
            </a:pPr>
            <a:r>
              <a:rPr lang="tr-TR" sz="1000" b="1" dirty="0" err="1"/>
              <a:t>Fluticasone</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Flonase</a:t>
            </a:r>
            <a:r>
              <a:rPr lang="tr-TR" sz="1000" i="1" dirty="0"/>
              <a:t>)</a:t>
            </a:r>
            <a:endParaRPr lang="tr-TR" sz="1000" dirty="0"/>
          </a:p>
          <a:p>
            <a:pPr marL="171450" indent="-171450">
              <a:buFont typeface="Wingdings" panose="05000000000000000000" pitchFamily="2" charset="2"/>
              <a:buChar char="q"/>
            </a:pPr>
            <a:r>
              <a:rPr lang="tr-TR" sz="1000" b="1" dirty="0" err="1"/>
              <a:t>Pravastatin</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Pravachol</a:t>
            </a:r>
            <a:r>
              <a:rPr lang="tr-TR" sz="1000" i="1" dirty="0"/>
              <a:t>)</a:t>
            </a:r>
            <a:endParaRPr lang="tr-TR" sz="1000" dirty="0"/>
          </a:p>
          <a:p>
            <a:pPr marL="171450" indent="-171450">
              <a:buFont typeface="Wingdings" panose="05000000000000000000" pitchFamily="2" charset="2"/>
              <a:buChar char="q"/>
            </a:pPr>
            <a:r>
              <a:rPr lang="tr-TR" sz="1000" b="1" dirty="0" err="1"/>
              <a:t>Tramadol</a:t>
            </a:r>
            <a:r>
              <a:rPr lang="tr-TR" sz="1000" dirty="0"/>
              <a:t> </a:t>
            </a:r>
            <a:r>
              <a:rPr lang="tr-TR" sz="1000" i="1" dirty="0"/>
              <a:t>(</a:t>
            </a:r>
            <a:r>
              <a:rPr lang="tr-TR" sz="1000" i="1" dirty="0" err="1"/>
              <a:t>generic</a:t>
            </a:r>
            <a:r>
              <a:rPr lang="tr-TR" sz="1000" i="1" dirty="0"/>
              <a:t> </a:t>
            </a:r>
            <a:r>
              <a:rPr lang="tr-TR" sz="1000" i="1" dirty="0" err="1"/>
              <a:t>for</a:t>
            </a:r>
            <a:r>
              <a:rPr lang="tr-TR" sz="1000" i="1" dirty="0"/>
              <a:t> Ultram)</a:t>
            </a:r>
            <a:endParaRPr lang="tr-TR" sz="1000" dirty="0"/>
          </a:p>
          <a:p>
            <a:pPr marL="171450" indent="-171450">
              <a:buFont typeface="Wingdings" panose="05000000000000000000" pitchFamily="2" charset="2"/>
              <a:buChar char="q"/>
            </a:pPr>
            <a:r>
              <a:rPr lang="tr-TR" sz="1000" b="1" dirty="0" err="1"/>
              <a:t>Montelukast</a:t>
            </a:r>
            <a:r>
              <a:rPr lang="tr-TR" sz="1000" i="1" dirty="0"/>
              <a:t> (</a:t>
            </a:r>
            <a:r>
              <a:rPr lang="tr-TR" sz="1000" i="1" dirty="0" err="1"/>
              <a:t>generic</a:t>
            </a:r>
            <a:r>
              <a:rPr lang="tr-TR" sz="1000" i="1" dirty="0"/>
              <a:t> </a:t>
            </a:r>
            <a:r>
              <a:rPr lang="tr-TR" sz="1000" i="1" dirty="0" err="1"/>
              <a:t>for</a:t>
            </a:r>
            <a:r>
              <a:rPr lang="tr-TR" sz="1000" i="1" dirty="0"/>
              <a:t> </a:t>
            </a:r>
            <a:r>
              <a:rPr lang="tr-TR" sz="1000" i="1" dirty="0" err="1"/>
              <a:t>Singulair</a:t>
            </a:r>
            <a:r>
              <a:rPr lang="tr-TR" sz="1000" i="1" dirty="0"/>
              <a:t>)</a:t>
            </a:r>
            <a:endParaRPr lang="tr-TR" sz="1000" dirty="0"/>
          </a:p>
          <a:p>
            <a:pPr marL="171450" indent="-171450">
              <a:buFont typeface="Wingdings" panose="05000000000000000000" pitchFamily="2" charset="2"/>
              <a:buChar char="q"/>
            </a:pPr>
            <a:r>
              <a:rPr lang="tr-TR" sz="1000" b="1" dirty="0" err="1"/>
              <a:t>Escitalopram</a:t>
            </a:r>
            <a:r>
              <a:rPr lang="tr-TR" sz="1000" dirty="0"/>
              <a:t> </a:t>
            </a:r>
            <a:r>
              <a:rPr lang="tr-TR" sz="1000" i="1" dirty="0"/>
              <a:t>(</a:t>
            </a:r>
            <a:r>
              <a:rPr lang="tr-TR" sz="1000" i="1" dirty="0" err="1"/>
              <a:t>generic</a:t>
            </a:r>
            <a:r>
              <a:rPr lang="tr-TR" sz="1000" i="1" dirty="0"/>
              <a:t> </a:t>
            </a:r>
            <a:r>
              <a:rPr lang="tr-TR" sz="1000" i="1" dirty="0" err="1"/>
              <a:t>for</a:t>
            </a:r>
            <a:r>
              <a:rPr lang="tr-TR" sz="1000" i="1" dirty="0"/>
              <a:t> </a:t>
            </a:r>
            <a:r>
              <a:rPr lang="tr-TR" sz="1000" i="1" dirty="0" err="1"/>
              <a:t>Lexapro</a:t>
            </a:r>
            <a:r>
              <a:rPr lang="tr-TR" sz="1000" i="1" dirty="0"/>
              <a:t>)</a:t>
            </a:r>
            <a:endParaRPr lang="tr-TR" sz="1000" dirty="0"/>
          </a:p>
        </p:txBody>
      </p:sp>
      <p:sp>
        <p:nvSpPr>
          <p:cNvPr id="8" name="Metin kutusu 7"/>
          <p:cNvSpPr txBox="1"/>
          <p:nvPr/>
        </p:nvSpPr>
        <p:spPr>
          <a:xfrm>
            <a:off x="4325371" y="296035"/>
            <a:ext cx="3888432" cy="5262979"/>
          </a:xfrm>
          <a:prstGeom prst="rect">
            <a:avLst/>
          </a:prstGeom>
          <a:noFill/>
        </p:spPr>
        <p:txBody>
          <a:bodyPr wrap="square" rtlCol="0">
            <a:spAutoFit/>
          </a:bodyPr>
          <a:lstStyle/>
          <a:p>
            <a:pPr marL="171450" indent="-171450">
              <a:buFont typeface="Wingdings" panose="05000000000000000000" pitchFamily="2" charset="2"/>
              <a:buChar char="q"/>
            </a:pPr>
            <a:r>
              <a:rPr lang="tr-TR" sz="1200" b="1" dirty="0" err="1"/>
              <a:t>Carvedilol</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Coreg</a:t>
            </a:r>
            <a:r>
              <a:rPr lang="tr-TR" sz="1200" i="1" dirty="0"/>
              <a:t>)</a:t>
            </a:r>
            <a:endParaRPr lang="tr-TR" sz="1200" dirty="0"/>
          </a:p>
          <a:p>
            <a:pPr marL="171450" indent="-171450">
              <a:buFont typeface="Wingdings" panose="05000000000000000000" pitchFamily="2" charset="2"/>
              <a:buChar char="q"/>
            </a:pPr>
            <a:r>
              <a:rPr lang="tr-TR" sz="1200" b="1" dirty="0" err="1"/>
              <a:t>Alprazolam</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Xanax</a:t>
            </a:r>
            <a:r>
              <a:rPr lang="tr-TR" sz="1200" i="1" dirty="0"/>
              <a:t>)</a:t>
            </a:r>
            <a:endParaRPr lang="tr-TR" sz="1200" dirty="0"/>
          </a:p>
          <a:p>
            <a:pPr marL="171450" indent="-171450">
              <a:buFont typeface="Wingdings" panose="05000000000000000000" pitchFamily="2" charset="2"/>
              <a:buChar char="q"/>
            </a:pPr>
            <a:r>
              <a:rPr lang="tr-TR" sz="1200" b="1" dirty="0" err="1"/>
              <a:t>Warfarin</a:t>
            </a:r>
            <a:r>
              <a:rPr lang="tr-TR" sz="1200" i="1" dirty="0"/>
              <a:t> (</a:t>
            </a:r>
            <a:r>
              <a:rPr lang="tr-TR" sz="1200" i="1" dirty="0" err="1"/>
              <a:t>generic</a:t>
            </a:r>
            <a:r>
              <a:rPr lang="tr-TR" sz="1200" i="1" dirty="0"/>
              <a:t> </a:t>
            </a:r>
            <a:r>
              <a:rPr lang="tr-TR" sz="1200" i="1" dirty="0" err="1"/>
              <a:t>for</a:t>
            </a:r>
            <a:r>
              <a:rPr lang="tr-TR" sz="1200" i="1" dirty="0"/>
              <a:t> </a:t>
            </a:r>
            <a:r>
              <a:rPr lang="tr-TR" sz="1200" i="1" dirty="0" err="1"/>
              <a:t>Coumadin</a:t>
            </a:r>
            <a:r>
              <a:rPr lang="tr-TR" sz="1200" i="1" dirty="0"/>
              <a:t>)</a:t>
            </a:r>
            <a:endParaRPr lang="tr-TR" sz="1200" dirty="0"/>
          </a:p>
          <a:p>
            <a:pPr marL="171450" indent="-171450">
              <a:buFont typeface="Wingdings" panose="05000000000000000000" pitchFamily="2" charset="2"/>
              <a:buChar char="q"/>
            </a:pPr>
            <a:r>
              <a:rPr lang="tr-TR" sz="1200" b="1" dirty="0" err="1"/>
              <a:t>Meloxicam</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Mobic</a:t>
            </a:r>
            <a:r>
              <a:rPr lang="tr-TR" sz="1200" i="1" dirty="0"/>
              <a:t>)</a:t>
            </a:r>
            <a:endParaRPr lang="tr-TR" sz="1200" dirty="0"/>
          </a:p>
          <a:p>
            <a:pPr marL="171450" indent="-171450">
              <a:buFont typeface="Wingdings" panose="05000000000000000000" pitchFamily="2" charset="2"/>
              <a:buChar char="q"/>
            </a:pPr>
            <a:r>
              <a:rPr lang="tr-TR" sz="1200" b="1" dirty="0" err="1"/>
              <a:t>Clopidogrel</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Plavix</a:t>
            </a:r>
            <a:r>
              <a:rPr lang="tr-TR" sz="1200" i="1" dirty="0"/>
              <a:t>)</a:t>
            </a:r>
            <a:endParaRPr lang="tr-TR" sz="1200" dirty="0"/>
          </a:p>
          <a:p>
            <a:pPr marL="171450" indent="-171450">
              <a:buFont typeface="Wingdings" panose="05000000000000000000" pitchFamily="2" charset="2"/>
              <a:buChar char="q"/>
            </a:pPr>
            <a:r>
              <a:rPr lang="tr-TR" sz="1200" b="1" dirty="0" err="1"/>
              <a:t>Amoxicillin</a:t>
            </a:r>
            <a:r>
              <a:rPr lang="tr-TR" sz="1200" b="1" dirty="0"/>
              <a:t>/</a:t>
            </a:r>
            <a:r>
              <a:rPr lang="tr-TR" sz="1200" b="1" dirty="0" err="1"/>
              <a:t>Potassium</a:t>
            </a:r>
            <a:r>
              <a:rPr lang="tr-TR" sz="1200" b="1" dirty="0"/>
              <a:t> </a:t>
            </a:r>
            <a:r>
              <a:rPr lang="tr-TR" sz="1200" b="1" dirty="0" err="1"/>
              <a:t>Clavulanate</a:t>
            </a:r>
            <a:r>
              <a:rPr lang="tr-TR" sz="1200" b="1" dirty="0"/>
              <a:t> ER</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Augmentin</a:t>
            </a:r>
            <a:r>
              <a:rPr lang="tr-TR" sz="1200" i="1" dirty="0"/>
              <a:t> XR)</a:t>
            </a:r>
            <a:endParaRPr lang="tr-TR" sz="1200" dirty="0"/>
          </a:p>
          <a:p>
            <a:pPr marL="171450" indent="-171450">
              <a:buFont typeface="Wingdings" panose="05000000000000000000" pitchFamily="2" charset="2"/>
              <a:buChar char="q"/>
            </a:pPr>
            <a:r>
              <a:rPr lang="tr-TR" sz="1200" b="1" dirty="0" err="1"/>
              <a:t>Allopurinol</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Zyloprim</a:t>
            </a:r>
            <a:r>
              <a:rPr lang="tr-TR" sz="1200" i="1" dirty="0"/>
              <a:t>)</a:t>
            </a:r>
            <a:endParaRPr lang="tr-TR" sz="1200" dirty="0"/>
          </a:p>
          <a:p>
            <a:pPr marL="171450" indent="-171450">
              <a:buFont typeface="Wingdings" panose="05000000000000000000" pitchFamily="2" charset="2"/>
              <a:buChar char="q"/>
            </a:pPr>
            <a:r>
              <a:rPr lang="tr-TR" sz="1200" b="1" dirty="0" err="1"/>
              <a:t>Bupropion</a:t>
            </a:r>
            <a:r>
              <a:rPr lang="tr-TR" sz="1200" i="1" dirty="0"/>
              <a:t> (</a:t>
            </a:r>
            <a:r>
              <a:rPr lang="tr-TR" sz="1200" i="1" dirty="0" err="1"/>
              <a:t>generic</a:t>
            </a:r>
            <a:r>
              <a:rPr lang="tr-TR" sz="1200" i="1" dirty="0"/>
              <a:t> </a:t>
            </a:r>
            <a:r>
              <a:rPr lang="tr-TR" sz="1200" i="1" dirty="0" err="1"/>
              <a:t>for</a:t>
            </a:r>
            <a:r>
              <a:rPr lang="tr-TR" sz="1200" i="1" dirty="0"/>
              <a:t> </a:t>
            </a:r>
            <a:r>
              <a:rPr lang="tr-TR" sz="1200" i="1" dirty="0" err="1"/>
              <a:t>Wellbutrin</a:t>
            </a:r>
            <a:r>
              <a:rPr lang="tr-TR" sz="1200" i="1" dirty="0"/>
              <a:t>)</a:t>
            </a:r>
            <a:endParaRPr lang="tr-TR" sz="1200" dirty="0"/>
          </a:p>
          <a:p>
            <a:pPr marL="171450" indent="-171450">
              <a:buFont typeface="Wingdings" panose="05000000000000000000" pitchFamily="2" charset="2"/>
              <a:buChar char="q"/>
            </a:pPr>
            <a:r>
              <a:rPr lang="tr-TR" sz="1200" b="1" dirty="0" err="1"/>
              <a:t>Lisinopril</a:t>
            </a:r>
            <a:r>
              <a:rPr lang="tr-TR" sz="1200" b="1" dirty="0"/>
              <a:t>/HCTZ</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Zestoretic</a:t>
            </a:r>
            <a:r>
              <a:rPr lang="tr-TR" sz="1200" i="1" dirty="0"/>
              <a:t>)</a:t>
            </a:r>
            <a:endParaRPr lang="tr-TR" sz="1200" dirty="0"/>
          </a:p>
          <a:p>
            <a:pPr marL="171450" indent="-171450">
              <a:buFont typeface="Wingdings" panose="05000000000000000000" pitchFamily="2" charset="2"/>
              <a:buChar char="q"/>
            </a:pPr>
            <a:r>
              <a:rPr lang="tr-TR" sz="1200" b="1" dirty="0" err="1"/>
              <a:t>Citalopram</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Celexa</a:t>
            </a:r>
            <a:r>
              <a:rPr lang="tr-TR" sz="1200" i="1" dirty="0"/>
              <a:t>)</a:t>
            </a:r>
            <a:endParaRPr lang="tr-TR" sz="1200" dirty="0"/>
          </a:p>
          <a:p>
            <a:pPr marL="171450" indent="-171450">
              <a:buFont typeface="Wingdings" panose="05000000000000000000" pitchFamily="2" charset="2"/>
              <a:buChar char="q"/>
            </a:pPr>
            <a:r>
              <a:rPr lang="tr-TR" sz="1200" b="1" dirty="0" err="1"/>
              <a:t>Losartan</a:t>
            </a:r>
            <a:r>
              <a:rPr lang="tr-TR" sz="1200" b="1" dirty="0"/>
              <a:t> </a:t>
            </a:r>
            <a:r>
              <a:rPr lang="tr-TR" sz="1200" b="1" dirty="0" err="1"/>
              <a:t>Potassium</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Cozaar</a:t>
            </a:r>
            <a:r>
              <a:rPr lang="tr-TR" sz="1200" i="1" dirty="0"/>
              <a:t>)</a:t>
            </a:r>
            <a:endParaRPr lang="tr-TR" sz="1200" dirty="0"/>
          </a:p>
          <a:p>
            <a:pPr marL="171450" indent="-171450">
              <a:buFont typeface="Wingdings" panose="05000000000000000000" pitchFamily="2" charset="2"/>
              <a:buChar char="q"/>
            </a:pPr>
            <a:r>
              <a:rPr lang="tr-TR" sz="1200" b="1" dirty="0" err="1"/>
              <a:t>Atenolol</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Tenormin</a:t>
            </a:r>
            <a:r>
              <a:rPr lang="tr-TR" sz="1200" i="1" dirty="0"/>
              <a:t>)</a:t>
            </a:r>
            <a:endParaRPr lang="tr-TR" sz="1200" dirty="0"/>
          </a:p>
          <a:p>
            <a:pPr marL="171450" indent="-171450">
              <a:buFont typeface="Wingdings" panose="05000000000000000000" pitchFamily="2" charset="2"/>
              <a:buChar char="q"/>
            </a:pPr>
            <a:r>
              <a:rPr lang="tr-TR" sz="1200" b="1" dirty="0" err="1"/>
              <a:t>Cialis</a:t>
            </a:r>
            <a:endParaRPr lang="tr-TR" sz="1200" dirty="0"/>
          </a:p>
          <a:p>
            <a:pPr marL="171450" indent="-171450">
              <a:buFont typeface="Wingdings" panose="05000000000000000000" pitchFamily="2" charset="2"/>
              <a:buChar char="q"/>
            </a:pPr>
            <a:r>
              <a:rPr lang="tr-TR" sz="1200" b="1" dirty="0" err="1"/>
              <a:t>Duloxetine</a:t>
            </a:r>
            <a:r>
              <a:rPr lang="tr-TR" sz="1200" dirty="0"/>
              <a:t> </a:t>
            </a:r>
            <a:r>
              <a:rPr lang="tr-TR" sz="1200" i="1" dirty="0"/>
              <a:t>(</a:t>
            </a:r>
            <a:r>
              <a:rPr lang="tr-TR" sz="1200" i="1" dirty="0" err="1"/>
              <a:t>Cymbalta</a:t>
            </a:r>
            <a:r>
              <a:rPr lang="tr-TR" sz="1200" i="1" dirty="0"/>
              <a:t>)</a:t>
            </a:r>
            <a:endParaRPr lang="tr-TR" sz="1200" dirty="0"/>
          </a:p>
          <a:p>
            <a:pPr marL="171450" indent="-171450">
              <a:buFont typeface="Wingdings" panose="05000000000000000000" pitchFamily="2" charset="2"/>
              <a:buChar char="q"/>
            </a:pPr>
            <a:r>
              <a:rPr lang="tr-TR" sz="1200" b="1" dirty="0" err="1"/>
              <a:t>Fluoxetine</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Prozac</a:t>
            </a:r>
            <a:r>
              <a:rPr lang="tr-TR" sz="1200" i="1" dirty="0"/>
              <a:t>)</a:t>
            </a:r>
            <a:endParaRPr lang="tr-TR" sz="1200" dirty="0"/>
          </a:p>
          <a:p>
            <a:pPr marL="171450" indent="-171450">
              <a:buFont typeface="Wingdings" panose="05000000000000000000" pitchFamily="2" charset="2"/>
              <a:buChar char="q"/>
            </a:pPr>
            <a:r>
              <a:rPr lang="tr-TR" sz="1200" b="1" dirty="0" err="1"/>
              <a:t>Fenofibrate</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Tricor</a:t>
            </a:r>
            <a:r>
              <a:rPr lang="tr-TR" sz="1200" i="1" dirty="0"/>
              <a:t>)</a:t>
            </a:r>
            <a:endParaRPr lang="tr-TR" sz="1200" dirty="0"/>
          </a:p>
          <a:p>
            <a:pPr marL="171450" indent="-171450">
              <a:buFont typeface="Wingdings" panose="05000000000000000000" pitchFamily="2" charset="2"/>
              <a:buChar char="q"/>
            </a:pPr>
            <a:r>
              <a:rPr lang="tr-TR" sz="1200" b="1" dirty="0" err="1">
                <a:hlinkClick r:id="rId2"/>
              </a:rPr>
              <a:t>Crestor</a:t>
            </a:r>
            <a:endParaRPr lang="tr-TR" sz="1200" dirty="0"/>
          </a:p>
          <a:p>
            <a:pPr marL="171450" indent="-171450">
              <a:buFont typeface="Wingdings" panose="05000000000000000000" pitchFamily="2" charset="2"/>
              <a:buChar char="q"/>
            </a:pPr>
            <a:r>
              <a:rPr lang="tr-TR" sz="1200" b="1" dirty="0" err="1"/>
              <a:t>Venlafaxine</a:t>
            </a:r>
            <a:r>
              <a:rPr lang="tr-TR" sz="1200" i="1" dirty="0"/>
              <a:t> (</a:t>
            </a:r>
            <a:r>
              <a:rPr lang="tr-TR" sz="1200" i="1" dirty="0" err="1"/>
              <a:t>generic</a:t>
            </a:r>
            <a:r>
              <a:rPr lang="tr-TR" sz="1200" i="1" dirty="0"/>
              <a:t> </a:t>
            </a:r>
            <a:r>
              <a:rPr lang="tr-TR" sz="1200" i="1" dirty="0" err="1"/>
              <a:t>for</a:t>
            </a:r>
            <a:r>
              <a:rPr lang="tr-TR" sz="1200" i="1" dirty="0"/>
              <a:t> </a:t>
            </a:r>
            <a:r>
              <a:rPr lang="tr-TR" sz="1200" i="1" dirty="0" err="1"/>
              <a:t>Effexor</a:t>
            </a:r>
            <a:r>
              <a:rPr lang="tr-TR" sz="1200" i="1" dirty="0"/>
              <a:t>)</a:t>
            </a:r>
            <a:endParaRPr lang="tr-TR" sz="1200" dirty="0"/>
          </a:p>
          <a:p>
            <a:pPr marL="171450" indent="-171450">
              <a:buFont typeface="Wingdings" panose="05000000000000000000" pitchFamily="2" charset="2"/>
              <a:buChar char="q"/>
            </a:pPr>
            <a:r>
              <a:rPr lang="tr-TR" sz="1200" b="1" dirty="0" err="1"/>
              <a:t>Ventolin</a:t>
            </a:r>
            <a:endParaRPr lang="tr-TR" sz="1200" dirty="0"/>
          </a:p>
          <a:p>
            <a:pPr marL="171450" indent="-171450">
              <a:buFont typeface="Wingdings" panose="05000000000000000000" pitchFamily="2" charset="2"/>
              <a:buChar char="q"/>
            </a:pPr>
            <a:r>
              <a:rPr lang="tr-TR" sz="1200" b="1" dirty="0" err="1"/>
              <a:t>Amphetamine</a:t>
            </a:r>
            <a:r>
              <a:rPr lang="tr-TR" sz="1200" b="1" dirty="0"/>
              <a:t>/</a:t>
            </a:r>
            <a:r>
              <a:rPr lang="tr-TR" sz="1200" b="1" dirty="0" err="1"/>
              <a:t>Dextroamphetamine</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Adderall</a:t>
            </a:r>
            <a:r>
              <a:rPr lang="tr-TR" sz="1200" i="1" dirty="0"/>
              <a:t>)</a:t>
            </a:r>
            <a:endParaRPr lang="tr-TR" sz="1200" dirty="0"/>
          </a:p>
          <a:p>
            <a:pPr marL="171450" indent="-171450">
              <a:buFont typeface="Wingdings" panose="05000000000000000000" pitchFamily="2" charset="2"/>
              <a:buChar char="q"/>
            </a:pPr>
            <a:r>
              <a:rPr lang="tr-TR" sz="1200" b="1" dirty="0" err="1"/>
              <a:t>Cyclobenzaprine</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Flexeril</a:t>
            </a:r>
            <a:r>
              <a:rPr lang="tr-TR" sz="1200" i="1" dirty="0"/>
              <a:t>)</a:t>
            </a:r>
            <a:endParaRPr lang="tr-TR" sz="1200" dirty="0"/>
          </a:p>
          <a:p>
            <a:pPr marL="171450" indent="-171450">
              <a:buFont typeface="Wingdings" panose="05000000000000000000" pitchFamily="2" charset="2"/>
              <a:buChar char="q"/>
            </a:pPr>
            <a:r>
              <a:rPr lang="tr-TR" sz="1200" b="1" dirty="0" err="1"/>
              <a:t>Trazodone</a:t>
            </a:r>
            <a:r>
              <a:rPr lang="tr-TR" sz="1200" i="1" dirty="0"/>
              <a:t> (</a:t>
            </a:r>
            <a:r>
              <a:rPr lang="tr-TR" sz="1200" i="1" dirty="0" err="1"/>
              <a:t>generic</a:t>
            </a:r>
            <a:r>
              <a:rPr lang="tr-TR" sz="1200" i="1" dirty="0"/>
              <a:t> </a:t>
            </a:r>
            <a:r>
              <a:rPr lang="tr-TR" sz="1200" i="1" dirty="0" err="1"/>
              <a:t>for</a:t>
            </a:r>
            <a:r>
              <a:rPr lang="tr-TR" sz="1200" i="1" dirty="0"/>
              <a:t> </a:t>
            </a:r>
            <a:r>
              <a:rPr lang="tr-TR" sz="1200" i="1" dirty="0" err="1"/>
              <a:t>Oleptro</a:t>
            </a:r>
            <a:r>
              <a:rPr lang="tr-TR" sz="1200" i="1" dirty="0"/>
              <a:t>)</a:t>
            </a:r>
            <a:endParaRPr lang="tr-TR" sz="1200" dirty="0"/>
          </a:p>
          <a:p>
            <a:pPr marL="171450" indent="-171450">
              <a:buFont typeface="Wingdings" panose="05000000000000000000" pitchFamily="2" charset="2"/>
              <a:buChar char="q"/>
            </a:pPr>
            <a:r>
              <a:rPr lang="tr-TR" sz="1200" b="1" dirty="0" err="1"/>
              <a:t>Methylprednisolone</a:t>
            </a:r>
            <a:r>
              <a:rPr lang="tr-TR" sz="1200" dirty="0"/>
              <a:t> </a:t>
            </a:r>
            <a:r>
              <a:rPr lang="tr-TR" sz="1200" i="1" dirty="0"/>
              <a:t>(</a:t>
            </a:r>
            <a:r>
              <a:rPr lang="tr-TR" sz="1200" i="1" dirty="0" err="1"/>
              <a:t>generic</a:t>
            </a:r>
            <a:r>
              <a:rPr lang="tr-TR" sz="1200" i="1" dirty="0"/>
              <a:t> </a:t>
            </a:r>
            <a:r>
              <a:rPr lang="tr-TR" sz="1200" i="1" dirty="0" err="1"/>
              <a:t>for</a:t>
            </a:r>
            <a:r>
              <a:rPr lang="tr-TR" sz="1200" i="1" dirty="0"/>
              <a:t> </a:t>
            </a:r>
            <a:r>
              <a:rPr lang="tr-TR" sz="1200" i="1" dirty="0" err="1"/>
              <a:t>Medrol</a:t>
            </a:r>
            <a:r>
              <a:rPr lang="tr-TR" sz="1200" i="1" dirty="0"/>
              <a:t>)</a:t>
            </a:r>
            <a:endParaRPr lang="tr-TR" sz="1200" dirty="0"/>
          </a:p>
          <a:p>
            <a:pPr marL="171450" indent="-171450">
              <a:buFont typeface="Wingdings" panose="05000000000000000000" pitchFamily="2" charset="2"/>
              <a:buChar char="q"/>
            </a:pPr>
            <a:r>
              <a:rPr lang="tr-TR" sz="1200" b="1" dirty="0" err="1"/>
              <a:t>Potassium</a:t>
            </a:r>
            <a:r>
              <a:rPr lang="tr-TR" sz="1200" b="1" dirty="0"/>
              <a:t> </a:t>
            </a:r>
            <a:r>
              <a:rPr lang="tr-TR" sz="1200" b="1" dirty="0" err="1"/>
              <a:t>Chloride</a:t>
            </a:r>
            <a:r>
              <a:rPr lang="tr-TR" sz="1200" i="1" dirty="0"/>
              <a:t> (</a:t>
            </a:r>
            <a:r>
              <a:rPr lang="tr-TR" sz="1200" i="1" dirty="0" err="1"/>
              <a:t>generic</a:t>
            </a:r>
            <a:r>
              <a:rPr lang="tr-TR" sz="1200" i="1" dirty="0"/>
              <a:t> </a:t>
            </a:r>
            <a:r>
              <a:rPr lang="tr-TR" sz="1200" i="1" dirty="0" err="1"/>
              <a:t>for</a:t>
            </a:r>
            <a:r>
              <a:rPr lang="tr-TR" sz="1200" i="1" dirty="0"/>
              <a:t> Klor-</a:t>
            </a:r>
            <a:r>
              <a:rPr lang="tr-TR" sz="1200" i="1" dirty="0" err="1"/>
              <a:t>Con</a:t>
            </a:r>
            <a:r>
              <a:rPr lang="tr-TR" sz="1200" i="1" dirty="0"/>
              <a:t>)</a:t>
            </a:r>
            <a:endParaRPr lang="tr-TR" sz="1200" dirty="0"/>
          </a:p>
          <a:p>
            <a:pPr marL="171450" indent="-171450">
              <a:buFont typeface="Wingdings" panose="05000000000000000000" pitchFamily="2" charset="2"/>
              <a:buChar char="q"/>
            </a:pPr>
            <a:endParaRPr lang="tr-TR" sz="1200" dirty="0"/>
          </a:p>
          <a:p>
            <a:pPr marL="171450" indent="-171450">
              <a:buFont typeface="Wingdings" panose="05000000000000000000" pitchFamily="2" charset="2"/>
              <a:buChar char="q"/>
            </a:pPr>
            <a:endParaRPr lang="tr-TR" sz="1200" dirty="0"/>
          </a:p>
        </p:txBody>
      </p:sp>
    </p:spTree>
    <p:extLst>
      <p:ext uri="{BB962C8B-B14F-4D97-AF65-F5344CB8AC3E}">
        <p14:creationId xmlns:p14="http://schemas.microsoft.com/office/powerpoint/2010/main" val="202100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doctorfungus.org/thedrugs/images/antifung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4762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Image result for pharmacodynamic drug inter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48680"/>
            <a:ext cx="4834508" cy="273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8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7504" y="1628800"/>
            <a:ext cx="8208912" cy="4247317"/>
          </a:xfrm>
          <a:prstGeom prst="rect">
            <a:avLst/>
          </a:prstGeom>
          <a:noFill/>
        </p:spPr>
        <p:txBody>
          <a:bodyPr wrap="square" rtlCol="0">
            <a:spAutoFit/>
          </a:bodyPr>
          <a:lstStyle/>
          <a:p>
            <a:r>
              <a:rPr lang="en-US" dirty="0"/>
              <a:t>The 10 most popular prescription drugs in the US</a:t>
            </a:r>
            <a:endParaRPr lang="tr-TR" dirty="0"/>
          </a:p>
          <a:p>
            <a:endParaRPr lang="tr-TR" dirty="0"/>
          </a:p>
          <a:p>
            <a:r>
              <a:rPr lang="en-US" dirty="0"/>
              <a:t>10. </a:t>
            </a:r>
            <a:r>
              <a:rPr lang="en-US" dirty="0">
                <a:solidFill>
                  <a:srgbClr val="FFFF00"/>
                </a:solidFill>
              </a:rPr>
              <a:t>Norvasc</a:t>
            </a:r>
            <a:r>
              <a:rPr lang="en-US" dirty="0">
                <a:solidFill>
                  <a:srgbClr val="FFC000"/>
                </a:solidFill>
              </a:rPr>
              <a:t> </a:t>
            </a:r>
            <a:r>
              <a:rPr lang="en-US" dirty="0"/>
              <a:t>(amlodipine) - used to treat high blood pressure - $7</a:t>
            </a:r>
            <a:endParaRPr lang="tr-TR" dirty="0"/>
          </a:p>
          <a:p>
            <a:endParaRPr lang="tr-TR" dirty="0"/>
          </a:p>
          <a:p>
            <a:r>
              <a:rPr lang="en-US" dirty="0"/>
              <a:t>Norvasc is a calcium channel blocker that's used to treat high blood pressure and chest pain. It's included on the World Health Organization's list of </a:t>
            </a:r>
            <a:r>
              <a:rPr lang="en-US" dirty="0">
                <a:hlinkClick r:id="rId2"/>
              </a:rPr>
              <a:t>essential medicines</a:t>
            </a:r>
            <a:r>
              <a:rPr lang="en-US" dirty="0"/>
              <a:t>.</a:t>
            </a:r>
            <a:endParaRPr lang="tr-TR" dirty="0"/>
          </a:p>
          <a:p>
            <a:endParaRPr lang="tr-TR" dirty="0"/>
          </a:p>
          <a:p>
            <a:endParaRPr lang="en-US" dirty="0"/>
          </a:p>
          <a:p>
            <a:r>
              <a:rPr lang="en-US" dirty="0"/>
              <a:t>9. </a:t>
            </a:r>
            <a:r>
              <a:rPr lang="en-US" dirty="0">
                <a:solidFill>
                  <a:srgbClr val="FFFF00"/>
                </a:solidFill>
              </a:rPr>
              <a:t>Xanax, </a:t>
            </a:r>
            <a:r>
              <a:rPr lang="en-US" dirty="0" err="1">
                <a:solidFill>
                  <a:srgbClr val="FFFF00"/>
                </a:solidFill>
              </a:rPr>
              <a:t>Niravam</a:t>
            </a:r>
            <a:r>
              <a:rPr lang="en-US" dirty="0">
                <a:solidFill>
                  <a:srgbClr val="FFFF00"/>
                </a:solidFill>
              </a:rPr>
              <a:t> (alprazolam) </a:t>
            </a:r>
            <a:r>
              <a:rPr lang="en-US" dirty="0"/>
              <a:t>- used to treat anxiety - $8</a:t>
            </a:r>
            <a:endParaRPr lang="tr-TR" dirty="0"/>
          </a:p>
          <a:p>
            <a:endParaRPr lang="tr-TR" dirty="0"/>
          </a:p>
          <a:p>
            <a:r>
              <a:rPr lang="en-US" dirty="0"/>
              <a:t>Best-known by its branded name Xanax, </a:t>
            </a:r>
            <a:r>
              <a:rPr lang="en-US" dirty="0">
                <a:hlinkClick r:id="rId3"/>
              </a:rPr>
              <a:t>alprazolam</a:t>
            </a:r>
            <a:r>
              <a:rPr lang="en-US" dirty="0"/>
              <a:t> is a drug that's approved used to treat anxiety and panic disorders, which are </a:t>
            </a:r>
            <a:r>
              <a:rPr lang="en-US" dirty="0">
                <a:hlinkClick r:id="rId4"/>
              </a:rPr>
              <a:t>very common conditions</a:t>
            </a:r>
            <a:r>
              <a:rPr lang="en-US" dirty="0"/>
              <a:t>. </a:t>
            </a:r>
          </a:p>
          <a:p>
            <a:endParaRPr lang="en-US" dirty="0"/>
          </a:p>
          <a:p>
            <a:endParaRPr lang="tr-TR" dirty="0"/>
          </a:p>
        </p:txBody>
      </p:sp>
      <p:sp>
        <p:nvSpPr>
          <p:cNvPr id="4" name="Rectangle 4"/>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44436" rIns="0" bIns="19044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999999"/>
                </a:solidFill>
                <a:effectLst/>
                <a:latin typeface="Helvetica" panose="020B0604020202020204" pitchFamily="34" charset="0"/>
              </a:rPr>
              <a:t>Wikimedia Commons</a:t>
            </a:r>
            <a:endParaRPr kumimoji="0" lang="tr-TR" altLang="tr-TR"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222222"/>
                </a:solidFill>
                <a:effectLst/>
                <a:latin typeface="Georgia" panose="02040502050405020303" pitchFamily="18" charset="0"/>
              </a:rPr>
              <a:t>Norvasc is a calcium channel blocker that's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4106" name="Picture 10" descr="Image result for Business Insi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905" y="375887"/>
            <a:ext cx="1315315" cy="69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41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260648"/>
            <a:ext cx="7560840" cy="6186309"/>
          </a:xfrm>
          <a:prstGeom prst="rect">
            <a:avLst/>
          </a:prstGeom>
          <a:noFill/>
        </p:spPr>
        <p:txBody>
          <a:bodyPr wrap="square" rtlCol="0">
            <a:spAutoFit/>
          </a:bodyPr>
          <a:lstStyle/>
          <a:p>
            <a:r>
              <a:rPr lang="en-US" dirty="0"/>
              <a:t>8. </a:t>
            </a:r>
            <a:r>
              <a:rPr lang="en-US" u="sng" dirty="0">
                <a:solidFill>
                  <a:srgbClr val="FFFF00"/>
                </a:solidFill>
              </a:rPr>
              <a:t>Lipitor (atorvastatin)</a:t>
            </a:r>
            <a:r>
              <a:rPr lang="en-US" u="sng" dirty="0"/>
              <a:t> </a:t>
            </a:r>
            <a:r>
              <a:rPr lang="en-US" dirty="0"/>
              <a:t>- used to treat high cholesterol - $12</a:t>
            </a:r>
            <a:endParaRPr lang="tr-TR" dirty="0"/>
          </a:p>
          <a:p>
            <a:endParaRPr lang="tr-TR" dirty="0"/>
          </a:p>
          <a:p>
            <a:r>
              <a:rPr lang="en-US" dirty="0"/>
              <a:t>Lipitor was the only cholesterol-reducing statin to make the list, though statins are among the most popular and best-selling in the US. </a:t>
            </a:r>
            <a:endParaRPr lang="tr-TR" dirty="0"/>
          </a:p>
          <a:p>
            <a:endParaRPr lang="tr-TR" dirty="0"/>
          </a:p>
          <a:p>
            <a:r>
              <a:rPr lang="en-US" dirty="0"/>
              <a:t>7</a:t>
            </a:r>
            <a:r>
              <a:rPr lang="en-US" dirty="0">
                <a:solidFill>
                  <a:srgbClr val="FFFF00"/>
                </a:solidFill>
              </a:rPr>
              <a:t>. </a:t>
            </a:r>
            <a:r>
              <a:rPr lang="en-US" u="sng" dirty="0">
                <a:solidFill>
                  <a:srgbClr val="FFFF00"/>
                </a:solidFill>
              </a:rPr>
              <a:t>Glucophage (metformin) </a:t>
            </a:r>
            <a:r>
              <a:rPr lang="en-US" dirty="0"/>
              <a:t>- used to treat diabetes - $5</a:t>
            </a:r>
          </a:p>
          <a:p>
            <a:r>
              <a:rPr lang="en-US" dirty="0"/>
              <a:t>Metformin is a type 2 diabetes medication that's used to regulate blood sugar levels by cutting back on glucose production in the liver.</a:t>
            </a:r>
            <a:endParaRPr lang="tr-TR" dirty="0"/>
          </a:p>
          <a:p>
            <a:endParaRPr lang="tr-TR" dirty="0"/>
          </a:p>
          <a:p>
            <a:r>
              <a:rPr lang="en-US" dirty="0"/>
              <a:t>6. </a:t>
            </a:r>
            <a:r>
              <a:rPr lang="en-US" u="sng" dirty="0">
                <a:solidFill>
                  <a:srgbClr val="FFFF00"/>
                </a:solidFill>
              </a:rPr>
              <a:t>Neurontin (gabapentin) </a:t>
            </a:r>
            <a:r>
              <a:rPr lang="en-US" dirty="0"/>
              <a:t>- used to treat seizures and nerve pain - $11</a:t>
            </a:r>
          </a:p>
          <a:p>
            <a:r>
              <a:rPr lang="en-US" dirty="0"/>
              <a:t>Gabapentin is used to treat seizures and neuropathic pain. It's often used to treat the nerve </a:t>
            </a:r>
            <a:r>
              <a:rPr lang="en-US" u="sng" dirty="0">
                <a:hlinkClick r:id="rId2"/>
              </a:rPr>
              <a:t>pain associated with shingles</a:t>
            </a:r>
            <a:r>
              <a:rPr lang="en-US" dirty="0"/>
              <a:t>. </a:t>
            </a:r>
            <a:endParaRPr lang="tr-TR" dirty="0"/>
          </a:p>
          <a:p>
            <a:endParaRPr lang="tr-TR" dirty="0"/>
          </a:p>
          <a:p>
            <a:r>
              <a:rPr lang="en-US" dirty="0"/>
              <a:t>5. </a:t>
            </a:r>
            <a:r>
              <a:rPr lang="en-US" u="sng" dirty="0" err="1">
                <a:solidFill>
                  <a:srgbClr val="FFFF00"/>
                </a:solidFill>
              </a:rPr>
              <a:t>Amoxil</a:t>
            </a:r>
            <a:r>
              <a:rPr lang="en-US" u="sng" dirty="0">
                <a:solidFill>
                  <a:srgbClr val="FFFF00"/>
                </a:solidFill>
              </a:rPr>
              <a:t> (amoxicillin)</a:t>
            </a:r>
            <a:r>
              <a:rPr lang="en-US" u="sng" dirty="0"/>
              <a:t> </a:t>
            </a:r>
            <a:r>
              <a:rPr lang="en-US" dirty="0"/>
              <a:t>- used to treat infections - $9</a:t>
            </a:r>
          </a:p>
          <a:p>
            <a:r>
              <a:rPr lang="en-US" dirty="0"/>
              <a:t>Amoxicillin is a penicillin-like antibiotic that's been around since the 1970s. It's used to treat common bacterial infections like pneumonia and bronchitis.  It's on the </a:t>
            </a:r>
            <a:r>
              <a:rPr lang="en-US" dirty="0">
                <a:hlinkClick r:id="rId3"/>
              </a:rPr>
              <a:t>WHO's list of essential medicines.</a:t>
            </a:r>
            <a:endParaRPr lang="tr-TR" dirty="0"/>
          </a:p>
          <a:p>
            <a:endParaRPr lang="tr-TR" dirty="0"/>
          </a:p>
          <a:p>
            <a:r>
              <a:rPr lang="en-US" dirty="0"/>
              <a:t>4. </a:t>
            </a:r>
            <a:r>
              <a:rPr lang="en-US" u="sng" dirty="0" err="1">
                <a:solidFill>
                  <a:srgbClr val="FFFF00"/>
                </a:solidFill>
              </a:rPr>
              <a:t>Prinivil</a:t>
            </a:r>
            <a:r>
              <a:rPr lang="en-US" u="sng" dirty="0">
                <a:solidFill>
                  <a:srgbClr val="FFFF00"/>
                </a:solidFill>
              </a:rPr>
              <a:t>, Zestril (</a:t>
            </a:r>
            <a:r>
              <a:rPr lang="en-US" u="sng" dirty="0" err="1">
                <a:solidFill>
                  <a:srgbClr val="FFFF00"/>
                </a:solidFill>
              </a:rPr>
              <a:t>lisinopril</a:t>
            </a:r>
            <a:r>
              <a:rPr lang="en-US" u="sng" dirty="0">
                <a:solidFill>
                  <a:srgbClr val="FFFF00"/>
                </a:solidFill>
              </a:rPr>
              <a:t>) </a:t>
            </a:r>
            <a:r>
              <a:rPr lang="en-US" u="sng" dirty="0"/>
              <a:t>- </a:t>
            </a:r>
            <a:r>
              <a:rPr lang="en-US" dirty="0"/>
              <a:t>used to treat hypertension - $7</a:t>
            </a:r>
          </a:p>
          <a:p>
            <a:r>
              <a:rPr lang="en-US" dirty="0"/>
              <a:t>Lisinopril is type of drug called an ACE inhibitor that's used to treat heart conditions including hypertension and congestive heart failure. </a:t>
            </a:r>
          </a:p>
          <a:p>
            <a:endParaRPr lang="tr-TR" dirty="0"/>
          </a:p>
        </p:txBody>
      </p:sp>
    </p:spTree>
    <p:extLst>
      <p:ext uri="{BB962C8B-B14F-4D97-AF65-F5344CB8AC3E}">
        <p14:creationId xmlns:p14="http://schemas.microsoft.com/office/powerpoint/2010/main" val="3893138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332656"/>
            <a:ext cx="7920880" cy="5632311"/>
          </a:xfrm>
          <a:prstGeom prst="rect">
            <a:avLst/>
          </a:prstGeom>
          <a:noFill/>
        </p:spPr>
        <p:txBody>
          <a:bodyPr wrap="square" rtlCol="0">
            <a:spAutoFit/>
          </a:bodyPr>
          <a:lstStyle/>
          <a:p>
            <a:r>
              <a:rPr lang="en-US" dirty="0"/>
              <a:t>3. </a:t>
            </a:r>
            <a:r>
              <a:rPr lang="en-US" dirty="0" err="1">
                <a:solidFill>
                  <a:srgbClr val="FFFF00"/>
                </a:solidFill>
              </a:rPr>
              <a:t>Delasone</a:t>
            </a:r>
            <a:r>
              <a:rPr lang="en-US" dirty="0">
                <a:solidFill>
                  <a:srgbClr val="FFFF00"/>
                </a:solidFill>
              </a:rPr>
              <a:t>, </a:t>
            </a:r>
            <a:r>
              <a:rPr lang="en-US" dirty="0" err="1">
                <a:solidFill>
                  <a:srgbClr val="FFFF00"/>
                </a:solidFill>
              </a:rPr>
              <a:t>Sterapred</a:t>
            </a:r>
            <a:r>
              <a:rPr lang="en-US" dirty="0">
                <a:solidFill>
                  <a:srgbClr val="FFFF00"/>
                </a:solidFill>
              </a:rPr>
              <a:t> (prednisone) </a:t>
            </a:r>
            <a:r>
              <a:rPr lang="en-US" dirty="0"/>
              <a:t>- used to treat arthritis - $5</a:t>
            </a:r>
            <a:endParaRPr lang="tr-TR" dirty="0"/>
          </a:p>
          <a:p>
            <a:endParaRPr lang="tr-TR" dirty="0"/>
          </a:p>
          <a:p>
            <a:r>
              <a:rPr lang="en-US" dirty="0" err="1"/>
              <a:t>Presdnisone</a:t>
            </a:r>
            <a:r>
              <a:rPr lang="en-US" dirty="0"/>
              <a:t> is a type of steroid that was first discovered in the 1950s. Now, it's used as an immunosuppressant to treat the </a:t>
            </a:r>
            <a:r>
              <a:rPr lang="en-US" dirty="0">
                <a:hlinkClick r:id="rId2"/>
              </a:rPr>
              <a:t>symptoms of certain kinds of cancer</a:t>
            </a:r>
            <a:r>
              <a:rPr lang="en-US" dirty="0"/>
              <a:t>, autoimmune diseases including </a:t>
            </a:r>
            <a:r>
              <a:rPr lang="en-US" dirty="0">
                <a:hlinkClick r:id="rId3"/>
              </a:rPr>
              <a:t>rheumatoid arthritis</a:t>
            </a:r>
            <a:r>
              <a:rPr lang="en-US" dirty="0"/>
              <a:t>. </a:t>
            </a:r>
            <a:endParaRPr lang="tr-TR" dirty="0"/>
          </a:p>
          <a:p>
            <a:endParaRPr lang="tr-TR" dirty="0"/>
          </a:p>
          <a:p>
            <a:r>
              <a:rPr lang="tr-TR" dirty="0"/>
              <a:t>2. </a:t>
            </a:r>
            <a:r>
              <a:rPr lang="tr-TR" dirty="0" err="1">
                <a:solidFill>
                  <a:srgbClr val="FFFF00"/>
                </a:solidFill>
              </a:rPr>
              <a:t>Synthroid</a:t>
            </a:r>
            <a:r>
              <a:rPr lang="tr-TR" dirty="0">
                <a:solidFill>
                  <a:srgbClr val="FFFF00"/>
                </a:solidFill>
              </a:rPr>
              <a:t>, </a:t>
            </a:r>
            <a:r>
              <a:rPr lang="tr-TR" dirty="0" err="1">
                <a:solidFill>
                  <a:srgbClr val="FFFF00"/>
                </a:solidFill>
              </a:rPr>
              <a:t>Levoxyl</a:t>
            </a:r>
            <a:r>
              <a:rPr lang="tr-TR" dirty="0">
                <a:solidFill>
                  <a:srgbClr val="FFFF00"/>
                </a:solidFill>
              </a:rPr>
              <a:t>, </a:t>
            </a:r>
            <a:r>
              <a:rPr lang="tr-TR" dirty="0" err="1">
                <a:solidFill>
                  <a:srgbClr val="FFFF00"/>
                </a:solidFill>
              </a:rPr>
              <a:t>Unithroid</a:t>
            </a:r>
            <a:r>
              <a:rPr lang="tr-TR" dirty="0">
                <a:solidFill>
                  <a:srgbClr val="FFFF00"/>
                </a:solidFill>
              </a:rPr>
              <a:t> (</a:t>
            </a:r>
            <a:r>
              <a:rPr lang="tr-TR" dirty="0" err="1">
                <a:solidFill>
                  <a:srgbClr val="FFFF00"/>
                </a:solidFill>
              </a:rPr>
              <a:t>levothyroxine</a:t>
            </a:r>
            <a:r>
              <a:rPr lang="tr-TR" dirty="0"/>
              <a:t>) - </a:t>
            </a:r>
            <a:r>
              <a:rPr lang="tr-TR" dirty="0" err="1"/>
              <a:t>used</a:t>
            </a:r>
            <a:r>
              <a:rPr lang="tr-TR" dirty="0"/>
              <a:t> </a:t>
            </a:r>
            <a:r>
              <a:rPr lang="tr-TR" dirty="0" err="1"/>
              <a:t>to</a:t>
            </a:r>
            <a:r>
              <a:rPr lang="tr-TR" dirty="0"/>
              <a:t> </a:t>
            </a:r>
            <a:r>
              <a:rPr lang="tr-TR" dirty="0" err="1"/>
              <a:t>treat</a:t>
            </a:r>
            <a:r>
              <a:rPr lang="tr-TR" dirty="0"/>
              <a:t> </a:t>
            </a:r>
            <a:r>
              <a:rPr lang="tr-TR" dirty="0" err="1"/>
              <a:t>hypothyroidism</a:t>
            </a:r>
            <a:r>
              <a:rPr lang="tr-TR" dirty="0"/>
              <a:t> - $12</a:t>
            </a:r>
          </a:p>
          <a:p>
            <a:r>
              <a:rPr lang="en-US" dirty="0"/>
              <a:t>Levothyroxine helps the body make a hormone that's used to regulate your metabolism. It's used to treat hypothyroidism, a common condition that occurs when a person can't make enough of these thyroid hormones that regulate our bodies.</a:t>
            </a:r>
            <a:endParaRPr lang="tr-TR" dirty="0"/>
          </a:p>
          <a:p>
            <a:endParaRPr lang="tr-TR" dirty="0"/>
          </a:p>
          <a:p>
            <a:r>
              <a:rPr lang="tr-TR" dirty="0"/>
              <a:t>1. </a:t>
            </a:r>
            <a:r>
              <a:rPr lang="tr-TR" dirty="0" err="1">
                <a:solidFill>
                  <a:srgbClr val="FFFF00"/>
                </a:solidFill>
              </a:rPr>
              <a:t>Vicodin</a:t>
            </a:r>
            <a:r>
              <a:rPr lang="tr-TR" dirty="0">
                <a:solidFill>
                  <a:srgbClr val="FFFF00"/>
                </a:solidFill>
              </a:rPr>
              <a:t>, </a:t>
            </a:r>
            <a:r>
              <a:rPr lang="tr-TR" dirty="0" err="1">
                <a:solidFill>
                  <a:srgbClr val="FFFF00"/>
                </a:solidFill>
              </a:rPr>
              <a:t>Norco</a:t>
            </a:r>
            <a:r>
              <a:rPr lang="tr-TR" dirty="0">
                <a:solidFill>
                  <a:srgbClr val="FFFF00"/>
                </a:solidFill>
              </a:rPr>
              <a:t>, </a:t>
            </a:r>
            <a:r>
              <a:rPr lang="tr-TR" dirty="0" err="1">
                <a:solidFill>
                  <a:srgbClr val="FFFF00"/>
                </a:solidFill>
              </a:rPr>
              <a:t>Xodol</a:t>
            </a:r>
            <a:r>
              <a:rPr lang="tr-TR" dirty="0">
                <a:solidFill>
                  <a:srgbClr val="FFFF00"/>
                </a:solidFill>
              </a:rPr>
              <a:t> (</a:t>
            </a:r>
            <a:r>
              <a:rPr lang="tr-TR" dirty="0" err="1">
                <a:solidFill>
                  <a:srgbClr val="FFFF00"/>
                </a:solidFill>
              </a:rPr>
              <a:t>hydrocodone</a:t>
            </a:r>
            <a:r>
              <a:rPr lang="tr-TR" dirty="0">
                <a:solidFill>
                  <a:srgbClr val="FFFF00"/>
                </a:solidFill>
              </a:rPr>
              <a:t>/</a:t>
            </a:r>
            <a:r>
              <a:rPr lang="tr-TR" dirty="0" err="1">
                <a:solidFill>
                  <a:srgbClr val="FFFF00"/>
                </a:solidFill>
              </a:rPr>
              <a:t>acetaminophen</a:t>
            </a:r>
            <a:r>
              <a:rPr lang="tr-TR" dirty="0"/>
              <a:t>) - </a:t>
            </a:r>
            <a:r>
              <a:rPr lang="tr-TR" dirty="0" err="1"/>
              <a:t>used</a:t>
            </a:r>
            <a:r>
              <a:rPr lang="tr-TR" dirty="0"/>
              <a:t> </a:t>
            </a:r>
            <a:r>
              <a:rPr lang="tr-TR" dirty="0" err="1"/>
              <a:t>to</a:t>
            </a:r>
            <a:r>
              <a:rPr lang="tr-TR" dirty="0"/>
              <a:t> </a:t>
            </a:r>
            <a:r>
              <a:rPr lang="tr-TR" dirty="0" err="1"/>
              <a:t>treat</a:t>
            </a:r>
            <a:r>
              <a:rPr lang="tr-TR" dirty="0"/>
              <a:t> </a:t>
            </a:r>
            <a:r>
              <a:rPr lang="tr-TR" dirty="0" err="1"/>
              <a:t>pain</a:t>
            </a:r>
            <a:r>
              <a:rPr lang="tr-TR" dirty="0"/>
              <a:t> - $14</a:t>
            </a:r>
          </a:p>
          <a:p>
            <a:r>
              <a:rPr lang="en-US" dirty="0"/>
              <a:t>Vicodin is used to treat pain using the narcotic hydrocodone and </a:t>
            </a:r>
            <a:r>
              <a:rPr lang="en-US" dirty="0" err="1"/>
              <a:t>acetaminophin</a:t>
            </a:r>
            <a:r>
              <a:rPr lang="en-US" dirty="0"/>
              <a:t>(which is also found in Tylenol), is the most popular drug in the US. The </a:t>
            </a:r>
            <a:r>
              <a:rPr lang="en-US" dirty="0">
                <a:hlinkClick r:id="rId4"/>
              </a:rPr>
              <a:t>painkiller is an opioid</a:t>
            </a:r>
            <a:r>
              <a:rPr lang="en-US" dirty="0"/>
              <a:t>, which means it's one of a handful of drugs that are often abused as part of a growing </a:t>
            </a:r>
            <a:r>
              <a:rPr lang="en-US" dirty="0">
                <a:hlinkClick r:id="rId5"/>
              </a:rPr>
              <a:t>opioid epidemic</a:t>
            </a:r>
            <a:r>
              <a:rPr lang="en-US" dirty="0"/>
              <a:t>. </a:t>
            </a:r>
          </a:p>
          <a:p>
            <a:endParaRPr lang="tr-TR" dirty="0"/>
          </a:p>
        </p:txBody>
      </p:sp>
    </p:spTree>
    <p:extLst>
      <p:ext uri="{BB962C8B-B14F-4D97-AF65-F5344CB8AC3E}">
        <p14:creationId xmlns:p14="http://schemas.microsoft.com/office/powerpoint/2010/main" val="77278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332656"/>
            <a:ext cx="7416824" cy="5078313"/>
          </a:xfrm>
          <a:prstGeom prst="rect">
            <a:avLst/>
          </a:prstGeom>
        </p:spPr>
        <p:txBody>
          <a:bodyPr wrap="square">
            <a:spAutoFit/>
          </a:bodyPr>
          <a:lstStyle/>
          <a:p>
            <a:r>
              <a:rPr lang="en-US" dirty="0">
                <a:latin typeface="Open Sans"/>
              </a:rPr>
              <a:t>What Are America’s Most Prescribed Drugs in 2017?</a:t>
            </a:r>
            <a:endParaRPr lang="tr-TR" dirty="0">
              <a:latin typeface="Open Sans"/>
            </a:endParaRPr>
          </a:p>
          <a:p>
            <a:endParaRPr lang="tr-TR" b="0" i="0" dirty="0">
              <a:effectLst/>
              <a:latin typeface="Open Sans"/>
            </a:endParaRPr>
          </a:p>
          <a:p>
            <a:endParaRPr lang="tr-TR" dirty="0">
              <a:latin typeface="Open Sans"/>
            </a:endParaRPr>
          </a:p>
          <a:p>
            <a:r>
              <a:rPr lang="en-US" dirty="0"/>
              <a:t>Prescription drug use is increasing in use in the United States over the past decade. Part of the reason for the increase is that many brand name drugs have reached the end of their proprietary sales periods, allowing for generic drugs to start to be manufactured and </a:t>
            </a:r>
            <a:r>
              <a:rPr lang="en-US" dirty="0">
                <a:hlinkClick r:id="rId2"/>
              </a:rPr>
              <a:t>distributed more widely by generic drug wholesalers</a:t>
            </a:r>
            <a:r>
              <a:rPr lang="en-US" dirty="0"/>
              <a:t>.</a:t>
            </a:r>
          </a:p>
          <a:p>
            <a:r>
              <a:rPr lang="en-US" dirty="0"/>
              <a:t>Another reason for the increased use is due to the Affordable Care Act (ACA). The ACA made it possible for more people to be covered under health insurance plans with prescription drug coverage. As a result, more people have insurance coverage and are able to afford prescription drugs, which they could not easily afford before.</a:t>
            </a:r>
          </a:p>
          <a:p>
            <a:r>
              <a:rPr lang="en-US" dirty="0"/>
              <a:t>In addition, certain essential medications are now distributed for free for seniors and others who meet certain qualifications. This makes it possible for people to be treated for various conditions using an appropriate medicine to treat their symptoms.</a:t>
            </a:r>
          </a:p>
          <a:p>
            <a:endParaRPr lang="en-US" b="0" i="0" dirty="0">
              <a:effectLst/>
              <a:latin typeface="Open Sans"/>
            </a:endParaRPr>
          </a:p>
        </p:txBody>
      </p:sp>
    </p:spTree>
    <p:extLst>
      <p:ext uri="{BB962C8B-B14F-4D97-AF65-F5344CB8AC3E}">
        <p14:creationId xmlns:p14="http://schemas.microsoft.com/office/powerpoint/2010/main" val="2332705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476672"/>
            <a:ext cx="8352928" cy="5632311"/>
          </a:xfrm>
          <a:prstGeom prst="rect">
            <a:avLst/>
          </a:prstGeom>
        </p:spPr>
        <p:txBody>
          <a:bodyPr wrap="square">
            <a:spAutoFit/>
          </a:bodyPr>
          <a:lstStyle/>
          <a:p>
            <a:pPr>
              <a:buFont typeface="Arial" panose="020B0604020202020204" pitchFamily="34" charset="0"/>
              <a:buChar char="•"/>
            </a:pPr>
            <a:r>
              <a:rPr lang="en-US" b="1" dirty="0">
                <a:solidFill>
                  <a:srgbClr val="FFFF00"/>
                </a:solidFill>
                <a:latin typeface="Open Sans"/>
              </a:rPr>
              <a:t>Amoxicillin (</a:t>
            </a:r>
            <a:r>
              <a:rPr lang="en-US" b="1" dirty="0" err="1">
                <a:solidFill>
                  <a:srgbClr val="FFFF00"/>
                </a:solidFill>
                <a:latin typeface="Open Sans"/>
              </a:rPr>
              <a:t>Amoxil</a:t>
            </a:r>
            <a:r>
              <a:rPr lang="en-US" b="1" dirty="0">
                <a:solidFill>
                  <a:srgbClr val="FFFF00"/>
                </a:solidFill>
                <a:latin typeface="Open Sans"/>
              </a:rPr>
              <a:t>)</a:t>
            </a:r>
            <a:r>
              <a:rPr lang="en-US" b="1" dirty="0">
                <a:latin typeface="Open Sans"/>
              </a:rPr>
              <a:t> </a:t>
            </a:r>
            <a:r>
              <a:rPr lang="en-US" dirty="0">
                <a:latin typeface="Open Sans"/>
              </a:rPr>
              <a:t>– This penicillin-type medication is an antibiotic used to treat a host of bacterial infections and is one of the medications people can get for free.</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Hydrocodone/Acetaminophen (</a:t>
            </a:r>
            <a:r>
              <a:rPr lang="en-US" b="1" dirty="0" err="1">
                <a:solidFill>
                  <a:srgbClr val="FFFF00"/>
                </a:solidFill>
                <a:latin typeface="Open Sans"/>
              </a:rPr>
              <a:t>Xodol</a:t>
            </a:r>
            <a:r>
              <a:rPr lang="en-US" b="1" dirty="0">
                <a:solidFill>
                  <a:srgbClr val="FFFF00"/>
                </a:solidFill>
                <a:latin typeface="Open Sans"/>
              </a:rPr>
              <a:t>, Vicodin, Norco)</a:t>
            </a:r>
            <a:r>
              <a:rPr lang="en-US" dirty="0">
                <a:solidFill>
                  <a:srgbClr val="FFFF00"/>
                </a:solidFill>
                <a:latin typeface="Open Sans"/>
              </a:rPr>
              <a:t> </a:t>
            </a:r>
            <a:r>
              <a:rPr lang="en-US" dirty="0">
                <a:latin typeface="Open Sans"/>
              </a:rPr>
              <a:t>– This medication is one of the most prescribed drugs to treat pain in patients for a variety of medical conditions.</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Atorvastatin (Lipitor)</a:t>
            </a:r>
            <a:r>
              <a:rPr lang="en-US" dirty="0">
                <a:latin typeface="Open Sans"/>
              </a:rPr>
              <a:t> – High cholesterol is a serious medical problem in the United States, and this prescription drug is one of the more common ones used to help reduce “bad” cholesterol levels.</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Prednisone (</a:t>
            </a:r>
            <a:r>
              <a:rPr lang="en-US" b="1" dirty="0" err="1">
                <a:solidFill>
                  <a:srgbClr val="FFFF00"/>
                </a:solidFill>
                <a:latin typeface="Open Sans"/>
              </a:rPr>
              <a:t>Sterapred</a:t>
            </a:r>
            <a:r>
              <a:rPr lang="en-US" b="1" dirty="0">
                <a:solidFill>
                  <a:srgbClr val="FFFF00"/>
                </a:solidFill>
                <a:latin typeface="Open Sans"/>
              </a:rPr>
              <a:t>, </a:t>
            </a:r>
            <a:r>
              <a:rPr lang="en-US" b="1" dirty="0" err="1">
                <a:solidFill>
                  <a:srgbClr val="FFFF00"/>
                </a:solidFill>
                <a:latin typeface="Open Sans"/>
              </a:rPr>
              <a:t>Deltasone</a:t>
            </a:r>
            <a:r>
              <a:rPr lang="en-US" b="1" dirty="0">
                <a:solidFill>
                  <a:srgbClr val="FFFF00"/>
                </a:solidFill>
                <a:latin typeface="Open Sans"/>
              </a:rPr>
              <a:t>) </a:t>
            </a:r>
            <a:r>
              <a:rPr lang="en-US" dirty="0">
                <a:latin typeface="Open Sans"/>
              </a:rPr>
              <a:t>– This medication is a steroid-type drug, which has been around for decades. It is used to treat a wide array of conditions and diseases, such as Crohn’s Disease, rheumatoid arthritis, and certain symptoms associated with some cancers.</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Amlodipine (Norvasc)</a:t>
            </a:r>
            <a:r>
              <a:rPr lang="en-US" b="1" dirty="0">
                <a:latin typeface="Open Sans"/>
              </a:rPr>
              <a:t> </a:t>
            </a:r>
            <a:r>
              <a:rPr lang="en-US" dirty="0">
                <a:latin typeface="Open Sans"/>
              </a:rPr>
              <a:t>– High blood pressure is another prevalent condition in the United States, and this drug is prescribed to help lower blood pressure, as well as being used to treat chest pain.</a:t>
            </a:r>
            <a:endParaRPr lang="en-US" b="0" i="0" dirty="0">
              <a:effectLst/>
              <a:latin typeface="Open Sans"/>
            </a:endParaRPr>
          </a:p>
        </p:txBody>
      </p:sp>
    </p:spTree>
    <p:extLst>
      <p:ext uri="{BB962C8B-B14F-4D97-AF65-F5344CB8AC3E}">
        <p14:creationId xmlns:p14="http://schemas.microsoft.com/office/powerpoint/2010/main" val="326813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76672"/>
            <a:ext cx="8352928" cy="5078313"/>
          </a:xfrm>
          <a:prstGeom prst="rect">
            <a:avLst/>
          </a:prstGeom>
        </p:spPr>
        <p:txBody>
          <a:bodyPr wrap="square">
            <a:spAutoFit/>
          </a:bodyPr>
          <a:lstStyle/>
          <a:p>
            <a:pPr>
              <a:buFont typeface="Arial" panose="020B0604020202020204" pitchFamily="34" charset="0"/>
              <a:buChar char="•"/>
            </a:pPr>
            <a:r>
              <a:rPr lang="en-US" b="1" dirty="0">
                <a:solidFill>
                  <a:srgbClr val="FFFF00"/>
                </a:solidFill>
                <a:latin typeface="Open Sans"/>
              </a:rPr>
              <a:t>Metformin (Glucophage)</a:t>
            </a:r>
            <a:r>
              <a:rPr lang="en-US" dirty="0">
                <a:latin typeface="Open Sans"/>
              </a:rPr>
              <a:t> – Advances in pharmaceuticals have allowed for new ways to treat diabetes Type 2, including this medicine, which is taken orally and preferred by people over injections.</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Lisinopril (Zestril, </a:t>
            </a:r>
            <a:r>
              <a:rPr lang="en-US" b="1" dirty="0" err="1">
                <a:solidFill>
                  <a:srgbClr val="FFFF00"/>
                </a:solidFill>
                <a:latin typeface="Open Sans"/>
              </a:rPr>
              <a:t>Prinivil</a:t>
            </a:r>
            <a:r>
              <a:rPr lang="en-US" b="1" dirty="0">
                <a:solidFill>
                  <a:srgbClr val="FFFF00"/>
                </a:solidFill>
                <a:latin typeface="Open Sans"/>
              </a:rPr>
              <a:t>)</a:t>
            </a:r>
            <a:r>
              <a:rPr lang="en-US" dirty="0">
                <a:latin typeface="Open Sans"/>
              </a:rPr>
              <a:t> – This is another medication that can be prescribed for high blood pressure, and it is also used for people suffering from CHF (congestive heart failure).</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Levothyroxine (</a:t>
            </a:r>
            <a:r>
              <a:rPr lang="en-US" b="1" dirty="0" err="1">
                <a:solidFill>
                  <a:srgbClr val="FFFF00"/>
                </a:solidFill>
                <a:latin typeface="Open Sans"/>
              </a:rPr>
              <a:t>Unithroid</a:t>
            </a:r>
            <a:r>
              <a:rPr lang="en-US" b="1" dirty="0">
                <a:solidFill>
                  <a:srgbClr val="FFFF00"/>
                </a:solidFill>
                <a:latin typeface="Open Sans"/>
              </a:rPr>
              <a:t>, </a:t>
            </a:r>
            <a:r>
              <a:rPr lang="en-US" b="1" dirty="0" err="1">
                <a:solidFill>
                  <a:srgbClr val="FFFF00"/>
                </a:solidFill>
                <a:latin typeface="Open Sans"/>
              </a:rPr>
              <a:t>Synthroid</a:t>
            </a:r>
            <a:r>
              <a:rPr lang="en-US" b="1" dirty="0">
                <a:solidFill>
                  <a:srgbClr val="FFFF00"/>
                </a:solidFill>
                <a:latin typeface="Open Sans"/>
              </a:rPr>
              <a:t>, </a:t>
            </a:r>
            <a:r>
              <a:rPr lang="en-US" b="1" dirty="0" err="1">
                <a:solidFill>
                  <a:srgbClr val="FFFF00"/>
                </a:solidFill>
                <a:latin typeface="Open Sans"/>
              </a:rPr>
              <a:t>Levoxyl</a:t>
            </a:r>
            <a:r>
              <a:rPr lang="en-US" b="1" dirty="0">
                <a:solidFill>
                  <a:srgbClr val="FFFF00"/>
                </a:solidFill>
                <a:latin typeface="Open Sans"/>
              </a:rPr>
              <a:t>)</a:t>
            </a:r>
            <a:r>
              <a:rPr lang="en-US" dirty="0">
                <a:latin typeface="Open Sans"/>
              </a:rPr>
              <a:t> – People who have been diagnosed with hypothyroidism, a condition where their thyroid gland does not produce sufficient hormones, are commonly prescribed this medication.</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Alprazolam (</a:t>
            </a:r>
            <a:r>
              <a:rPr lang="en-US" b="1" dirty="0" err="1">
                <a:solidFill>
                  <a:srgbClr val="FFFF00"/>
                </a:solidFill>
                <a:latin typeface="Open Sans"/>
              </a:rPr>
              <a:t>Niravam</a:t>
            </a:r>
            <a:r>
              <a:rPr lang="en-US" b="1" dirty="0">
                <a:solidFill>
                  <a:srgbClr val="FFFF00"/>
                </a:solidFill>
                <a:latin typeface="Open Sans"/>
              </a:rPr>
              <a:t>, Xanax)</a:t>
            </a:r>
            <a:r>
              <a:rPr lang="en-US" dirty="0">
                <a:latin typeface="Open Sans"/>
              </a:rPr>
              <a:t> – For people who suffer from panic disorders and anxiety, this drug is one of the most prescribed for these conditions.</a:t>
            </a:r>
            <a:endParaRPr lang="tr-TR" dirty="0">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r>
              <a:rPr lang="en-US" b="1" dirty="0">
                <a:solidFill>
                  <a:srgbClr val="FFFF00"/>
                </a:solidFill>
                <a:latin typeface="Open Sans"/>
              </a:rPr>
              <a:t>Gabapentin (Neurontin)</a:t>
            </a:r>
            <a:r>
              <a:rPr lang="en-US" dirty="0">
                <a:latin typeface="Open Sans"/>
              </a:rPr>
              <a:t> – This drug is used for various purposes, including treating and controlling seizures, and for nerve pain associated with neuropathic disorders.</a:t>
            </a:r>
            <a:endParaRPr lang="en-US" b="0" i="0" dirty="0">
              <a:effectLst/>
              <a:latin typeface="Open Sans"/>
            </a:endParaRPr>
          </a:p>
        </p:txBody>
      </p:sp>
    </p:spTree>
    <p:extLst>
      <p:ext uri="{BB962C8B-B14F-4D97-AF65-F5344CB8AC3E}">
        <p14:creationId xmlns:p14="http://schemas.microsoft.com/office/powerpoint/2010/main" val="2371862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1520" y="116632"/>
            <a:ext cx="8856984" cy="1200329"/>
          </a:xfrm>
          <a:prstGeom prst="rect">
            <a:avLst/>
          </a:prstGeom>
          <a:noFill/>
        </p:spPr>
        <p:txBody>
          <a:bodyPr wrap="square" rtlCol="0">
            <a:spAutoFit/>
          </a:bodyPr>
          <a:lstStyle/>
          <a:p>
            <a:r>
              <a:rPr lang="tr-TR" b="1" dirty="0"/>
              <a:t>Amerikalı bir eczacı teknisyeninin bilmesi gereken 200 ilaç - İlk 100</a:t>
            </a:r>
          </a:p>
          <a:p>
            <a:r>
              <a:rPr lang="tr-TR" b="1" dirty="0"/>
              <a:t>Amerikalı bir eczane teknisyeninin veya eczanede çalışan bir stajyerin bilmesi gereken 200 ilacın listesi.. İlk 100 ilaç..</a:t>
            </a:r>
          </a:p>
          <a:p>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3329202625"/>
              </p:ext>
            </p:extLst>
          </p:nvPr>
        </p:nvGraphicFramePr>
        <p:xfrm>
          <a:off x="1403647" y="1124744"/>
          <a:ext cx="6336704" cy="10226040"/>
        </p:xfrm>
        <a:graphic>
          <a:graphicData uri="http://schemas.openxmlformats.org/drawingml/2006/table">
            <a:tbl>
              <a:tblPr/>
              <a:tblGrid>
                <a:gridCol w="2392880">
                  <a:extLst>
                    <a:ext uri="{9D8B030D-6E8A-4147-A177-3AD203B41FA5}">
                      <a16:colId xmlns:a16="http://schemas.microsoft.com/office/drawing/2014/main" val="4240305530"/>
                    </a:ext>
                  </a:extLst>
                </a:gridCol>
                <a:gridCol w="1860993">
                  <a:extLst>
                    <a:ext uri="{9D8B030D-6E8A-4147-A177-3AD203B41FA5}">
                      <a16:colId xmlns:a16="http://schemas.microsoft.com/office/drawing/2014/main" val="2967613648"/>
                    </a:ext>
                  </a:extLst>
                </a:gridCol>
                <a:gridCol w="2082831">
                  <a:extLst>
                    <a:ext uri="{9D8B030D-6E8A-4147-A177-3AD203B41FA5}">
                      <a16:colId xmlns:a16="http://schemas.microsoft.com/office/drawing/2014/main" val="116705486"/>
                    </a:ext>
                  </a:extLst>
                </a:gridCol>
              </a:tblGrid>
              <a:tr h="93988">
                <a:tc>
                  <a:txBody>
                    <a:bodyPr/>
                    <a:lstStyle/>
                    <a:p>
                      <a:r>
                        <a:rPr lang="tr-TR" sz="1100" b="1">
                          <a:effectLst/>
                        </a:rPr>
                        <a:t>Etken madde</a:t>
                      </a:r>
                      <a:endParaRPr lang="tr-TR" sz="1100">
                        <a:effectLst/>
                      </a:endParaRPr>
                    </a:p>
                  </a:txBody>
                  <a:tcPr marL="0" marR="0" marT="0" marB="0" anchor="ctr">
                    <a:lnL>
                      <a:noFill/>
                    </a:lnL>
                    <a:lnR>
                      <a:noFill/>
                    </a:lnR>
                    <a:lnT>
                      <a:noFill/>
                    </a:lnT>
                    <a:lnB>
                      <a:noFill/>
                    </a:lnB>
                  </a:tcPr>
                </a:tc>
                <a:tc>
                  <a:txBody>
                    <a:bodyPr/>
                    <a:lstStyle/>
                    <a:p>
                      <a:r>
                        <a:rPr lang="tr-TR" sz="1100" b="1">
                          <a:effectLst/>
                        </a:rPr>
                        <a:t>Marka adı</a:t>
                      </a:r>
                      <a:endParaRPr lang="tr-TR" sz="1100">
                        <a:effectLst/>
                      </a:endParaRPr>
                    </a:p>
                  </a:txBody>
                  <a:tcPr marL="0" marR="0" marT="0" marB="0" anchor="ctr">
                    <a:lnL>
                      <a:noFill/>
                    </a:lnL>
                    <a:lnR>
                      <a:noFill/>
                    </a:lnR>
                    <a:lnT>
                      <a:noFill/>
                    </a:lnT>
                    <a:lnB>
                      <a:noFill/>
                    </a:lnB>
                  </a:tcPr>
                </a:tc>
                <a:tc>
                  <a:txBody>
                    <a:bodyPr/>
                    <a:lstStyle/>
                    <a:p>
                      <a:r>
                        <a:rPr lang="tr-TR" sz="1100" b="1">
                          <a:effectLst/>
                        </a:rPr>
                        <a:t>Amaç</a:t>
                      </a:r>
                      <a:endParaRPr lang="tr-TR" sz="1100">
                        <a:effectLst/>
                      </a:endParaRPr>
                    </a:p>
                  </a:txBody>
                  <a:tcPr marL="0" marR="0" marT="0" marB="0" anchor="ctr">
                    <a:lnL>
                      <a:noFill/>
                    </a:lnL>
                    <a:lnR>
                      <a:noFill/>
                    </a:lnR>
                    <a:lnT>
                      <a:noFill/>
                    </a:lnT>
                    <a:lnB>
                      <a:noFill/>
                    </a:lnB>
                  </a:tcPr>
                </a:tc>
                <a:extLst>
                  <a:ext uri="{0D108BD9-81ED-4DB2-BD59-A6C34878D82A}">
                    <a16:rowId xmlns:a16="http://schemas.microsoft.com/office/drawing/2014/main" val="201985881"/>
                  </a:ext>
                </a:extLst>
              </a:tr>
              <a:tr h="93988">
                <a:tc>
                  <a:txBody>
                    <a:bodyPr/>
                    <a:lstStyle/>
                    <a:p>
                      <a:r>
                        <a:rPr lang="tr-TR" sz="1100">
                          <a:effectLst/>
                        </a:rPr>
                        <a:t>Levothyroxine</a:t>
                      </a:r>
                    </a:p>
                  </a:txBody>
                  <a:tcPr marL="0" marR="0" marT="0" marB="0" anchor="ctr">
                    <a:lnL>
                      <a:noFill/>
                    </a:lnL>
                    <a:lnR>
                      <a:noFill/>
                    </a:lnR>
                    <a:lnT>
                      <a:noFill/>
                    </a:lnT>
                    <a:lnB>
                      <a:noFill/>
                    </a:lnB>
                  </a:tcPr>
                </a:tc>
                <a:tc>
                  <a:txBody>
                    <a:bodyPr/>
                    <a:lstStyle/>
                    <a:p>
                      <a:r>
                        <a:rPr lang="tr-TR" sz="1100">
                          <a:effectLst/>
                        </a:rPr>
                        <a:t>Synthroid®</a:t>
                      </a:r>
                    </a:p>
                  </a:txBody>
                  <a:tcPr marL="0" marR="0" marT="0" marB="0" anchor="ctr">
                    <a:lnL>
                      <a:noFill/>
                    </a:lnL>
                    <a:lnR>
                      <a:noFill/>
                    </a:lnR>
                    <a:lnT>
                      <a:noFill/>
                    </a:lnT>
                    <a:lnB>
                      <a:noFill/>
                    </a:lnB>
                  </a:tcPr>
                </a:tc>
                <a:tc>
                  <a:txBody>
                    <a:bodyPr/>
                    <a:lstStyle/>
                    <a:p>
                      <a:r>
                        <a:rPr lang="tr-TR" sz="1100">
                          <a:effectLst/>
                        </a:rPr>
                        <a:t>Thyroid Hormone</a:t>
                      </a:r>
                    </a:p>
                  </a:txBody>
                  <a:tcPr marL="0" marR="0" marT="0" marB="0" anchor="ctr">
                    <a:lnL>
                      <a:noFill/>
                    </a:lnL>
                    <a:lnR>
                      <a:noFill/>
                    </a:lnR>
                    <a:lnT>
                      <a:noFill/>
                    </a:lnT>
                    <a:lnB>
                      <a:noFill/>
                    </a:lnB>
                  </a:tcPr>
                </a:tc>
                <a:extLst>
                  <a:ext uri="{0D108BD9-81ED-4DB2-BD59-A6C34878D82A}">
                    <a16:rowId xmlns:a16="http://schemas.microsoft.com/office/drawing/2014/main" val="1301428055"/>
                  </a:ext>
                </a:extLst>
              </a:tr>
              <a:tr h="93988">
                <a:tc>
                  <a:txBody>
                    <a:bodyPr/>
                    <a:lstStyle/>
                    <a:p>
                      <a:r>
                        <a:rPr lang="tr-TR" sz="1100">
                          <a:effectLst/>
                        </a:rPr>
                        <a:t>Hydrocodone/APAP</a:t>
                      </a:r>
                    </a:p>
                  </a:txBody>
                  <a:tcPr marL="0" marR="0" marT="0" marB="0" anchor="ctr">
                    <a:lnL>
                      <a:noFill/>
                    </a:lnL>
                    <a:lnR>
                      <a:noFill/>
                    </a:lnR>
                    <a:lnT>
                      <a:noFill/>
                    </a:lnT>
                    <a:lnB>
                      <a:noFill/>
                    </a:lnB>
                  </a:tcPr>
                </a:tc>
                <a:tc>
                  <a:txBody>
                    <a:bodyPr/>
                    <a:lstStyle/>
                    <a:p>
                      <a:r>
                        <a:rPr lang="tr-TR" sz="1100">
                          <a:effectLst/>
                        </a:rPr>
                        <a:t>Generic Only</a:t>
                      </a:r>
                    </a:p>
                  </a:txBody>
                  <a:tcPr marL="0" marR="0" marT="0" marB="0" anchor="ctr">
                    <a:lnL>
                      <a:noFill/>
                    </a:lnL>
                    <a:lnR>
                      <a:noFill/>
                    </a:lnR>
                    <a:lnT>
                      <a:noFill/>
                    </a:lnT>
                    <a:lnB>
                      <a:noFill/>
                    </a:lnB>
                  </a:tcPr>
                </a:tc>
                <a:tc>
                  <a:txBody>
                    <a:bodyPr/>
                    <a:lstStyle/>
                    <a:p>
                      <a:r>
                        <a:rPr lang="tr-TR" sz="1100">
                          <a:effectLst/>
                        </a:rPr>
                        <a:t>Pain Relief</a:t>
                      </a:r>
                    </a:p>
                  </a:txBody>
                  <a:tcPr marL="0" marR="0" marT="0" marB="0" anchor="ctr">
                    <a:lnL>
                      <a:noFill/>
                    </a:lnL>
                    <a:lnR>
                      <a:noFill/>
                    </a:lnR>
                    <a:lnT>
                      <a:noFill/>
                    </a:lnT>
                    <a:lnB>
                      <a:noFill/>
                    </a:lnB>
                  </a:tcPr>
                </a:tc>
                <a:extLst>
                  <a:ext uri="{0D108BD9-81ED-4DB2-BD59-A6C34878D82A}">
                    <a16:rowId xmlns:a16="http://schemas.microsoft.com/office/drawing/2014/main" val="1270173968"/>
                  </a:ext>
                </a:extLst>
              </a:tr>
              <a:tr h="93988">
                <a:tc>
                  <a:txBody>
                    <a:bodyPr/>
                    <a:lstStyle/>
                    <a:p>
                      <a:r>
                        <a:rPr lang="tr-TR" sz="1100">
                          <a:effectLst/>
                        </a:rPr>
                        <a:t>Amoxicillin</a:t>
                      </a:r>
                    </a:p>
                  </a:txBody>
                  <a:tcPr marL="0" marR="0" marT="0" marB="0" anchor="ctr">
                    <a:lnL>
                      <a:noFill/>
                    </a:lnL>
                    <a:lnR>
                      <a:noFill/>
                    </a:lnR>
                    <a:lnT>
                      <a:noFill/>
                    </a:lnT>
                    <a:lnB>
                      <a:noFill/>
                    </a:lnB>
                  </a:tcPr>
                </a:tc>
                <a:tc>
                  <a:txBody>
                    <a:bodyPr/>
                    <a:lstStyle/>
                    <a:p>
                      <a:r>
                        <a:rPr lang="tr-TR" sz="1100">
                          <a:effectLst/>
                        </a:rPr>
                        <a:t>Amoxil®</a:t>
                      </a:r>
                    </a:p>
                  </a:txBody>
                  <a:tcPr marL="0" marR="0" marT="0" marB="0" anchor="ctr">
                    <a:lnL>
                      <a:noFill/>
                    </a:lnL>
                    <a:lnR>
                      <a:noFill/>
                    </a:lnR>
                    <a:lnT>
                      <a:noFill/>
                    </a:lnT>
                    <a:lnB>
                      <a:noFill/>
                    </a:lnB>
                  </a:tcPr>
                </a:tc>
                <a:tc>
                  <a:txBody>
                    <a:bodyPr/>
                    <a:lstStyle/>
                    <a:p>
                      <a:r>
                        <a:rPr lang="tr-TR" sz="1100">
                          <a:effectLst/>
                        </a:rPr>
                        <a:t>Anti-Biotic</a:t>
                      </a:r>
                    </a:p>
                  </a:txBody>
                  <a:tcPr marL="0" marR="0" marT="0" marB="0" anchor="ctr">
                    <a:lnL>
                      <a:noFill/>
                    </a:lnL>
                    <a:lnR>
                      <a:noFill/>
                    </a:lnR>
                    <a:lnT>
                      <a:noFill/>
                    </a:lnT>
                    <a:lnB>
                      <a:noFill/>
                    </a:lnB>
                  </a:tcPr>
                </a:tc>
                <a:extLst>
                  <a:ext uri="{0D108BD9-81ED-4DB2-BD59-A6C34878D82A}">
                    <a16:rowId xmlns:a16="http://schemas.microsoft.com/office/drawing/2014/main" val="4212999576"/>
                  </a:ext>
                </a:extLst>
              </a:tr>
              <a:tr h="93988">
                <a:tc>
                  <a:txBody>
                    <a:bodyPr/>
                    <a:lstStyle/>
                    <a:p>
                      <a:r>
                        <a:rPr lang="tr-TR" sz="1100">
                          <a:effectLst/>
                        </a:rPr>
                        <a:t>Lisinopril</a:t>
                      </a:r>
                    </a:p>
                  </a:txBody>
                  <a:tcPr marL="0" marR="0" marT="0" marB="0" anchor="ctr">
                    <a:lnL>
                      <a:noFill/>
                    </a:lnL>
                    <a:lnR>
                      <a:noFill/>
                    </a:lnR>
                    <a:lnT>
                      <a:noFill/>
                    </a:lnT>
                    <a:lnB>
                      <a:noFill/>
                    </a:lnB>
                  </a:tcPr>
                </a:tc>
                <a:tc>
                  <a:txBody>
                    <a:bodyPr/>
                    <a:lstStyle/>
                    <a:p>
                      <a:r>
                        <a:rPr lang="tr-TR" sz="1100">
                          <a:effectLst/>
                        </a:rPr>
                        <a:t>Prinivil®</a:t>
                      </a:r>
                    </a:p>
                  </a:txBody>
                  <a:tcPr marL="0" marR="0" marT="0" marB="0" anchor="ctr">
                    <a:lnL>
                      <a:noFill/>
                    </a:lnL>
                    <a:lnR>
                      <a:noFill/>
                    </a:lnR>
                    <a:lnT>
                      <a:noFill/>
                    </a:lnT>
                    <a:lnB>
                      <a:noFill/>
                    </a:lnB>
                  </a:tcPr>
                </a:tc>
                <a:tc>
                  <a:txBody>
                    <a:bodyPr/>
                    <a:lstStyle/>
                    <a:p>
                      <a:r>
                        <a:rPr lang="tr-TR" sz="1100">
                          <a:effectLst/>
                        </a:rPr>
                        <a:t>A.C.E. Inhibitor</a:t>
                      </a:r>
                    </a:p>
                  </a:txBody>
                  <a:tcPr marL="0" marR="0" marT="0" marB="0" anchor="ctr">
                    <a:lnL>
                      <a:noFill/>
                    </a:lnL>
                    <a:lnR>
                      <a:noFill/>
                    </a:lnR>
                    <a:lnT>
                      <a:noFill/>
                    </a:lnT>
                    <a:lnB>
                      <a:noFill/>
                    </a:lnB>
                  </a:tcPr>
                </a:tc>
                <a:extLst>
                  <a:ext uri="{0D108BD9-81ED-4DB2-BD59-A6C34878D82A}">
                    <a16:rowId xmlns:a16="http://schemas.microsoft.com/office/drawing/2014/main" val="1157015420"/>
                  </a:ext>
                </a:extLst>
              </a:tr>
              <a:tr h="93988">
                <a:tc>
                  <a:txBody>
                    <a:bodyPr/>
                    <a:lstStyle/>
                    <a:p>
                      <a:r>
                        <a:rPr lang="tr-TR" sz="1100">
                          <a:effectLst/>
                        </a:rPr>
                        <a:t>Esomeprazole</a:t>
                      </a:r>
                    </a:p>
                  </a:txBody>
                  <a:tcPr marL="0" marR="0" marT="0" marB="0" anchor="ctr">
                    <a:lnL>
                      <a:noFill/>
                    </a:lnL>
                    <a:lnR>
                      <a:noFill/>
                    </a:lnR>
                    <a:lnT>
                      <a:noFill/>
                    </a:lnT>
                    <a:lnB>
                      <a:noFill/>
                    </a:lnB>
                  </a:tcPr>
                </a:tc>
                <a:tc>
                  <a:txBody>
                    <a:bodyPr/>
                    <a:lstStyle/>
                    <a:p>
                      <a:r>
                        <a:rPr lang="tr-TR" sz="1100">
                          <a:effectLst/>
                        </a:rPr>
                        <a:t>Nexium®</a:t>
                      </a:r>
                    </a:p>
                  </a:txBody>
                  <a:tcPr marL="0" marR="0" marT="0" marB="0" anchor="ctr">
                    <a:lnL>
                      <a:noFill/>
                    </a:lnL>
                    <a:lnR>
                      <a:noFill/>
                    </a:lnR>
                    <a:lnT>
                      <a:noFill/>
                    </a:lnT>
                    <a:lnB>
                      <a:noFill/>
                    </a:lnB>
                  </a:tcPr>
                </a:tc>
                <a:tc>
                  <a:txBody>
                    <a:bodyPr/>
                    <a:lstStyle/>
                    <a:p>
                      <a:r>
                        <a:rPr lang="tr-TR" sz="1100">
                          <a:effectLst/>
                        </a:rPr>
                        <a:t>G.E.R.D.</a:t>
                      </a:r>
                    </a:p>
                  </a:txBody>
                  <a:tcPr marL="0" marR="0" marT="0" marB="0" anchor="ctr">
                    <a:lnL>
                      <a:noFill/>
                    </a:lnL>
                    <a:lnR>
                      <a:noFill/>
                    </a:lnR>
                    <a:lnT>
                      <a:noFill/>
                    </a:lnT>
                    <a:lnB>
                      <a:noFill/>
                    </a:lnB>
                  </a:tcPr>
                </a:tc>
                <a:extLst>
                  <a:ext uri="{0D108BD9-81ED-4DB2-BD59-A6C34878D82A}">
                    <a16:rowId xmlns:a16="http://schemas.microsoft.com/office/drawing/2014/main" val="529562315"/>
                  </a:ext>
                </a:extLst>
              </a:tr>
              <a:tr h="93988">
                <a:tc>
                  <a:txBody>
                    <a:bodyPr/>
                    <a:lstStyle/>
                    <a:p>
                      <a:r>
                        <a:rPr lang="tr-TR" sz="1100">
                          <a:effectLst/>
                        </a:rPr>
                        <a:t>Atorvastatin</a:t>
                      </a:r>
                    </a:p>
                  </a:txBody>
                  <a:tcPr marL="0" marR="0" marT="0" marB="0" anchor="ctr">
                    <a:lnL>
                      <a:noFill/>
                    </a:lnL>
                    <a:lnR>
                      <a:noFill/>
                    </a:lnR>
                    <a:lnT>
                      <a:noFill/>
                    </a:lnT>
                    <a:lnB>
                      <a:noFill/>
                    </a:lnB>
                  </a:tcPr>
                </a:tc>
                <a:tc>
                  <a:txBody>
                    <a:bodyPr/>
                    <a:lstStyle/>
                    <a:p>
                      <a:r>
                        <a:rPr lang="tr-TR" sz="1100">
                          <a:effectLst/>
                        </a:rPr>
                        <a:t>Lipitor®</a:t>
                      </a:r>
                    </a:p>
                  </a:txBody>
                  <a:tcPr marL="0" marR="0" marT="0" marB="0" anchor="ctr">
                    <a:lnL>
                      <a:noFill/>
                    </a:lnL>
                    <a:lnR>
                      <a:noFill/>
                    </a:lnR>
                    <a:lnT>
                      <a:noFill/>
                    </a:lnT>
                    <a:lnB>
                      <a:noFill/>
                    </a:lnB>
                  </a:tcPr>
                </a:tc>
                <a:tc>
                  <a:txBody>
                    <a:bodyPr/>
                    <a:lstStyle/>
                    <a:p>
                      <a:r>
                        <a:rPr lang="tr-TR" sz="1100">
                          <a:effectLst/>
                        </a:rPr>
                        <a:t>Cholesterol</a:t>
                      </a:r>
                    </a:p>
                  </a:txBody>
                  <a:tcPr marL="0" marR="0" marT="0" marB="0" anchor="ctr">
                    <a:lnL>
                      <a:noFill/>
                    </a:lnL>
                    <a:lnR>
                      <a:noFill/>
                    </a:lnR>
                    <a:lnT>
                      <a:noFill/>
                    </a:lnT>
                    <a:lnB>
                      <a:noFill/>
                    </a:lnB>
                  </a:tcPr>
                </a:tc>
                <a:extLst>
                  <a:ext uri="{0D108BD9-81ED-4DB2-BD59-A6C34878D82A}">
                    <a16:rowId xmlns:a16="http://schemas.microsoft.com/office/drawing/2014/main" val="3156822178"/>
                  </a:ext>
                </a:extLst>
              </a:tr>
              <a:tr h="93988">
                <a:tc>
                  <a:txBody>
                    <a:bodyPr/>
                    <a:lstStyle/>
                    <a:p>
                      <a:r>
                        <a:rPr lang="tr-TR" sz="1100">
                          <a:effectLst/>
                        </a:rPr>
                        <a:t>Simvastatin</a:t>
                      </a:r>
                    </a:p>
                  </a:txBody>
                  <a:tcPr marL="0" marR="0" marT="0" marB="0" anchor="ctr">
                    <a:lnL>
                      <a:noFill/>
                    </a:lnL>
                    <a:lnR>
                      <a:noFill/>
                    </a:lnR>
                    <a:lnT>
                      <a:noFill/>
                    </a:lnT>
                    <a:lnB>
                      <a:noFill/>
                    </a:lnB>
                  </a:tcPr>
                </a:tc>
                <a:tc>
                  <a:txBody>
                    <a:bodyPr/>
                    <a:lstStyle/>
                    <a:p>
                      <a:r>
                        <a:rPr lang="tr-TR" sz="1100">
                          <a:effectLst/>
                        </a:rPr>
                        <a:t>Zocor®</a:t>
                      </a:r>
                    </a:p>
                  </a:txBody>
                  <a:tcPr marL="0" marR="0" marT="0" marB="0" anchor="ctr">
                    <a:lnL>
                      <a:noFill/>
                    </a:lnL>
                    <a:lnR>
                      <a:noFill/>
                    </a:lnR>
                    <a:lnT>
                      <a:noFill/>
                    </a:lnT>
                    <a:lnB>
                      <a:noFill/>
                    </a:lnB>
                  </a:tcPr>
                </a:tc>
                <a:tc>
                  <a:txBody>
                    <a:bodyPr/>
                    <a:lstStyle/>
                    <a:p>
                      <a:r>
                        <a:rPr lang="tr-TR" sz="1100">
                          <a:effectLst/>
                        </a:rPr>
                        <a:t>Cholesterol</a:t>
                      </a:r>
                    </a:p>
                  </a:txBody>
                  <a:tcPr marL="0" marR="0" marT="0" marB="0" anchor="ctr">
                    <a:lnL>
                      <a:noFill/>
                    </a:lnL>
                    <a:lnR>
                      <a:noFill/>
                    </a:lnR>
                    <a:lnT>
                      <a:noFill/>
                    </a:lnT>
                    <a:lnB>
                      <a:noFill/>
                    </a:lnB>
                  </a:tcPr>
                </a:tc>
                <a:extLst>
                  <a:ext uri="{0D108BD9-81ED-4DB2-BD59-A6C34878D82A}">
                    <a16:rowId xmlns:a16="http://schemas.microsoft.com/office/drawing/2014/main" val="2758596969"/>
                  </a:ext>
                </a:extLst>
              </a:tr>
              <a:tr h="93988">
                <a:tc>
                  <a:txBody>
                    <a:bodyPr/>
                    <a:lstStyle/>
                    <a:p>
                      <a:r>
                        <a:rPr lang="tr-TR" sz="1100">
                          <a:effectLst/>
                        </a:rPr>
                        <a:t>Clopidogrel</a:t>
                      </a:r>
                    </a:p>
                  </a:txBody>
                  <a:tcPr marL="0" marR="0" marT="0" marB="0" anchor="ctr">
                    <a:lnL>
                      <a:noFill/>
                    </a:lnL>
                    <a:lnR>
                      <a:noFill/>
                    </a:lnR>
                    <a:lnT>
                      <a:noFill/>
                    </a:lnT>
                    <a:lnB>
                      <a:noFill/>
                    </a:lnB>
                  </a:tcPr>
                </a:tc>
                <a:tc>
                  <a:txBody>
                    <a:bodyPr/>
                    <a:lstStyle/>
                    <a:p>
                      <a:r>
                        <a:rPr lang="tr-TR" sz="1100">
                          <a:effectLst/>
                        </a:rPr>
                        <a:t>Plavix®</a:t>
                      </a:r>
                    </a:p>
                  </a:txBody>
                  <a:tcPr marL="0" marR="0" marT="0" marB="0" anchor="ctr">
                    <a:lnL>
                      <a:noFill/>
                    </a:lnL>
                    <a:lnR>
                      <a:noFill/>
                    </a:lnR>
                    <a:lnT>
                      <a:noFill/>
                    </a:lnT>
                    <a:lnB>
                      <a:noFill/>
                    </a:lnB>
                  </a:tcPr>
                </a:tc>
                <a:tc>
                  <a:txBody>
                    <a:bodyPr/>
                    <a:lstStyle/>
                    <a:p>
                      <a:r>
                        <a:rPr lang="tr-TR" sz="1100">
                          <a:effectLst/>
                        </a:rPr>
                        <a:t>Anti-Platelet</a:t>
                      </a:r>
                    </a:p>
                  </a:txBody>
                  <a:tcPr marL="0" marR="0" marT="0" marB="0" anchor="ctr">
                    <a:lnL>
                      <a:noFill/>
                    </a:lnL>
                    <a:lnR>
                      <a:noFill/>
                    </a:lnR>
                    <a:lnT>
                      <a:noFill/>
                    </a:lnT>
                    <a:lnB>
                      <a:noFill/>
                    </a:lnB>
                  </a:tcPr>
                </a:tc>
                <a:extLst>
                  <a:ext uri="{0D108BD9-81ED-4DB2-BD59-A6C34878D82A}">
                    <a16:rowId xmlns:a16="http://schemas.microsoft.com/office/drawing/2014/main" val="902630753"/>
                  </a:ext>
                </a:extLst>
              </a:tr>
              <a:tr h="93988">
                <a:tc>
                  <a:txBody>
                    <a:bodyPr/>
                    <a:lstStyle/>
                    <a:p>
                      <a:r>
                        <a:rPr lang="tr-TR" sz="1100">
                          <a:effectLst/>
                        </a:rPr>
                        <a:t>Montelukast</a:t>
                      </a:r>
                    </a:p>
                  </a:txBody>
                  <a:tcPr marL="0" marR="0" marT="0" marB="0" anchor="ctr">
                    <a:lnL>
                      <a:noFill/>
                    </a:lnL>
                    <a:lnR>
                      <a:noFill/>
                    </a:lnR>
                    <a:lnT>
                      <a:noFill/>
                    </a:lnT>
                    <a:lnB>
                      <a:noFill/>
                    </a:lnB>
                  </a:tcPr>
                </a:tc>
                <a:tc>
                  <a:txBody>
                    <a:bodyPr/>
                    <a:lstStyle/>
                    <a:p>
                      <a:r>
                        <a:rPr lang="tr-TR" sz="1100">
                          <a:effectLst/>
                        </a:rPr>
                        <a:t>Singulair®</a:t>
                      </a:r>
                    </a:p>
                  </a:txBody>
                  <a:tcPr marL="0" marR="0" marT="0" marB="0" anchor="ctr">
                    <a:lnL>
                      <a:noFill/>
                    </a:lnL>
                    <a:lnR>
                      <a:noFill/>
                    </a:lnR>
                    <a:lnT>
                      <a:noFill/>
                    </a:lnT>
                    <a:lnB>
                      <a:noFill/>
                    </a:lnB>
                  </a:tcPr>
                </a:tc>
                <a:tc>
                  <a:txBody>
                    <a:bodyPr/>
                    <a:lstStyle/>
                    <a:p>
                      <a:r>
                        <a:rPr lang="tr-TR" sz="1100">
                          <a:effectLst/>
                        </a:rPr>
                        <a:t>Asthma</a:t>
                      </a:r>
                    </a:p>
                  </a:txBody>
                  <a:tcPr marL="0" marR="0" marT="0" marB="0" anchor="ctr">
                    <a:lnL>
                      <a:noFill/>
                    </a:lnL>
                    <a:lnR>
                      <a:noFill/>
                    </a:lnR>
                    <a:lnT>
                      <a:noFill/>
                    </a:lnT>
                    <a:lnB>
                      <a:noFill/>
                    </a:lnB>
                  </a:tcPr>
                </a:tc>
                <a:extLst>
                  <a:ext uri="{0D108BD9-81ED-4DB2-BD59-A6C34878D82A}">
                    <a16:rowId xmlns:a16="http://schemas.microsoft.com/office/drawing/2014/main" val="3626253011"/>
                  </a:ext>
                </a:extLst>
              </a:tr>
              <a:tr h="93988">
                <a:tc>
                  <a:txBody>
                    <a:bodyPr/>
                    <a:lstStyle/>
                    <a:p>
                      <a:r>
                        <a:rPr lang="tr-TR" sz="1100">
                          <a:effectLst/>
                        </a:rPr>
                        <a:t>Rosuvastatin</a:t>
                      </a:r>
                    </a:p>
                  </a:txBody>
                  <a:tcPr marL="0" marR="0" marT="0" marB="0" anchor="ctr">
                    <a:lnL>
                      <a:noFill/>
                    </a:lnL>
                    <a:lnR>
                      <a:noFill/>
                    </a:lnR>
                    <a:lnT>
                      <a:noFill/>
                    </a:lnT>
                    <a:lnB>
                      <a:noFill/>
                    </a:lnB>
                  </a:tcPr>
                </a:tc>
                <a:tc>
                  <a:txBody>
                    <a:bodyPr/>
                    <a:lstStyle/>
                    <a:p>
                      <a:r>
                        <a:rPr lang="tr-TR" sz="1100">
                          <a:effectLst/>
                        </a:rPr>
                        <a:t>Crestor®</a:t>
                      </a:r>
                    </a:p>
                  </a:txBody>
                  <a:tcPr marL="0" marR="0" marT="0" marB="0" anchor="ctr">
                    <a:lnL>
                      <a:noFill/>
                    </a:lnL>
                    <a:lnR>
                      <a:noFill/>
                    </a:lnR>
                    <a:lnT>
                      <a:noFill/>
                    </a:lnT>
                    <a:lnB>
                      <a:noFill/>
                    </a:lnB>
                  </a:tcPr>
                </a:tc>
                <a:tc>
                  <a:txBody>
                    <a:bodyPr/>
                    <a:lstStyle/>
                    <a:p>
                      <a:r>
                        <a:rPr lang="tr-TR" sz="1100">
                          <a:effectLst/>
                        </a:rPr>
                        <a:t>Cholesterol</a:t>
                      </a:r>
                    </a:p>
                  </a:txBody>
                  <a:tcPr marL="0" marR="0" marT="0" marB="0" anchor="ctr">
                    <a:lnL>
                      <a:noFill/>
                    </a:lnL>
                    <a:lnR>
                      <a:noFill/>
                    </a:lnR>
                    <a:lnT>
                      <a:noFill/>
                    </a:lnT>
                    <a:lnB>
                      <a:noFill/>
                    </a:lnB>
                  </a:tcPr>
                </a:tc>
                <a:extLst>
                  <a:ext uri="{0D108BD9-81ED-4DB2-BD59-A6C34878D82A}">
                    <a16:rowId xmlns:a16="http://schemas.microsoft.com/office/drawing/2014/main" val="1701799107"/>
                  </a:ext>
                </a:extLst>
              </a:tr>
              <a:tr h="93988">
                <a:tc>
                  <a:txBody>
                    <a:bodyPr/>
                    <a:lstStyle/>
                    <a:p>
                      <a:r>
                        <a:rPr lang="tr-TR" sz="1100">
                          <a:effectLst/>
                        </a:rPr>
                        <a:t>Metoprolol</a:t>
                      </a:r>
                    </a:p>
                  </a:txBody>
                  <a:tcPr marL="0" marR="0" marT="0" marB="0" anchor="ctr">
                    <a:lnL>
                      <a:noFill/>
                    </a:lnL>
                    <a:lnR>
                      <a:noFill/>
                    </a:lnR>
                    <a:lnT>
                      <a:noFill/>
                    </a:lnT>
                    <a:lnB>
                      <a:noFill/>
                    </a:lnB>
                  </a:tcPr>
                </a:tc>
                <a:tc>
                  <a:txBody>
                    <a:bodyPr/>
                    <a:lstStyle/>
                    <a:p>
                      <a:r>
                        <a:rPr lang="tr-TR" sz="1100">
                          <a:effectLst/>
                        </a:rPr>
                        <a:t>Lopressor®</a:t>
                      </a:r>
                    </a:p>
                  </a:txBody>
                  <a:tcPr marL="0" marR="0" marT="0" marB="0" anchor="ctr">
                    <a:lnL>
                      <a:noFill/>
                    </a:lnL>
                    <a:lnR>
                      <a:noFill/>
                    </a:lnR>
                    <a:lnT>
                      <a:noFill/>
                    </a:lnT>
                    <a:lnB>
                      <a:noFill/>
                    </a:lnB>
                  </a:tcPr>
                </a:tc>
                <a:tc>
                  <a:txBody>
                    <a:bodyPr/>
                    <a:lstStyle/>
                    <a:p>
                      <a:r>
                        <a:rPr lang="tr-TR" sz="1100">
                          <a:effectLst/>
                        </a:rPr>
                        <a:t>Beta Blocker</a:t>
                      </a:r>
                    </a:p>
                  </a:txBody>
                  <a:tcPr marL="0" marR="0" marT="0" marB="0" anchor="ctr">
                    <a:lnL>
                      <a:noFill/>
                    </a:lnL>
                    <a:lnR>
                      <a:noFill/>
                    </a:lnR>
                    <a:lnT>
                      <a:noFill/>
                    </a:lnT>
                    <a:lnB>
                      <a:noFill/>
                    </a:lnB>
                  </a:tcPr>
                </a:tc>
                <a:extLst>
                  <a:ext uri="{0D108BD9-81ED-4DB2-BD59-A6C34878D82A}">
                    <a16:rowId xmlns:a16="http://schemas.microsoft.com/office/drawing/2014/main" val="3626762868"/>
                  </a:ext>
                </a:extLst>
              </a:tr>
              <a:tr h="93988">
                <a:tc>
                  <a:txBody>
                    <a:bodyPr/>
                    <a:lstStyle/>
                    <a:p>
                      <a:r>
                        <a:rPr lang="tr-TR" sz="1100">
                          <a:effectLst/>
                        </a:rPr>
                        <a:t>Escitalopram</a:t>
                      </a:r>
                    </a:p>
                  </a:txBody>
                  <a:tcPr marL="0" marR="0" marT="0" marB="0" anchor="ctr">
                    <a:lnL>
                      <a:noFill/>
                    </a:lnL>
                    <a:lnR>
                      <a:noFill/>
                    </a:lnR>
                    <a:lnT>
                      <a:noFill/>
                    </a:lnT>
                    <a:lnB>
                      <a:noFill/>
                    </a:lnB>
                  </a:tcPr>
                </a:tc>
                <a:tc>
                  <a:txBody>
                    <a:bodyPr/>
                    <a:lstStyle/>
                    <a:p>
                      <a:r>
                        <a:rPr lang="tr-TR" sz="1100">
                          <a:effectLst/>
                        </a:rPr>
                        <a:t>Lexapro®</a:t>
                      </a:r>
                    </a:p>
                  </a:txBody>
                  <a:tcPr marL="0" marR="0" marT="0" marB="0" anchor="ctr">
                    <a:lnL>
                      <a:noFill/>
                    </a:lnL>
                    <a:lnR>
                      <a:noFill/>
                    </a:lnR>
                    <a:lnT>
                      <a:noFill/>
                    </a:lnT>
                    <a:lnB>
                      <a:noFill/>
                    </a:lnB>
                  </a:tcPr>
                </a:tc>
                <a:tc>
                  <a:txBody>
                    <a:bodyPr/>
                    <a:lstStyle/>
                    <a:p>
                      <a:r>
                        <a:rPr lang="tr-TR" sz="1100">
                          <a:effectLst/>
                        </a:rPr>
                        <a:t>Anti-Depressant</a:t>
                      </a:r>
                    </a:p>
                  </a:txBody>
                  <a:tcPr marL="0" marR="0" marT="0" marB="0" anchor="ctr">
                    <a:lnL>
                      <a:noFill/>
                    </a:lnL>
                    <a:lnR>
                      <a:noFill/>
                    </a:lnR>
                    <a:lnT>
                      <a:noFill/>
                    </a:lnT>
                    <a:lnB>
                      <a:noFill/>
                    </a:lnB>
                  </a:tcPr>
                </a:tc>
                <a:extLst>
                  <a:ext uri="{0D108BD9-81ED-4DB2-BD59-A6C34878D82A}">
                    <a16:rowId xmlns:a16="http://schemas.microsoft.com/office/drawing/2014/main" val="756597873"/>
                  </a:ext>
                </a:extLst>
              </a:tr>
              <a:tr h="93988">
                <a:tc>
                  <a:txBody>
                    <a:bodyPr/>
                    <a:lstStyle/>
                    <a:p>
                      <a:r>
                        <a:rPr lang="tr-TR" sz="1100">
                          <a:effectLst/>
                        </a:rPr>
                        <a:t>Azithromycin</a:t>
                      </a:r>
                    </a:p>
                  </a:txBody>
                  <a:tcPr marL="0" marR="0" marT="0" marB="0" anchor="ctr">
                    <a:lnL>
                      <a:noFill/>
                    </a:lnL>
                    <a:lnR>
                      <a:noFill/>
                    </a:lnR>
                    <a:lnT>
                      <a:noFill/>
                    </a:lnT>
                    <a:lnB>
                      <a:noFill/>
                    </a:lnB>
                  </a:tcPr>
                </a:tc>
                <a:tc>
                  <a:txBody>
                    <a:bodyPr/>
                    <a:lstStyle/>
                    <a:p>
                      <a:r>
                        <a:rPr lang="tr-TR" sz="1100">
                          <a:effectLst/>
                        </a:rPr>
                        <a:t>Zithromax®</a:t>
                      </a:r>
                    </a:p>
                  </a:txBody>
                  <a:tcPr marL="0" marR="0" marT="0" marB="0" anchor="ctr">
                    <a:lnL>
                      <a:noFill/>
                    </a:lnL>
                    <a:lnR>
                      <a:noFill/>
                    </a:lnR>
                    <a:lnT>
                      <a:noFill/>
                    </a:lnT>
                    <a:lnB>
                      <a:noFill/>
                    </a:lnB>
                  </a:tcPr>
                </a:tc>
                <a:tc>
                  <a:txBody>
                    <a:bodyPr/>
                    <a:lstStyle/>
                    <a:p>
                      <a:r>
                        <a:rPr lang="tr-TR" sz="1100">
                          <a:effectLst/>
                        </a:rPr>
                        <a:t>Anti-Biotic</a:t>
                      </a:r>
                    </a:p>
                  </a:txBody>
                  <a:tcPr marL="0" marR="0" marT="0" marB="0" anchor="ctr">
                    <a:lnL>
                      <a:noFill/>
                    </a:lnL>
                    <a:lnR>
                      <a:noFill/>
                    </a:lnR>
                    <a:lnT>
                      <a:noFill/>
                    </a:lnT>
                    <a:lnB>
                      <a:noFill/>
                    </a:lnB>
                  </a:tcPr>
                </a:tc>
                <a:extLst>
                  <a:ext uri="{0D108BD9-81ED-4DB2-BD59-A6C34878D82A}">
                    <a16:rowId xmlns:a16="http://schemas.microsoft.com/office/drawing/2014/main" val="3302746028"/>
                  </a:ext>
                </a:extLst>
              </a:tr>
              <a:tr h="93988">
                <a:tc>
                  <a:txBody>
                    <a:bodyPr/>
                    <a:lstStyle/>
                    <a:p>
                      <a:r>
                        <a:rPr lang="tr-TR" sz="1100">
                          <a:effectLst/>
                        </a:rPr>
                        <a:t>Albuterol</a:t>
                      </a:r>
                    </a:p>
                  </a:txBody>
                  <a:tcPr marL="0" marR="0" marT="0" marB="0" anchor="ctr">
                    <a:lnL>
                      <a:noFill/>
                    </a:lnL>
                    <a:lnR>
                      <a:noFill/>
                    </a:lnR>
                    <a:lnT>
                      <a:noFill/>
                    </a:lnT>
                    <a:lnB>
                      <a:noFill/>
                    </a:lnB>
                  </a:tcPr>
                </a:tc>
                <a:tc>
                  <a:txBody>
                    <a:bodyPr/>
                    <a:lstStyle/>
                    <a:p>
                      <a:r>
                        <a:rPr lang="tr-TR" sz="1100">
                          <a:effectLst/>
                        </a:rPr>
                        <a:t>ProAir® HFA</a:t>
                      </a:r>
                    </a:p>
                  </a:txBody>
                  <a:tcPr marL="0" marR="0" marT="0" marB="0" anchor="ctr">
                    <a:lnL>
                      <a:noFill/>
                    </a:lnL>
                    <a:lnR>
                      <a:noFill/>
                    </a:lnR>
                    <a:lnT>
                      <a:noFill/>
                    </a:lnT>
                    <a:lnB>
                      <a:noFill/>
                    </a:lnB>
                  </a:tcPr>
                </a:tc>
                <a:tc>
                  <a:txBody>
                    <a:bodyPr/>
                    <a:lstStyle/>
                    <a:p>
                      <a:r>
                        <a:rPr lang="tr-TR" sz="1100">
                          <a:effectLst/>
                        </a:rPr>
                        <a:t>Asthma Inhaler</a:t>
                      </a:r>
                    </a:p>
                  </a:txBody>
                  <a:tcPr marL="0" marR="0" marT="0" marB="0" anchor="ctr">
                    <a:lnL>
                      <a:noFill/>
                    </a:lnL>
                    <a:lnR>
                      <a:noFill/>
                    </a:lnR>
                    <a:lnT>
                      <a:noFill/>
                    </a:lnT>
                    <a:lnB>
                      <a:noFill/>
                    </a:lnB>
                  </a:tcPr>
                </a:tc>
                <a:extLst>
                  <a:ext uri="{0D108BD9-81ED-4DB2-BD59-A6C34878D82A}">
                    <a16:rowId xmlns:a16="http://schemas.microsoft.com/office/drawing/2014/main" val="1826469659"/>
                  </a:ext>
                </a:extLst>
              </a:tr>
              <a:tr h="93988">
                <a:tc>
                  <a:txBody>
                    <a:bodyPr/>
                    <a:lstStyle/>
                    <a:p>
                      <a:r>
                        <a:rPr lang="tr-TR" sz="1100">
                          <a:effectLst/>
                        </a:rPr>
                        <a:t>Hydrochlorothiazide</a:t>
                      </a:r>
                    </a:p>
                  </a:txBody>
                  <a:tcPr marL="0" marR="0" marT="0" marB="0" anchor="ctr">
                    <a:lnL>
                      <a:noFill/>
                    </a:lnL>
                    <a:lnR>
                      <a:noFill/>
                    </a:lnR>
                    <a:lnT>
                      <a:noFill/>
                    </a:lnT>
                    <a:lnB>
                      <a:noFill/>
                    </a:lnB>
                  </a:tcPr>
                </a:tc>
                <a:tc>
                  <a:txBody>
                    <a:bodyPr/>
                    <a:lstStyle/>
                    <a:p>
                      <a:r>
                        <a:rPr lang="tr-TR" sz="1100">
                          <a:effectLst/>
                        </a:rPr>
                        <a:t>HCTZ</a:t>
                      </a:r>
                    </a:p>
                  </a:txBody>
                  <a:tcPr marL="0" marR="0" marT="0" marB="0" anchor="ctr">
                    <a:lnL>
                      <a:noFill/>
                    </a:lnL>
                    <a:lnR>
                      <a:noFill/>
                    </a:lnR>
                    <a:lnT>
                      <a:noFill/>
                    </a:lnT>
                    <a:lnB>
                      <a:noFill/>
                    </a:lnB>
                  </a:tcPr>
                </a:tc>
                <a:tc>
                  <a:txBody>
                    <a:bodyPr/>
                    <a:lstStyle/>
                    <a:p>
                      <a:r>
                        <a:rPr lang="tr-TR" sz="1100">
                          <a:effectLst/>
                        </a:rPr>
                        <a:t>Diuretic</a:t>
                      </a:r>
                    </a:p>
                  </a:txBody>
                  <a:tcPr marL="0" marR="0" marT="0" marB="0" anchor="ctr">
                    <a:lnL>
                      <a:noFill/>
                    </a:lnL>
                    <a:lnR>
                      <a:noFill/>
                    </a:lnR>
                    <a:lnT>
                      <a:noFill/>
                    </a:lnT>
                    <a:lnB>
                      <a:noFill/>
                    </a:lnB>
                  </a:tcPr>
                </a:tc>
                <a:extLst>
                  <a:ext uri="{0D108BD9-81ED-4DB2-BD59-A6C34878D82A}">
                    <a16:rowId xmlns:a16="http://schemas.microsoft.com/office/drawing/2014/main" val="1638121344"/>
                  </a:ext>
                </a:extLst>
              </a:tr>
              <a:tr h="93988">
                <a:tc>
                  <a:txBody>
                    <a:bodyPr/>
                    <a:lstStyle/>
                    <a:p>
                      <a:r>
                        <a:rPr lang="tr-TR" sz="1100">
                          <a:effectLst/>
                        </a:rPr>
                        <a:t>Metformin</a:t>
                      </a:r>
                    </a:p>
                  </a:txBody>
                  <a:tcPr marL="0" marR="0" marT="0" marB="0" anchor="ctr">
                    <a:lnL>
                      <a:noFill/>
                    </a:lnL>
                    <a:lnR>
                      <a:noFill/>
                    </a:lnR>
                    <a:lnT>
                      <a:noFill/>
                    </a:lnT>
                    <a:lnB>
                      <a:noFill/>
                    </a:lnB>
                  </a:tcPr>
                </a:tc>
                <a:tc>
                  <a:txBody>
                    <a:bodyPr/>
                    <a:lstStyle/>
                    <a:p>
                      <a:r>
                        <a:rPr lang="tr-TR" sz="1100">
                          <a:effectLst/>
                        </a:rPr>
                        <a:t>Glucophage®</a:t>
                      </a:r>
                    </a:p>
                  </a:txBody>
                  <a:tcPr marL="0" marR="0" marT="0" marB="0" anchor="ctr">
                    <a:lnL>
                      <a:noFill/>
                    </a:lnL>
                    <a:lnR>
                      <a:noFill/>
                    </a:lnR>
                    <a:lnT>
                      <a:noFill/>
                    </a:lnT>
                    <a:lnB>
                      <a:noFill/>
                    </a:lnB>
                  </a:tcPr>
                </a:tc>
                <a:tc>
                  <a:txBody>
                    <a:bodyPr/>
                    <a:lstStyle/>
                    <a:p>
                      <a:r>
                        <a:rPr lang="tr-TR" sz="1100">
                          <a:effectLst/>
                        </a:rPr>
                        <a:t>Anti-Diabetic</a:t>
                      </a:r>
                    </a:p>
                  </a:txBody>
                  <a:tcPr marL="0" marR="0" marT="0" marB="0" anchor="ctr">
                    <a:lnL>
                      <a:noFill/>
                    </a:lnL>
                    <a:lnR>
                      <a:noFill/>
                    </a:lnR>
                    <a:lnT>
                      <a:noFill/>
                    </a:lnT>
                    <a:lnB>
                      <a:noFill/>
                    </a:lnB>
                  </a:tcPr>
                </a:tc>
                <a:extLst>
                  <a:ext uri="{0D108BD9-81ED-4DB2-BD59-A6C34878D82A}">
                    <a16:rowId xmlns:a16="http://schemas.microsoft.com/office/drawing/2014/main" val="4206517313"/>
                  </a:ext>
                </a:extLst>
              </a:tr>
              <a:tr h="93988">
                <a:tc>
                  <a:txBody>
                    <a:bodyPr/>
                    <a:lstStyle/>
                    <a:p>
                      <a:r>
                        <a:rPr lang="tr-TR" sz="1100">
                          <a:effectLst/>
                        </a:rPr>
                        <a:t>Sertraline</a:t>
                      </a:r>
                    </a:p>
                  </a:txBody>
                  <a:tcPr marL="0" marR="0" marT="0" marB="0" anchor="ctr">
                    <a:lnL>
                      <a:noFill/>
                    </a:lnL>
                    <a:lnR>
                      <a:noFill/>
                    </a:lnR>
                    <a:lnT>
                      <a:noFill/>
                    </a:lnT>
                    <a:lnB>
                      <a:noFill/>
                    </a:lnB>
                  </a:tcPr>
                </a:tc>
                <a:tc>
                  <a:txBody>
                    <a:bodyPr/>
                    <a:lstStyle/>
                    <a:p>
                      <a:r>
                        <a:rPr lang="tr-TR" sz="1100">
                          <a:effectLst/>
                        </a:rPr>
                        <a:t>Zoloft®</a:t>
                      </a:r>
                    </a:p>
                  </a:txBody>
                  <a:tcPr marL="0" marR="0" marT="0" marB="0" anchor="ctr">
                    <a:lnL>
                      <a:noFill/>
                    </a:lnL>
                    <a:lnR>
                      <a:noFill/>
                    </a:lnR>
                    <a:lnT>
                      <a:noFill/>
                    </a:lnT>
                    <a:lnB>
                      <a:noFill/>
                    </a:lnB>
                  </a:tcPr>
                </a:tc>
                <a:tc>
                  <a:txBody>
                    <a:bodyPr/>
                    <a:lstStyle/>
                    <a:p>
                      <a:r>
                        <a:rPr lang="tr-TR" sz="1100">
                          <a:effectLst/>
                        </a:rPr>
                        <a:t>Anti-Depressant</a:t>
                      </a:r>
                    </a:p>
                  </a:txBody>
                  <a:tcPr marL="0" marR="0" marT="0" marB="0" anchor="ctr">
                    <a:lnL>
                      <a:noFill/>
                    </a:lnL>
                    <a:lnR>
                      <a:noFill/>
                    </a:lnR>
                    <a:lnT>
                      <a:noFill/>
                    </a:lnT>
                    <a:lnB>
                      <a:noFill/>
                    </a:lnB>
                  </a:tcPr>
                </a:tc>
                <a:extLst>
                  <a:ext uri="{0D108BD9-81ED-4DB2-BD59-A6C34878D82A}">
                    <a16:rowId xmlns:a16="http://schemas.microsoft.com/office/drawing/2014/main" val="3505762979"/>
                  </a:ext>
                </a:extLst>
              </a:tr>
              <a:tr h="93988">
                <a:tc>
                  <a:txBody>
                    <a:bodyPr/>
                    <a:lstStyle/>
                    <a:p>
                      <a:r>
                        <a:rPr lang="tr-TR" sz="1100">
                          <a:effectLst/>
                        </a:rPr>
                        <a:t>Ibuprofen</a:t>
                      </a:r>
                    </a:p>
                  </a:txBody>
                  <a:tcPr marL="0" marR="0" marT="0" marB="0" anchor="ctr">
                    <a:lnL>
                      <a:noFill/>
                    </a:lnL>
                    <a:lnR>
                      <a:noFill/>
                    </a:lnR>
                    <a:lnT>
                      <a:noFill/>
                    </a:lnT>
                    <a:lnB>
                      <a:noFill/>
                    </a:lnB>
                  </a:tcPr>
                </a:tc>
                <a:tc>
                  <a:txBody>
                    <a:bodyPr/>
                    <a:lstStyle/>
                    <a:p>
                      <a:r>
                        <a:rPr lang="tr-TR" sz="1100">
                          <a:effectLst/>
                        </a:rPr>
                        <a:t>Advil®</a:t>
                      </a:r>
                    </a:p>
                  </a:txBody>
                  <a:tcPr marL="0" marR="0" marT="0" marB="0" anchor="ctr">
                    <a:lnL>
                      <a:noFill/>
                    </a:lnL>
                    <a:lnR>
                      <a:noFill/>
                    </a:lnR>
                    <a:lnT>
                      <a:noFill/>
                    </a:lnT>
                    <a:lnB>
                      <a:noFill/>
                    </a:lnB>
                  </a:tcPr>
                </a:tc>
                <a:tc>
                  <a:txBody>
                    <a:bodyPr/>
                    <a:lstStyle/>
                    <a:p>
                      <a:r>
                        <a:rPr lang="tr-TR" sz="1100">
                          <a:effectLst/>
                        </a:rPr>
                        <a:t>N.S.A.I.D.</a:t>
                      </a:r>
                    </a:p>
                  </a:txBody>
                  <a:tcPr marL="0" marR="0" marT="0" marB="0" anchor="ctr">
                    <a:lnL>
                      <a:noFill/>
                    </a:lnL>
                    <a:lnR>
                      <a:noFill/>
                    </a:lnR>
                    <a:lnT>
                      <a:noFill/>
                    </a:lnT>
                    <a:lnB>
                      <a:noFill/>
                    </a:lnB>
                  </a:tcPr>
                </a:tc>
                <a:extLst>
                  <a:ext uri="{0D108BD9-81ED-4DB2-BD59-A6C34878D82A}">
                    <a16:rowId xmlns:a16="http://schemas.microsoft.com/office/drawing/2014/main" val="3502245881"/>
                  </a:ext>
                </a:extLst>
              </a:tr>
              <a:tr h="93988">
                <a:tc>
                  <a:txBody>
                    <a:bodyPr/>
                    <a:lstStyle/>
                    <a:p>
                      <a:r>
                        <a:rPr lang="tr-TR" sz="1100">
                          <a:effectLst/>
                        </a:rPr>
                        <a:t>Zolpidem</a:t>
                      </a:r>
                    </a:p>
                  </a:txBody>
                  <a:tcPr marL="0" marR="0" marT="0" marB="0" anchor="ctr">
                    <a:lnL>
                      <a:noFill/>
                    </a:lnL>
                    <a:lnR>
                      <a:noFill/>
                    </a:lnR>
                    <a:lnT>
                      <a:noFill/>
                    </a:lnT>
                    <a:lnB>
                      <a:noFill/>
                    </a:lnB>
                  </a:tcPr>
                </a:tc>
                <a:tc>
                  <a:txBody>
                    <a:bodyPr/>
                    <a:lstStyle/>
                    <a:p>
                      <a:r>
                        <a:rPr lang="tr-TR" sz="1100">
                          <a:effectLst/>
                        </a:rPr>
                        <a:t>Ambien®</a:t>
                      </a:r>
                    </a:p>
                  </a:txBody>
                  <a:tcPr marL="0" marR="0" marT="0" marB="0" anchor="ctr">
                    <a:lnL>
                      <a:noFill/>
                    </a:lnL>
                    <a:lnR>
                      <a:noFill/>
                    </a:lnR>
                    <a:lnT>
                      <a:noFill/>
                    </a:lnT>
                    <a:lnB>
                      <a:noFill/>
                    </a:lnB>
                  </a:tcPr>
                </a:tc>
                <a:tc>
                  <a:txBody>
                    <a:bodyPr/>
                    <a:lstStyle/>
                    <a:p>
                      <a:r>
                        <a:rPr lang="tr-TR" sz="1100" dirty="0" err="1">
                          <a:effectLst/>
                        </a:rPr>
                        <a:t>Insomnia</a:t>
                      </a:r>
                      <a:endParaRPr lang="tr-TR" sz="11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58195835"/>
                  </a:ext>
                </a:extLst>
              </a:tr>
              <a:tr h="93988">
                <a:tc>
                  <a:txBody>
                    <a:bodyPr/>
                    <a:lstStyle/>
                    <a:p>
                      <a:r>
                        <a:rPr lang="tr-TR" sz="1100">
                          <a:effectLst/>
                        </a:rPr>
                        <a:t>Furosemide</a:t>
                      </a:r>
                    </a:p>
                  </a:txBody>
                  <a:tcPr marL="0" marR="0" marT="0" marB="0" anchor="ctr">
                    <a:lnL>
                      <a:noFill/>
                    </a:lnL>
                    <a:lnR>
                      <a:noFill/>
                    </a:lnR>
                    <a:lnT>
                      <a:noFill/>
                    </a:lnT>
                    <a:lnB>
                      <a:noFill/>
                    </a:lnB>
                  </a:tcPr>
                </a:tc>
                <a:tc>
                  <a:txBody>
                    <a:bodyPr/>
                    <a:lstStyle/>
                    <a:p>
                      <a:r>
                        <a:rPr lang="tr-TR" sz="1100">
                          <a:effectLst/>
                        </a:rPr>
                        <a:t>Lasix®</a:t>
                      </a:r>
                    </a:p>
                  </a:txBody>
                  <a:tcPr marL="0" marR="0" marT="0" marB="0" anchor="ctr">
                    <a:lnL>
                      <a:noFill/>
                    </a:lnL>
                    <a:lnR>
                      <a:noFill/>
                    </a:lnR>
                    <a:lnT>
                      <a:noFill/>
                    </a:lnT>
                    <a:lnB>
                      <a:noFill/>
                    </a:lnB>
                  </a:tcPr>
                </a:tc>
                <a:tc>
                  <a:txBody>
                    <a:bodyPr/>
                    <a:lstStyle/>
                    <a:p>
                      <a:r>
                        <a:rPr lang="tr-TR" sz="1100">
                          <a:effectLst/>
                        </a:rPr>
                        <a:t>Diuretic</a:t>
                      </a:r>
                    </a:p>
                  </a:txBody>
                  <a:tcPr marL="0" marR="0" marT="0" marB="0" anchor="ctr">
                    <a:lnL>
                      <a:noFill/>
                    </a:lnL>
                    <a:lnR>
                      <a:noFill/>
                    </a:lnR>
                    <a:lnT>
                      <a:noFill/>
                    </a:lnT>
                    <a:lnB>
                      <a:noFill/>
                    </a:lnB>
                  </a:tcPr>
                </a:tc>
                <a:extLst>
                  <a:ext uri="{0D108BD9-81ED-4DB2-BD59-A6C34878D82A}">
                    <a16:rowId xmlns:a16="http://schemas.microsoft.com/office/drawing/2014/main" val="438879784"/>
                  </a:ext>
                </a:extLst>
              </a:tr>
              <a:tr h="93988">
                <a:tc>
                  <a:txBody>
                    <a:bodyPr/>
                    <a:lstStyle/>
                    <a:p>
                      <a:r>
                        <a:rPr lang="tr-TR" sz="1100">
                          <a:effectLst/>
                        </a:rPr>
                        <a:t>Omeprazole</a:t>
                      </a:r>
                    </a:p>
                  </a:txBody>
                  <a:tcPr marL="0" marR="0" marT="0" marB="0" anchor="ctr">
                    <a:lnL>
                      <a:noFill/>
                    </a:lnL>
                    <a:lnR>
                      <a:noFill/>
                    </a:lnR>
                    <a:lnT>
                      <a:noFill/>
                    </a:lnT>
                    <a:lnB>
                      <a:noFill/>
                    </a:lnB>
                  </a:tcPr>
                </a:tc>
                <a:tc>
                  <a:txBody>
                    <a:bodyPr/>
                    <a:lstStyle/>
                    <a:p>
                      <a:r>
                        <a:rPr lang="tr-TR" sz="1100">
                          <a:effectLst/>
                        </a:rPr>
                        <a:t>Prilosec®</a:t>
                      </a:r>
                    </a:p>
                  </a:txBody>
                  <a:tcPr marL="0" marR="0" marT="0" marB="0" anchor="ctr">
                    <a:lnL>
                      <a:noFill/>
                    </a:lnL>
                    <a:lnR>
                      <a:noFill/>
                    </a:lnR>
                    <a:lnT>
                      <a:noFill/>
                    </a:lnT>
                    <a:lnB>
                      <a:noFill/>
                    </a:lnB>
                  </a:tcPr>
                </a:tc>
                <a:tc>
                  <a:txBody>
                    <a:bodyPr/>
                    <a:lstStyle/>
                    <a:p>
                      <a:r>
                        <a:rPr lang="tr-TR" sz="1100">
                          <a:effectLst/>
                        </a:rPr>
                        <a:t>G.E.R.D.</a:t>
                      </a:r>
                    </a:p>
                  </a:txBody>
                  <a:tcPr marL="0" marR="0" marT="0" marB="0" anchor="ctr">
                    <a:lnL>
                      <a:noFill/>
                    </a:lnL>
                    <a:lnR>
                      <a:noFill/>
                    </a:lnR>
                    <a:lnT>
                      <a:noFill/>
                    </a:lnT>
                    <a:lnB>
                      <a:noFill/>
                    </a:lnB>
                  </a:tcPr>
                </a:tc>
                <a:extLst>
                  <a:ext uri="{0D108BD9-81ED-4DB2-BD59-A6C34878D82A}">
                    <a16:rowId xmlns:a16="http://schemas.microsoft.com/office/drawing/2014/main" val="3821154834"/>
                  </a:ext>
                </a:extLst>
              </a:tr>
              <a:tr h="93988">
                <a:tc>
                  <a:txBody>
                    <a:bodyPr/>
                    <a:lstStyle/>
                    <a:p>
                      <a:r>
                        <a:rPr lang="tr-TR" sz="1100">
                          <a:effectLst/>
                        </a:rPr>
                        <a:t>Trazodone</a:t>
                      </a:r>
                    </a:p>
                  </a:txBody>
                  <a:tcPr marL="0" marR="0" marT="0" marB="0" anchor="ctr">
                    <a:lnL>
                      <a:noFill/>
                    </a:lnL>
                    <a:lnR>
                      <a:noFill/>
                    </a:lnR>
                    <a:lnT>
                      <a:noFill/>
                    </a:lnT>
                    <a:lnB>
                      <a:noFill/>
                    </a:lnB>
                  </a:tcPr>
                </a:tc>
                <a:tc>
                  <a:txBody>
                    <a:bodyPr/>
                    <a:lstStyle/>
                    <a:p>
                      <a:r>
                        <a:rPr lang="tr-TR" sz="1100">
                          <a:effectLst/>
                        </a:rPr>
                        <a:t>Desyrel®</a:t>
                      </a:r>
                    </a:p>
                  </a:txBody>
                  <a:tcPr marL="0" marR="0" marT="0" marB="0" anchor="ctr">
                    <a:lnL>
                      <a:noFill/>
                    </a:lnL>
                    <a:lnR>
                      <a:noFill/>
                    </a:lnR>
                    <a:lnT>
                      <a:noFill/>
                    </a:lnT>
                    <a:lnB>
                      <a:noFill/>
                    </a:lnB>
                  </a:tcPr>
                </a:tc>
                <a:tc>
                  <a:txBody>
                    <a:bodyPr/>
                    <a:lstStyle/>
                    <a:p>
                      <a:r>
                        <a:rPr lang="tr-TR" sz="1100">
                          <a:effectLst/>
                        </a:rPr>
                        <a:t>Anti-Depressant</a:t>
                      </a:r>
                    </a:p>
                  </a:txBody>
                  <a:tcPr marL="0" marR="0" marT="0" marB="0" anchor="ctr">
                    <a:lnL>
                      <a:noFill/>
                    </a:lnL>
                    <a:lnR>
                      <a:noFill/>
                    </a:lnR>
                    <a:lnT>
                      <a:noFill/>
                    </a:lnT>
                    <a:lnB>
                      <a:noFill/>
                    </a:lnB>
                  </a:tcPr>
                </a:tc>
                <a:extLst>
                  <a:ext uri="{0D108BD9-81ED-4DB2-BD59-A6C34878D82A}">
                    <a16:rowId xmlns:a16="http://schemas.microsoft.com/office/drawing/2014/main" val="313502132"/>
                  </a:ext>
                </a:extLst>
              </a:tr>
              <a:tr h="93988">
                <a:tc>
                  <a:txBody>
                    <a:bodyPr/>
                    <a:lstStyle/>
                    <a:p>
                      <a:r>
                        <a:rPr lang="tr-TR" sz="1100">
                          <a:effectLst/>
                        </a:rPr>
                        <a:t>Valsartan</a:t>
                      </a:r>
                    </a:p>
                  </a:txBody>
                  <a:tcPr marL="0" marR="0" marT="0" marB="0" anchor="ctr">
                    <a:lnL>
                      <a:noFill/>
                    </a:lnL>
                    <a:lnR>
                      <a:noFill/>
                    </a:lnR>
                    <a:lnT>
                      <a:noFill/>
                    </a:lnT>
                    <a:lnB>
                      <a:noFill/>
                    </a:lnB>
                  </a:tcPr>
                </a:tc>
                <a:tc>
                  <a:txBody>
                    <a:bodyPr/>
                    <a:lstStyle/>
                    <a:p>
                      <a:r>
                        <a:rPr lang="tr-TR" sz="1100">
                          <a:effectLst/>
                        </a:rPr>
                        <a:t>Diovan®</a:t>
                      </a:r>
                    </a:p>
                  </a:txBody>
                  <a:tcPr marL="0" marR="0" marT="0" marB="0" anchor="ctr">
                    <a:lnL>
                      <a:noFill/>
                    </a:lnL>
                    <a:lnR>
                      <a:noFill/>
                    </a:lnR>
                    <a:lnT>
                      <a:noFill/>
                    </a:lnT>
                    <a:lnB>
                      <a:noFill/>
                    </a:lnB>
                  </a:tcPr>
                </a:tc>
                <a:tc>
                  <a:txBody>
                    <a:bodyPr/>
                    <a:lstStyle/>
                    <a:p>
                      <a:r>
                        <a:rPr lang="tr-TR" sz="1100">
                          <a:effectLst/>
                        </a:rPr>
                        <a:t>A.2.R.B.</a:t>
                      </a:r>
                    </a:p>
                  </a:txBody>
                  <a:tcPr marL="0" marR="0" marT="0" marB="0" anchor="ctr">
                    <a:lnL>
                      <a:noFill/>
                    </a:lnL>
                    <a:lnR>
                      <a:noFill/>
                    </a:lnR>
                    <a:lnT>
                      <a:noFill/>
                    </a:lnT>
                    <a:lnB>
                      <a:noFill/>
                    </a:lnB>
                  </a:tcPr>
                </a:tc>
                <a:extLst>
                  <a:ext uri="{0D108BD9-81ED-4DB2-BD59-A6C34878D82A}">
                    <a16:rowId xmlns:a16="http://schemas.microsoft.com/office/drawing/2014/main" val="1177041184"/>
                  </a:ext>
                </a:extLst>
              </a:tr>
              <a:tr h="93988">
                <a:tc>
                  <a:txBody>
                    <a:bodyPr/>
                    <a:lstStyle/>
                    <a:p>
                      <a:r>
                        <a:rPr lang="tr-TR" sz="1100">
                          <a:effectLst/>
                        </a:rPr>
                        <a:t>Tramadol</a:t>
                      </a:r>
                    </a:p>
                  </a:txBody>
                  <a:tcPr marL="0" marR="0" marT="0" marB="0" anchor="ctr">
                    <a:lnL>
                      <a:noFill/>
                    </a:lnL>
                    <a:lnR>
                      <a:noFill/>
                    </a:lnR>
                    <a:lnT>
                      <a:noFill/>
                    </a:lnT>
                    <a:lnB>
                      <a:noFill/>
                    </a:lnB>
                  </a:tcPr>
                </a:tc>
                <a:tc>
                  <a:txBody>
                    <a:bodyPr/>
                    <a:lstStyle/>
                    <a:p>
                      <a:r>
                        <a:rPr lang="tr-TR" sz="1100">
                          <a:effectLst/>
                        </a:rPr>
                        <a:t>Ultram®</a:t>
                      </a:r>
                    </a:p>
                  </a:txBody>
                  <a:tcPr marL="0" marR="0" marT="0" marB="0" anchor="ctr">
                    <a:lnL>
                      <a:noFill/>
                    </a:lnL>
                    <a:lnR>
                      <a:noFill/>
                    </a:lnR>
                    <a:lnT>
                      <a:noFill/>
                    </a:lnT>
                    <a:lnB>
                      <a:noFill/>
                    </a:lnB>
                  </a:tcPr>
                </a:tc>
                <a:tc>
                  <a:txBody>
                    <a:bodyPr/>
                    <a:lstStyle/>
                    <a:p>
                      <a:r>
                        <a:rPr lang="tr-TR" sz="1100">
                          <a:effectLst/>
                        </a:rPr>
                        <a:t>Pain Relief</a:t>
                      </a:r>
                    </a:p>
                  </a:txBody>
                  <a:tcPr marL="0" marR="0" marT="0" marB="0" anchor="ctr">
                    <a:lnL>
                      <a:noFill/>
                    </a:lnL>
                    <a:lnR>
                      <a:noFill/>
                    </a:lnR>
                    <a:lnT>
                      <a:noFill/>
                    </a:lnT>
                    <a:lnB>
                      <a:noFill/>
                    </a:lnB>
                  </a:tcPr>
                </a:tc>
                <a:extLst>
                  <a:ext uri="{0D108BD9-81ED-4DB2-BD59-A6C34878D82A}">
                    <a16:rowId xmlns:a16="http://schemas.microsoft.com/office/drawing/2014/main" val="3771562224"/>
                  </a:ext>
                </a:extLst>
              </a:tr>
              <a:tr h="93988">
                <a:tc>
                  <a:txBody>
                    <a:bodyPr/>
                    <a:lstStyle/>
                    <a:p>
                      <a:r>
                        <a:rPr lang="tr-TR" sz="1100">
                          <a:effectLst/>
                        </a:rPr>
                        <a:t>Duloxetine</a:t>
                      </a:r>
                    </a:p>
                  </a:txBody>
                  <a:tcPr marL="0" marR="0" marT="0" marB="0" anchor="ctr">
                    <a:lnL>
                      <a:noFill/>
                    </a:lnL>
                    <a:lnR>
                      <a:noFill/>
                    </a:lnR>
                    <a:lnT>
                      <a:noFill/>
                    </a:lnT>
                    <a:lnB>
                      <a:noFill/>
                    </a:lnB>
                  </a:tcPr>
                </a:tc>
                <a:tc>
                  <a:txBody>
                    <a:bodyPr/>
                    <a:lstStyle/>
                    <a:p>
                      <a:r>
                        <a:rPr lang="tr-TR" sz="1100">
                          <a:effectLst/>
                        </a:rPr>
                        <a:t>Cymbalta®</a:t>
                      </a:r>
                    </a:p>
                  </a:txBody>
                  <a:tcPr marL="0" marR="0" marT="0" marB="0" anchor="ctr">
                    <a:lnL>
                      <a:noFill/>
                    </a:lnL>
                    <a:lnR>
                      <a:noFill/>
                    </a:lnR>
                    <a:lnT>
                      <a:noFill/>
                    </a:lnT>
                    <a:lnB>
                      <a:noFill/>
                    </a:lnB>
                  </a:tcPr>
                </a:tc>
                <a:tc>
                  <a:txBody>
                    <a:bodyPr/>
                    <a:lstStyle/>
                    <a:p>
                      <a:r>
                        <a:rPr lang="tr-TR" sz="1100">
                          <a:effectLst/>
                        </a:rPr>
                        <a:t>Anti-Depressant</a:t>
                      </a:r>
                    </a:p>
                  </a:txBody>
                  <a:tcPr marL="0" marR="0" marT="0" marB="0" anchor="ctr">
                    <a:lnL>
                      <a:noFill/>
                    </a:lnL>
                    <a:lnR>
                      <a:noFill/>
                    </a:lnR>
                    <a:lnT>
                      <a:noFill/>
                    </a:lnT>
                    <a:lnB>
                      <a:noFill/>
                    </a:lnB>
                  </a:tcPr>
                </a:tc>
                <a:extLst>
                  <a:ext uri="{0D108BD9-81ED-4DB2-BD59-A6C34878D82A}">
                    <a16:rowId xmlns:a16="http://schemas.microsoft.com/office/drawing/2014/main" val="641018824"/>
                  </a:ext>
                </a:extLst>
              </a:tr>
              <a:tr h="93988">
                <a:tc>
                  <a:txBody>
                    <a:bodyPr/>
                    <a:lstStyle/>
                    <a:p>
                      <a:r>
                        <a:rPr lang="tr-TR" sz="1100">
                          <a:effectLst/>
                        </a:rPr>
                        <a:t>Warfarin</a:t>
                      </a:r>
                    </a:p>
                  </a:txBody>
                  <a:tcPr marL="0" marR="0" marT="0" marB="0" anchor="ctr">
                    <a:lnL>
                      <a:noFill/>
                    </a:lnL>
                    <a:lnR>
                      <a:noFill/>
                    </a:lnR>
                    <a:lnT>
                      <a:noFill/>
                    </a:lnT>
                    <a:lnB>
                      <a:noFill/>
                    </a:lnB>
                  </a:tcPr>
                </a:tc>
                <a:tc>
                  <a:txBody>
                    <a:bodyPr/>
                    <a:lstStyle/>
                    <a:p>
                      <a:r>
                        <a:rPr lang="tr-TR" sz="1100">
                          <a:effectLst/>
                        </a:rPr>
                        <a:t>Coumadin®</a:t>
                      </a:r>
                    </a:p>
                  </a:txBody>
                  <a:tcPr marL="0" marR="0" marT="0" marB="0" anchor="ctr">
                    <a:lnL>
                      <a:noFill/>
                    </a:lnL>
                    <a:lnR>
                      <a:noFill/>
                    </a:lnR>
                    <a:lnT>
                      <a:noFill/>
                    </a:lnT>
                    <a:lnB>
                      <a:noFill/>
                    </a:lnB>
                  </a:tcPr>
                </a:tc>
                <a:tc>
                  <a:txBody>
                    <a:bodyPr/>
                    <a:lstStyle/>
                    <a:p>
                      <a:r>
                        <a:rPr lang="tr-TR" sz="1100">
                          <a:effectLst/>
                        </a:rPr>
                        <a:t>Blood Thinner</a:t>
                      </a:r>
                    </a:p>
                  </a:txBody>
                  <a:tcPr marL="0" marR="0" marT="0" marB="0" anchor="ctr">
                    <a:lnL>
                      <a:noFill/>
                    </a:lnL>
                    <a:lnR>
                      <a:noFill/>
                    </a:lnR>
                    <a:lnT>
                      <a:noFill/>
                    </a:lnT>
                    <a:lnB>
                      <a:noFill/>
                    </a:lnB>
                  </a:tcPr>
                </a:tc>
                <a:extLst>
                  <a:ext uri="{0D108BD9-81ED-4DB2-BD59-A6C34878D82A}">
                    <a16:rowId xmlns:a16="http://schemas.microsoft.com/office/drawing/2014/main" val="3088421441"/>
                  </a:ext>
                </a:extLst>
              </a:tr>
              <a:tr h="93988">
                <a:tc>
                  <a:txBody>
                    <a:bodyPr/>
                    <a:lstStyle/>
                    <a:p>
                      <a:r>
                        <a:rPr lang="tr-TR" sz="1100">
                          <a:effectLst/>
                        </a:rPr>
                        <a:t>Amlodipine</a:t>
                      </a:r>
                    </a:p>
                  </a:txBody>
                  <a:tcPr marL="0" marR="0" marT="0" marB="0" anchor="ctr">
                    <a:lnL>
                      <a:noFill/>
                    </a:lnL>
                    <a:lnR>
                      <a:noFill/>
                    </a:lnR>
                    <a:lnT>
                      <a:noFill/>
                    </a:lnT>
                    <a:lnB>
                      <a:noFill/>
                    </a:lnB>
                  </a:tcPr>
                </a:tc>
                <a:tc>
                  <a:txBody>
                    <a:bodyPr/>
                    <a:lstStyle/>
                    <a:p>
                      <a:r>
                        <a:rPr lang="tr-TR" sz="1100">
                          <a:effectLst/>
                        </a:rPr>
                        <a:t>Norvasc®</a:t>
                      </a:r>
                    </a:p>
                  </a:txBody>
                  <a:tcPr marL="0" marR="0" marT="0" marB="0" anchor="ctr">
                    <a:lnL>
                      <a:noFill/>
                    </a:lnL>
                    <a:lnR>
                      <a:noFill/>
                    </a:lnR>
                    <a:lnT>
                      <a:noFill/>
                    </a:lnT>
                    <a:lnB>
                      <a:noFill/>
                    </a:lnB>
                  </a:tcPr>
                </a:tc>
                <a:tc>
                  <a:txBody>
                    <a:bodyPr/>
                    <a:lstStyle/>
                    <a:p>
                      <a:r>
                        <a:rPr lang="tr-TR" sz="1100">
                          <a:effectLst/>
                        </a:rPr>
                        <a:t>Calc. Chnl. Blkr.</a:t>
                      </a:r>
                    </a:p>
                  </a:txBody>
                  <a:tcPr marL="0" marR="0" marT="0" marB="0" anchor="ctr">
                    <a:lnL>
                      <a:noFill/>
                    </a:lnL>
                    <a:lnR>
                      <a:noFill/>
                    </a:lnR>
                    <a:lnT>
                      <a:noFill/>
                    </a:lnT>
                    <a:lnB>
                      <a:noFill/>
                    </a:lnB>
                  </a:tcPr>
                </a:tc>
                <a:extLst>
                  <a:ext uri="{0D108BD9-81ED-4DB2-BD59-A6C34878D82A}">
                    <a16:rowId xmlns:a16="http://schemas.microsoft.com/office/drawing/2014/main" val="545787729"/>
                  </a:ext>
                </a:extLst>
              </a:tr>
              <a:tr h="93988">
                <a:tc>
                  <a:txBody>
                    <a:bodyPr/>
                    <a:lstStyle/>
                    <a:p>
                      <a:r>
                        <a:rPr lang="tr-TR" sz="1100">
                          <a:effectLst/>
                        </a:rPr>
                        <a:t>Oxycodone/APAP</a:t>
                      </a:r>
                    </a:p>
                  </a:txBody>
                  <a:tcPr marL="0" marR="0" marT="0" marB="0" anchor="ctr">
                    <a:lnL>
                      <a:noFill/>
                    </a:lnL>
                    <a:lnR>
                      <a:noFill/>
                    </a:lnR>
                    <a:lnT>
                      <a:noFill/>
                    </a:lnT>
                    <a:lnB>
                      <a:noFill/>
                    </a:lnB>
                  </a:tcPr>
                </a:tc>
                <a:tc>
                  <a:txBody>
                    <a:bodyPr/>
                    <a:lstStyle/>
                    <a:p>
                      <a:r>
                        <a:rPr lang="tr-TR" sz="1100">
                          <a:effectLst/>
                        </a:rPr>
                        <a:t>Percocet®</a:t>
                      </a:r>
                    </a:p>
                  </a:txBody>
                  <a:tcPr marL="0" marR="0" marT="0" marB="0" anchor="ctr">
                    <a:lnL>
                      <a:noFill/>
                    </a:lnL>
                    <a:lnR>
                      <a:noFill/>
                    </a:lnR>
                    <a:lnT>
                      <a:noFill/>
                    </a:lnT>
                    <a:lnB>
                      <a:noFill/>
                    </a:lnB>
                  </a:tcPr>
                </a:tc>
                <a:tc>
                  <a:txBody>
                    <a:bodyPr/>
                    <a:lstStyle/>
                    <a:p>
                      <a:r>
                        <a:rPr lang="tr-TR" sz="1100">
                          <a:effectLst/>
                        </a:rPr>
                        <a:t>Pain Relief</a:t>
                      </a:r>
                    </a:p>
                  </a:txBody>
                  <a:tcPr marL="0" marR="0" marT="0" marB="0" anchor="ctr">
                    <a:lnL>
                      <a:noFill/>
                    </a:lnL>
                    <a:lnR>
                      <a:noFill/>
                    </a:lnR>
                    <a:lnT>
                      <a:noFill/>
                    </a:lnT>
                    <a:lnB>
                      <a:noFill/>
                    </a:lnB>
                  </a:tcPr>
                </a:tc>
                <a:extLst>
                  <a:ext uri="{0D108BD9-81ED-4DB2-BD59-A6C34878D82A}">
                    <a16:rowId xmlns:a16="http://schemas.microsoft.com/office/drawing/2014/main" val="3221232238"/>
                  </a:ext>
                </a:extLst>
              </a:tr>
              <a:tr h="93988">
                <a:tc>
                  <a:txBody>
                    <a:bodyPr/>
                    <a:lstStyle/>
                    <a:p>
                      <a:r>
                        <a:rPr lang="tr-TR" sz="1100">
                          <a:effectLst/>
                        </a:rPr>
                        <a:t>Quetiapine</a:t>
                      </a:r>
                    </a:p>
                  </a:txBody>
                  <a:tcPr marL="0" marR="0" marT="0" marB="0" anchor="ctr">
                    <a:lnL>
                      <a:noFill/>
                    </a:lnL>
                    <a:lnR>
                      <a:noFill/>
                    </a:lnR>
                    <a:lnT>
                      <a:noFill/>
                    </a:lnT>
                    <a:lnB>
                      <a:noFill/>
                    </a:lnB>
                  </a:tcPr>
                </a:tc>
                <a:tc>
                  <a:txBody>
                    <a:bodyPr/>
                    <a:lstStyle/>
                    <a:p>
                      <a:r>
                        <a:rPr lang="tr-TR" sz="1100">
                          <a:effectLst/>
                        </a:rPr>
                        <a:t>Seroquel®</a:t>
                      </a:r>
                    </a:p>
                  </a:txBody>
                  <a:tcPr marL="0" marR="0" marT="0" marB="0" anchor="ctr">
                    <a:lnL>
                      <a:noFill/>
                    </a:lnL>
                    <a:lnR>
                      <a:noFill/>
                    </a:lnR>
                    <a:lnT>
                      <a:noFill/>
                    </a:lnT>
                    <a:lnB>
                      <a:noFill/>
                    </a:lnB>
                  </a:tcPr>
                </a:tc>
                <a:tc>
                  <a:txBody>
                    <a:bodyPr/>
                    <a:lstStyle/>
                    <a:p>
                      <a:r>
                        <a:rPr lang="tr-TR" sz="1100">
                          <a:effectLst/>
                        </a:rPr>
                        <a:t>Anti-Psychotic</a:t>
                      </a:r>
                    </a:p>
                  </a:txBody>
                  <a:tcPr marL="0" marR="0" marT="0" marB="0" anchor="ctr">
                    <a:lnL>
                      <a:noFill/>
                    </a:lnL>
                    <a:lnR>
                      <a:noFill/>
                    </a:lnR>
                    <a:lnT>
                      <a:noFill/>
                    </a:lnT>
                    <a:lnB>
                      <a:noFill/>
                    </a:lnB>
                  </a:tcPr>
                </a:tc>
                <a:extLst>
                  <a:ext uri="{0D108BD9-81ED-4DB2-BD59-A6C34878D82A}">
                    <a16:rowId xmlns:a16="http://schemas.microsoft.com/office/drawing/2014/main" val="3628590476"/>
                  </a:ext>
                </a:extLst>
              </a:tr>
              <a:tr h="93988">
                <a:tc>
                  <a:txBody>
                    <a:bodyPr/>
                    <a:lstStyle/>
                    <a:p>
                      <a:r>
                        <a:rPr lang="tr-TR" sz="1100">
                          <a:effectLst/>
                        </a:rPr>
                        <a:t>Promethazine</a:t>
                      </a:r>
                    </a:p>
                  </a:txBody>
                  <a:tcPr marL="0" marR="0" marT="0" marB="0" anchor="ctr">
                    <a:lnL>
                      <a:noFill/>
                    </a:lnL>
                    <a:lnR>
                      <a:noFill/>
                    </a:lnR>
                    <a:lnT>
                      <a:noFill/>
                    </a:lnT>
                    <a:lnB>
                      <a:noFill/>
                    </a:lnB>
                  </a:tcPr>
                </a:tc>
                <a:tc>
                  <a:txBody>
                    <a:bodyPr/>
                    <a:lstStyle/>
                    <a:p>
                      <a:r>
                        <a:rPr lang="tr-TR" sz="1100">
                          <a:effectLst/>
                        </a:rPr>
                        <a:t>Phenergan®</a:t>
                      </a:r>
                    </a:p>
                  </a:txBody>
                  <a:tcPr marL="0" marR="0" marT="0" marB="0" anchor="ctr">
                    <a:lnL>
                      <a:noFill/>
                    </a:lnL>
                    <a:lnR>
                      <a:noFill/>
                    </a:lnR>
                    <a:lnT>
                      <a:noFill/>
                    </a:lnT>
                    <a:lnB>
                      <a:noFill/>
                    </a:lnB>
                  </a:tcPr>
                </a:tc>
                <a:tc>
                  <a:txBody>
                    <a:bodyPr/>
                    <a:lstStyle/>
                    <a:p>
                      <a:r>
                        <a:rPr lang="tr-TR" sz="1100">
                          <a:effectLst/>
                        </a:rPr>
                        <a:t>Anti-Histamine</a:t>
                      </a:r>
                    </a:p>
                  </a:txBody>
                  <a:tcPr marL="0" marR="0" marT="0" marB="0" anchor="ctr">
                    <a:lnL>
                      <a:noFill/>
                    </a:lnL>
                    <a:lnR>
                      <a:noFill/>
                    </a:lnR>
                    <a:lnT>
                      <a:noFill/>
                    </a:lnT>
                    <a:lnB>
                      <a:noFill/>
                    </a:lnB>
                  </a:tcPr>
                </a:tc>
                <a:extLst>
                  <a:ext uri="{0D108BD9-81ED-4DB2-BD59-A6C34878D82A}">
                    <a16:rowId xmlns:a16="http://schemas.microsoft.com/office/drawing/2014/main" val="3894538680"/>
                  </a:ext>
                </a:extLst>
              </a:tr>
              <a:tr h="93988">
                <a:tc>
                  <a:txBody>
                    <a:bodyPr/>
                    <a:lstStyle/>
                    <a:p>
                      <a:r>
                        <a:rPr lang="tr-TR" sz="1100">
                          <a:effectLst/>
                        </a:rPr>
                        <a:t>Fluticasone</a:t>
                      </a:r>
                    </a:p>
                  </a:txBody>
                  <a:tcPr marL="0" marR="0" marT="0" marB="0" anchor="ctr">
                    <a:lnL>
                      <a:noFill/>
                    </a:lnL>
                    <a:lnR>
                      <a:noFill/>
                    </a:lnR>
                    <a:lnT>
                      <a:noFill/>
                    </a:lnT>
                    <a:lnB>
                      <a:noFill/>
                    </a:lnB>
                  </a:tcPr>
                </a:tc>
                <a:tc>
                  <a:txBody>
                    <a:bodyPr/>
                    <a:lstStyle/>
                    <a:p>
                      <a:r>
                        <a:rPr lang="tr-TR" sz="1100">
                          <a:effectLst/>
                        </a:rPr>
                        <a:t>Flonase®</a:t>
                      </a:r>
                    </a:p>
                  </a:txBody>
                  <a:tcPr marL="0" marR="0" marT="0" marB="0" anchor="ctr">
                    <a:lnL>
                      <a:noFill/>
                    </a:lnL>
                    <a:lnR>
                      <a:noFill/>
                    </a:lnR>
                    <a:lnT>
                      <a:noFill/>
                    </a:lnT>
                    <a:lnB>
                      <a:noFill/>
                    </a:lnB>
                  </a:tcPr>
                </a:tc>
                <a:tc>
                  <a:txBody>
                    <a:bodyPr/>
                    <a:lstStyle/>
                    <a:p>
                      <a:r>
                        <a:rPr lang="tr-TR" sz="1100">
                          <a:effectLst/>
                        </a:rPr>
                        <a:t>Allergies -</a:t>
                      </a:r>
                    </a:p>
                  </a:txBody>
                  <a:tcPr marL="0" marR="0" marT="0" marB="0" anchor="ctr">
                    <a:lnL>
                      <a:noFill/>
                    </a:lnL>
                    <a:lnR>
                      <a:noFill/>
                    </a:lnR>
                    <a:lnT>
                      <a:noFill/>
                    </a:lnT>
                    <a:lnB>
                      <a:noFill/>
                    </a:lnB>
                  </a:tcPr>
                </a:tc>
                <a:extLst>
                  <a:ext uri="{0D108BD9-81ED-4DB2-BD59-A6C34878D82A}">
                    <a16:rowId xmlns:a16="http://schemas.microsoft.com/office/drawing/2014/main" val="3507281868"/>
                  </a:ext>
                </a:extLst>
              </a:tr>
              <a:tr h="93988">
                <a:tc>
                  <a:txBody>
                    <a:bodyPr/>
                    <a:lstStyle/>
                    <a:p>
                      <a:r>
                        <a:rPr lang="tr-TR" sz="1100" dirty="0" err="1">
                          <a:effectLst/>
                        </a:rPr>
                        <a:t>Rivaroxaban</a:t>
                      </a:r>
                      <a:endParaRPr lang="tr-TR" sz="1100" dirty="0">
                        <a:effectLst/>
                      </a:endParaRPr>
                    </a:p>
                  </a:txBody>
                  <a:tcPr marL="0" marR="0" marT="0" marB="0" anchor="ctr">
                    <a:lnL>
                      <a:noFill/>
                    </a:lnL>
                    <a:lnR>
                      <a:noFill/>
                    </a:lnR>
                    <a:lnT>
                      <a:noFill/>
                    </a:lnT>
                    <a:lnB>
                      <a:noFill/>
                    </a:lnB>
                  </a:tcPr>
                </a:tc>
                <a:tc>
                  <a:txBody>
                    <a:bodyPr/>
                    <a:lstStyle/>
                    <a:p>
                      <a:r>
                        <a:rPr lang="tr-TR" sz="1100"/>
                        <a:t>Xarelto®</a:t>
                      </a:r>
                    </a:p>
                  </a:txBody>
                  <a:tcPr marL="0" marR="0" marT="0" marB="0" anchor="ctr">
                    <a:lnL>
                      <a:noFill/>
                    </a:lnL>
                    <a:lnR>
                      <a:noFill/>
                    </a:lnR>
                    <a:lnT>
                      <a:noFill/>
                    </a:lnT>
                    <a:lnB>
                      <a:noFill/>
                    </a:lnB>
                  </a:tcPr>
                </a:tc>
                <a:tc>
                  <a:txBody>
                    <a:bodyPr/>
                    <a:lstStyle/>
                    <a:p>
                      <a:r>
                        <a:rPr lang="tr-TR" sz="1100"/>
                        <a:t>Blood Thinner</a:t>
                      </a:r>
                    </a:p>
                  </a:txBody>
                  <a:tcPr marL="0" marR="0" marT="0" marB="0" anchor="ctr">
                    <a:lnL>
                      <a:noFill/>
                    </a:lnL>
                    <a:lnR>
                      <a:noFill/>
                    </a:lnR>
                    <a:lnT>
                      <a:noFill/>
                    </a:lnT>
                    <a:lnB>
                      <a:noFill/>
                    </a:lnB>
                  </a:tcPr>
                </a:tc>
                <a:extLst>
                  <a:ext uri="{0D108BD9-81ED-4DB2-BD59-A6C34878D82A}">
                    <a16:rowId xmlns:a16="http://schemas.microsoft.com/office/drawing/2014/main" val="956371439"/>
                  </a:ext>
                </a:extLst>
              </a:tr>
              <a:tr h="93988">
                <a:tc>
                  <a:txBody>
                    <a:bodyPr/>
                    <a:lstStyle/>
                    <a:p>
                      <a:r>
                        <a:rPr lang="tr-TR" sz="1100">
                          <a:effectLst/>
                        </a:rPr>
                        <a:t>Celecoxib</a:t>
                      </a:r>
                    </a:p>
                  </a:txBody>
                  <a:tcPr marL="0" marR="0" marT="0" marB="0" anchor="ctr">
                    <a:lnL>
                      <a:noFill/>
                    </a:lnL>
                    <a:lnR>
                      <a:noFill/>
                    </a:lnR>
                    <a:lnT>
                      <a:noFill/>
                    </a:lnT>
                    <a:lnB>
                      <a:noFill/>
                    </a:lnB>
                  </a:tcPr>
                </a:tc>
                <a:tc>
                  <a:txBody>
                    <a:bodyPr/>
                    <a:lstStyle/>
                    <a:p>
                      <a:r>
                        <a:rPr lang="tr-TR" sz="1100"/>
                        <a:t>Celebrex®</a:t>
                      </a:r>
                    </a:p>
                  </a:txBody>
                  <a:tcPr marL="0" marR="0" marT="0" marB="0" anchor="ctr">
                    <a:lnL>
                      <a:noFill/>
                    </a:lnL>
                    <a:lnR>
                      <a:noFill/>
                    </a:lnR>
                    <a:lnT>
                      <a:noFill/>
                    </a:lnT>
                    <a:lnB>
                      <a:noFill/>
                    </a:lnB>
                  </a:tcPr>
                </a:tc>
                <a:tc>
                  <a:txBody>
                    <a:bodyPr/>
                    <a:lstStyle/>
                    <a:p>
                      <a:r>
                        <a:rPr lang="tr-TR" sz="1100"/>
                        <a:t>N.S.A.I.D.</a:t>
                      </a:r>
                    </a:p>
                  </a:txBody>
                  <a:tcPr marL="0" marR="0" marT="0" marB="0" anchor="ctr">
                    <a:lnL>
                      <a:noFill/>
                    </a:lnL>
                    <a:lnR>
                      <a:noFill/>
                    </a:lnR>
                    <a:lnT>
                      <a:noFill/>
                    </a:lnT>
                    <a:lnB>
                      <a:noFill/>
                    </a:lnB>
                  </a:tcPr>
                </a:tc>
                <a:extLst>
                  <a:ext uri="{0D108BD9-81ED-4DB2-BD59-A6C34878D82A}">
                    <a16:rowId xmlns:a16="http://schemas.microsoft.com/office/drawing/2014/main" val="819754548"/>
                  </a:ext>
                </a:extLst>
              </a:tr>
              <a:tr h="93988">
                <a:tc>
                  <a:txBody>
                    <a:bodyPr/>
                    <a:lstStyle/>
                    <a:p>
                      <a:r>
                        <a:rPr lang="tr-TR" sz="1100">
                          <a:effectLst/>
                        </a:rPr>
                        <a:t>Codeine / APAP</a:t>
                      </a:r>
                    </a:p>
                  </a:txBody>
                  <a:tcPr marL="0" marR="0" marT="0" marB="0" anchor="ctr">
                    <a:lnL>
                      <a:noFill/>
                    </a:lnL>
                    <a:lnR>
                      <a:noFill/>
                    </a:lnR>
                    <a:lnT>
                      <a:noFill/>
                    </a:lnT>
                    <a:lnB>
                      <a:noFill/>
                    </a:lnB>
                  </a:tcPr>
                </a:tc>
                <a:tc>
                  <a:txBody>
                    <a:bodyPr/>
                    <a:lstStyle/>
                    <a:p>
                      <a:r>
                        <a:rPr lang="tr-TR" sz="1100"/>
                        <a:t>Tylenol® #2</a:t>
                      </a:r>
                    </a:p>
                  </a:txBody>
                  <a:tcPr marL="0" marR="0" marT="0" marB="0" anchor="ctr">
                    <a:lnL>
                      <a:noFill/>
                    </a:lnL>
                    <a:lnR>
                      <a:noFill/>
                    </a:lnR>
                    <a:lnT>
                      <a:noFill/>
                    </a:lnT>
                    <a:lnB>
                      <a:noFill/>
                    </a:lnB>
                  </a:tcPr>
                </a:tc>
                <a:tc>
                  <a:txBody>
                    <a:bodyPr/>
                    <a:lstStyle/>
                    <a:p>
                      <a:r>
                        <a:rPr lang="tr-TR" sz="1100"/>
                        <a:t>Pain Relief</a:t>
                      </a:r>
                    </a:p>
                  </a:txBody>
                  <a:tcPr marL="0" marR="0" marT="0" marB="0" anchor="ctr">
                    <a:lnL>
                      <a:noFill/>
                    </a:lnL>
                    <a:lnR>
                      <a:noFill/>
                    </a:lnR>
                    <a:lnT>
                      <a:noFill/>
                    </a:lnT>
                    <a:lnB>
                      <a:noFill/>
                    </a:lnB>
                  </a:tcPr>
                </a:tc>
                <a:extLst>
                  <a:ext uri="{0D108BD9-81ED-4DB2-BD59-A6C34878D82A}">
                    <a16:rowId xmlns:a16="http://schemas.microsoft.com/office/drawing/2014/main" val="1502841419"/>
                  </a:ext>
                </a:extLst>
              </a:tr>
              <a:tr h="93988">
                <a:tc>
                  <a:txBody>
                    <a:bodyPr/>
                    <a:lstStyle/>
                    <a:p>
                      <a:r>
                        <a:rPr lang="tr-TR" sz="1100">
                          <a:effectLst/>
                        </a:rPr>
                        <a:t>Mometasone</a:t>
                      </a:r>
                    </a:p>
                  </a:txBody>
                  <a:tcPr marL="0" marR="0" marT="0" marB="0" anchor="ctr">
                    <a:lnL>
                      <a:noFill/>
                    </a:lnL>
                    <a:lnR>
                      <a:noFill/>
                    </a:lnR>
                    <a:lnT>
                      <a:noFill/>
                    </a:lnT>
                    <a:lnB>
                      <a:noFill/>
                    </a:lnB>
                  </a:tcPr>
                </a:tc>
                <a:tc>
                  <a:txBody>
                    <a:bodyPr/>
                    <a:lstStyle/>
                    <a:p>
                      <a:r>
                        <a:rPr lang="tr-TR" sz="1100"/>
                        <a:t>Nasonex®</a:t>
                      </a:r>
                    </a:p>
                  </a:txBody>
                  <a:tcPr marL="0" marR="0" marT="0" marB="0" anchor="ctr">
                    <a:lnL>
                      <a:noFill/>
                    </a:lnL>
                    <a:lnR>
                      <a:noFill/>
                    </a:lnR>
                    <a:lnT>
                      <a:noFill/>
                    </a:lnT>
                    <a:lnB>
                      <a:noFill/>
                    </a:lnB>
                  </a:tcPr>
                </a:tc>
                <a:tc>
                  <a:txBody>
                    <a:bodyPr/>
                    <a:lstStyle/>
                    <a:p>
                      <a:r>
                        <a:rPr lang="tr-TR" sz="1100"/>
                        <a:t>Allergies</a:t>
                      </a:r>
                    </a:p>
                  </a:txBody>
                  <a:tcPr marL="0" marR="0" marT="0" marB="0" anchor="ctr">
                    <a:lnL>
                      <a:noFill/>
                    </a:lnL>
                    <a:lnR>
                      <a:noFill/>
                    </a:lnR>
                    <a:lnT>
                      <a:noFill/>
                    </a:lnT>
                    <a:lnB>
                      <a:noFill/>
                    </a:lnB>
                  </a:tcPr>
                </a:tc>
                <a:extLst>
                  <a:ext uri="{0D108BD9-81ED-4DB2-BD59-A6C34878D82A}">
                    <a16:rowId xmlns:a16="http://schemas.microsoft.com/office/drawing/2014/main" val="3886682728"/>
                  </a:ext>
                </a:extLst>
              </a:tr>
              <a:tr h="93988">
                <a:tc>
                  <a:txBody>
                    <a:bodyPr/>
                    <a:lstStyle/>
                    <a:p>
                      <a:r>
                        <a:rPr lang="tr-TR" sz="1100">
                          <a:effectLst/>
                        </a:rPr>
                        <a:t>Ciprofloxacin</a:t>
                      </a:r>
                    </a:p>
                  </a:txBody>
                  <a:tcPr marL="0" marR="0" marT="0" marB="0" anchor="ctr">
                    <a:lnL>
                      <a:noFill/>
                    </a:lnL>
                    <a:lnR>
                      <a:noFill/>
                    </a:lnR>
                    <a:lnT>
                      <a:noFill/>
                    </a:lnT>
                    <a:lnB>
                      <a:noFill/>
                    </a:lnB>
                  </a:tcPr>
                </a:tc>
                <a:tc>
                  <a:txBody>
                    <a:bodyPr/>
                    <a:lstStyle/>
                    <a:p>
                      <a:r>
                        <a:rPr lang="tr-TR" sz="1100"/>
                        <a:t>Cipro®</a:t>
                      </a:r>
                    </a:p>
                  </a:txBody>
                  <a:tcPr marL="0" marR="0" marT="0" marB="0" anchor="ctr">
                    <a:lnL>
                      <a:noFill/>
                    </a:lnL>
                    <a:lnR>
                      <a:noFill/>
                    </a:lnR>
                    <a:lnT>
                      <a:noFill/>
                    </a:lnT>
                    <a:lnB>
                      <a:noFill/>
                    </a:lnB>
                  </a:tcPr>
                </a:tc>
                <a:tc>
                  <a:txBody>
                    <a:bodyPr/>
                    <a:lstStyle/>
                    <a:p>
                      <a:r>
                        <a:rPr lang="tr-TR" sz="1100"/>
                        <a:t>Anti-Biotic</a:t>
                      </a:r>
                    </a:p>
                  </a:txBody>
                  <a:tcPr marL="0" marR="0" marT="0" marB="0" anchor="ctr">
                    <a:lnL>
                      <a:noFill/>
                    </a:lnL>
                    <a:lnR>
                      <a:noFill/>
                    </a:lnR>
                    <a:lnT>
                      <a:noFill/>
                    </a:lnT>
                    <a:lnB>
                      <a:noFill/>
                    </a:lnB>
                  </a:tcPr>
                </a:tc>
                <a:extLst>
                  <a:ext uri="{0D108BD9-81ED-4DB2-BD59-A6C34878D82A}">
                    <a16:rowId xmlns:a16="http://schemas.microsoft.com/office/drawing/2014/main" val="2393091696"/>
                  </a:ext>
                </a:extLst>
              </a:tr>
              <a:tr h="93988">
                <a:tc>
                  <a:txBody>
                    <a:bodyPr/>
                    <a:lstStyle/>
                    <a:p>
                      <a:r>
                        <a:rPr lang="tr-TR" sz="1100">
                          <a:effectLst/>
                        </a:rPr>
                        <a:t>Pregabalin</a:t>
                      </a:r>
                    </a:p>
                  </a:txBody>
                  <a:tcPr marL="0" marR="0" marT="0" marB="0" anchor="ctr">
                    <a:lnL>
                      <a:noFill/>
                    </a:lnL>
                    <a:lnR>
                      <a:noFill/>
                    </a:lnR>
                    <a:lnT>
                      <a:noFill/>
                    </a:lnT>
                    <a:lnB>
                      <a:noFill/>
                    </a:lnB>
                  </a:tcPr>
                </a:tc>
                <a:tc>
                  <a:txBody>
                    <a:bodyPr/>
                    <a:lstStyle/>
                    <a:p>
                      <a:r>
                        <a:rPr lang="tr-TR" sz="1100"/>
                        <a:t>Lyrica®</a:t>
                      </a:r>
                    </a:p>
                  </a:txBody>
                  <a:tcPr marL="0" marR="0" marT="0" marB="0" anchor="ctr">
                    <a:lnL>
                      <a:noFill/>
                    </a:lnL>
                    <a:lnR>
                      <a:noFill/>
                    </a:lnR>
                    <a:lnT>
                      <a:noFill/>
                    </a:lnT>
                    <a:lnB>
                      <a:noFill/>
                    </a:lnB>
                  </a:tcPr>
                </a:tc>
                <a:tc>
                  <a:txBody>
                    <a:bodyPr/>
                    <a:lstStyle/>
                    <a:p>
                      <a:r>
                        <a:rPr lang="tr-TR" sz="1100"/>
                        <a:t>Anti-Convulsant</a:t>
                      </a:r>
                    </a:p>
                  </a:txBody>
                  <a:tcPr marL="0" marR="0" marT="0" marB="0" anchor="ctr">
                    <a:lnL>
                      <a:noFill/>
                    </a:lnL>
                    <a:lnR>
                      <a:noFill/>
                    </a:lnR>
                    <a:lnT>
                      <a:noFill/>
                    </a:lnT>
                    <a:lnB>
                      <a:noFill/>
                    </a:lnB>
                  </a:tcPr>
                </a:tc>
                <a:extLst>
                  <a:ext uri="{0D108BD9-81ED-4DB2-BD59-A6C34878D82A}">
                    <a16:rowId xmlns:a16="http://schemas.microsoft.com/office/drawing/2014/main" val="4035004112"/>
                  </a:ext>
                </a:extLst>
              </a:tr>
              <a:tr h="93988">
                <a:tc>
                  <a:txBody>
                    <a:bodyPr/>
                    <a:lstStyle/>
                    <a:p>
                      <a:r>
                        <a:rPr lang="tr-TR" sz="1100">
                          <a:effectLst/>
                        </a:rPr>
                        <a:t>Insulin Aspart</a:t>
                      </a:r>
                    </a:p>
                  </a:txBody>
                  <a:tcPr marL="0" marR="0" marT="0" marB="0" anchor="ctr">
                    <a:lnL>
                      <a:noFill/>
                    </a:lnL>
                    <a:lnR>
                      <a:noFill/>
                    </a:lnR>
                    <a:lnT>
                      <a:noFill/>
                    </a:lnT>
                    <a:lnB>
                      <a:noFill/>
                    </a:lnB>
                  </a:tcPr>
                </a:tc>
                <a:tc>
                  <a:txBody>
                    <a:bodyPr/>
                    <a:lstStyle/>
                    <a:p>
                      <a:r>
                        <a:rPr lang="tr-TR" sz="1100"/>
                        <a:t>Novolog®</a:t>
                      </a:r>
                    </a:p>
                  </a:txBody>
                  <a:tcPr marL="0" marR="0" marT="0" marB="0" anchor="ctr">
                    <a:lnL>
                      <a:noFill/>
                    </a:lnL>
                    <a:lnR>
                      <a:noFill/>
                    </a:lnR>
                    <a:lnT>
                      <a:noFill/>
                    </a:lnT>
                    <a:lnB>
                      <a:noFill/>
                    </a:lnB>
                  </a:tcPr>
                </a:tc>
                <a:tc>
                  <a:txBody>
                    <a:bodyPr/>
                    <a:lstStyle/>
                    <a:p>
                      <a:r>
                        <a:rPr lang="tr-TR" sz="1100"/>
                        <a:t>Rapid-Acting Insulin</a:t>
                      </a:r>
                    </a:p>
                  </a:txBody>
                  <a:tcPr marL="0" marR="0" marT="0" marB="0" anchor="ctr">
                    <a:lnL>
                      <a:noFill/>
                    </a:lnL>
                    <a:lnR>
                      <a:noFill/>
                    </a:lnR>
                    <a:lnT>
                      <a:noFill/>
                    </a:lnT>
                    <a:lnB>
                      <a:noFill/>
                    </a:lnB>
                  </a:tcPr>
                </a:tc>
                <a:extLst>
                  <a:ext uri="{0D108BD9-81ED-4DB2-BD59-A6C34878D82A}">
                    <a16:rowId xmlns:a16="http://schemas.microsoft.com/office/drawing/2014/main" val="1559103783"/>
                  </a:ext>
                </a:extLst>
              </a:tr>
              <a:tr h="93988">
                <a:tc>
                  <a:txBody>
                    <a:bodyPr/>
                    <a:lstStyle/>
                    <a:p>
                      <a:r>
                        <a:rPr lang="tr-TR" sz="1100">
                          <a:effectLst/>
                        </a:rPr>
                        <a:t>Venlafaxine</a:t>
                      </a:r>
                    </a:p>
                  </a:txBody>
                  <a:tcPr marL="0" marR="0" marT="0" marB="0" anchor="ctr">
                    <a:lnL>
                      <a:noFill/>
                    </a:lnL>
                    <a:lnR>
                      <a:noFill/>
                    </a:lnR>
                    <a:lnT>
                      <a:noFill/>
                    </a:lnT>
                    <a:lnB>
                      <a:noFill/>
                    </a:lnB>
                  </a:tcPr>
                </a:tc>
                <a:tc>
                  <a:txBody>
                    <a:bodyPr/>
                    <a:lstStyle/>
                    <a:p>
                      <a:r>
                        <a:rPr lang="tr-TR" sz="1100"/>
                        <a:t>Effexor®</a:t>
                      </a:r>
                    </a:p>
                  </a:txBody>
                  <a:tcPr marL="0" marR="0" marT="0" marB="0" anchor="ctr">
                    <a:lnL>
                      <a:noFill/>
                    </a:lnL>
                    <a:lnR>
                      <a:noFill/>
                    </a:lnR>
                    <a:lnT>
                      <a:noFill/>
                    </a:lnT>
                    <a:lnB>
                      <a:noFill/>
                    </a:lnB>
                  </a:tcPr>
                </a:tc>
                <a:tc>
                  <a:txBody>
                    <a:bodyPr/>
                    <a:lstStyle/>
                    <a:p>
                      <a:r>
                        <a:rPr lang="tr-TR" sz="1100"/>
                        <a:t>Anti-Depressant</a:t>
                      </a:r>
                    </a:p>
                  </a:txBody>
                  <a:tcPr marL="0" marR="0" marT="0" marB="0" anchor="ctr">
                    <a:lnL>
                      <a:noFill/>
                    </a:lnL>
                    <a:lnR>
                      <a:noFill/>
                    </a:lnR>
                    <a:lnT>
                      <a:noFill/>
                    </a:lnT>
                    <a:lnB>
                      <a:noFill/>
                    </a:lnB>
                  </a:tcPr>
                </a:tc>
                <a:extLst>
                  <a:ext uri="{0D108BD9-81ED-4DB2-BD59-A6C34878D82A}">
                    <a16:rowId xmlns:a16="http://schemas.microsoft.com/office/drawing/2014/main" val="1689511908"/>
                  </a:ext>
                </a:extLst>
              </a:tr>
              <a:tr h="93988">
                <a:tc>
                  <a:txBody>
                    <a:bodyPr/>
                    <a:lstStyle/>
                    <a:p>
                      <a:r>
                        <a:rPr lang="tr-TR" sz="1100">
                          <a:effectLst/>
                        </a:rPr>
                        <a:t>Lorazepam</a:t>
                      </a:r>
                    </a:p>
                  </a:txBody>
                  <a:tcPr marL="0" marR="0" marT="0" marB="0" anchor="ctr">
                    <a:lnL>
                      <a:noFill/>
                    </a:lnL>
                    <a:lnR>
                      <a:noFill/>
                    </a:lnR>
                    <a:lnT>
                      <a:noFill/>
                    </a:lnT>
                    <a:lnB>
                      <a:noFill/>
                    </a:lnB>
                  </a:tcPr>
                </a:tc>
                <a:tc>
                  <a:txBody>
                    <a:bodyPr/>
                    <a:lstStyle/>
                    <a:p>
                      <a:r>
                        <a:rPr lang="tr-TR" sz="1100"/>
                        <a:t>Ativan®</a:t>
                      </a:r>
                    </a:p>
                  </a:txBody>
                  <a:tcPr marL="0" marR="0" marT="0" marB="0" anchor="ctr">
                    <a:lnL>
                      <a:noFill/>
                    </a:lnL>
                    <a:lnR>
                      <a:noFill/>
                    </a:lnR>
                    <a:lnT>
                      <a:noFill/>
                    </a:lnT>
                    <a:lnB>
                      <a:noFill/>
                    </a:lnB>
                  </a:tcPr>
                </a:tc>
                <a:tc>
                  <a:txBody>
                    <a:bodyPr/>
                    <a:lstStyle/>
                    <a:p>
                      <a:r>
                        <a:rPr lang="tr-TR" sz="1100"/>
                        <a:t>Anti-Anxiety</a:t>
                      </a:r>
                    </a:p>
                  </a:txBody>
                  <a:tcPr marL="0" marR="0" marT="0" marB="0" anchor="ctr">
                    <a:lnL>
                      <a:noFill/>
                    </a:lnL>
                    <a:lnR>
                      <a:noFill/>
                    </a:lnR>
                    <a:lnT>
                      <a:noFill/>
                    </a:lnT>
                    <a:lnB>
                      <a:noFill/>
                    </a:lnB>
                  </a:tcPr>
                </a:tc>
                <a:extLst>
                  <a:ext uri="{0D108BD9-81ED-4DB2-BD59-A6C34878D82A}">
                    <a16:rowId xmlns:a16="http://schemas.microsoft.com/office/drawing/2014/main" val="3793118250"/>
                  </a:ext>
                </a:extLst>
              </a:tr>
              <a:tr h="93988">
                <a:tc>
                  <a:txBody>
                    <a:bodyPr/>
                    <a:lstStyle/>
                    <a:p>
                      <a:r>
                        <a:rPr lang="tr-TR" sz="1100">
                          <a:effectLst/>
                        </a:rPr>
                        <a:t>Ezetimibe</a:t>
                      </a:r>
                    </a:p>
                  </a:txBody>
                  <a:tcPr marL="0" marR="0" marT="0" marB="0" anchor="ctr">
                    <a:lnL>
                      <a:noFill/>
                    </a:lnL>
                    <a:lnR>
                      <a:noFill/>
                    </a:lnR>
                    <a:lnT>
                      <a:noFill/>
                    </a:lnT>
                    <a:lnB>
                      <a:noFill/>
                    </a:lnB>
                  </a:tcPr>
                </a:tc>
                <a:tc>
                  <a:txBody>
                    <a:bodyPr/>
                    <a:lstStyle/>
                    <a:p>
                      <a:r>
                        <a:rPr lang="tr-TR" sz="1100"/>
                        <a:t>Zetia®</a:t>
                      </a:r>
                    </a:p>
                  </a:txBody>
                  <a:tcPr marL="0" marR="0" marT="0" marB="0" anchor="ctr">
                    <a:lnL>
                      <a:noFill/>
                    </a:lnL>
                    <a:lnR>
                      <a:noFill/>
                    </a:lnR>
                    <a:lnT>
                      <a:noFill/>
                    </a:lnT>
                    <a:lnB>
                      <a:noFill/>
                    </a:lnB>
                  </a:tcPr>
                </a:tc>
                <a:tc>
                  <a:txBody>
                    <a:bodyPr/>
                    <a:lstStyle/>
                    <a:p>
                      <a:r>
                        <a:rPr lang="tr-TR" sz="1100"/>
                        <a:t>Cholesterol</a:t>
                      </a:r>
                    </a:p>
                  </a:txBody>
                  <a:tcPr marL="0" marR="0" marT="0" marB="0" anchor="ctr">
                    <a:lnL>
                      <a:noFill/>
                    </a:lnL>
                    <a:lnR>
                      <a:noFill/>
                    </a:lnR>
                    <a:lnT>
                      <a:noFill/>
                    </a:lnT>
                    <a:lnB>
                      <a:noFill/>
                    </a:lnB>
                  </a:tcPr>
                </a:tc>
                <a:extLst>
                  <a:ext uri="{0D108BD9-81ED-4DB2-BD59-A6C34878D82A}">
                    <a16:rowId xmlns:a16="http://schemas.microsoft.com/office/drawing/2014/main" val="2535067482"/>
                  </a:ext>
                </a:extLst>
              </a:tr>
              <a:tr h="93988">
                <a:tc>
                  <a:txBody>
                    <a:bodyPr/>
                    <a:lstStyle/>
                    <a:p>
                      <a:r>
                        <a:rPr lang="tr-TR" sz="1100">
                          <a:effectLst/>
                        </a:rPr>
                        <a:t>Estrogen</a:t>
                      </a:r>
                    </a:p>
                  </a:txBody>
                  <a:tcPr marL="0" marR="0" marT="0" marB="0" anchor="ctr">
                    <a:lnL>
                      <a:noFill/>
                    </a:lnL>
                    <a:lnR>
                      <a:noFill/>
                    </a:lnR>
                    <a:lnT>
                      <a:noFill/>
                    </a:lnT>
                    <a:lnB>
                      <a:noFill/>
                    </a:lnB>
                  </a:tcPr>
                </a:tc>
                <a:tc>
                  <a:txBody>
                    <a:bodyPr/>
                    <a:lstStyle/>
                    <a:p>
                      <a:r>
                        <a:rPr lang="tr-TR" sz="1100"/>
                        <a:t>Premarin®</a:t>
                      </a:r>
                    </a:p>
                  </a:txBody>
                  <a:tcPr marL="0" marR="0" marT="0" marB="0" anchor="ctr">
                    <a:lnL>
                      <a:noFill/>
                    </a:lnL>
                    <a:lnR>
                      <a:noFill/>
                    </a:lnR>
                    <a:lnT>
                      <a:noFill/>
                    </a:lnT>
                    <a:lnB>
                      <a:noFill/>
                    </a:lnB>
                  </a:tcPr>
                </a:tc>
                <a:tc>
                  <a:txBody>
                    <a:bodyPr/>
                    <a:lstStyle/>
                    <a:p>
                      <a:r>
                        <a:rPr lang="tr-TR" sz="1100"/>
                        <a:t>Menopause</a:t>
                      </a:r>
                    </a:p>
                  </a:txBody>
                  <a:tcPr marL="0" marR="0" marT="0" marB="0" anchor="ctr">
                    <a:lnL>
                      <a:noFill/>
                    </a:lnL>
                    <a:lnR>
                      <a:noFill/>
                    </a:lnR>
                    <a:lnT>
                      <a:noFill/>
                    </a:lnT>
                    <a:lnB>
                      <a:noFill/>
                    </a:lnB>
                  </a:tcPr>
                </a:tc>
                <a:extLst>
                  <a:ext uri="{0D108BD9-81ED-4DB2-BD59-A6C34878D82A}">
                    <a16:rowId xmlns:a16="http://schemas.microsoft.com/office/drawing/2014/main" val="561661310"/>
                  </a:ext>
                </a:extLst>
              </a:tr>
              <a:tr h="93988">
                <a:tc>
                  <a:txBody>
                    <a:bodyPr/>
                    <a:lstStyle/>
                    <a:p>
                      <a:r>
                        <a:rPr lang="tr-TR" sz="1100">
                          <a:effectLst/>
                        </a:rPr>
                        <a:t>Allopurinol</a:t>
                      </a:r>
                    </a:p>
                  </a:txBody>
                  <a:tcPr marL="0" marR="0" marT="0" marB="0" anchor="ctr">
                    <a:lnL>
                      <a:noFill/>
                    </a:lnL>
                    <a:lnR>
                      <a:noFill/>
                    </a:lnR>
                    <a:lnT>
                      <a:noFill/>
                    </a:lnT>
                    <a:lnB>
                      <a:noFill/>
                    </a:lnB>
                  </a:tcPr>
                </a:tc>
                <a:tc>
                  <a:txBody>
                    <a:bodyPr/>
                    <a:lstStyle/>
                    <a:p>
                      <a:r>
                        <a:rPr lang="tr-TR" sz="1100"/>
                        <a:t>Zyloprim®</a:t>
                      </a:r>
                    </a:p>
                  </a:txBody>
                  <a:tcPr marL="0" marR="0" marT="0" marB="0" anchor="ctr">
                    <a:lnL>
                      <a:noFill/>
                    </a:lnL>
                    <a:lnR>
                      <a:noFill/>
                    </a:lnR>
                    <a:lnT>
                      <a:noFill/>
                    </a:lnT>
                    <a:lnB>
                      <a:noFill/>
                    </a:lnB>
                  </a:tcPr>
                </a:tc>
                <a:tc>
                  <a:txBody>
                    <a:bodyPr/>
                    <a:lstStyle/>
                    <a:p>
                      <a:r>
                        <a:rPr lang="tr-TR" sz="1100"/>
                        <a:t>Anti-gout</a:t>
                      </a:r>
                    </a:p>
                  </a:txBody>
                  <a:tcPr marL="0" marR="0" marT="0" marB="0" anchor="ctr">
                    <a:lnL>
                      <a:noFill/>
                    </a:lnL>
                    <a:lnR>
                      <a:noFill/>
                    </a:lnR>
                    <a:lnT>
                      <a:noFill/>
                    </a:lnT>
                    <a:lnB>
                      <a:noFill/>
                    </a:lnB>
                  </a:tcPr>
                </a:tc>
                <a:extLst>
                  <a:ext uri="{0D108BD9-81ED-4DB2-BD59-A6C34878D82A}">
                    <a16:rowId xmlns:a16="http://schemas.microsoft.com/office/drawing/2014/main" val="1826007138"/>
                  </a:ext>
                </a:extLst>
              </a:tr>
              <a:tr h="93988">
                <a:tc>
                  <a:txBody>
                    <a:bodyPr/>
                    <a:lstStyle/>
                    <a:p>
                      <a:r>
                        <a:rPr lang="tr-TR" sz="1100">
                          <a:effectLst/>
                        </a:rPr>
                        <a:t>Penicillin</a:t>
                      </a:r>
                    </a:p>
                  </a:txBody>
                  <a:tcPr marL="0" marR="0" marT="0" marB="0" anchor="ctr">
                    <a:lnL>
                      <a:noFill/>
                    </a:lnL>
                    <a:lnR>
                      <a:noFill/>
                    </a:lnR>
                    <a:lnT>
                      <a:noFill/>
                    </a:lnT>
                    <a:lnB>
                      <a:noFill/>
                    </a:lnB>
                  </a:tcPr>
                </a:tc>
                <a:tc>
                  <a:txBody>
                    <a:bodyPr/>
                    <a:lstStyle/>
                    <a:p>
                      <a:r>
                        <a:rPr lang="tr-TR" sz="1100"/>
                        <a:t>Pen VK®</a:t>
                      </a:r>
                    </a:p>
                  </a:txBody>
                  <a:tcPr marL="0" marR="0" marT="0" marB="0" anchor="ctr">
                    <a:lnL>
                      <a:noFill/>
                    </a:lnL>
                    <a:lnR>
                      <a:noFill/>
                    </a:lnR>
                    <a:lnT>
                      <a:noFill/>
                    </a:lnT>
                    <a:lnB>
                      <a:noFill/>
                    </a:lnB>
                  </a:tcPr>
                </a:tc>
                <a:tc>
                  <a:txBody>
                    <a:bodyPr/>
                    <a:lstStyle/>
                    <a:p>
                      <a:r>
                        <a:rPr lang="tr-TR" sz="1100"/>
                        <a:t>Anti-Biotic</a:t>
                      </a:r>
                    </a:p>
                  </a:txBody>
                  <a:tcPr marL="0" marR="0" marT="0" marB="0" anchor="ctr">
                    <a:lnL>
                      <a:noFill/>
                    </a:lnL>
                    <a:lnR>
                      <a:noFill/>
                    </a:lnR>
                    <a:lnT>
                      <a:noFill/>
                    </a:lnT>
                    <a:lnB>
                      <a:noFill/>
                    </a:lnB>
                  </a:tcPr>
                </a:tc>
                <a:extLst>
                  <a:ext uri="{0D108BD9-81ED-4DB2-BD59-A6C34878D82A}">
                    <a16:rowId xmlns:a16="http://schemas.microsoft.com/office/drawing/2014/main" val="3061688972"/>
                  </a:ext>
                </a:extLst>
              </a:tr>
              <a:tr h="93988">
                <a:tc>
                  <a:txBody>
                    <a:bodyPr/>
                    <a:lstStyle/>
                    <a:p>
                      <a:r>
                        <a:rPr lang="tr-TR" sz="1100">
                          <a:effectLst/>
                        </a:rPr>
                        <a:t>Sitagliptin</a:t>
                      </a:r>
                    </a:p>
                  </a:txBody>
                  <a:tcPr marL="0" marR="0" marT="0" marB="0" anchor="ctr">
                    <a:lnL>
                      <a:noFill/>
                    </a:lnL>
                    <a:lnR>
                      <a:noFill/>
                    </a:lnR>
                    <a:lnT>
                      <a:noFill/>
                    </a:lnT>
                    <a:lnB>
                      <a:noFill/>
                    </a:lnB>
                  </a:tcPr>
                </a:tc>
                <a:tc>
                  <a:txBody>
                    <a:bodyPr/>
                    <a:lstStyle/>
                    <a:p>
                      <a:r>
                        <a:rPr lang="tr-TR" sz="1100"/>
                        <a:t>Januvia®</a:t>
                      </a:r>
                    </a:p>
                  </a:txBody>
                  <a:tcPr marL="0" marR="0" marT="0" marB="0" anchor="ctr">
                    <a:lnL>
                      <a:noFill/>
                    </a:lnL>
                    <a:lnR>
                      <a:noFill/>
                    </a:lnR>
                    <a:lnT>
                      <a:noFill/>
                    </a:lnT>
                    <a:lnB>
                      <a:noFill/>
                    </a:lnB>
                  </a:tcPr>
                </a:tc>
                <a:tc>
                  <a:txBody>
                    <a:bodyPr/>
                    <a:lstStyle/>
                    <a:p>
                      <a:r>
                        <a:rPr lang="tr-TR" sz="1100"/>
                        <a:t>Diabetes</a:t>
                      </a:r>
                    </a:p>
                  </a:txBody>
                  <a:tcPr marL="0" marR="0" marT="0" marB="0" anchor="ctr">
                    <a:lnL>
                      <a:noFill/>
                    </a:lnL>
                    <a:lnR>
                      <a:noFill/>
                    </a:lnR>
                    <a:lnT>
                      <a:noFill/>
                    </a:lnT>
                    <a:lnB>
                      <a:noFill/>
                    </a:lnB>
                  </a:tcPr>
                </a:tc>
                <a:extLst>
                  <a:ext uri="{0D108BD9-81ED-4DB2-BD59-A6C34878D82A}">
                    <a16:rowId xmlns:a16="http://schemas.microsoft.com/office/drawing/2014/main" val="1804405246"/>
                  </a:ext>
                </a:extLst>
              </a:tr>
              <a:tr h="93988">
                <a:tc>
                  <a:txBody>
                    <a:bodyPr/>
                    <a:lstStyle/>
                    <a:p>
                      <a:r>
                        <a:rPr lang="tr-TR" sz="1100">
                          <a:effectLst/>
                        </a:rPr>
                        <a:t>Amitriptyline</a:t>
                      </a:r>
                    </a:p>
                  </a:txBody>
                  <a:tcPr marL="0" marR="0" marT="0" marB="0" anchor="ctr">
                    <a:lnL>
                      <a:noFill/>
                    </a:lnL>
                    <a:lnR>
                      <a:noFill/>
                    </a:lnR>
                    <a:lnT>
                      <a:noFill/>
                    </a:lnT>
                    <a:lnB>
                      <a:noFill/>
                    </a:lnB>
                  </a:tcPr>
                </a:tc>
                <a:tc>
                  <a:txBody>
                    <a:bodyPr/>
                    <a:lstStyle/>
                    <a:p>
                      <a:r>
                        <a:rPr lang="tr-TR" sz="1100"/>
                        <a:t>Elavil®</a:t>
                      </a:r>
                    </a:p>
                  </a:txBody>
                  <a:tcPr marL="0" marR="0" marT="0" marB="0" anchor="ctr">
                    <a:lnL>
                      <a:noFill/>
                    </a:lnL>
                    <a:lnR>
                      <a:noFill/>
                    </a:lnR>
                    <a:lnT>
                      <a:noFill/>
                    </a:lnT>
                    <a:lnB>
                      <a:noFill/>
                    </a:lnB>
                  </a:tcPr>
                </a:tc>
                <a:tc>
                  <a:txBody>
                    <a:bodyPr/>
                    <a:lstStyle/>
                    <a:p>
                      <a:r>
                        <a:rPr lang="tr-TR" sz="1100"/>
                        <a:t>Anti-Depressant</a:t>
                      </a:r>
                    </a:p>
                  </a:txBody>
                  <a:tcPr marL="0" marR="0" marT="0" marB="0" anchor="ctr">
                    <a:lnL>
                      <a:noFill/>
                    </a:lnL>
                    <a:lnR>
                      <a:noFill/>
                    </a:lnR>
                    <a:lnT>
                      <a:noFill/>
                    </a:lnT>
                    <a:lnB>
                      <a:noFill/>
                    </a:lnB>
                  </a:tcPr>
                </a:tc>
                <a:extLst>
                  <a:ext uri="{0D108BD9-81ED-4DB2-BD59-A6C34878D82A}">
                    <a16:rowId xmlns:a16="http://schemas.microsoft.com/office/drawing/2014/main" val="377701436"/>
                  </a:ext>
                </a:extLst>
              </a:tr>
              <a:tr h="93988">
                <a:tc>
                  <a:txBody>
                    <a:bodyPr/>
                    <a:lstStyle/>
                    <a:p>
                      <a:r>
                        <a:rPr lang="tr-TR" sz="1100">
                          <a:effectLst/>
                        </a:rPr>
                        <a:t>Clonidine</a:t>
                      </a:r>
                    </a:p>
                  </a:txBody>
                  <a:tcPr marL="0" marR="0" marT="0" marB="0" anchor="ctr">
                    <a:lnL>
                      <a:noFill/>
                    </a:lnL>
                    <a:lnR>
                      <a:noFill/>
                    </a:lnR>
                    <a:lnT>
                      <a:noFill/>
                    </a:lnT>
                    <a:lnB>
                      <a:noFill/>
                    </a:lnB>
                  </a:tcPr>
                </a:tc>
                <a:tc>
                  <a:txBody>
                    <a:bodyPr/>
                    <a:lstStyle/>
                    <a:p>
                      <a:r>
                        <a:rPr lang="tr-TR" sz="1100"/>
                        <a:t>Catapres®</a:t>
                      </a:r>
                    </a:p>
                  </a:txBody>
                  <a:tcPr marL="0" marR="0" marT="0" marB="0" anchor="ctr">
                    <a:lnL>
                      <a:noFill/>
                    </a:lnL>
                    <a:lnR>
                      <a:noFill/>
                    </a:lnR>
                    <a:lnT>
                      <a:noFill/>
                    </a:lnT>
                    <a:lnB>
                      <a:noFill/>
                    </a:lnB>
                  </a:tcPr>
                </a:tc>
                <a:tc>
                  <a:txBody>
                    <a:bodyPr/>
                    <a:lstStyle/>
                    <a:p>
                      <a:r>
                        <a:rPr lang="tr-TR" sz="1100"/>
                        <a:t>Hypertension</a:t>
                      </a:r>
                    </a:p>
                  </a:txBody>
                  <a:tcPr marL="0" marR="0" marT="0" marB="0" anchor="ctr">
                    <a:lnL>
                      <a:noFill/>
                    </a:lnL>
                    <a:lnR>
                      <a:noFill/>
                    </a:lnR>
                    <a:lnT>
                      <a:noFill/>
                    </a:lnT>
                    <a:lnB>
                      <a:noFill/>
                    </a:lnB>
                  </a:tcPr>
                </a:tc>
                <a:extLst>
                  <a:ext uri="{0D108BD9-81ED-4DB2-BD59-A6C34878D82A}">
                    <a16:rowId xmlns:a16="http://schemas.microsoft.com/office/drawing/2014/main" val="1966250886"/>
                  </a:ext>
                </a:extLst>
              </a:tr>
              <a:tr h="93988">
                <a:tc>
                  <a:txBody>
                    <a:bodyPr/>
                    <a:lstStyle/>
                    <a:p>
                      <a:r>
                        <a:rPr lang="tr-TR" sz="1100">
                          <a:effectLst/>
                        </a:rPr>
                        <a:t>Latanoprost</a:t>
                      </a:r>
                    </a:p>
                  </a:txBody>
                  <a:tcPr marL="0" marR="0" marT="0" marB="0" anchor="ctr">
                    <a:lnL>
                      <a:noFill/>
                    </a:lnL>
                    <a:lnR>
                      <a:noFill/>
                    </a:lnR>
                    <a:lnT>
                      <a:noFill/>
                    </a:lnT>
                    <a:lnB>
                      <a:noFill/>
                    </a:lnB>
                  </a:tcPr>
                </a:tc>
                <a:tc>
                  <a:txBody>
                    <a:bodyPr/>
                    <a:lstStyle/>
                    <a:p>
                      <a:r>
                        <a:rPr lang="tr-TR" sz="1100"/>
                        <a:t>Xalatan®</a:t>
                      </a:r>
                    </a:p>
                  </a:txBody>
                  <a:tcPr marL="0" marR="0" marT="0" marB="0" anchor="ctr">
                    <a:lnL>
                      <a:noFill/>
                    </a:lnL>
                    <a:lnR>
                      <a:noFill/>
                    </a:lnR>
                    <a:lnT>
                      <a:noFill/>
                    </a:lnT>
                    <a:lnB>
                      <a:noFill/>
                    </a:lnB>
                  </a:tcPr>
                </a:tc>
                <a:tc>
                  <a:txBody>
                    <a:bodyPr/>
                    <a:lstStyle/>
                    <a:p>
                      <a:r>
                        <a:rPr lang="tr-TR" sz="1100"/>
                        <a:t>Glaucoma</a:t>
                      </a:r>
                    </a:p>
                  </a:txBody>
                  <a:tcPr marL="0" marR="0" marT="0" marB="0" anchor="ctr">
                    <a:lnL>
                      <a:noFill/>
                    </a:lnL>
                    <a:lnR>
                      <a:noFill/>
                    </a:lnR>
                    <a:lnT>
                      <a:noFill/>
                    </a:lnT>
                    <a:lnB>
                      <a:noFill/>
                    </a:lnB>
                  </a:tcPr>
                </a:tc>
                <a:extLst>
                  <a:ext uri="{0D108BD9-81ED-4DB2-BD59-A6C34878D82A}">
                    <a16:rowId xmlns:a16="http://schemas.microsoft.com/office/drawing/2014/main" val="3986796997"/>
                  </a:ext>
                </a:extLst>
              </a:tr>
              <a:tr h="93988">
                <a:tc>
                  <a:txBody>
                    <a:bodyPr/>
                    <a:lstStyle/>
                    <a:p>
                      <a:r>
                        <a:rPr lang="tr-TR" sz="1100">
                          <a:effectLst/>
                        </a:rPr>
                        <a:t>Lisdexamfetamine</a:t>
                      </a:r>
                    </a:p>
                  </a:txBody>
                  <a:tcPr marL="0" marR="0" marT="0" marB="0" anchor="ctr">
                    <a:lnL>
                      <a:noFill/>
                    </a:lnL>
                    <a:lnR>
                      <a:noFill/>
                    </a:lnR>
                    <a:lnT>
                      <a:noFill/>
                    </a:lnT>
                    <a:lnB>
                      <a:noFill/>
                    </a:lnB>
                  </a:tcPr>
                </a:tc>
                <a:tc>
                  <a:txBody>
                    <a:bodyPr/>
                    <a:lstStyle/>
                    <a:p>
                      <a:r>
                        <a:rPr lang="tr-TR" sz="1100"/>
                        <a:t>Vyvanse®</a:t>
                      </a:r>
                    </a:p>
                  </a:txBody>
                  <a:tcPr marL="0" marR="0" marT="0" marB="0" anchor="ctr">
                    <a:lnL>
                      <a:noFill/>
                    </a:lnL>
                    <a:lnR>
                      <a:noFill/>
                    </a:lnR>
                    <a:lnT>
                      <a:noFill/>
                    </a:lnT>
                    <a:lnB>
                      <a:noFill/>
                    </a:lnB>
                  </a:tcPr>
                </a:tc>
                <a:tc>
                  <a:txBody>
                    <a:bodyPr/>
                    <a:lstStyle/>
                    <a:p>
                      <a:r>
                        <a:rPr lang="tr-TR" sz="1100"/>
                        <a:t>A.D.H.D.</a:t>
                      </a:r>
                    </a:p>
                  </a:txBody>
                  <a:tcPr marL="0" marR="0" marT="0" marB="0" anchor="ctr">
                    <a:lnL>
                      <a:noFill/>
                    </a:lnL>
                    <a:lnR>
                      <a:noFill/>
                    </a:lnR>
                    <a:lnT>
                      <a:noFill/>
                    </a:lnT>
                    <a:lnB>
                      <a:noFill/>
                    </a:lnB>
                  </a:tcPr>
                </a:tc>
                <a:extLst>
                  <a:ext uri="{0D108BD9-81ED-4DB2-BD59-A6C34878D82A}">
                    <a16:rowId xmlns:a16="http://schemas.microsoft.com/office/drawing/2014/main" val="621202714"/>
                  </a:ext>
                </a:extLst>
              </a:tr>
              <a:tr h="93988">
                <a:tc>
                  <a:txBody>
                    <a:bodyPr/>
                    <a:lstStyle/>
                    <a:p>
                      <a:r>
                        <a:rPr lang="tr-TR" sz="1100">
                          <a:effectLst/>
                        </a:rPr>
                        <a:t>Niacin</a:t>
                      </a:r>
                    </a:p>
                  </a:txBody>
                  <a:tcPr marL="0" marR="0" marT="0" marB="0" anchor="ctr">
                    <a:lnL>
                      <a:noFill/>
                    </a:lnL>
                    <a:lnR>
                      <a:noFill/>
                    </a:lnR>
                    <a:lnT>
                      <a:noFill/>
                    </a:lnT>
                    <a:lnB>
                      <a:noFill/>
                    </a:lnB>
                  </a:tcPr>
                </a:tc>
                <a:tc>
                  <a:txBody>
                    <a:bodyPr/>
                    <a:lstStyle/>
                    <a:p>
                      <a:r>
                        <a:rPr lang="tr-TR" sz="1100"/>
                        <a:t>Niaspan®</a:t>
                      </a:r>
                    </a:p>
                  </a:txBody>
                  <a:tcPr marL="0" marR="0" marT="0" marB="0" anchor="ctr">
                    <a:lnL>
                      <a:noFill/>
                    </a:lnL>
                    <a:lnR>
                      <a:noFill/>
                    </a:lnR>
                    <a:lnT>
                      <a:noFill/>
                    </a:lnT>
                    <a:lnB>
                      <a:noFill/>
                    </a:lnB>
                  </a:tcPr>
                </a:tc>
                <a:tc>
                  <a:txBody>
                    <a:bodyPr/>
                    <a:lstStyle/>
                    <a:p>
                      <a:r>
                        <a:rPr lang="tr-TR" sz="1100"/>
                        <a:t>Cholesterol</a:t>
                      </a:r>
                    </a:p>
                  </a:txBody>
                  <a:tcPr marL="0" marR="0" marT="0" marB="0" anchor="ctr">
                    <a:lnL>
                      <a:noFill/>
                    </a:lnL>
                    <a:lnR>
                      <a:noFill/>
                    </a:lnR>
                    <a:lnT>
                      <a:noFill/>
                    </a:lnT>
                    <a:lnB>
                      <a:noFill/>
                    </a:lnB>
                  </a:tcPr>
                </a:tc>
                <a:extLst>
                  <a:ext uri="{0D108BD9-81ED-4DB2-BD59-A6C34878D82A}">
                    <a16:rowId xmlns:a16="http://schemas.microsoft.com/office/drawing/2014/main" val="1568329791"/>
                  </a:ext>
                </a:extLst>
              </a:tr>
              <a:tr h="93988">
                <a:tc>
                  <a:txBody>
                    <a:bodyPr/>
                    <a:lstStyle/>
                    <a:p>
                      <a:r>
                        <a:rPr lang="tr-TR" sz="1100">
                          <a:effectLst/>
                        </a:rPr>
                        <a:t>Naproxen</a:t>
                      </a:r>
                    </a:p>
                  </a:txBody>
                  <a:tcPr marL="0" marR="0" marT="0" marB="0" anchor="ctr">
                    <a:lnL>
                      <a:noFill/>
                    </a:lnL>
                    <a:lnR>
                      <a:noFill/>
                    </a:lnR>
                    <a:lnT>
                      <a:noFill/>
                    </a:lnT>
                    <a:lnB>
                      <a:noFill/>
                    </a:lnB>
                  </a:tcPr>
                </a:tc>
                <a:tc>
                  <a:txBody>
                    <a:bodyPr/>
                    <a:lstStyle/>
                    <a:p>
                      <a:r>
                        <a:rPr lang="tr-TR" sz="1100"/>
                        <a:t>Aleve®</a:t>
                      </a:r>
                    </a:p>
                  </a:txBody>
                  <a:tcPr marL="0" marR="0" marT="0" marB="0" anchor="ctr">
                    <a:lnL>
                      <a:noFill/>
                    </a:lnL>
                    <a:lnR>
                      <a:noFill/>
                    </a:lnR>
                    <a:lnT>
                      <a:noFill/>
                    </a:lnT>
                    <a:lnB>
                      <a:noFill/>
                    </a:lnB>
                  </a:tcPr>
                </a:tc>
                <a:tc>
                  <a:txBody>
                    <a:bodyPr/>
                    <a:lstStyle/>
                    <a:p>
                      <a:r>
                        <a:rPr lang="tr-TR" sz="1100"/>
                        <a:t>N.S.A.I.D.</a:t>
                      </a:r>
                    </a:p>
                  </a:txBody>
                  <a:tcPr marL="0" marR="0" marT="0" marB="0" anchor="ctr">
                    <a:lnL>
                      <a:noFill/>
                    </a:lnL>
                    <a:lnR>
                      <a:noFill/>
                    </a:lnR>
                    <a:lnT>
                      <a:noFill/>
                    </a:lnT>
                    <a:lnB>
                      <a:noFill/>
                    </a:lnB>
                  </a:tcPr>
                </a:tc>
                <a:extLst>
                  <a:ext uri="{0D108BD9-81ED-4DB2-BD59-A6C34878D82A}">
                    <a16:rowId xmlns:a16="http://schemas.microsoft.com/office/drawing/2014/main" val="1225414365"/>
                  </a:ext>
                </a:extLst>
              </a:tr>
              <a:tr h="93988">
                <a:tc>
                  <a:txBody>
                    <a:bodyPr/>
                    <a:lstStyle/>
                    <a:p>
                      <a:r>
                        <a:rPr lang="tr-TR" sz="1100">
                          <a:effectLst/>
                        </a:rPr>
                        <a:t>Dexlansoprazole</a:t>
                      </a:r>
                    </a:p>
                  </a:txBody>
                  <a:tcPr marL="0" marR="0" marT="0" marB="0" anchor="ctr">
                    <a:lnL>
                      <a:noFill/>
                    </a:lnL>
                    <a:lnR>
                      <a:noFill/>
                    </a:lnR>
                    <a:lnT>
                      <a:noFill/>
                    </a:lnT>
                    <a:lnB>
                      <a:noFill/>
                    </a:lnB>
                  </a:tcPr>
                </a:tc>
                <a:tc>
                  <a:txBody>
                    <a:bodyPr/>
                    <a:lstStyle/>
                    <a:p>
                      <a:r>
                        <a:rPr lang="tr-TR" sz="1100"/>
                        <a:t>Dexilant®</a:t>
                      </a:r>
                    </a:p>
                  </a:txBody>
                  <a:tcPr marL="0" marR="0" marT="0" marB="0" anchor="ctr">
                    <a:lnL>
                      <a:noFill/>
                    </a:lnL>
                    <a:lnR>
                      <a:noFill/>
                    </a:lnR>
                    <a:lnT>
                      <a:noFill/>
                    </a:lnT>
                    <a:lnB>
                      <a:noFill/>
                    </a:lnB>
                  </a:tcPr>
                </a:tc>
                <a:tc>
                  <a:txBody>
                    <a:bodyPr/>
                    <a:lstStyle/>
                    <a:p>
                      <a:r>
                        <a:rPr lang="tr-TR" sz="1100"/>
                        <a:t>G.E.R.D.</a:t>
                      </a:r>
                    </a:p>
                  </a:txBody>
                  <a:tcPr marL="0" marR="0" marT="0" marB="0" anchor="ctr">
                    <a:lnL>
                      <a:noFill/>
                    </a:lnL>
                    <a:lnR>
                      <a:noFill/>
                    </a:lnR>
                    <a:lnT>
                      <a:noFill/>
                    </a:lnT>
                    <a:lnB>
                      <a:noFill/>
                    </a:lnB>
                  </a:tcPr>
                </a:tc>
                <a:extLst>
                  <a:ext uri="{0D108BD9-81ED-4DB2-BD59-A6C34878D82A}">
                    <a16:rowId xmlns:a16="http://schemas.microsoft.com/office/drawing/2014/main" val="2471766890"/>
                  </a:ext>
                </a:extLst>
              </a:tr>
              <a:tr h="93988">
                <a:tc>
                  <a:txBody>
                    <a:bodyPr/>
                    <a:lstStyle/>
                    <a:p>
                      <a:r>
                        <a:rPr lang="tr-TR" sz="1100">
                          <a:effectLst/>
                        </a:rPr>
                        <a:t>Glyburide</a:t>
                      </a:r>
                    </a:p>
                  </a:txBody>
                  <a:tcPr marL="0" marR="0" marT="0" marB="0" anchor="ctr">
                    <a:lnL>
                      <a:noFill/>
                    </a:lnL>
                    <a:lnR>
                      <a:noFill/>
                    </a:lnR>
                    <a:lnT>
                      <a:noFill/>
                    </a:lnT>
                    <a:lnB>
                      <a:noFill/>
                    </a:lnB>
                  </a:tcPr>
                </a:tc>
                <a:tc>
                  <a:txBody>
                    <a:bodyPr/>
                    <a:lstStyle/>
                    <a:p>
                      <a:r>
                        <a:rPr lang="tr-TR" sz="1100"/>
                        <a:t>Diabeta®</a:t>
                      </a:r>
                    </a:p>
                  </a:txBody>
                  <a:tcPr marL="0" marR="0" marT="0" marB="0" anchor="ctr">
                    <a:lnL>
                      <a:noFill/>
                    </a:lnL>
                    <a:lnR>
                      <a:noFill/>
                    </a:lnR>
                    <a:lnT>
                      <a:noFill/>
                    </a:lnT>
                    <a:lnB>
                      <a:noFill/>
                    </a:lnB>
                  </a:tcPr>
                </a:tc>
                <a:tc>
                  <a:txBody>
                    <a:bodyPr/>
                    <a:lstStyle/>
                    <a:p>
                      <a:r>
                        <a:rPr lang="tr-TR" sz="1100"/>
                        <a:t>Diabetes</a:t>
                      </a:r>
                    </a:p>
                  </a:txBody>
                  <a:tcPr marL="0" marR="0" marT="0" marB="0" anchor="ctr">
                    <a:lnL>
                      <a:noFill/>
                    </a:lnL>
                    <a:lnR>
                      <a:noFill/>
                    </a:lnR>
                    <a:lnT>
                      <a:noFill/>
                    </a:lnT>
                    <a:lnB>
                      <a:noFill/>
                    </a:lnB>
                  </a:tcPr>
                </a:tc>
                <a:extLst>
                  <a:ext uri="{0D108BD9-81ED-4DB2-BD59-A6C34878D82A}">
                    <a16:rowId xmlns:a16="http://schemas.microsoft.com/office/drawing/2014/main" val="3143926434"/>
                  </a:ext>
                </a:extLst>
              </a:tr>
              <a:tr h="93988">
                <a:tc>
                  <a:txBody>
                    <a:bodyPr/>
                    <a:lstStyle/>
                    <a:p>
                      <a:r>
                        <a:rPr lang="tr-TR" sz="1100">
                          <a:effectLst/>
                        </a:rPr>
                        <a:t>Olanzapine</a:t>
                      </a:r>
                    </a:p>
                  </a:txBody>
                  <a:tcPr marL="0" marR="0" marT="0" marB="0" anchor="ctr">
                    <a:lnL>
                      <a:noFill/>
                    </a:lnL>
                    <a:lnR>
                      <a:noFill/>
                    </a:lnR>
                    <a:lnT>
                      <a:noFill/>
                    </a:lnT>
                    <a:lnB>
                      <a:noFill/>
                    </a:lnB>
                  </a:tcPr>
                </a:tc>
                <a:tc>
                  <a:txBody>
                    <a:bodyPr/>
                    <a:lstStyle/>
                    <a:p>
                      <a:r>
                        <a:rPr lang="tr-TR" sz="1100"/>
                        <a:t>Zyprexa®</a:t>
                      </a:r>
                    </a:p>
                  </a:txBody>
                  <a:tcPr marL="0" marR="0" marT="0" marB="0" anchor="ctr">
                    <a:lnL>
                      <a:noFill/>
                    </a:lnL>
                    <a:lnR>
                      <a:noFill/>
                    </a:lnR>
                    <a:lnT>
                      <a:noFill/>
                    </a:lnT>
                    <a:lnB>
                      <a:noFill/>
                    </a:lnB>
                  </a:tcPr>
                </a:tc>
                <a:tc>
                  <a:txBody>
                    <a:bodyPr/>
                    <a:lstStyle/>
                    <a:p>
                      <a:r>
                        <a:rPr lang="tr-TR" sz="1100"/>
                        <a:t>Anti-Psychotic</a:t>
                      </a:r>
                    </a:p>
                  </a:txBody>
                  <a:tcPr marL="0" marR="0" marT="0" marB="0" anchor="ctr">
                    <a:lnL>
                      <a:noFill/>
                    </a:lnL>
                    <a:lnR>
                      <a:noFill/>
                    </a:lnR>
                    <a:lnT>
                      <a:noFill/>
                    </a:lnT>
                    <a:lnB>
                      <a:noFill/>
                    </a:lnB>
                  </a:tcPr>
                </a:tc>
                <a:extLst>
                  <a:ext uri="{0D108BD9-81ED-4DB2-BD59-A6C34878D82A}">
                    <a16:rowId xmlns:a16="http://schemas.microsoft.com/office/drawing/2014/main" val="2940300548"/>
                  </a:ext>
                </a:extLst>
              </a:tr>
              <a:tr h="93988">
                <a:tc>
                  <a:txBody>
                    <a:bodyPr/>
                    <a:lstStyle/>
                    <a:p>
                      <a:r>
                        <a:rPr lang="tr-TR" sz="1100">
                          <a:effectLst/>
                        </a:rPr>
                        <a:t>Tolterodine</a:t>
                      </a:r>
                    </a:p>
                  </a:txBody>
                  <a:tcPr marL="0" marR="0" marT="0" marB="0" anchor="ctr">
                    <a:lnL>
                      <a:noFill/>
                    </a:lnL>
                    <a:lnR>
                      <a:noFill/>
                    </a:lnR>
                    <a:lnT>
                      <a:noFill/>
                    </a:lnT>
                    <a:lnB>
                      <a:noFill/>
                    </a:lnB>
                  </a:tcPr>
                </a:tc>
                <a:tc>
                  <a:txBody>
                    <a:bodyPr/>
                    <a:lstStyle/>
                    <a:p>
                      <a:r>
                        <a:rPr lang="tr-TR" sz="1100"/>
                        <a:t>Detrol®</a:t>
                      </a:r>
                    </a:p>
                  </a:txBody>
                  <a:tcPr marL="0" marR="0" marT="0" marB="0" anchor="ctr">
                    <a:lnL>
                      <a:noFill/>
                    </a:lnL>
                    <a:lnR>
                      <a:noFill/>
                    </a:lnR>
                    <a:lnT>
                      <a:noFill/>
                    </a:lnT>
                    <a:lnB>
                      <a:noFill/>
                    </a:lnB>
                  </a:tcPr>
                </a:tc>
                <a:tc>
                  <a:txBody>
                    <a:bodyPr/>
                    <a:lstStyle/>
                    <a:p>
                      <a:r>
                        <a:rPr lang="tr-TR" sz="1100"/>
                        <a:t>Incontinence</a:t>
                      </a:r>
                    </a:p>
                  </a:txBody>
                  <a:tcPr marL="0" marR="0" marT="0" marB="0" anchor="ctr">
                    <a:lnL>
                      <a:noFill/>
                    </a:lnL>
                    <a:lnR>
                      <a:noFill/>
                    </a:lnR>
                    <a:lnT>
                      <a:noFill/>
                    </a:lnT>
                    <a:lnB>
                      <a:noFill/>
                    </a:lnB>
                  </a:tcPr>
                </a:tc>
                <a:extLst>
                  <a:ext uri="{0D108BD9-81ED-4DB2-BD59-A6C34878D82A}">
                    <a16:rowId xmlns:a16="http://schemas.microsoft.com/office/drawing/2014/main" val="4201930744"/>
                  </a:ext>
                </a:extLst>
              </a:tr>
              <a:tr h="93988">
                <a:tc>
                  <a:txBody>
                    <a:bodyPr/>
                    <a:lstStyle/>
                    <a:p>
                      <a:r>
                        <a:rPr lang="tr-TR" sz="1100">
                          <a:effectLst/>
                        </a:rPr>
                        <a:t>Ranitidine</a:t>
                      </a:r>
                    </a:p>
                  </a:txBody>
                  <a:tcPr marL="0" marR="0" marT="0" marB="0" anchor="ctr">
                    <a:lnL>
                      <a:noFill/>
                    </a:lnL>
                    <a:lnR>
                      <a:noFill/>
                    </a:lnR>
                    <a:lnT>
                      <a:noFill/>
                    </a:lnT>
                    <a:lnB>
                      <a:noFill/>
                    </a:lnB>
                  </a:tcPr>
                </a:tc>
                <a:tc>
                  <a:txBody>
                    <a:bodyPr/>
                    <a:lstStyle/>
                    <a:p>
                      <a:r>
                        <a:rPr lang="tr-TR" sz="1100"/>
                        <a:t>Zantac®</a:t>
                      </a:r>
                    </a:p>
                  </a:txBody>
                  <a:tcPr marL="0" marR="0" marT="0" marB="0" anchor="ctr">
                    <a:lnL>
                      <a:noFill/>
                    </a:lnL>
                    <a:lnR>
                      <a:noFill/>
                    </a:lnR>
                    <a:lnT>
                      <a:noFill/>
                    </a:lnT>
                    <a:lnB>
                      <a:noFill/>
                    </a:lnB>
                  </a:tcPr>
                </a:tc>
                <a:tc>
                  <a:txBody>
                    <a:bodyPr/>
                    <a:lstStyle/>
                    <a:p>
                      <a:r>
                        <a:rPr lang="tr-TR" sz="1100"/>
                        <a:t>G.E.R.D.</a:t>
                      </a:r>
                    </a:p>
                  </a:txBody>
                  <a:tcPr marL="0" marR="0" marT="0" marB="0" anchor="ctr">
                    <a:lnL>
                      <a:noFill/>
                    </a:lnL>
                    <a:lnR>
                      <a:noFill/>
                    </a:lnR>
                    <a:lnT>
                      <a:noFill/>
                    </a:lnT>
                    <a:lnB>
                      <a:noFill/>
                    </a:lnB>
                  </a:tcPr>
                </a:tc>
                <a:extLst>
                  <a:ext uri="{0D108BD9-81ED-4DB2-BD59-A6C34878D82A}">
                    <a16:rowId xmlns:a16="http://schemas.microsoft.com/office/drawing/2014/main" val="2700205833"/>
                  </a:ext>
                </a:extLst>
              </a:tr>
              <a:tr h="93988">
                <a:tc>
                  <a:txBody>
                    <a:bodyPr/>
                    <a:lstStyle/>
                    <a:p>
                      <a:r>
                        <a:rPr lang="tr-TR" sz="1100">
                          <a:effectLst/>
                        </a:rPr>
                        <a:t>Famotidine</a:t>
                      </a:r>
                    </a:p>
                  </a:txBody>
                  <a:tcPr marL="0" marR="0" marT="0" marB="0" anchor="ctr">
                    <a:lnL>
                      <a:noFill/>
                    </a:lnL>
                    <a:lnR>
                      <a:noFill/>
                    </a:lnR>
                    <a:lnT>
                      <a:noFill/>
                    </a:lnT>
                    <a:lnB>
                      <a:noFill/>
                    </a:lnB>
                  </a:tcPr>
                </a:tc>
                <a:tc>
                  <a:txBody>
                    <a:bodyPr/>
                    <a:lstStyle/>
                    <a:p>
                      <a:r>
                        <a:rPr lang="tr-TR" sz="1100"/>
                        <a:t>Pepcid®</a:t>
                      </a:r>
                    </a:p>
                  </a:txBody>
                  <a:tcPr marL="0" marR="0" marT="0" marB="0" anchor="ctr">
                    <a:lnL>
                      <a:noFill/>
                    </a:lnL>
                    <a:lnR>
                      <a:noFill/>
                    </a:lnR>
                    <a:lnT>
                      <a:noFill/>
                    </a:lnT>
                    <a:lnB>
                      <a:noFill/>
                    </a:lnB>
                  </a:tcPr>
                </a:tc>
                <a:tc>
                  <a:txBody>
                    <a:bodyPr/>
                    <a:lstStyle/>
                    <a:p>
                      <a:r>
                        <a:rPr lang="tr-TR" sz="1100"/>
                        <a:t>G.E.R.D.</a:t>
                      </a:r>
                    </a:p>
                  </a:txBody>
                  <a:tcPr marL="0" marR="0" marT="0" marB="0" anchor="ctr">
                    <a:lnL>
                      <a:noFill/>
                    </a:lnL>
                    <a:lnR>
                      <a:noFill/>
                    </a:lnR>
                    <a:lnT>
                      <a:noFill/>
                    </a:lnT>
                    <a:lnB>
                      <a:noFill/>
                    </a:lnB>
                  </a:tcPr>
                </a:tc>
                <a:extLst>
                  <a:ext uri="{0D108BD9-81ED-4DB2-BD59-A6C34878D82A}">
                    <a16:rowId xmlns:a16="http://schemas.microsoft.com/office/drawing/2014/main" val="3565022180"/>
                  </a:ext>
                </a:extLst>
              </a:tr>
              <a:tr h="93988">
                <a:tc>
                  <a:txBody>
                    <a:bodyPr/>
                    <a:lstStyle/>
                    <a:p>
                      <a:r>
                        <a:rPr lang="tr-TR" sz="1100">
                          <a:effectLst/>
                        </a:rPr>
                        <a:t>Diltiazem</a:t>
                      </a:r>
                    </a:p>
                  </a:txBody>
                  <a:tcPr marL="0" marR="0" marT="0" marB="0" anchor="ctr">
                    <a:lnL>
                      <a:noFill/>
                    </a:lnL>
                    <a:lnR>
                      <a:noFill/>
                    </a:lnR>
                    <a:lnT>
                      <a:noFill/>
                    </a:lnT>
                    <a:lnB>
                      <a:noFill/>
                    </a:lnB>
                  </a:tcPr>
                </a:tc>
                <a:tc>
                  <a:txBody>
                    <a:bodyPr/>
                    <a:lstStyle/>
                    <a:p>
                      <a:r>
                        <a:rPr lang="tr-TR" sz="1100"/>
                        <a:t>Cardizem®</a:t>
                      </a:r>
                    </a:p>
                  </a:txBody>
                  <a:tcPr marL="0" marR="0" marT="0" marB="0" anchor="ctr">
                    <a:lnL>
                      <a:noFill/>
                    </a:lnL>
                    <a:lnR>
                      <a:noFill/>
                    </a:lnR>
                    <a:lnT>
                      <a:noFill/>
                    </a:lnT>
                    <a:lnB>
                      <a:noFill/>
                    </a:lnB>
                  </a:tcPr>
                </a:tc>
                <a:tc>
                  <a:txBody>
                    <a:bodyPr/>
                    <a:lstStyle/>
                    <a:p>
                      <a:r>
                        <a:rPr lang="tr-TR" sz="1100"/>
                        <a:t>Hypertension</a:t>
                      </a:r>
                    </a:p>
                  </a:txBody>
                  <a:tcPr marL="0" marR="0" marT="0" marB="0" anchor="ctr">
                    <a:lnL>
                      <a:noFill/>
                    </a:lnL>
                    <a:lnR>
                      <a:noFill/>
                    </a:lnR>
                    <a:lnT>
                      <a:noFill/>
                    </a:lnT>
                    <a:lnB>
                      <a:noFill/>
                    </a:lnB>
                  </a:tcPr>
                </a:tc>
                <a:extLst>
                  <a:ext uri="{0D108BD9-81ED-4DB2-BD59-A6C34878D82A}">
                    <a16:rowId xmlns:a16="http://schemas.microsoft.com/office/drawing/2014/main" val="4074309760"/>
                  </a:ext>
                </a:extLst>
              </a:tr>
              <a:tr h="93988">
                <a:tc>
                  <a:txBody>
                    <a:bodyPr/>
                    <a:lstStyle/>
                    <a:p>
                      <a:r>
                        <a:rPr lang="tr-TR" sz="1100">
                          <a:effectLst/>
                        </a:rPr>
                        <a:t>Insulin Glargine</a:t>
                      </a:r>
                    </a:p>
                  </a:txBody>
                  <a:tcPr marL="0" marR="0" marT="0" marB="0" anchor="ctr">
                    <a:lnL>
                      <a:noFill/>
                    </a:lnL>
                    <a:lnR>
                      <a:noFill/>
                    </a:lnR>
                    <a:lnT>
                      <a:noFill/>
                    </a:lnT>
                    <a:lnB>
                      <a:noFill/>
                    </a:lnB>
                  </a:tcPr>
                </a:tc>
                <a:tc>
                  <a:txBody>
                    <a:bodyPr/>
                    <a:lstStyle/>
                    <a:p>
                      <a:r>
                        <a:rPr lang="tr-TR" sz="1100"/>
                        <a:t>Lantus®</a:t>
                      </a:r>
                    </a:p>
                  </a:txBody>
                  <a:tcPr marL="0" marR="0" marT="0" marB="0" anchor="ctr">
                    <a:lnL>
                      <a:noFill/>
                    </a:lnL>
                    <a:lnR>
                      <a:noFill/>
                    </a:lnR>
                    <a:lnT>
                      <a:noFill/>
                    </a:lnT>
                    <a:lnB>
                      <a:noFill/>
                    </a:lnB>
                  </a:tcPr>
                </a:tc>
                <a:tc>
                  <a:txBody>
                    <a:bodyPr/>
                    <a:lstStyle/>
                    <a:p>
                      <a:r>
                        <a:rPr lang="tr-TR" sz="1100"/>
                        <a:t>Long-Acting Insulin</a:t>
                      </a:r>
                    </a:p>
                  </a:txBody>
                  <a:tcPr marL="0" marR="0" marT="0" marB="0" anchor="ctr">
                    <a:lnL>
                      <a:noFill/>
                    </a:lnL>
                    <a:lnR>
                      <a:noFill/>
                    </a:lnR>
                    <a:lnT>
                      <a:noFill/>
                    </a:lnT>
                    <a:lnB>
                      <a:noFill/>
                    </a:lnB>
                  </a:tcPr>
                </a:tc>
                <a:extLst>
                  <a:ext uri="{0D108BD9-81ED-4DB2-BD59-A6C34878D82A}">
                    <a16:rowId xmlns:a16="http://schemas.microsoft.com/office/drawing/2014/main" val="3001405840"/>
                  </a:ext>
                </a:extLst>
              </a:tr>
              <a:tr h="93988">
                <a:tc>
                  <a:txBody>
                    <a:bodyPr/>
                    <a:lstStyle/>
                    <a:p>
                      <a:r>
                        <a:rPr lang="tr-TR" sz="1100">
                          <a:effectLst/>
                        </a:rPr>
                        <a:t>Thyroid</a:t>
                      </a:r>
                    </a:p>
                  </a:txBody>
                  <a:tcPr marL="0" marR="0" marT="0" marB="0" anchor="ctr">
                    <a:lnL>
                      <a:noFill/>
                    </a:lnL>
                    <a:lnR>
                      <a:noFill/>
                    </a:lnR>
                    <a:lnT>
                      <a:noFill/>
                    </a:lnT>
                    <a:lnB>
                      <a:noFill/>
                    </a:lnB>
                  </a:tcPr>
                </a:tc>
                <a:tc>
                  <a:txBody>
                    <a:bodyPr/>
                    <a:lstStyle/>
                    <a:p>
                      <a:r>
                        <a:rPr lang="tr-TR" sz="1100"/>
                        <a:t>Armour Thyroid®</a:t>
                      </a:r>
                    </a:p>
                  </a:txBody>
                  <a:tcPr marL="0" marR="0" marT="0" marB="0" anchor="ctr">
                    <a:lnL>
                      <a:noFill/>
                    </a:lnL>
                    <a:lnR>
                      <a:noFill/>
                    </a:lnR>
                    <a:lnT>
                      <a:noFill/>
                    </a:lnT>
                    <a:lnB>
                      <a:noFill/>
                    </a:lnB>
                  </a:tcPr>
                </a:tc>
                <a:tc>
                  <a:txBody>
                    <a:bodyPr/>
                    <a:lstStyle/>
                    <a:p>
                      <a:r>
                        <a:rPr lang="tr-TR" sz="1100" dirty="0" err="1"/>
                        <a:t>Thyroid</a:t>
                      </a:r>
                      <a:r>
                        <a:rPr lang="tr-TR" sz="1100" dirty="0"/>
                        <a:t> </a:t>
                      </a:r>
                      <a:r>
                        <a:rPr lang="tr-TR" sz="1100" dirty="0" err="1"/>
                        <a:t>Hormone</a:t>
                      </a:r>
                      <a:endParaRPr lang="tr-TR" sz="1100" dirty="0"/>
                    </a:p>
                  </a:txBody>
                  <a:tcPr marL="0" marR="0" marT="0" marB="0" anchor="ctr">
                    <a:lnL>
                      <a:noFill/>
                    </a:lnL>
                    <a:lnR>
                      <a:noFill/>
                    </a:lnR>
                    <a:lnT>
                      <a:noFill/>
                    </a:lnT>
                    <a:lnB>
                      <a:noFill/>
                    </a:lnB>
                  </a:tcPr>
                </a:tc>
                <a:extLst>
                  <a:ext uri="{0D108BD9-81ED-4DB2-BD59-A6C34878D82A}">
                    <a16:rowId xmlns:a16="http://schemas.microsoft.com/office/drawing/2014/main" val="3531956257"/>
                  </a:ext>
                </a:extLst>
              </a:tr>
            </a:tbl>
          </a:graphicData>
        </a:graphic>
      </p:graphicFrame>
    </p:spTree>
    <p:extLst>
      <p:ext uri="{BB962C8B-B14F-4D97-AF65-F5344CB8AC3E}">
        <p14:creationId xmlns:p14="http://schemas.microsoft.com/office/powerpoint/2010/main" val="3131739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252511822"/>
              </p:ext>
            </p:extLst>
          </p:nvPr>
        </p:nvGraphicFramePr>
        <p:xfrm>
          <a:off x="179512" y="908720"/>
          <a:ext cx="7776864" cy="4685072"/>
        </p:xfrm>
        <a:graphic>
          <a:graphicData uri="http://schemas.openxmlformats.org/drawingml/2006/table">
            <a:tbl>
              <a:tblPr/>
              <a:tblGrid>
                <a:gridCol w="2592288">
                  <a:extLst>
                    <a:ext uri="{9D8B030D-6E8A-4147-A177-3AD203B41FA5}">
                      <a16:colId xmlns:a16="http://schemas.microsoft.com/office/drawing/2014/main" val="3224550467"/>
                    </a:ext>
                  </a:extLst>
                </a:gridCol>
                <a:gridCol w="2592288">
                  <a:extLst>
                    <a:ext uri="{9D8B030D-6E8A-4147-A177-3AD203B41FA5}">
                      <a16:colId xmlns:a16="http://schemas.microsoft.com/office/drawing/2014/main" val="2411256215"/>
                    </a:ext>
                  </a:extLst>
                </a:gridCol>
                <a:gridCol w="2592288">
                  <a:extLst>
                    <a:ext uri="{9D8B030D-6E8A-4147-A177-3AD203B41FA5}">
                      <a16:colId xmlns:a16="http://schemas.microsoft.com/office/drawing/2014/main" val="3515062846"/>
                    </a:ext>
                  </a:extLst>
                </a:gridCol>
              </a:tblGrid>
              <a:tr h="147484">
                <a:tc>
                  <a:txBody>
                    <a:bodyPr/>
                    <a:lstStyle/>
                    <a:p>
                      <a:r>
                        <a:rPr lang="tr-TR" sz="1000">
                          <a:effectLst/>
                        </a:rPr>
                        <a:t>Codeine / APAP</a:t>
                      </a:r>
                    </a:p>
                  </a:txBody>
                  <a:tcPr marL="0" marR="0" marT="0" marB="0" anchor="ctr">
                    <a:lnL>
                      <a:noFill/>
                    </a:lnL>
                    <a:lnR>
                      <a:noFill/>
                    </a:lnR>
                    <a:lnT>
                      <a:noFill/>
                    </a:lnT>
                    <a:lnB>
                      <a:noFill/>
                    </a:lnB>
                  </a:tcPr>
                </a:tc>
                <a:tc>
                  <a:txBody>
                    <a:bodyPr/>
                    <a:lstStyle/>
                    <a:p>
                      <a:r>
                        <a:rPr lang="tr-TR" sz="1000"/>
                        <a:t>Tylenol® #2</a:t>
                      </a:r>
                    </a:p>
                  </a:txBody>
                  <a:tcPr marL="0" marR="0" marT="0" marB="0" anchor="ctr">
                    <a:lnL>
                      <a:noFill/>
                    </a:lnL>
                    <a:lnR>
                      <a:noFill/>
                    </a:lnR>
                    <a:lnT>
                      <a:noFill/>
                    </a:lnT>
                    <a:lnB>
                      <a:noFill/>
                    </a:lnB>
                  </a:tcPr>
                </a:tc>
                <a:tc>
                  <a:txBody>
                    <a:bodyPr/>
                    <a:lstStyle/>
                    <a:p>
                      <a:r>
                        <a:rPr lang="tr-TR" sz="1000"/>
                        <a:t>Pain Relief</a:t>
                      </a:r>
                    </a:p>
                  </a:txBody>
                  <a:tcPr marL="0" marR="0" marT="0" marB="0" anchor="ctr">
                    <a:lnL>
                      <a:noFill/>
                    </a:lnL>
                    <a:lnR>
                      <a:noFill/>
                    </a:lnR>
                    <a:lnT>
                      <a:noFill/>
                    </a:lnT>
                    <a:lnB>
                      <a:noFill/>
                    </a:lnB>
                  </a:tcPr>
                </a:tc>
                <a:extLst>
                  <a:ext uri="{0D108BD9-81ED-4DB2-BD59-A6C34878D82A}">
                    <a16:rowId xmlns:a16="http://schemas.microsoft.com/office/drawing/2014/main" val="492505279"/>
                  </a:ext>
                </a:extLst>
              </a:tr>
              <a:tr h="147484">
                <a:tc>
                  <a:txBody>
                    <a:bodyPr/>
                    <a:lstStyle/>
                    <a:p>
                      <a:r>
                        <a:rPr lang="tr-TR" sz="1000">
                          <a:effectLst/>
                        </a:rPr>
                        <a:t>Mometasone</a:t>
                      </a:r>
                    </a:p>
                  </a:txBody>
                  <a:tcPr marL="0" marR="0" marT="0" marB="0" anchor="ctr">
                    <a:lnL>
                      <a:noFill/>
                    </a:lnL>
                    <a:lnR>
                      <a:noFill/>
                    </a:lnR>
                    <a:lnT>
                      <a:noFill/>
                    </a:lnT>
                    <a:lnB>
                      <a:noFill/>
                    </a:lnB>
                  </a:tcPr>
                </a:tc>
                <a:tc>
                  <a:txBody>
                    <a:bodyPr/>
                    <a:lstStyle/>
                    <a:p>
                      <a:r>
                        <a:rPr lang="tr-TR" sz="1000"/>
                        <a:t>Nasonex®</a:t>
                      </a:r>
                    </a:p>
                  </a:txBody>
                  <a:tcPr marL="0" marR="0" marT="0" marB="0" anchor="ctr">
                    <a:lnL>
                      <a:noFill/>
                    </a:lnL>
                    <a:lnR>
                      <a:noFill/>
                    </a:lnR>
                    <a:lnT>
                      <a:noFill/>
                    </a:lnT>
                    <a:lnB>
                      <a:noFill/>
                    </a:lnB>
                  </a:tcPr>
                </a:tc>
                <a:tc>
                  <a:txBody>
                    <a:bodyPr/>
                    <a:lstStyle/>
                    <a:p>
                      <a:r>
                        <a:rPr lang="tr-TR" sz="1000"/>
                        <a:t>Allergies</a:t>
                      </a:r>
                    </a:p>
                  </a:txBody>
                  <a:tcPr marL="0" marR="0" marT="0" marB="0" anchor="ctr">
                    <a:lnL>
                      <a:noFill/>
                    </a:lnL>
                    <a:lnR>
                      <a:noFill/>
                    </a:lnR>
                    <a:lnT>
                      <a:noFill/>
                    </a:lnT>
                    <a:lnB>
                      <a:noFill/>
                    </a:lnB>
                  </a:tcPr>
                </a:tc>
                <a:extLst>
                  <a:ext uri="{0D108BD9-81ED-4DB2-BD59-A6C34878D82A}">
                    <a16:rowId xmlns:a16="http://schemas.microsoft.com/office/drawing/2014/main" val="1153489468"/>
                  </a:ext>
                </a:extLst>
              </a:tr>
              <a:tr h="147484">
                <a:tc>
                  <a:txBody>
                    <a:bodyPr/>
                    <a:lstStyle/>
                    <a:p>
                      <a:r>
                        <a:rPr lang="tr-TR" sz="1000">
                          <a:effectLst/>
                        </a:rPr>
                        <a:t>Ciprofloxacin</a:t>
                      </a:r>
                    </a:p>
                  </a:txBody>
                  <a:tcPr marL="0" marR="0" marT="0" marB="0" anchor="ctr">
                    <a:lnL>
                      <a:noFill/>
                    </a:lnL>
                    <a:lnR>
                      <a:noFill/>
                    </a:lnR>
                    <a:lnT>
                      <a:noFill/>
                    </a:lnT>
                    <a:lnB>
                      <a:noFill/>
                    </a:lnB>
                  </a:tcPr>
                </a:tc>
                <a:tc>
                  <a:txBody>
                    <a:bodyPr/>
                    <a:lstStyle/>
                    <a:p>
                      <a:r>
                        <a:rPr lang="tr-TR" sz="1000"/>
                        <a:t>Cipro®</a:t>
                      </a:r>
                    </a:p>
                  </a:txBody>
                  <a:tcPr marL="0" marR="0" marT="0" marB="0" anchor="ctr">
                    <a:lnL>
                      <a:noFill/>
                    </a:lnL>
                    <a:lnR>
                      <a:noFill/>
                    </a:lnR>
                    <a:lnT>
                      <a:noFill/>
                    </a:lnT>
                    <a:lnB>
                      <a:noFill/>
                    </a:lnB>
                  </a:tcPr>
                </a:tc>
                <a:tc>
                  <a:txBody>
                    <a:bodyPr/>
                    <a:lstStyle/>
                    <a:p>
                      <a:r>
                        <a:rPr lang="tr-TR" sz="1000"/>
                        <a:t>Anti-Biotic</a:t>
                      </a:r>
                    </a:p>
                  </a:txBody>
                  <a:tcPr marL="0" marR="0" marT="0" marB="0" anchor="ctr">
                    <a:lnL>
                      <a:noFill/>
                    </a:lnL>
                    <a:lnR>
                      <a:noFill/>
                    </a:lnR>
                    <a:lnT>
                      <a:noFill/>
                    </a:lnT>
                    <a:lnB>
                      <a:noFill/>
                    </a:lnB>
                  </a:tcPr>
                </a:tc>
                <a:extLst>
                  <a:ext uri="{0D108BD9-81ED-4DB2-BD59-A6C34878D82A}">
                    <a16:rowId xmlns:a16="http://schemas.microsoft.com/office/drawing/2014/main" val="3121664218"/>
                  </a:ext>
                </a:extLst>
              </a:tr>
              <a:tr h="147484">
                <a:tc>
                  <a:txBody>
                    <a:bodyPr/>
                    <a:lstStyle/>
                    <a:p>
                      <a:r>
                        <a:rPr lang="tr-TR" sz="1000">
                          <a:effectLst/>
                        </a:rPr>
                        <a:t>Pregabalin</a:t>
                      </a:r>
                    </a:p>
                  </a:txBody>
                  <a:tcPr marL="0" marR="0" marT="0" marB="0" anchor="ctr">
                    <a:lnL>
                      <a:noFill/>
                    </a:lnL>
                    <a:lnR>
                      <a:noFill/>
                    </a:lnR>
                    <a:lnT>
                      <a:noFill/>
                    </a:lnT>
                    <a:lnB>
                      <a:noFill/>
                    </a:lnB>
                  </a:tcPr>
                </a:tc>
                <a:tc>
                  <a:txBody>
                    <a:bodyPr/>
                    <a:lstStyle/>
                    <a:p>
                      <a:r>
                        <a:rPr lang="tr-TR" sz="1000"/>
                        <a:t>Lyrica®</a:t>
                      </a:r>
                    </a:p>
                  </a:txBody>
                  <a:tcPr marL="0" marR="0" marT="0" marB="0" anchor="ctr">
                    <a:lnL>
                      <a:noFill/>
                    </a:lnL>
                    <a:lnR>
                      <a:noFill/>
                    </a:lnR>
                    <a:lnT>
                      <a:noFill/>
                    </a:lnT>
                    <a:lnB>
                      <a:noFill/>
                    </a:lnB>
                  </a:tcPr>
                </a:tc>
                <a:tc>
                  <a:txBody>
                    <a:bodyPr/>
                    <a:lstStyle/>
                    <a:p>
                      <a:r>
                        <a:rPr lang="tr-TR" sz="1000"/>
                        <a:t>Anti-Convulsant</a:t>
                      </a:r>
                    </a:p>
                  </a:txBody>
                  <a:tcPr marL="0" marR="0" marT="0" marB="0" anchor="ctr">
                    <a:lnL>
                      <a:noFill/>
                    </a:lnL>
                    <a:lnR>
                      <a:noFill/>
                    </a:lnR>
                    <a:lnT>
                      <a:noFill/>
                    </a:lnT>
                    <a:lnB>
                      <a:noFill/>
                    </a:lnB>
                  </a:tcPr>
                </a:tc>
                <a:extLst>
                  <a:ext uri="{0D108BD9-81ED-4DB2-BD59-A6C34878D82A}">
                    <a16:rowId xmlns:a16="http://schemas.microsoft.com/office/drawing/2014/main" val="54241483"/>
                  </a:ext>
                </a:extLst>
              </a:tr>
              <a:tr h="294968">
                <a:tc>
                  <a:txBody>
                    <a:bodyPr/>
                    <a:lstStyle/>
                    <a:p>
                      <a:r>
                        <a:rPr lang="tr-TR" sz="1000">
                          <a:effectLst/>
                        </a:rPr>
                        <a:t>Insulin Aspart</a:t>
                      </a:r>
                    </a:p>
                  </a:txBody>
                  <a:tcPr marL="0" marR="0" marT="0" marB="0" anchor="ctr">
                    <a:lnL>
                      <a:noFill/>
                    </a:lnL>
                    <a:lnR>
                      <a:noFill/>
                    </a:lnR>
                    <a:lnT>
                      <a:noFill/>
                    </a:lnT>
                    <a:lnB>
                      <a:noFill/>
                    </a:lnB>
                  </a:tcPr>
                </a:tc>
                <a:tc>
                  <a:txBody>
                    <a:bodyPr/>
                    <a:lstStyle/>
                    <a:p>
                      <a:r>
                        <a:rPr lang="tr-TR" sz="1000"/>
                        <a:t>Novolog®</a:t>
                      </a:r>
                    </a:p>
                  </a:txBody>
                  <a:tcPr marL="0" marR="0" marT="0" marB="0" anchor="ctr">
                    <a:lnL>
                      <a:noFill/>
                    </a:lnL>
                    <a:lnR>
                      <a:noFill/>
                    </a:lnR>
                    <a:lnT>
                      <a:noFill/>
                    </a:lnT>
                    <a:lnB>
                      <a:noFill/>
                    </a:lnB>
                  </a:tcPr>
                </a:tc>
                <a:tc>
                  <a:txBody>
                    <a:bodyPr/>
                    <a:lstStyle/>
                    <a:p>
                      <a:r>
                        <a:rPr lang="tr-TR" sz="1000"/>
                        <a:t>Rapid-Acting Insulin</a:t>
                      </a:r>
                    </a:p>
                  </a:txBody>
                  <a:tcPr marL="0" marR="0" marT="0" marB="0" anchor="ctr">
                    <a:lnL>
                      <a:noFill/>
                    </a:lnL>
                    <a:lnR>
                      <a:noFill/>
                    </a:lnR>
                    <a:lnT>
                      <a:noFill/>
                    </a:lnT>
                    <a:lnB>
                      <a:noFill/>
                    </a:lnB>
                  </a:tcPr>
                </a:tc>
                <a:extLst>
                  <a:ext uri="{0D108BD9-81ED-4DB2-BD59-A6C34878D82A}">
                    <a16:rowId xmlns:a16="http://schemas.microsoft.com/office/drawing/2014/main" val="818902260"/>
                  </a:ext>
                </a:extLst>
              </a:tr>
              <a:tr h="147484">
                <a:tc>
                  <a:txBody>
                    <a:bodyPr/>
                    <a:lstStyle/>
                    <a:p>
                      <a:r>
                        <a:rPr lang="tr-TR" sz="1000">
                          <a:effectLst/>
                        </a:rPr>
                        <a:t>Venlafaxine</a:t>
                      </a:r>
                    </a:p>
                  </a:txBody>
                  <a:tcPr marL="0" marR="0" marT="0" marB="0" anchor="ctr">
                    <a:lnL>
                      <a:noFill/>
                    </a:lnL>
                    <a:lnR>
                      <a:noFill/>
                    </a:lnR>
                    <a:lnT>
                      <a:noFill/>
                    </a:lnT>
                    <a:lnB>
                      <a:noFill/>
                    </a:lnB>
                  </a:tcPr>
                </a:tc>
                <a:tc>
                  <a:txBody>
                    <a:bodyPr/>
                    <a:lstStyle/>
                    <a:p>
                      <a:r>
                        <a:rPr lang="tr-TR" sz="1000"/>
                        <a:t>Effexor®</a:t>
                      </a:r>
                    </a:p>
                  </a:txBody>
                  <a:tcPr marL="0" marR="0" marT="0" marB="0" anchor="ctr">
                    <a:lnL>
                      <a:noFill/>
                    </a:lnL>
                    <a:lnR>
                      <a:noFill/>
                    </a:lnR>
                    <a:lnT>
                      <a:noFill/>
                    </a:lnT>
                    <a:lnB>
                      <a:noFill/>
                    </a:lnB>
                  </a:tcPr>
                </a:tc>
                <a:tc>
                  <a:txBody>
                    <a:bodyPr/>
                    <a:lstStyle/>
                    <a:p>
                      <a:r>
                        <a:rPr lang="tr-TR" sz="1000"/>
                        <a:t>Anti-Depressant</a:t>
                      </a:r>
                    </a:p>
                  </a:txBody>
                  <a:tcPr marL="0" marR="0" marT="0" marB="0" anchor="ctr">
                    <a:lnL>
                      <a:noFill/>
                    </a:lnL>
                    <a:lnR>
                      <a:noFill/>
                    </a:lnR>
                    <a:lnT>
                      <a:noFill/>
                    </a:lnT>
                    <a:lnB>
                      <a:noFill/>
                    </a:lnB>
                  </a:tcPr>
                </a:tc>
                <a:extLst>
                  <a:ext uri="{0D108BD9-81ED-4DB2-BD59-A6C34878D82A}">
                    <a16:rowId xmlns:a16="http://schemas.microsoft.com/office/drawing/2014/main" val="2191067438"/>
                  </a:ext>
                </a:extLst>
              </a:tr>
              <a:tr h="147484">
                <a:tc>
                  <a:txBody>
                    <a:bodyPr/>
                    <a:lstStyle/>
                    <a:p>
                      <a:r>
                        <a:rPr lang="tr-TR" sz="1000">
                          <a:effectLst/>
                        </a:rPr>
                        <a:t>Lorazepam</a:t>
                      </a:r>
                    </a:p>
                  </a:txBody>
                  <a:tcPr marL="0" marR="0" marT="0" marB="0" anchor="ctr">
                    <a:lnL>
                      <a:noFill/>
                    </a:lnL>
                    <a:lnR>
                      <a:noFill/>
                    </a:lnR>
                    <a:lnT>
                      <a:noFill/>
                    </a:lnT>
                    <a:lnB>
                      <a:noFill/>
                    </a:lnB>
                  </a:tcPr>
                </a:tc>
                <a:tc>
                  <a:txBody>
                    <a:bodyPr/>
                    <a:lstStyle/>
                    <a:p>
                      <a:r>
                        <a:rPr lang="tr-TR" sz="1000"/>
                        <a:t>Ativan®</a:t>
                      </a:r>
                    </a:p>
                  </a:txBody>
                  <a:tcPr marL="0" marR="0" marT="0" marB="0" anchor="ctr">
                    <a:lnL>
                      <a:noFill/>
                    </a:lnL>
                    <a:lnR>
                      <a:noFill/>
                    </a:lnR>
                    <a:lnT>
                      <a:noFill/>
                    </a:lnT>
                    <a:lnB>
                      <a:noFill/>
                    </a:lnB>
                  </a:tcPr>
                </a:tc>
                <a:tc>
                  <a:txBody>
                    <a:bodyPr/>
                    <a:lstStyle/>
                    <a:p>
                      <a:r>
                        <a:rPr lang="tr-TR" sz="1000"/>
                        <a:t>Anti-Anxiety</a:t>
                      </a:r>
                    </a:p>
                  </a:txBody>
                  <a:tcPr marL="0" marR="0" marT="0" marB="0" anchor="ctr">
                    <a:lnL>
                      <a:noFill/>
                    </a:lnL>
                    <a:lnR>
                      <a:noFill/>
                    </a:lnR>
                    <a:lnT>
                      <a:noFill/>
                    </a:lnT>
                    <a:lnB>
                      <a:noFill/>
                    </a:lnB>
                  </a:tcPr>
                </a:tc>
                <a:extLst>
                  <a:ext uri="{0D108BD9-81ED-4DB2-BD59-A6C34878D82A}">
                    <a16:rowId xmlns:a16="http://schemas.microsoft.com/office/drawing/2014/main" val="4212164660"/>
                  </a:ext>
                </a:extLst>
              </a:tr>
              <a:tr h="147484">
                <a:tc>
                  <a:txBody>
                    <a:bodyPr/>
                    <a:lstStyle/>
                    <a:p>
                      <a:r>
                        <a:rPr lang="tr-TR" sz="1000">
                          <a:effectLst/>
                        </a:rPr>
                        <a:t>Ezetimibe</a:t>
                      </a:r>
                    </a:p>
                  </a:txBody>
                  <a:tcPr marL="0" marR="0" marT="0" marB="0" anchor="ctr">
                    <a:lnL>
                      <a:noFill/>
                    </a:lnL>
                    <a:lnR>
                      <a:noFill/>
                    </a:lnR>
                    <a:lnT>
                      <a:noFill/>
                    </a:lnT>
                    <a:lnB>
                      <a:noFill/>
                    </a:lnB>
                  </a:tcPr>
                </a:tc>
                <a:tc>
                  <a:txBody>
                    <a:bodyPr/>
                    <a:lstStyle/>
                    <a:p>
                      <a:r>
                        <a:rPr lang="tr-TR" sz="1000"/>
                        <a:t>Zetia®</a:t>
                      </a:r>
                    </a:p>
                  </a:txBody>
                  <a:tcPr marL="0" marR="0" marT="0" marB="0" anchor="ctr">
                    <a:lnL>
                      <a:noFill/>
                    </a:lnL>
                    <a:lnR>
                      <a:noFill/>
                    </a:lnR>
                    <a:lnT>
                      <a:noFill/>
                    </a:lnT>
                    <a:lnB>
                      <a:noFill/>
                    </a:lnB>
                  </a:tcPr>
                </a:tc>
                <a:tc>
                  <a:txBody>
                    <a:bodyPr/>
                    <a:lstStyle/>
                    <a:p>
                      <a:r>
                        <a:rPr lang="tr-TR" sz="1000"/>
                        <a:t>Cholesterol</a:t>
                      </a:r>
                    </a:p>
                  </a:txBody>
                  <a:tcPr marL="0" marR="0" marT="0" marB="0" anchor="ctr">
                    <a:lnL>
                      <a:noFill/>
                    </a:lnL>
                    <a:lnR>
                      <a:noFill/>
                    </a:lnR>
                    <a:lnT>
                      <a:noFill/>
                    </a:lnT>
                    <a:lnB>
                      <a:noFill/>
                    </a:lnB>
                  </a:tcPr>
                </a:tc>
                <a:extLst>
                  <a:ext uri="{0D108BD9-81ED-4DB2-BD59-A6C34878D82A}">
                    <a16:rowId xmlns:a16="http://schemas.microsoft.com/office/drawing/2014/main" val="499239365"/>
                  </a:ext>
                </a:extLst>
              </a:tr>
              <a:tr h="147484">
                <a:tc>
                  <a:txBody>
                    <a:bodyPr/>
                    <a:lstStyle/>
                    <a:p>
                      <a:r>
                        <a:rPr lang="tr-TR" sz="1000">
                          <a:effectLst/>
                        </a:rPr>
                        <a:t>Estrogen</a:t>
                      </a:r>
                    </a:p>
                  </a:txBody>
                  <a:tcPr marL="0" marR="0" marT="0" marB="0" anchor="ctr">
                    <a:lnL>
                      <a:noFill/>
                    </a:lnL>
                    <a:lnR>
                      <a:noFill/>
                    </a:lnR>
                    <a:lnT>
                      <a:noFill/>
                    </a:lnT>
                    <a:lnB>
                      <a:noFill/>
                    </a:lnB>
                  </a:tcPr>
                </a:tc>
                <a:tc>
                  <a:txBody>
                    <a:bodyPr/>
                    <a:lstStyle/>
                    <a:p>
                      <a:r>
                        <a:rPr lang="tr-TR" sz="1000"/>
                        <a:t>Premarin®</a:t>
                      </a:r>
                    </a:p>
                  </a:txBody>
                  <a:tcPr marL="0" marR="0" marT="0" marB="0" anchor="ctr">
                    <a:lnL>
                      <a:noFill/>
                    </a:lnL>
                    <a:lnR>
                      <a:noFill/>
                    </a:lnR>
                    <a:lnT>
                      <a:noFill/>
                    </a:lnT>
                    <a:lnB>
                      <a:noFill/>
                    </a:lnB>
                  </a:tcPr>
                </a:tc>
                <a:tc>
                  <a:txBody>
                    <a:bodyPr/>
                    <a:lstStyle/>
                    <a:p>
                      <a:r>
                        <a:rPr lang="tr-TR" sz="1000"/>
                        <a:t>Menopause</a:t>
                      </a:r>
                    </a:p>
                  </a:txBody>
                  <a:tcPr marL="0" marR="0" marT="0" marB="0" anchor="ctr">
                    <a:lnL>
                      <a:noFill/>
                    </a:lnL>
                    <a:lnR>
                      <a:noFill/>
                    </a:lnR>
                    <a:lnT>
                      <a:noFill/>
                    </a:lnT>
                    <a:lnB>
                      <a:noFill/>
                    </a:lnB>
                  </a:tcPr>
                </a:tc>
                <a:extLst>
                  <a:ext uri="{0D108BD9-81ED-4DB2-BD59-A6C34878D82A}">
                    <a16:rowId xmlns:a16="http://schemas.microsoft.com/office/drawing/2014/main" val="2039845300"/>
                  </a:ext>
                </a:extLst>
              </a:tr>
              <a:tr h="147484">
                <a:tc>
                  <a:txBody>
                    <a:bodyPr/>
                    <a:lstStyle/>
                    <a:p>
                      <a:r>
                        <a:rPr lang="tr-TR" sz="1000">
                          <a:effectLst/>
                        </a:rPr>
                        <a:t>Allopurinol</a:t>
                      </a:r>
                    </a:p>
                  </a:txBody>
                  <a:tcPr marL="0" marR="0" marT="0" marB="0" anchor="ctr">
                    <a:lnL>
                      <a:noFill/>
                    </a:lnL>
                    <a:lnR>
                      <a:noFill/>
                    </a:lnR>
                    <a:lnT>
                      <a:noFill/>
                    </a:lnT>
                    <a:lnB>
                      <a:noFill/>
                    </a:lnB>
                  </a:tcPr>
                </a:tc>
                <a:tc>
                  <a:txBody>
                    <a:bodyPr/>
                    <a:lstStyle/>
                    <a:p>
                      <a:r>
                        <a:rPr lang="tr-TR" sz="1000"/>
                        <a:t>Zyloprim®</a:t>
                      </a:r>
                    </a:p>
                  </a:txBody>
                  <a:tcPr marL="0" marR="0" marT="0" marB="0" anchor="ctr">
                    <a:lnL>
                      <a:noFill/>
                    </a:lnL>
                    <a:lnR>
                      <a:noFill/>
                    </a:lnR>
                    <a:lnT>
                      <a:noFill/>
                    </a:lnT>
                    <a:lnB>
                      <a:noFill/>
                    </a:lnB>
                  </a:tcPr>
                </a:tc>
                <a:tc>
                  <a:txBody>
                    <a:bodyPr/>
                    <a:lstStyle/>
                    <a:p>
                      <a:r>
                        <a:rPr lang="tr-TR" sz="1000"/>
                        <a:t>Anti-gout</a:t>
                      </a:r>
                    </a:p>
                  </a:txBody>
                  <a:tcPr marL="0" marR="0" marT="0" marB="0" anchor="ctr">
                    <a:lnL>
                      <a:noFill/>
                    </a:lnL>
                    <a:lnR>
                      <a:noFill/>
                    </a:lnR>
                    <a:lnT>
                      <a:noFill/>
                    </a:lnT>
                    <a:lnB>
                      <a:noFill/>
                    </a:lnB>
                  </a:tcPr>
                </a:tc>
                <a:extLst>
                  <a:ext uri="{0D108BD9-81ED-4DB2-BD59-A6C34878D82A}">
                    <a16:rowId xmlns:a16="http://schemas.microsoft.com/office/drawing/2014/main" val="3724645534"/>
                  </a:ext>
                </a:extLst>
              </a:tr>
              <a:tr h="147484">
                <a:tc>
                  <a:txBody>
                    <a:bodyPr/>
                    <a:lstStyle/>
                    <a:p>
                      <a:r>
                        <a:rPr lang="tr-TR" sz="1000">
                          <a:effectLst/>
                        </a:rPr>
                        <a:t>Penicillin</a:t>
                      </a:r>
                    </a:p>
                  </a:txBody>
                  <a:tcPr marL="0" marR="0" marT="0" marB="0" anchor="ctr">
                    <a:lnL>
                      <a:noFill/>
                    </a:lnL>
                    <a:lnR>
                      <a:noFill/>
                    </a:lnR>
                    <a:lnT>
                      <a:noFill/>
                    </a:lnT>
                    <a:lnB>
                      <a:noFill/>
                    </a:lnB>
                  </a:tcPr>
                </a:tc>
                <a:tc>
                  <a:txBody>
                    <a:bodyPr/>
                    <a:lstStyle/>
                    <a:p>
                      <a:r>
                        <a:rPr lang="tr-TR" sz="1000"/>
                        <a:t>Pen VK®</a:t>
                      </a:r>
                    </a:p>
                  </a:txBody>
                  <a:tcPr marL="0" marR="0" marT="0" marB="0" anchor="ctr">
                    <a:lnL>
                      <a:noFill/>
                    </a:lnL>
                    <a:lnR>
                      <a:noFill/>
                    </a:lnR>
                    <a:lnT>
                      <a:noFill/>
                    </a:lnT>
                    <a:lnB>
                      <a:noFill/>
                    </a:lnB>
                  </a:tcPr>
                </a:tc>
                <a:tc>
                  <a:txBody>
                    <a:bodyPr/>
                    <a:lstStyle/>
                    <a:p>
                      <a:r>
                        <a:rPr lang="tr-TR" sz="1000"/>
                        <a:t>Anti-Biotic</a:t>
                      </a:r>
                    </a:p>
                  </a:txBody>
                  <a:tcPr marL="0" marR="0" marT="0" marB="0" anchor="ctr">
                    <a:lnL>
                      <a:noFill/>
                    </a:lnL>
                    <a:lnR>
                      <a:noFill/>
                    </a:lnR>
                    <a:lnT>
                      <a:noFill/>
                    </a:lnT>
                    <a:lnB>
                      <a:noFill/>
                    </a:lnB>
                  </a:tcPr>
                </a:tc>
                <a:extLst>
                  <a:ext uri="{0D108BD9-81ED-4DB2-BD59-A6C34878D82A}">
                    <a16:rowId xmlns:a16="http://schemas.microsoft.com/office/drawing/2014/main" val="1091162812"/>
                  </a:ext>
                </a:extLst>
              </a:tr>
              <a:tr h="147484">
                <a:tc>
                  <a:txBody>
                    <a:bodyPr/>
                    <a:lstStyle/>
                    <a:p>
                      <a:r>
                        <a:rPr lang="tr-TR" sz="1000">
                          <a:effectLst/>
                        </a:rPr>
                        <a:t>Sitagliptin</a:t>
                      </a:r>
                    </a:p>
                  </a:txBody>
                  <a:tcPr marL="0" marR="0" marT="0" marB="0" anchor="ctr">
                    <a:lnL>
                      <a:noFill/>
                    </a:lnL>
                    <a:lnR>
                      <a:noFill/>
                    </a:lnR>
                    <a:lnT>
                      <a:noFill/>
                    </a:lnT>
                    <a:lnB>
                      <a:noFill/>
                    </a:lnB>
                  </a:tcPr>
                </a:tc>
                <a:tc>
                  <a:txBody>
                    <a:bodyPr/>
                    <a:lstStyle/>
                    <a:p>
                      <a:r>
                        <a:rPr lang="tr-TR" sz="1000"/>
                        <a:t>Januvia®</a:t>
                      </a:r>
                    </a:p>
                  </a:txBody>
                  <a:tcPr marL="0" marR="0" marT="0" marB="0" anchor="ctr">
                    <a:lnL>
                      <a:noFill/>
                    </a:lnL>
                    <a:lnR>
                      <a:noFill/>
                    </a:lnR>
                    <a:lnT>
                      <a:noFill/>
                    </a:lnT>
                    <a:lnB>
                      <a:noFill/>
                    </a:lnB>
                  </a:tcPr>
                </a:tc>
                <a:tc>
                  <a:txBody>
                    <a:bodyPr/>
                    <a:lstStyle/>
                    <a:p>
                      <a:r>
                        <a:rPr lang="tr-TR" sz="1000"/>
                        <a:t>Diabetes</a:t>
                      </a:r>
                    </a:p>
                  </a:txBody>
                  <a:tcPr marL="0" marR="0" marT="0" marB="0" anchor="ctr">
                    <a:lnL>
                      <a:noFill/>
                    </a:lnL>
                    <a:lnR>
                      <a:noFill/>
                    </a:lnR>
                    <a:lnT>
                      <a:noFill/>
                    </a:lnT>
                    <a:lnB>
                      <a:noFill/>
                    </a:lnB>
                  </a:tcPr>
                </a:tc>
                <a:extLst>
                  <a:ext uri="{0D108BD9-81ED-4DB2-BD59-A6C34878D82A}">
                    <a16:rowId xmlns:a16="http://schemas.microsoft.com/office/drawing/2014/main" val="4117425353"/>
                  </a:ext>
                </a:extLst>
              </a:tr>
              <a:tr h="147484">
                <a:tc>
                  <a:txBody>
                    <a:bodyPr/>
                    <a:lstStyle/>
                    <a:p>
                      <a:r>
                        <a:rPr lang="tr-TR" sz="1000">
                          <a:effectLst/>
                        </a:rPr>
                        <a:t>Amitriptyline</a:t>
                      </a:r>
                    </a:p>
                  </a:txBody>
                  <a:tcPr marL="0" marR="0" marT="0" marB="0" anchor="ctr">
                    <a:lnL>
                      <a:noFill/>
                    </a:lnL>
                    <a:lnR>
                      <a:noFill/>
                    </a:lnR>
                    <a:lnT>
                      <a:noFill/>
                    </a:lnT>
                    <a:lnB>
                      <a:noFill/>
                    </a:lnB>
                  </a:tcPr>
                </a:tc>
                <a:tc>
                  <a:txBody>
                    <a:bodyPr/>
                    <a:lstStyle/>
                    <a:p>
                      <a:r>
                        <a:rPr lang="tr-TR" sz="1000"/>
                        <a:t>Elavil®</a:t>
                      </a:r>
                    </a:p>
                  </a:txBody>
                  <a:tcPr marL="0" marR="0" marT="0" marB="0" anchor="ctr">
                    <a:lnL>
                      <a:noFill/>
                    </a:lnL>
                    <a:lnR>
                      <a:noFill/>
                    </a:lnR>
                    <a:lnT>
                      <a:noFill/>
                    </a:lnT>
                    <a:lnB>
                      <a:noFill/>
                    </a:lnB>
                  </a:tcPr>
                </a:tc>
                <a:tc>
                  <a:txBody>
                    <a:bodyPr/>
                    <a:lstStyle/>
                    <a:p>
                      <a:r>
                        <a:rPr lang="tr-TR" sz="1000"/>
                        <a:t>Anti-Depressant</a:t>
                      </a:r>
                    </a:p>
                  </a:txBody>
                  <a:tcPr marL="0" marR="0" marT="0" marB="0" anchor="ctr">
                    <a:lnL>
                      <a:noFill/>
                    </a:lnL>
                    <a:lnR>
                      <a:noFill/>
                    </a:lnR>
                    <a:lnT>
                      <a:noFill/>
                    </a:lnT>
                    <a:lnB>
                      <a:noFill/>
                    </a:lnB>
                  </a:tcPr>
                </a:tc>
                <a:extLst>
                  <a:ext uri="{0D108BD9-81ED-4DB2-BD59-A6C34878D82A}">
                    <a16:rowId xmlns:a16="http://schemas.microsoft.com/office/drawing/2014/main" val="2460223295"/>
                  </a:ext>
                </a:extLst>
              </a:tr>
              <a:tr h="147484">
                <a:tc>
                  <a:txBody>
                    <a:bodyPr/>
                    <a:lstStyle/>
                    <a:p>
                      <a:r>
                        <a:rPr lang="tr-TR" sz="1000">
                          <a:effectLst/>
                        </a:rPr>
                        <a:t>Clonidine</a:t>
                      </a:r>
                    </a:p>
                  </a:txBody>
                  <a:tcPr marL="0" marR="0" marT="0" marB="0" anchor="ctr">
                    <a:lnL>
                      <a:noFill/>
                    </a:lnL>
                    <a:lnR>
                      <a:noFill/>
                    </a:lnR>
                    <a:lnT>
                      <a:noFill/>
                    </a:lnT>
                    <a:lnB>
                      <a:noFill/>
                    </a:lnB>
                  </a:tcPr>
                </a:tc>
                <a:tc>
                  <a:txBody>
                    <a:bodyPr/>
                    <a:lstStyle/>
                    <a:p>
                      <a:r>
                        <a:rPr lang="tr-TR" sz="1000"/>
                        <a:t>Catapres®</a:t>
                      </a:r>
                    </a:p>
                  </a:txBody>
                  <a:tcPr marL="0" marR="0" marT="0" marB="0" anchor="ctr">
                    <a:lnL>
                      <a:noFill/>
                    </a:lnL>
                    <a:lnR>
                      <a:noFill/>
                    </a:lnR>
                    <a:lnT>
                      <a:noFill/>
                    </a:lnT>
                    <a:lnB>
                      <a:noFill/>
                    </a:lnB>
                  </a:tcPr>
                </a:tc>
                <a:tc>
                  <a:txBody>
                    <a:bodyPr/>
                    <a:lstStyle/>
                    <a:p>
                      <a:r>
                        <a:rPr lang="tr-TR" sz="1000"/>
                        <a:t>Hypertension</a:t>
                      </a:r>
                    </a:p>
                  </a:txBody>
                  <a:tcPr marL="0" marR="0" marT="0" marB="0" anchor="ctr">
                    <a:lnL>
                      <a:noFill/>
                    </a:lnL>
                    <a:lnR>
                      <a:noFill/>
                    </a:lnR>
                    <a:lnT>
                      <a:noFill/>
                    </a:lnT>
                    <a:lnB>
                      <a:noFill/>
                    </a:lnB>
                  </a:tcPr>
                </a:tc>
                <a:extLst>
                  <a:ext uri="{0D108BD9-81ED-4DB2-BD59-A6C34878D82A}">
                    <a16:rowId xmlns:a16="http://schemas.microsoft.com/office/drawing/2014/main" val="2583889223"/>
                  </a:ext>
                </a:extLst>
              </a:tr>
              <a:tr h="147484">
                <a:tc>
                  <a:txBody>
                    <a:bodyPr/>
                    <a:lstStyle/>
                    <a:p>
                      <a:r>
                        <a:rPr lang="tr-TR" sz="1000">
                          <a:effectLst/>
                        </a:rPr>
                        <a:t>Latanoprost</a:t>
                      </a:r>
                    </a:p>
                  </a:txBody>
                  <a:tcPr marL="0" marR="0" marT="0" marB="0" anchor="ctr">
                    <a:lnL>
                      <a:noFill/>
                    </a:lnL>
                    <a:lnR>
                      <a:noFill/>
                    </a:lnR>
                    <a:lnT>
                      <a:noFill/>
                    </a:lnT>
                    <a:lnB>
                      <a:noFill/>
                    </a:lnB>
                  </a:tcPr>
                </a:tc>
                <a:tc>
                  <a:txBody>
                    <a:bodyPr/>
                    <a:lstStyle/>
                    <a:p>
                      <a:r>
                        <a:rPr lang="tr-TR" sz="1000"/>
                        <a:t>Xalatan®</a:t>
                      </a:r>
                    </a:p>
                  </a:txBody>
                  <a:tcPr marL="0" marR="0" marT="0" marB="0" anchor="ctr">
                    <a:lnL>
                      <a:noFill/>
                    </a:lnL>
                    <a:lnR>
                      <a:noFill/>
                    </a:lnR>
                    <a:lnT>
                      <a:noFill/>
                    </a:lnT>
                    <a:lnB>
                      <a:noFill/>
                    </a:lnB>
                  </a:tcPr>
                </a:tc>
                <a:tc>
                  <a:txBody>
                    <a:bodyPr/>
                    <a:lstStyle/>
                    <a:p>
                      <a:r>
                        <a:rPr lang="tr-TR" sz="1000"/>
                        <a:t>Glaucoma</a:t>
                      </a:r>
                    </a:p>
                  </a:txBody>
                  <a:tcPr marL="0" marR="0" marT="0" marB="0" anchor="ctr">
                    <a:lnL>
                      <a:noFill/>
                    </a:lnL>
                    <a:lnR>
                      <a:noFill/>
                    </a:lnR>
                    <a:lnT>
                      <a:noFill/>
                    </a:lnT>
                    <a:lnB>
                      <a:noFill/>
                    </a:lnB>
                  </a:tcPr>
                </a:tc>
                <a:extLst>
                  <a:ext uri="{0D108BD9-81ED-4DB2-BD59-A6C34878D82A}">
                    <a16:rowId xmlns:a16="http://schemas.microsoft.com/office/drawing/2014/main" val="870467057"/>
                  </a:ext>
                </a:extLst>
              </a:tr>
              <a:tr h="294968">
                <a:tc>
                  <a:txBody>
                    <a:bodyPr/>
                    <a:lstStyle/>
                    <a:p>
                      <a:r>
                        <a:rPr lang="tr-TR" sz="1000">
                          <a:effectLst/>
                        </a:rPr>
                        <a:t>Lisdexamfetamine</a:t>
                      </a:r>
                    </a:p>
                  </a:txBody>
                  <a:tcPr marL="0" marR="0" marT="0" marB="0" anchor="ctr">
                    <a:lnL>
                      <a:noFill/>
                    </a:lnL>
                    <a:lnR>
                      <a:noFill/>
                    </a:lnR>
                    <a:lnT>
                      <a:noFill/>
                    </a:lnT>
                    <a:lnB>
                      <a:noFill/>
                    </a:lnB>
                  </a:tcPr>
                </a:tc>
                <a:tc>
                  <a:txBody>
                    <a:bodyPr/>
                    <a:lstStyle/>
                    <a:p>
                      <a:r>
                        <a:rPr lang="tr-TR" sz="1000"/>
                        <a:t>Vyvanse®</a:t>
                      </a:r>
                    </a:p>
                  </a:txBody>
                  <a:tcPr marL="0" marR="0" marT="0" marB="0" anchor="ctr">
                    <a:lnL>
                      <a:noFill/>
                    </a:lnL>
                    <a:lnR>
                      <a:noFill/>
                    </a:lnR>
                    <a:lnT>
                      <a:noFill/>
                    </a:lnT>
                    <a:lnB>
                      <a:noFill/>
                    </a:lnB>
                  </a:tcPr>
                </a:tc>
                <a:tc>
                  <a:txBody>
                    <a:bodyPr/>
                    <a:lstStyle/>
                    <a:p>
                      <a:r>
                        <a:rPr lang="tr-TR" sz="1000"/>
                        <a:t>A.D.H.D.</a:t>
                      </a:r>
                    </a:p>
                  </a:txBody>
                  <a:tcPr marL="0" marR="0" marT="0" marB="0" anchor="ctr">
                    <a:lnL>
                      <a:noFill/>
                    </a:lnL>
                    <a:lnR>
                      <a:noFill/>
                    </a:lnR>
                    <a:lnT>
                      <a:noFill/>
                    </a:lnT>
                    <a:lnB>
                      <a:noFill/>
                    </a:lnB>
                  </a:tcPr>
                </a:tc>
                <a:extLst>
                  <a:ext uri="{0D108BD9-81ED-4DB2-BD59-A6C34878D82A}">
                    <a16:rowId xmlns:a16="http://schemas.microsoft.com/office/drawing/2014/main" val="2250466219"/>
                  </a:ext>
                </a:extLst>
              </a:tr>
              <a:tr h="147484">
                <a:tc>
                  <a:txBody>
                    <a:bodyPr/>
                    <a:lstStyle/>
                    <a:p>
                      <a:r>
                        <a:rPr lang="tr-TR" sz="1000">
                          <a:effectLst/>
                        </a:rPr>
                        <a:t>Niacin</a:t>
                      </a:r>
                    </a:p>
                  </a:txBody>
                  <a:tcPr marL="0" marR="0" marT="0" marB="0" anchor="ctr">
                    <a:lnL>
                      <a:noFill/>
                    </a:lnL>
                    <a:lnR>
                      <a:noFill/>
                    </a:lnR>
                    <a:lnT>
                      <a:noFill/>
                    </a:lnT>
                    <a:lnB>
                      <a:noFill/>
                    </a:lnB>
                  </a:tcPr>
                </a:tc>
                <a:tc>
                  <a:txBody>
                    <a:bodyPr/>
                    <a:lstStyle/>
                    <a:p>
                      <a:r>
                        <a:rPr lang="tr-TR" sz="1000"/>
                        <a:t>Niaspan®</a:t>
                      </a:r>
                    </a:p>
                  </a:txBody>
                  <a:tcPr marL="0" marR="0" marT="0" marB="0" anchor="ctr">
                    <a:lnL>
                      <a:noFill/>
                    </a:lnL>
                    <a:lnR>
                      <a:noFill/>
                    </a:lnR>
                    <a:lnT>
                      <a:noFill/>
                    </a:lnT>
                    <a:lnB>
                      <a:noFill/>
                    </a:lnB>
                  </a:tcPr>
                </a:tc>
                <a:tc>
                  <a:txBody>
                    <a:bodyPr/>
                    <a:lstStyle/>
                    <a:p>
                      <a:r>
                        <a:rPr lang="tr-TR" sz="1000"/>
                        <a:t>Cholesterol</a:t>
                      </a:r>
                    </a:p>
                  </a:txBody>
                  <a:tcPr marL="0" marR="0" marT="0" marB="0" anchor="ctr">
                    <a:lnL>
                      <a:noFill/>
                    </a:lnL>
                    <a:lnR>
                      <a:noFill/>
                    </a:lnR>
                    <a:lnT>
                      <a:noFill/>
                    </a:lnT>
                    <a:lnB>
                      <a:noFill/>
                    </a:lnB>
                  </a:tcPr>
                </a:tc>
                <a:extLst>
                  <a:ext uri="{0D108BD9-81ED-4DB2-BD59-A6C34878D82A}">
                    <a16:rowId xmlns:a16="http://schemas.microsoft.com/office/drawing/2014/main" val="670322849"/>
                  </a:ext>
                </a:extLst>
              </a:tr>
              <a:tr h="147484">
                <a:tc>
                  <a:txBody>
                    <a:bodyPr/>
                    <a:lstStyle/>
                    <a:p>
                      <a:r>
                        <a:rPr lang="tr-TR" sz="1000">
                          <a:effectLst/>
                        </a:rPr>
                        <a:t>Naproxen</a:t>
                      </a:r>
                    </a:p>
                  </a:txBody>
                  <a:tcPr marL="0" marR="0" marT="0" marB="0" anchor="ctr">
                    <a:lnL>
                      <a:noFill/>
                    </a:lnL>
                    <a:lnR>
                      <a:noFill/>
                    </a:lnR>
                    <a:lnT>
                      <a:noFill/>
                    </a:lnT>
                    <a:lnB>
                      <a:noFill/>
                    </a:lnB>
                  </a:tcPr>
                </a:tc>
                <a:tc>
                  <a:txBody>
                    <a:bodyPr/>
                    <a:lstStyle/>
                    <a:p>
                      <a:r>
                        <a:rPr lang="tr-TR" sz="1000"/>
                        <a:t>Aleve®</a:t>
                      </a:r>
                    </a:p>
                  </a:txBody>
                  <a:tcPr marL="0" marR="0" marT="0" marB="0" anchor="ctr">
                    <a:lnL>
                      <a:noFill/>
                    </a:lnL>
                    <a:lnR>
                      <a:noFill/>
                    </a:lnR>
                    <a:lnT>
                      <a:noFill/>
                    </a:lnT>
                    <a:lnB>
                      <a:noFill/>
                    </a:lnB>
                  </a:tcPr>
                </a:tc>
                <a:tc>
                  <a:txBody>
                    <a:bodyPr/>
                    <a:lstStyle/>
                    <a:p>
                      <a:r>
                        <a:rPr lang="tr-TR" sz="1000"/>
                        <a:t>N.S.A.I.D.</a:t>
                      </a:r>
                    </a:p>
                  </a:txBody>
                  <a:tcPr marL="0" marR="0" marT="0" marB="0" anchor="ctr">
                    <a:lnL>
                      <a:noFill/>
                    </a:lnL>
                    <a:lnR>
                      <a:noFill/>
                    </a:lnR>
                    <a:lnT>
                      <a:noFill/>
                    </a:lnT>
                    <a:lnB>
                      <a:noFill/>
                    </a:lnB>
                  </a:tcPr>
                </a:tc>
                <a:extLst>
                  <a:ext uri="{0D108BD9-81ED-4DB2-BD59-A6C34878D82A}">
                    <a16:rowId xmlns:a16="http://schemas.microsoft.com/office/drawing/2014/main" val="388257059"/>
                  </a:ext>
                </a:extLst>
              </a:tr>
              <a:tr h="147484">
                <a:tc>
                  <a:txBody>
                    <a:bodyPr/>
                    <a:lstStyle/>
                    <a:p>
                      <a:r>
                        <a:rPr lang="tr-TR" sz="1000">
                          <a:effectLst/>
                        </a:rPr>
                        <a:t>Dexlansoprazole</a:t>
                      </a:r>
                    </a:p>
                  </a:txBody>
                  <a:tcPr marL="0" marR="0" marT="0" marB="0" anchor="ctr">
                    <a:lnL>
                      <a:noFill/>
                    </a:lnL>
                    <a:lnR>
                      <a:noFill/>
                    </a:lnR>
                    <a:lnT>
                      <a:noFill/>
                    </a:lnT>
                    <a:lnB>
                      <a:noFill/>
                    </a:lnB>
                  </a:tcPr>
                </a:tc>
                <a:tc>
                  <a:txBody>
                    <a:bodyPr/>
                    <a:lstStyle/>
                    <a:p>
                      <a:r>
                        <a:rPr lang="tr-TR" sz="1000"/>
                        <a:t>Dexilant®</a:t>
                      </a:r>
                    </a:p>
                  </a:txBody>
                  <a:tcPr marL="0" marR="0" marT="0" marB="0" anchor="ctr">
                    <a:lnL>
                      <a:noFill/>
                    </a:lnL>
                    <a:lnR>
                      <a:noFill/>
                    </a:lnR>
                    <a:lnT>
                      <a:noFill/>
                    </a:lnT>
                    <a:lnB>
                      <a:noFill/>
                    </a:lnB>
                  </a:tcPr>
                </a:tc>
                <a:tc>
                  <a:txBody>
                    <a:bodyPr/>
                    <a:lstStyle/>
                    <a:p>
                      <a:r>
                        <a:rPr lang="tr-TR" sz="1000"/>
                        <a:t>G.E.R.D.</a:t>
                      </a:r>
                    </a:p>
                  </a:txBody>
                  <a:tcPr marL="0" marR="0" marT="0" marB="0" anchor="ctr">
                    <a:lnL>
                      <a:noFill/>
                    </a:lnL>
                    <a:lnR>
                      <a:noFill/>
                    </a:lnR>
                    <a:lnT>
                      <a:noFill/>
                    </a:lnT>
                    <a:lnB>
                      <a:noFill/>
                    </a:lnB>
                  </a:tcPr>
                </a:tc>
                <a:extLst>
                  <a:ext uri="{0D108BD9-81ED-4DB2-BD59-A6C34878D82A}">
                    <a16:rowId xmlns:a16="http://schemas.microsoft.com/office/drawing/2014/main" val="3721363457"/>
                  </a:ext>
                </a:extLst>
              </a:tr>
              <a:tr h="147484">
                <a:tc>
                  <a:txBody>
                    <a:bodyPr/>
                    <a:lstStyle/>
                    <a:p>
                      <a:r>
                        <a:rPr lang="tr-TR" sz="1000">
                          <a:effectLst/>
                        </a:rPr>
                        <a:t>Glyburide</a:t>
                      </a:r>
                    </a:p>
                  </a:txBody>
                  <a:tcPr marL="0" marR="0" marT="0" marB="0" anchor="ctr">
                    <a:lnL>
                      <a:noFill/>
                    </a:lnL>
                    <a:lnR>
                      <a:noFill/>
                    </a:lnR>
                    <a:lnT>
                      <a:noFill/>
                    </a:lnT>
                    <a:lnB>
                      <a:noFill/>
                    </a:lnB>
                  </a:tcPr>
                </a:tc>
                <a:tc>
                  <a:txBody>
                    <a:bodyPr/>
                    <a:lstStyle/>
                    <a:p>
                      <a:r>
                        <a:rPr lang="tr-TR" sz="1000"/>
                        <a:t>Diabeta®</a:t>
                      </a:r>
                    </a:p>
                  </a:txBody>
                  <a:tcPr marL="0" marR="0" marT="0" marB="0" anchor="ctr">
                    <a:lnL>
                      <a:noFill/>
                    </a:lnL>
                    <a:lnR>
                      <a:noFill/>
                    </a:lnR>
                    <a:lnT>
                      <a:noFill/>
                    </a:lnT>
                    <a:lnB>
                      <a:noFill/>
                    </a:lnB>
                  </a:tcPr>
                </a:tc>
                <a:tc>
                  <a:txBody>
                    <a:bodyPr/>
                    <a:lstStyle/>
                    <a:p>
                      <a:r>
                        <a:rPr lang="tr-TR" sz="1000"/>
                        <a:t>Diabetes</a:t>
                      </a:r>
                    </a:p>
                  </a:txBody>
                  <a:tcPr marL="0" marR="0" marT="0" marB="0" anchor="ctr">
                    <a:lnL>
                      <a:noFill/>
                    </a:lnL>
                    <a:lnR>
                      <a:noFill/>
                    </a:lnR>
                    <a:lnT>
                      <a:noFill/>
                    </a:lnT>
                    <a:lnB>
                      <a:noFill/>
                    </a:lnB>
                  </a:tcPr>
                </a:tc>
                <a:extLst>
                  <a:ext uri="{0D108BD9-81ED-4DB2-BD59-A6C34878D82A}">
                    <a16:rowId xmlns:a16="http://schemas.microsoft.com/office/drawing/2014/main" val="2183108871"/>
                  </a:ext>
                </a:extLst>
              </a:tr>
              <a:tr h="147484">
                <a:tc>
                  <a:txBody>
                    <a:bodyPr/>
                    <a:lstStyle/>
                    <a:p>
                      <a:r>
                        <a:rPr lang="tr-TR" sz="1000">
                          <a:effectLst/>
                        </a:rPr>
                        <a:t>Olanzapine</a:t>
                      </a:r>
                    </a:p>
                  </a:txBody>
                  <a:tcPr marL="0" marR="0" marT="0" marB="0" anchor="ctr">
                    <a:lnL>
                      <a:noFill/>
                    </a:lnL>
                    <a:lnR>
                      <a:noFill/>
                    </a:lnR>
                    <a:lnT>
                      <a:noFill/>
                    </a:lnT>
                    <a:lnB>
                      <a:noFill/>
                    </a:lnB>
                  </a:tcPr>
                </a:tc>
                <a:tc>
                  <a:txBody>
                    <a:bodyPr/>
                    <a:lstStyle/>
                    <a:p>
                      <a:r>
                        <a:rPr lang="tr-TR" sz="1000"/>
                        <a:t>Zyprexa®</a:t>
                      </a:r>
                    </a:p>
                  </a:txBody>
                  <a:tcPr marL="0" marR="0" marT="0" marB="0" anchor="ctr">
                    <a:lnL>
                      <a:noFill/>
                    </a:lnL>
                    <a:lnR>
                      <a:noFill/>
                    </a:lnR>
                    <a:lnT>
                      <a:noFill/>
                    </a:lnT>
                    <a:lnB>
                      <a:noFill/>
                    </a:lnB>
                  </a:tcPr>
                </a:tc>
                <a:tc>
                  <a:txBody>
                    <a:bodyPr/>
                    <a:lstStyle/>
                    <a:p>
                      <a:r>
                        <a:rPr lang="tr-TR" sz="1000"/>
                        <a:t>Anti-Psychotic</a:t>
                      </a:r>
                    </a:p>
                  </a:txBody>
                  <a:tcPr marL="0" marR="0" marT="0" marB="0" anchor="ctr">
                    <a:lnL>
                      <a:noFill/>
                    </a:lnL>
                    <a:lnR>
                      <a:noFill/>
                    </a:lnR>
                    <a:lnT>
                      <a:noFill/>
                    </a:lnT>
                    <a:lnB>
                      <a:noFill/>
                    </a:lnB>
                  </a:tcPr>
                </a:tc>
                <a:extLst>
                  <a:ext uri="{0D108BD9-81ED-4DB2-BD59-A6C34878D82A}">
                    <a16:rowId xmlns:a16="http://schemas.microsoft.com/office/drawing/2014/main" val="2002814849"/>
                  </a:ext>
                </a:extLst>
              </a:tr>
              <a:tr h="147484">
                <a:tc>
                  <a:txBody>
                    <a:bodyPr/>
                    <a:lstStyle/>
                    <a:p>
                      <a:r>
                        <a:rPr lang="tr-TR" sz="1000">
                          <a:effectLst/>
                        </a:rPr>
                        <a:t>Tolterodine</a:t>
                      </a:r>
                    </a:p>
                  </a:txBody>
                  <a:tcPr marL="0" marR="0" marT="0" marB="0" anchor="ctr">
                    <a:lnL>
                      <a:noFill/>
                    </a:lnL>
                    <a:lnR>
                      <a:noFill/>
                    </a:lnR>
                    <a:lnT>
                      <a:noFill/>
                    </a:lnT>
                    <a:lnB>
                      <a:noFill/>
                    </a:lnB>
                  </a:tcPr>
                </a:tc>
                <a:tc>
                  <a:txBody>
                    <a:bodyPr/>
                    <a:lstStyle/>
                    <a:p>
                      <a:r>
                        <a:rPr lang="tr-TR" sz="1000"/>
                        <a:t>Detrol®</a:t>
                      </a:r>
                    </a:p>
                  </a:txBody>
                  <a:tcPr marL="0" marR="0" marT="0" marB="0" anchor="ctr">
                    <a:lnL>
                      <a:noFill/>
                    </a:lnL>
                    <a:lnR>
                      <a:noFill/>
                    </a:lnR>
                    <a:lnT>
                      <a:noFill/>
                    </a:lnT>
                    <a:lnB>
                      <a:noFill/>
                    </a:lnB>
                  </a:tcPr>
                </a:tc>
                <a:tc>
                  <a:txBody>
                    <a:bodyPr/>
                    <a:lstStyle/>
                    <a:p>
                      <a:r>
                        <a:rPr lang="tr-TR" sz="1000"/>
                        <a:t>Incontinence</a:t>
                      </a:r>
                    </a:p>
                  </a:txBody>
                  <a:tcPr marL="0" marR="0" marT="0" marB="0" anchor="ctr">
                    <a:lnL>
                      <a:noFill/>
                    </a:lnL>
                    <a:lnR>
                      <a:noFill/>
                    </a:lnR>
                    <a:lnT>
                      <a:noFill/>
                    </a:lnT>
                    <a:lnB>
                      <a:noFill/>
                    </a:lnB>
                  </a:tcPr>
                </a:tc>
                <a:extLst>
                  <a:ext uri="{0D108BD9-81ED-4DB2-BD59-A6C34878D82A}">
                    <a16:rowId xmlns:a16="http://schemas.microsoft.com/office/drawing/2014/main" val="817583664"/>
                  </a:ext>
                </a:extLst>
              </a:tr>
              <a:tr h="147484">
                <a:tc>
                  <a:txBody>
                    <a:bodyPr/>
                    <a:lstStyle/>
                    <a:p>
                      <a:r>
                        <a:rPr lang="tr-TR" sz="1000">
                          <a:effectLst/>
                        </a:rPr>
                        <a:t>Ranitidine</a:t>
                      </a:r>
                    </a:p>
                  </a:txBody>
                  <a:tcPr marL="0" marR="0" marT="0" marB="0" anchor="ctr">
                    <a:lnL>
                      <a:noFill/>
                    </a:lnL>
                    <a:lnR>
                      <a:noFill/>
                    </a:lnR>
                    <a:lnT>
                      <a:noFill/>
                    </a:lnT>
                    <a:lnB>
                      <a:noFill/>
                    </a:lnB>
                  </a:tcPr>
                </a:tc>
                <a:tc>
                  <a:txBody>
                    <a:bodyPr/>
                    <a:lstStyle/>
                    <a:p>
                      <a:r>
                        <a:rPr lang="tr-TR" sz="1000"/>
                        <a:t>Zantac®</a:t>
                      </a:r>
                    </a:p>
                  </a:txBody>
                  <a:tcPr marL="0" marR="0" marT="0" marB="0" anchor="ctr">
                    <a:lnL>
                      <a:noFill/>
                    </a:lnL>
                    <a:lnR>
                      <a:noFill/>
                    </a:lnR>
                    <a:lnT>
                      <a:noFill/>
                    </a:lnT>
                    <a:lnB>
                      <a:noFill/>
                    </a:lnB>
                  </a:tcPr>
                </a:tc>
                <a:tc>
                  <a:txBody>
                    <a:bodyPr/>
                    <a:lstStyle/>
                    <a:p>
                      <a:r>
                        <a:rPr lang="tr-TR" sz="1000"/>
                        <a:t>G.E.R.D.</a:t>
                      </a:r>
                    </a:p>
                  </a:txBody>
                  <a:tcPr marL="0" marR="0" marT="0" marB="0" anchor="ctr">
                    <a:lnL>
                      <a:noFill/>
                    </a:lnL>
                    <a:lnR>
                      <a:noFill/>
                    </a:lnR>
                    <a:lnT>
                      <a:noFill/>
                    </a:lnT>
                    <a:lnB>
                      <a:noFill/>
                    </a:lnB>
                  </a:tcPr>
                </a:tc>
                <a:extLst>
                  <a:ext uri="{0D108BD9-81ED-4DB2-BD59-A6C34878D82A}">
                    <a16:rowId xmlns:a16="http://schemas.microsoft.com/office/drawing/2014/main" val="1400802612"/>
                  </a:ext>
                </a:extLst>
              </a:tr>
              <a:tr h="147484">
                <a:tc>
                  <a:txBody>
                    <a:bodyPr/>
                    <a:lstStyle/>
                    <a:p>
                      <a:r>
                        <a:rPr lang="tr-TR" sz="1000">
                          <a:effectLst/>
                        </a:rPr>
                        <a:t>Famotidine</a:t>
                      </a:r>
                    </a:p>
                  </a:txBody>
                  <a:tcPr marL="0" marR="0" marT="0" marB="0" anchor="ctr">
                    <a:lnL>
                      <a:noFill/>
                    </a:lnL>
                    <a:lnR>
                      <a:noFill/>
                    </a:lnR>
                    <a:lnT>
                      <a:noFill/>
                    </a:lnT>
                    <a:lnB>
                      <a:noFill/>
                    </a:lnB>
                  </a:tcPr>
                </a:tc>
                <a:tc>
                  <a:txBody>
                    <a:bodyPr/>
                    <a:lstStyle/>
                    <a:p>
                      <a:r>
                        <a:rPr lang="tr-TR" sz="1000"/>
                        <a:t>Pepcid®</a:t>
                      </a:r>
                    </a:p>
                  </a:txBody>
                  <a:tcPr marL="0" marR="0" marT="0" marB="0" anchor="ctr">
                    <a:lnL>
                      <a:noFill/>
                    </a:lnL>
                    <a:lnR>
                      <a:noFill/>
                    </a:lnR>
                    <a:lnT>
                      <a:noFill/>
                    </a:lnT>
                    <a:lnB>
                      <a:noFill/>
                    </a:lnB>
                  </a:tcPr>
                </a:tc>
                <a:tc>
                  <a:txBody>
                    <a:bodyPr/>
                    <a:lstStyle/>
                    <a:p>
                      <a:r>
                        <a:rPr lang="tr-TR" sz="1000"/>
                        <a:t>G.E.R.D.</a:t>
                      </a:r>
                    </a:p>
                  </a:txBody>
                  <a:tcPr marL="0" marR="0" marT="0" marB="0" anchor="ctr">
                    <a:lnL>
                      <a:noFill/>
                    </a:lnL>
                    <a:lnR>
                      <a:noFill/>
                    </a:lnR>
                    <a:lnT>
                      <a:noFill/>
                    </a:lnT>
                    <a:lnB>
                      <a:noFill/>
                    </a:lnB>
                  </a:tcPr>
                </a:tc>
                <a:extLst>
                  <a:ext uri="{0D108BD9-81ED-4DB2-BD59-A6C34878D82A}">
                    <a16:rowId xmlns:a16="http://schemas.microsoft.com/office/drawing/2014/main" val="4051502832"/>
                  </a:ext>
                </a:extLst>
              </a:tr>
              <a:tr h="147484">
                <a:tc>
                  <a:txBody>
                    <a:bodyPr/>
                    <a:lstStyle/>
                    <a:p>
                      <a:r>
                        <a:rPr lang="tr-TR" sz="1000">
                          <a:effectLst/>
                        </a:rPr>
                        <a:t>Diltiazem</a:t>
                      </a:r>
                    </a:p>
                  </a:txBody>
                  <a:tcPr marL="0" marR="0" marT="0" marB="0" anchor="ctr">
                    <a:lnL>
                      <a:noFill/>
                    </a:lnL>
                    <a:lnR>
                      <a:noFill/>
                    </a:lnR>
                    <a:lnT>
                      <a:noFill/>
                    </a:lnT>
                    <a:lnB>
                      <a:noFill/>
                    </a:lnB>
                  </a:tcPr>
                </a:tc>
                <a:tc>
                  <a:txBody>
                    <a:bodyPr/>
                    <a:lstStyle/>
                    <a:p>
                      <a:r>
                        <a:rPr lang="tr-TR" sz="1000"/>
                        <a:t>Cardizem®</a:t>
                      </a:r>
                    </a:p>
                  </a:txBody>
                  <a:tcPr marL="0" marR="0" marT="0" marB="0" anchor="ctr">
                    <a:lnL>
                      <a:noFill/>
                    </a:lnL>
                    <a:lnR>
                      <a:noFill/>
                    </a:lnR>
                    <a:lnT>
                      <a:noFill/>
                    </a:lnT>
                    <a:lnB>
                      <a:noFill/>
                    </a:lnB>
                  </a:tcPr>
                </a:tc>
                <a:tc>
                  <a:txBody>
                    <a:bodyPr/>
                    <a:lstStyle/>
                    <a:p>
                      <a:r>
                        <a:rPr lang="tr-TR" sz="1000"/>
                        <a:t>Hypertension</a:t>
                      </a:r>
                    </a:p>
                  </a:txBody>
                  <a:tcPr marL="0" marR="0" marT="0" marB="0" anchor="ctr">
                    <a:lnL>
                      <a:noFill/>
                    </a:lnL>
                    <a:lnR>
                      <a:noFill/>
                    </a:lnR>
                    <a:lnT>
                      <a:noFill/>
                    </a:lnT>
                    <a:lnB>
                      <a:noFill/>
                    </a:lnB>
                  </a:tcPr>
                </a:tc>
                <a:extLst>
                  <a:ext uri="{0D108BD9-81ED-4DB2-BD59-A6C34878D82A}">
                    <a16:rowId xmlns:a16="http://schemas.microsoft.com/office/drawing/2014/main" val="3011824778"/>
                  </a:ext>
                </a:extLst>
              </a:tr>
              <a:tr h="294968">
                <a:tc>
                  <a:txBody>
                    <a:bodyPr/>
                    <a:lstStyle/>
                    <a:p>
                      <a:r>
                        <a:rPr lang="tr-TR" sz="1000">
                          <a:effectLst/>
                        </a:rPr>
                        <a:t>Insulin Glargine</a:t>
                      </a:r>
                    </a:p>
                  </a:txBody>
                  <a:tcPr marL="0" marR="0" marT="0" marB="0" anchor="ctr">
                    <a:lnL>
                      <a:noFill/>
                    </a:lnL>
                    <a:lnR>
                      <a:noFill/>
                    </a:lnR>
                    <a:lnT>
                      <a:noFill/>
                    </a:lnT>
                    <a:lnB>
                      <a:noFill/>
                    </a:lnB>
                  </a:tcPr>
                </a:tc>
                <a:tc>
                  <a:txBody>
                    <a:bodyPr/>
                    <a:lstStyle/>
                    <a:p>
                      <a:r>
                        <a:rPr lang="tr-TR" sz="1000"/>
                        <a:t>Lantus®</a:t>
                      </a:r>
                    </a:p>
                  </a:txBody>
                  <a:tcPr marL="0" marR="0" marT="0" marB="0" anchor="ctr">
                    <a:lnL>
                      <a:noFill/>
                    </a:lnL>
                    <a:lnR>
                      <a:noFill/>
                    </a:lnR>
                    <a:lnT>
                      <a:noFill/>
                    </a:lnT>
                    <a:lnB>
                      <a:noFill/>
                    </a:lnB>
                  </a:tcPr>
                </a:tc>
                <a:tc>
                  <a:txBody>
                    <a:bodyPr/>
                    <a:lstStyle/>
                    <a:p>
                      <a:r>
                        <a:rPr lang="tr-TR" sz="1000"/>
                        <a:t>Long-Acting Insulin</a:t>
                      </a:r>
                    </a:p>
                  </a:txBody>
                  <a:tcPr marL="0" marR="0" marT="0" marB="0" anchor="ctr">
                    <a:lnL>
                      <a:noFill/>
                    </a:lnL>
                    <a:lnR>
                      <a:noFill/>
                    </a:lnR>
                    <a:lnT>
                      <a:noFill/>
                    </a:lnT>
                    <a:lnB>
                      <a:noFill/>
                    </a:lnB>
                  </a:tcPr>
                </a:tc>
                <a:extLst>
                  <a:ext uri="{0D108BD9-81ED-4DB2-BD59-A6C34878D82A}">
                    <a16:rowId xmlns:a16="http://schemas.microsoft.com/office/drawing/2014/main" val="2147033418"/>
                  </a:ext>
                </a:extLst>
              </a:tr>
              <a:tr h="294968">
                <a:tc>
                  <a:txBody>
                    <a:bodyPr/>
                    <a:lstStyle/>
                    <a:p>
                      <a:r>
                        <a:rPr lang="tr-TR" sz="1000">
                          <a:effectLst/>
                        </a:rPr>
                        <a:t>Thyroid</a:t>
                      </a:r>
                    </a:p>
                  </a:txBody>
                  <a:tcPr marL="0" marR="0" marT="0" marB="0" anchor="ctr">
                    <a:lnL>
                      <a:noFill/>
                    </a:lnL>
                    <a:lnR>
                      <a:noFill/>
                    </a:lnR>
                    <a:lnT>
                      <a:noFill/>
                    </a:lnT>
                    <a:lnB>
                      <a:noFill/>
                    </a:lnB>
                  </a:tcPr>
                </a:tc>
                <a:tc>
                  <a:txBody>
                    <a:bodyPr/>
                    <a:lstStyle/>
                    <a:p>
                      <a:r>
                        <a:rPr lang="tr-TR" sz="1000"/>
                        <a:t>Armour Thyroid®</a:t>
                      </a:r>
                    </a:p>
                  </a:txBody>
                  <a:tcPr marL="0" marR="0" marT="0" marB="0" anchor="ctr">
                    <a:lnL>
                      <a:noFill/>
                    </a:lnL>
                    <a:lnR>
                      <a:noFill/>
                    </a:lnR>
                    <a:lnT>
                      <a:noFill/>
                    </a:lnT>
                    <a:lnB>
                      <a:noFill/>
                    </a:lnB>
                  </a:tcPr>
                </a:tc>
                <a:tc>
                  <a:txBody>
                    <a:bodyPr/>
                    <a:lstStyle/>
                    <a:p>
                      <a:r>
                        <a:rPr lang="tr-TR" sz="1000" dirty="0" err="1"/>
                        <a:t>Thyroid</a:t>
                      </a:r>
                      <a:r>
                        <a:rPr lang="tr-TR" sz="1000" dirty="0"/>
                        <a:t> </a:t>
                      </a:r>
                      <a:r>
                        <a:rPr lang="tr-TR" sz="1000" dirty="0" err="1"/>
                        <a:t>Hormone</a:t>
                      </a:r>
                      <a:endParaRPr lang="tr-TR" sz="1000" dirty="0"/>
                    </a:p>
                  </a:txBody>
                  <a:tcPr marL="0" marR="0" marT="0" marB="0" anchor="ctr">
                    <a:lnL>
                      <a:noFill/>
                    </a:lnL>
                    <a:lnR>
                      <a:noFill/>
                    </a:lnR>
                    <a:lnT>
                      <a:noFill/>
                    </a:lnT>
                    <a:lnB>
                      <a:noFill/>
                    </a:lnB>
                  </a:tcPr>
                </a:tc>
                <a:extLst>
                  <a:ext uri="{0D108BD9-81ED-4DB2-BD59-A6C34878D82A}">
                    <a16:rowId xmlns:a16="http://schemas.microsoft.com/office/drawing/2014/main" val="3924568329"/>
                  </a:ext>
                </a:extLst>
              </a:tr>
            </a:tbl>
          </a:graphicData>
        </a:graphic>
      </p:graphicFrame>
    </p:spTree>
    <p:extLst>
      <p:ext uri="{BB962C8B-B14F-4D97-AF65-F5344CB8AC3E}">
        <p14:creationId xmlns:p14="http://schemas.microsoft.com/office/powerpoint/2010/main" val="414272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00627620"/>
              </p:ext>
            </p:extLst>
          </p:nvPr>
        </p:nvGraphicFramePr>
        <p:xfrm>
          <a:off x="683568" y="116632"/>
          <a:ext cx="8208912" cy="6756634"/>
        </p:xfrm>
        <a:graphic>
          <a:graphicData uri="http://schemas.openxmlformats.org/drawingml/2006/table">
            <a:tbl>
              <a:tblPr/>
              <a:tblGrid>
                <a:gridCol w="3157276">
                  <a:extLst>
                    <a:ext uri="{9D8B030D-6E8A-4147-A177-3AD203B41FA5}">
                      <a16:colId xmlns:a16="http://schemas.microsoft.com/office/drawing/2014/main" val="3875901127"/>
                    </a:ext>
                  </a:extLst>
                </a:gridCol>
                <a:gridCol w="2383739">
                  <a:extLst>
                    <a:ext uri="{9D8B030D-6E8A-4147-A177-3AD203B41FA5}">
                      <a16:colId xmlns:a16="http://schemas.microsoft.com/office/drawing/2014/main" val="2684167637"/>
                    </a:ext>
                  </a:extLst>
                </a:gridCol>
                <a:gridCol w="2667897">
                  <a:extLst>
                    <a:ext uri="{9D8B030D-6E8A-4147-A177-3AD203B41FA5}">
                      <a16:colId xmlns:a16="http://schemas.microsoft.com/office/drawing/2014/main" val="3927378101"/>
                    </a:ext>
                  </a:extLst>
                </a:gridCol>
              </a:tblGrid>
              <a:tr h="88959">
                <a:tc>
                  <a:txBody>
                    <a:bodyPr/>
                    <a:lstStyle/>
                    <a:p>
                      <a:r>
                        <a:rPr lang="tr-TR" sz="1000" b="1">
                          <a:effectLst/>
                        </a:rPr>
                        <a:t>Etken madde</a:t>
                      </a:r>
                      <a:endParaRPr lang="tr-TR" sz="1000">
                        <a:effectLst/>
                      </a:endParaRPr>
                    </a:p>
                  </a:txBody>
                  <a:tcPr marL="0" marR="0" marT="0" marB="0" anchor="ctr">
                    <a:lnL>
                      <a:noFill/>
                    </a:lnL>
                    <a:lnR>
                      <a:noFill/>
                    </a:lnR>
                    <a:lnT>
                      <a:noFill/>
                    </a:lnT>
                    <a:lnB>
                      <a:noFill/>
                    </a:lnB>
                  </a:tcPr>
                </a:tc>
                <a:tc>
                  <a:txBody>
                    <a:bodyPr/>
                    <a:lstStyle/>
                    <a:p>
                      <a:r>
                        <a:rPr lang="tr-TR" sz="1000" b="1">
                          <a:effectLst/>
                        </a:rPr>
                        <a:t>Marka adı</a:t>
                      </a:r>
                      <a:endParaRPr lang="tr-TR" sz="1000">
                        <a:effectLst/>
                      </a:endParaRPr>
                    </a:p>
                  </a:txBody>
                  <a:tcPr marL="0" marR="0" marT="0" marB="0" anchor="ctr">
                    <a:lnL>
                      <a:noFill/>
                    </a:lnL>
                    <a:lnR>
                      <a:noFill/>
                    </a:lnR>
                    <a:lnT>
                      <a:noFill/>
                    </a:lnT>
                    <a:lnB>
                      <a:noFill/>
                    </a:lnB>
                  </a:tcPr>
                </a:tc>
                <a:tc>
                  <a:txBody>
                    <a:bodyPr/>
                    <a:lstStyle/>
                    <a:p>
                      <a:r>
                        <a:rPr lang="tr-TR" sz="1000" b="1">
                          <a:effectLst/>
                        </a:rPr>
                        <a:t>Amaç</a:t>
                      </a:r>
                      <a:endParaRPr lang="tr-TR" sz="1000">
                        <a:effectLst/>
                      </a:endParaRPr>
                    </a:p>
                  </a:txBody>
                  <a:tcPr marL="0" marR="0" marT="0" marB="0" anchor="ctr">
                    <a:lnL>
                      <a:noFill/>
                    </a:lnL>
                    <a:lnR>
                      <a:noFill/>
                    </a:lnR>
                    <a:lnT>
                      <a:noFill/>
                    </a:lnT>
                    <a:lnB>
                      <a:noFill/>
                    </a:lnB>
                  </a:tcPr>
                </a:tc>
                <a:extLst>
                  <a:ext uri="{0D108BD9-81ED-4DB2-BD59-A6C34878D82A}">
                    <a16:rowId xmlns:a16="http://schemas.microsoft.com/office/drawing/2014/main" val="1094157169"/>
                  </a:ext>
                </a:extLst>
              </a:tr>
              <a:tr h="88959">
                <a:tc>
                  <a:txBody>
                    <a:bodyPr/>
                    <a:lstStyle/>
                    <a:p>
                      <a:r>
                        <a:rPr lang="tr-TR" sz="1000">
                          <a:effectLst/>
                        </a:rPr>
                        <a:t>Bupropion</a:t>
                      </a:r>
                    </a:p>
                  </a:txBody>
                  <a:tcPr marL="0" marR="0" marT="0" marB="0" anchor="ctr">
                    <a:lnL>
                      <a:noFill/>
                    </a:lnL>
                    <a:lnR>
                      <a:noFill/>
                    </a:lnR>
                    <a:lnT>
                      <a:noFill/>
                    </a:lnT>
                    <a:lnB>
                      <a:noFill/>
                    </a:lnB>
                  </a:tcPr>
                </a:tc>
                <a:tc>
                  <a:txBody>
                    <a:bodyPr/>
                    <a:lstStyle/>
                    <a:p>
                      <a:r>
                        <a:rPr lang="tr-TR" sz="1000"/>
                        <a:t>Wellbutrin®</a:t>
                      </a:r>
                    </a:p>
                  </a:txBody>
                  <a:tcPr marL="0" marR="0" marT="0" marB="0" anchor="ctr">
                    <a:lnL>
                      <a:noFill/>
                    </a:lnL>
                    <a:lnR>
                      <a:noFill/>
                    </a:lnR>
                    <a:lnT>
                      <a:noFill/>
                    </a:lnT>
                    <a:lnB>
                      <a:noFill/>
                    </a:lnB>
                  </a:tcPr>
                </a:tc>
                <a:tc>
                  <a:txBody>
                    <a:bodyPr/>
                    <a:lstStyle/>
                    <a:p>
                      <a:r>
                        <a:rPr lang="tr-TR" sz="1000"/>
                        <a:t>Antidepressant</a:t>
                      </a:r>
                    </a:p>
                  </a:txBody>
                  <a:tcPr marL="0" marR="0" marT="0" marB="0" anchor="ctr">
                    <a:lnL>
                      <a:noFill/>
                    </a:lnL>
                    <a:lnR>
                      <a:noFill/>
                    </a:lnR>
                    <a:lnT>
                      <a:noFill/>
                    </a:lnT>
                    <a:lnB>
                      <a:noFill/>
                    </a:lnB>
                  </a:tcPr>
                </a:tc>
                <a:extLst>
                  <a:ext uri="{0D108BD9-81ED-4DB2-BD59-A6C34878D82A}">
                    <a16:rowId xmlns:a16="http://schemas.microsoft.com/office/drawing/2014/main" val="365265714"/>
                  </a:ext>
                </a:extLst>
              </a:tr>
              <a:tr h="88959">
                <a:tc>
                  <a:txBody>
                    <a:bodyPr/>
                    <a:lstStyle/>
                    <a:p>
                      <a:r>
                        <a:rPr lang="tr-TR" sz="1000">
                          <a:effectLst/>
                        </a:rPr>
                        <a:t>Cetirizine</a:t>
                      </a:r>
                    </a:p>
                  </a:txBody>
                  <a:tcPr marL="0" marR="0" marT="0" marB="0" anchor="ctr">
                    <a:lnL>
                      <a:noFill/>
                    </a:lnL>
                    <a:lnR>
                      <a:noFill/>
                    </a:lnR>
                    <a:lnT>
                      <a:noFill/>
                    </a:lnT>
                    <a:lnB>
                      <a:noFill/>
                    </a:lnB>
                  </a:tcPr>
                </a:tc>
                <a:tc>
                  <a:txBody>
                    <a:bodyPr/>
                    <a:lstStyle/>
                    <a:p>
                      <a:r>
                        <a:rPr lang="tr-TR" sz="1000"/>
                        <a:t>Zyrtec®</a:t>
                      </a:r>
                    </a:p>
                  </a:txBody>
                  <a:tcPr marL="0" marR="0" marT="0" marB="0" anchor="ctr">
                    <a:lnL>
                      <a:noFill/>
                    </a:lnL>
                    <a:lnR>
                      <a:noFill/>
                    </a:lnR>
                    <a:lnT>
                      <a:noFill/>
                    </a:lnT>
                    <a:lnB>
                      <a:noFill/>
                    </a:lnB>
                  </a:tcPr>
                </a:tc>
                <a:tc>
                  <a:txBody>
                    <a:bodyPr/>
                    <a:lstStyle/>
                    <a:p>
                      <a:r>
                        <a:rPr lang="tr-TR" sz="1000"/>
                        <a:t>Allergies</a:t>
                      </a:r>
                    </a:p>
                  </a:txBody>
                  <a:tcPr marL="0" marR="0" marT="0" marB="0" anchor="ctr">
                    <a:lnL>
                      <a:noFill/>
                    </a:lnL>
                    <a:lnR>
                      <a:noFill/>
                    </a:lnR>
                    <a:lnT>
                      <a:noFill/>
                    </a:lnT>
                    <a:lnB>
                      <a:noFill/>
                    </a:lnB>
                  </a:tcPr>
                </a:tc>
                <a:extLst>
                  <a:ext uri="{0D108BD9-81ED-4DB2-BD59-A6C34878D82A}">
                    <a16:rowId xmlns:a16="http://schemas.microsoft.com/office/drawing/2014/main" val="192513108"/>
                  </a:ext>
                </a:extLst>
              </a:tr>
              <a:tr h="88959">
                <a:tc>
                  <a:txBody>
                    <a:bodyPr/>
                    <a:lstStyle/>
                    <a:p>
                      <a:r>
                        <a:rPr lang="tr-TR" sz="1000">
                          <a:effectLst/>
                        </a:rPr>
                        <a:t>Topiramate</a:t>
                      </a:r>
                    </a:p>
                  </a:txBody>
                  <a:tcPr marL="0" marR="0" marT="0" marB="0" anchor="ctr">
                    <a:lnL>
                      <a:noFill/>
                    </a:lnL>
                    <a:lnR>
                      <a:noFill/>
                    </a:lnR>
                    <a:lnT>
                      <a:noFill/>
                    </a:lnT>
                    <a:lnB>
                      <a:noFill/>
                    </a:lnB>
                  </a:tcPr>
                </a:tc>
                <a:tc>
                  <a:txBody>
                    <a:bodyPr/>
                    <a:lstStyle/>
                    <a:p>
                      <a:r>
                        <a:rPr lang="tr-TR" sz="1000"/>
                        <a:t>Topamax®</a:t>
                      </a:r>
                    </a:p>
                  </a:txBody>
                  <a:tcPr marL="0" marR="0" marT="0" marB="0" anchor="ctr">
                    <a:lnL>
                      <a:noFill/>
                    </a:lnL>
                    <a:lnR>
                      <a:noFill/>
                    </a:lnR>
                    <a:lnT>
                      <a:noFill/>
                    </a:lnT>
                    <a:lnB>
                      <a:noFill/>
                    </a:lnB>
                  </a:tcPr>
                </a:tc>
                <a:tc>
                  <a:txBody>
                    <a:bodyPr/>
                    <a:lstStyle/>
                    <a:p>
                      <a:r>
                        <a:rPr lang="tr-TR" sz="1000"/>
                        <a:t>Antiepileptic</a:t>
                      </a:r>
                    </a:p>
                  </a:txBody>
                  <a:tcPr marL="0" marR="0" marT="0" marB="0" anchor="ctr">
                    <a:lnL>
                      <a:noFill/>
                    </a:lnL>
                    <a:lnR>
                      <a:noFill/>
                    </a:lnR>
                    <a:lnT>
                      <a:noFill/>
                    </a:lnT>
                    <a:lnB>
                      <a:noFill/>
                    </a:lnB>
                  </a:tcPr>
                </a:tc>
                <a:extLst>
                  <a:ext uri="{0D108BD9-81ED-4DB2-BD59-A6C34878D82A}">
                    <a16:rowId xmlns:a16="http://schemas.microsoft.com/office/drawing/2014/main" val="2548601466"/>
                  </a:ext>
                </a:extLst>
              </a:tr>
              <a:tr h="88959">
                <a:tc>
                  <a:txBody>
                    <a:bodyPr/>
                    <a:lstStyle/>
                    <a:p>
                      <a:r>
                        <a:rPr lang="tr-TR" sz="1000">
                          <a:effectLst/>
                        </a:rPr>
                        <a:t>Valacyclovir</a:t>
                      </a:r>
                    </a:p>
                  </a:txBody>
                  <a:tcPr marL="0" marR="0" marT="0" marB="0" anchor="ctr">
                    <a:lnL>
                      <a:noFill/>
                    </a:lnL>
                    <a:lnR>
                      <a:noFill/>
                    </a:lnR>
                    <a:lnT>
                      <a:noFill/>
                    </a:lnT>
                    <a:lnB>
                      <a:noFill/>
                    </a:lnB>
                  </a:tcPr>
                </a:tc>
                <a:tc>
                  <a:txBody>
                    <a:bodyPr/>
                    <a:lstStyle/>
                    <a:p>
                      <a:r>
                        <a:rPr lang="tr-TR" sz="1000"/>
                        <a:t>Valtrex®</a:t>
                      </a:r>
                    </a:p>
                  </a:txBody>
                  <a:tcPr marL="0" marR="0" marT="0" marB="0" anchor="ctr">
                    <a:lnL>
                      <a:noFill/>
                    </a:lnL>
                    <a:lnR>
                      <a:noFill/>
                    </a:lnR>
                    <a:lnT>
                      <a:noFill/>
                    </a:lnT>
                    <a:lnB>
                      <a:noFill/>
                    </a:lnB>
                  </a:tcPr>
                </a:tc>
                <a:tc>
                  <a:txBody>
                    <a:bodyPr/>
                    <a:lstStyle/>
                    <a:p>
                      <a:r>
                        <a:rPr lang="tr-TR" sz="1000"/>
                        <a:t>Herpes Mgmt.</a:t>
                      </a:r>
                    </a:p>
                  </a:txBody>
                  <a:tcPr marL="0" marR="0" marT="0" marB="0" anchor="ctr">
                    <a:lnL>
                      <a:noFill/>
                    </a:lnL>
                    <a:lnR>
                      <a:noFill/>
                    </a:lnR>
                    <a:lnT>
                      <a:noFill/>
                    </a:lnT>
                    <a:lnB>
                      <a:noFill/>
                    </a:lnB>
                  </a:tcPr>
                </a:tc>
                <a:extLst>
                  <a:ext uri="{0D108BD9-81ED-4DB2-BD59-A6C34878D82A}">
                    <a16:rowId xmlns:a16="http://schemas.microsoft.com/office/drawing/2014/main" val="1127946206"/>
                  </a:ext>
                </a:extLst>
              </a:tr>
              <a:tr h="88959">
                <a:tc>
                  <a:txBody>
                    <a:bodyPr/>
                    <a:lstStyle/>
                    <a:p>
                      <a:r>
                        <a:rPr lang="tr-TR" sz="1000">
                          <a:effectLst/>
                        </a:rPr>
                        <a:t>Eszopiclone</a:t>
                      </a:r>
                    </a:p>
                  </a:txBody>
                  <a:tcPr marL="0" marR="0" marT="0" marB="0" anchor="ctr">
                    <a:lnL>
                      <a:noFill/>
                    </a:lnL>
                    <a:lnR>
                      <a:noFill/>
                    </a:lnR>
                    <a:lnT>
                      <a:noFill/>
                    </a:lnT>
                    <a:lnB>
                      <a:noFill/>
                    </a:lnB>
                  </a:tcPr>
                </a:tc>
                <a:tc>
                  <a:txBody>
                    <a:bodyPr/>
                    <a:lstStyle/>
                    <a:p>
                      <a:r>
                        <a:rPr lang="tr-TR" sz="1000"/>
                        <a:t>Lunesta®</a:t>
                      </a:r>
                    </a:p>
                  </a:txBody>
                  <a:tcPr marL="0" marR="0" marT="0" marB="0" anchor="ctr">
                    <a:lnL>
                      <a:noFill/>
                    </a:lnL>
                    <a:lnR>
                      <a:noFill/>
                    </a:lnR>
                    <a:lnT>
                      <a:noFill/>
                    </a:lnT>
                    <a:lnB>
                      <a:noFill/>
                    </a:lnB>
                  </a:tcPr>
                </a:tc>
                <a:tc>
                  <a:txBody>
                    <a:bodyPr/>
                    <a:lstStyle/>
                    <a:p>
                      <a:r>
                        <a:rPr lang="tr-TR" sz="1000"/>
                        <a:t>Sleep Aid</a:t>
                      </a:r>
                    </a:p>
                  </a:txBody>
                  <a:tcPr marL="0" marR="0" marT="0" marB="0" anchor="ctr">
                    <a:lnL>
                      <a:noFill/>
                    </a:lnL>
                    <a:lnR>
                      <a:noFill/>
                    </a:lnR>
                    <a:lnT>
                      <a:noFill/>
                    </a:lnT>
                    <a:lnB>
                      <a:noFill/>
                    </a:lnB>
                  </a:tcPr>
                </a:tc>
                <a:extLst>
                  <a:ext uri="{0D108BD9-81ED-4DB2-BD59-A6C34878D82A}">
                    <a16:rowId xmlns:a16="http://schemas.microsoft.com/office/drawing/2014/main" val="3855380740"/>
                  </a:ext>
                </a:extLst>
              </a:tr>
              <a:tr h="88959">
                <a:tc>
                  <a:txBody>
                    <a:bodyPr/>
                    <a:lstStyle/>
                    <a:p>
                      <a:r>
                        <a:rPr lang="tr-TR" sz="1000">
                          <a:effectLst/>
                        </a:rPr>
                        <a:t>Acyclovir</a:t>
                      </a:r>
                    </a:p>
                  </a:txBody>
                  <a:tcPr marL="0" marR="0" marT="0" marB="0" anchor="ctr">
                    <a:lnL>
                      <a:noFill/>
                    </a:lnL>
                    <a:lnR>
                      <a:noFill/>
                    </a:lnR>
                    <a:lnT>
                      <a:noFill/>
                    </a:lnT>
                    <a:lnB>
                      <a:noFill/>
                    </a:lnB>
                  </a:tcPr>
                </a:tc>
                <a:tc>
                  <a:txBody>
                    <a:bodyPr/>
                    <a:lstStyle/>
                    <a:p>
                      <a:r>
                        <a:rPr lang="tr-TR" sz="1000"/>
                        <a:t>Zovirax®</a:t>
                      </a:r>
                    </a:p>
                  </a:txBody>
                  <a:tcPr marL="0" marR="0" marT="0" marB="0" anchor="ctr">
                    <a:lnL>
                      <a:noFill/>
                    </a:lnL>
                    <a:lnR>
                      <a:noFill/>
                    </a:lnR>
                    <a:lnT>
                      <a:noFill/>
                    </a:lnT>
                    <a:lnB>
                      <a:noFill/>
                    </a:lnB>
                  </a:tcPr>
                </a:tc>
                <a:tc>
                  <a:txBody>
                    <a:bodyPr/>
                    <a:lstStyle/>
                    <a:p>
                      <a:r>
                        <a:rPr lang="tr-TR" sz="1000"/>
                        <a:t>Herpes Mgmt.</a:t>
                      </a:r>
                    </a:p>
                  </a:txBody>
                  <a:tcPr marL="0" marR="0" marT="0" marB="0" anchor="ctr">
                    <a:lnL>
                      <a:noFill/>
                    </a:lnL>
                    <a:lnR>
                      <a:noFill/>
                    </a:lnR>
                    <a:lnT>
                      <a:noFill/>
                    </a:lnT>
                    <a:lnB>
                      <a:noFill/>
                    </a:lnB>
                  </a:tcPr>
                </a:tc>
                <a:extLst>
                  <a:ext uri="{0D108BD9-81ED-4DB2-BD59-A6C34878D82A}">
                    <a16:rowId xmlns:a16="http://schemas.microsoft.com/office/drawing/2014/main" val="1864505970"/>
                  </a:ext>
                </a:extLst>
              </a:tr>
              <a:tr h="88959">
                <a:tc>
                  <a:txBody>
                    <a:bodyPr/>
                    <a:lstStyle/>
                    <a:p>
                      <a:r>
                        <a:rPr lang="tr-TR" sz="1000">
                          <a:effectLst/>
                        </a:rPr>
                        <a:t>Cefdinir</a:t>
                      </a:r>
                    </a:p>
                  </a:txBody>
                  <a:tcPr marL="0" marR="0" marT="0" marB="0" anchor="ctr">
                    <a:lnL>
                      <a:noFill/>
                    </a:lnL>
                    <a:lnR>
                      <a:noFill/>
                    </a:lnR>
                    <a:lnT>
                      <a:noFill/>
                    </a:lnT>
                    <a:lnB>
                      <a:noFill/>
                    </a:lnB>
                  </a:tcPr>
                </a:tc>
                <a:tc>
                  <a:txBody>
                    <a:bodyPr/>
                    <a:lstStyle/>
                    <a:p>
                      <a:r>
                        <a:rPr lang="tr-TR" sz="1000"/>
                        <a:t>Omnicef®</a:t>
                      </a:r>
                    </a:p>
                  </a:txBody>
                  <a:tcPr marL="0" marR="0" marT="0" marB="0" anchor="ctr">
                    <a:lnL>
                      <a:noFill/>
                    </a:lnL>
                    <a:lnR>
                      <a:noFill/>
                    </a:lnR>
                    <a:lnT>
                      <a:noFill/>
                    </a:lnT>
                    <a:lnB>
                      <a:noFill/>
                    </a:lnB>
                  </a:tcPr>
                </a:tc>
                <a:tc>
                  <a:txBody>
                    <a:bodyPr/>
                    <a:lstStyle/>
                    <a:p>
                      <a:r>
                        <a:rPr lang="tr-TR" sz="1000"/>
                        <a:t>Antibiotic</a:t>
                      </a:r>
                    </a:p>
                  </a:txBody>
                  <a:tcPr marL="0" marR="0" marT="0" marB="0" anchor="ctr">
                    <a:lnL>
                      <a:noFill/>
                    </a:lnL>
                    <a:lnR>
                      <a:noFill/>
                    </a:lnR>
                    <a:lnT>
                      <a:noFill/>
                    </a:lnT>
                    <a:lnB>
                      <a:noFill/>
                    </a:lnB>
                  </a:tcPr>
                </a:tc>
                <a:extLst>
                  <a:ext uri="{0D108BD9-81ED-4DB2-BD59-A6C34878D82A}">
                    <a16:rowId xmlns:a16="http://schemas.microsoft.com/office/drawing/2014/main" val="1825772739"/>
                  </a:ext>
                </a:extLst>
              </a:tr>
              <a:tr h="88959">
                <a:tc>
                  <a:txBody>
                    <a:bodyPr/>
                    <a:lstStyle/>
                    <a:p>
                      <a:r>
                        <a:rPr lang="tr-TR" sz="1000">
                          <a:effectLst/>
                        </a:rPr>
                        <a:t>Clindamycin</a:t>
                      </a:r>
                    </a:p>
                  </a:txBody>
                  <a:tcPr marL="0" marR="0" marT="0" marB="0" anchor="ctr">
                    <a:lnL>
                      <a:noFill/>
                    </a:lnL>
                    <a:lnR>
                      <a:noFill/>
                    </a:lnR>
                    <a:lnT>
                      <a:noFill/>
                    </a:lnT>
                    <a:lnB>
                      <a:noFill/>
                    </a:lnB>
                  </a:tcPr>
                </a:tc>
                <a:tc>
                  <a:txBody>
                    <a:bodyPr/>
                    <a:lstStyle/>
                    <a:p>
                      <a:r>
                        <a:rPr lang="tr-TR" sz="1000"/>
                        <a:t>Cleocin®</a:t>
                      </a:r>
                    </a:p>
                  </a:txBody>
                  <a:tcPr marL="0" marR="0" marT="0" marB="0" anchor="ctr">
                    <a:lnL>
                      <a:noFill/>
                    </a:lnL>
                    <a:lnR>
                      <a:noFill/>
                    </a:lnR>
                    <a:lnT>
                      <a:noFill/>
                    </a:lnT>
                    <a:lnB>
                      <a:noFill/>
                    </a:lnB>
                  </a:tcPr>
                </a:tc>
                <a:tc>
                  <a:txBody>
                    <a:bodyPr/>
                    <a:lstStyle/>
                    <a:p>
                      <a:r>
                        <a:rPr lang="tr-TR" sz="1000"/>
                        <a:t>Antibiotic</a:t>
                      </a:r>
                    </a:p>
                  </a:txBody>
                  <a:tcPr marL="0" marR="0" marT="0" marB="0" anchor="ctr">
                    <a:lnL>
                      <a:noFill/>
                    </a:lnL>
                    <a:lnR>
                      <a:noFill/>
                    </a:lnR>
                    <a:lnT>
                      <a:noFill/>
                    </a:lnT>
                    <a:lnB>
                      <a:noFill/>
                    </a:lnB>
                  </a:tcPr>
                </a:tc>
                <a:extLst>
                  <a:ext uri="{0D108BD9-81ED-4DB2-BD59-A6C34878D82A}">
                    <a16:rowId xmlns:a16="http://schemas.microsoft.com/office/drawing/2014/main" val="2231660760"/>
                  </a:ext>
                </a:extLst>
              </a:tr>
              <a:tr h="88959">
                <a:tc>
                  <a:txBody>
                    <a:bodyPr/>
                    <a:lstStyle/>
                    <a:p>
                      <a:r>
                        <a:rPr lang="tr-TR" sz="1000">
                          <a:effectLst/>
                        </a:rPr>
                        <a:t>Colchicine</a:t>
                      </a:r>
                    </a:p>
                  </a:txBody>
                  <a:tcPr marL="0" marR="0" marT="0" marB="0" anchor="ctr">
                    <a:lnL>
                      <a:noFill/>
                    </a:lnL>
                    <a:lnR>
                      <a:noFill/>
                    </a:lnR>
                    <a:lnT>
                      <a:noFill/>
                    </a:lnT>
                    <a:lnB>
                      <a:noFill/>
                    </a:lnB>
                  </a:tcPr>
                </a:tc>
                <a:tc>
                  <a:txBody>
                    <a:bodyPr/>
                    <a:lstStyle/>
                    <a:p>
                      <a:r>
                        <a:rPr lang="tr-TR" sz="1000"/>
                        <a:t>Colcrys®</a:t>
                      </a:r>
                    </a:p>
                  </a:txBody>
                  <a:tcPr marL="0" marR="0" marT="0" marB="0" anchor="ctr">
                    <a:lnL>
                      <a:noFill/>
                    </a:lnL>
                    <a:lnR>
                      <a:noFill/>
                    </a:lnR>
                    <a:lnT>
                      <a:noFill/>
                    </a:lnT>
                    <a:lnB>
                      <a:noFill/>
                    </a:lnB>
                  </a:tcPr>
                </a:tc>
                <a:tc>
                  <a:txBody>
                    <a:bodyPr/>
                    <a:lstStyle/>
                    <a:p>
                      <a:r>
                        <a:rPr lang="tr-TR" sz="1000"/>
                        <a:t>Gout</a:t>
                      </a:r>
                    </a:p>
                  </a:txBody>
                  <a:tcPr marL="0" marR="0" marT="0" marB="0" anchor="ctr">
                    <a:lnL>
                      <a:noFill/>
                    </a:lnL>
                    <a:lnR>
                      <a:noFill/>
                    </a:lnR>
                    <a:lnT>
                      <a:noFill/>
                    </a:lnT>
                    <a:lnB>
                      <a:noFill/>
                    </a:lnB>
                  </a:tcPr>
                </a:tc>
                <a:extLst>
                  <a:ext uri="{0D108BD9-81ED-4DB2-BD59-A6C34878D82A}">
                    <a16:rowId xmlns:a16="http://schemas.microsoft.com/office/drawing/2014/main" val="1551295042"/>
                  </a:ext>
                </a:extLst>
              </a:tr>
              <a:tr h="88959">
                <a:tc>
                  <a:txBody>
                    <a:bodyPr/>
                    <a:lstStyle/>
                    <a:p>
                      <a:r>
                        <a:rPr lang="tr-TR" sz="1000">
                          <a:effectLst/>
                        </a:rPr>
                        <a:t>Gemfibrozil</a:t>
                      </a:r>
                    </a:p>
                  </a:txBody>
                  <a:tcPr marL="0" marR="0" marT="0" marB="0" anchor="ctr">
                    <a:lnL>
                      <a:noFill/>
                    </a:lnL>
                    <a:lnR>
                      <a:noFill/>
                    </a:lnR>
                    <a:lnT>
                      <a:noFill/>
                    </a:lnT>
                    <a:lnB>
                      <a:noFill/>
                    </a:lnB>
                  </a:tcPr>
                </a:tc>
                <a:tc>
                  <a:txBody>
                    <a:bodyPr/>
                    <a:lstStyle/>
                    <a:p>
                      <a:r>
                        <a:rPr lang="tr-TR" sz="1000"/>
                        <a:t>Lopid®</a:t>
                      </a:r>
                    </a:p>
                  </a:txBody>
                  <a:tcPr marL="0" marR="0" marT="0" marB="0" anchor="ctr">
                    <a:lnL>
                      <a:noFill/>
                    </a:lnL>
                    <a:lnR>
                      <a:noFill/>
                    </a:lnR>
                    <a:lnT>
                      <a:noFill/>
                    </a:lnT>
                    <a:lnB>
                      <a:noFill/>
                    </a:lnB>
                  </a:tcPr>
                </a:tc>
                <a:tc>
                  <a:txBody>
                    <a:bodyPr/>
                    <a:lstStyle/>
                    <a:p>
                      <a:r>
                        <a:rPr lang="tr-TR" sz="1000"/>
                        <a:t>Cholesterol</a:t>
                      </a:r>
                    </a:p>
                  </a:txBody>
                  <a:tcPr marL="0" marR="0" marT="0" marB="0" anchor="ctr">
                    <a:lnL>
                      <a:noFill/>
                    </a:lnL>
                    <a:lnR>
                      <a:noFill/>
                    </a:lnR>
                    <a:lnT>
                      <a:noFill/>
                    </a:lnT>
                    <a:lnB>
                      <a:noFill/>
                    </a:lnB>
                  </a:tcPr>
                </a:tc>
                <a:extLst>
                  <a:ext uri="{0D108BD9-81ED-4DB2-BD59-A6C34878D82A}">
                    <a16:rowId xmlns:a16="http://schemas.microsoft.com/office/drawing/2014/main" val="606029172"/>
                  </a:ext>
                </a:extLst>
              </a:tr>
              <a:tr h="88959">
                <a:tc>
                  <a:txBody>
                    <a:bodyPr/>
                    <a:lstStyle/>
                    <a:p>
                      <a:r>
                        <a:rPr lang="tr-TR" sz="1000">
                          <a:effectLst/>
                        </a:rPr>
                        <a:t>Guiafenesin</a:t>
                      </a:r>
                    </a:p>
                  </a:txBody>
                  <a:tcPr marL="0" marR="0" marT="0" marB="0" anchor="ctr">
                    <a:lnL>
                      <a:noFill/>
                    </a:lnL>
                    <a:lnR>
                      <a:noFill/>
                    </a:lnR>
                    <a:lnT>
                      <a:noFill/>
                    </a:lnT>
                    <a:lnB>
                      <a:noFill/>
                    </a:lnB>
                  </a:tcPr>
                </a:tc>
                <a:tc>
                  <a:txBody>
                    <a:bodyPr/>
                    <a:lstStyle/>
                    <a:p>
                      <a:r>
                        <a:rPr lang="tr-TR" sz="1000"/>
                        <a:t>Robitussin®</a:t>
                      </a:r>
                    </a:p>
                  </a:txBody>
                  <a:tcPr marL="0" marR="0" marT="0" marB="0" anchor="ctr">
                    <a:lnL>
                      <a:noFill/>
                    </a:lnL>
                    <a:lnR>
                      <a:noFill/>
                    </a:lnR>
                    <a:lnT>
                      <a:noFill/>
                    </a:lnT>
                    <a:lnB>
                      <a:noFill/>
                    </a:lnB>
                  </a:tcPr>
                </a:tc>
                <a:tc>
                  <a:txBody>
                    <a:bodyPr/>
                    <a:lstStyle/>
                    <a:p>
                      <a:r>
                        <a:rPr lang="tr-TR" sz="1000"/>
                        <a:t>Expectorant</a:t>
                      </a:r>
                    </a:p>
                  </a:txBody>
                  <a:tcPr marL="0" marR="0" marT="0" marB="0" anchor="ctr">
                    <a:lnL>
                      <a:noFill/>
                    </a:lnL>
                    <a:lnR>
                      <a:noFill/>
                    </a:lnR>
                    <a:lnT>
                      <a:noFill/>
                    </a:lnT>
                    <a:lnB>
                      <a:noFill/>
                    </a:lnB>
                  </a:tcPr>
                </a:tc>
                <a:extLst>
                  <a:ext uri="{0D108BD9-81ED-4DB2-BD59-A6C34878D82A}">
                    <a16:rowId xmlns:a16="http://schemas.microsoft.com/office/drawing/2014/main" val="1510112935"/>
                  </a:ext>
                </a:extLst>
              </a:tr>
              <a:tr h="88959">
                <a:tc>
                  <a:txBody>
                    <a:bodyPr/>
                    <a:lstStyle/>
                    <a:p>
                      <a:r>
                        <a:rPr lang="tr-TR" sz="1000">
                          <a:effectLst/>
                        </a:rPr>
                        <a:t>Glipizide</a:t>
                      </a:r>
                    </a:p>
                  </a:txBody>
                  <a:tcPr marL="0" marR="0" marT="0" marB="0" anchor="ctr">
                    <a:lnL>
                      <a:noFill/>
                    </a:lnL>
                    <a:lnR>
                      <a:noFill/>
                    </a:lnR>
                    <a:lnT>
                      <a:noFill/>
                    </a:lnT>
                    <a:lnB>
                      <a:noFill/>
                    </a:lnB>
                  </a:tcPr>
                </a:tc>
                <a:tc>
                  <a:txBody>
                    <a:bodyPr/>
                    <a:lstStyle/>
                    <a:p>
                      <a:r>
                        <a:rPr lang="tr-TR" sz="1000"/>
                        <a:t>Glucotrol®</a:t>
                      </a:r>
                    </a:p>
                  </a:txBody>
                  <a:tcPr marL="0" marR="0" marT="0" marB="0" anchor="ctr">
                    <a:lnL>
                      <a:noFill/>
                    </a:lnL>
                    <a:lnR>
                      <a:noFill/>
                    </a:lnR>
                    <a:lnT>
                      <a:noFill/>
                    </a:lnT>
                    <a:lnB>
                      <a:noFill/>
                    </a:lnB>
                  </a:tcPr>
                </a:tc>
                <a:tc>
                  <a:txBody>
                    <a:bodyPr/>
                    <a:lstStyle/>
                    <a:p>
                      <a:r>
                        <a:rPr lang="tr-TR" sz="1000"/>
                        <a:t>Diabetes(II)</a:t>
                      </a:r>
                    </a:p>
                  </a:txBody>
                  <a:tcPr marL="0" marR="0" marT="0" marB="0" anchor="ctr">
                    <a:lnL>
                      <a:noFill/>
                    </a:lnL>
                    <a:lnR>
                      <a:noFill/>
                    </a:lnR>
                    <a:lnT>
                      <a:noFill/>
                    </a:lnT>
                    <a:lnB>
                      <a:noFill/>
                    </a:lnB>
                  </a:tcPr>
                </a:tc>
                <a:extLst>
                  <a:ext uri="{0D108BD9-81ED-4DB2-BD59-A6C34878D82A}">
                    <a16:rowId xmlns:a16="http://schemas.microsoft.com/office/drawing/2014/main" val="67394218"/>
                  </a:ext>
                </a:extLst>
              </a:tr>
              <a:tr h="88959">
                <a:tc>
                  <a:txBody>
                    <a:bodyPr/>
                    <a:lstStyle/>
                    <a:p>
                      <a:r>
                        <a:rPr lang="tr-TR" sz="1000">
                          <a:effectLst/>
                        </a:rPr>
                        <a:t>Irbesartan</a:t>
                      </a:r>
                    </a:p>
                  </a:txBody>
                  <a:tcPr marL="0" marR="0" marT="0" marB="0" anchor="ctr">
                    <a:lnL>
                      <a:noFill/>
                    </a:lnL>
                    <a:lnR>
                      <a:noFill/>
                    </a:lnR>
                    <a:lnT>
                      <a:noFill/>
                    </a:lnT>
                    <a:lnB>
                      <a:noFill/>
                    </a:lnB>
                  </a:tcPr>
                </a:tc>
                <a:tc>
                  <a:txBody>
                    <a:bodyPr/>
                    <a:lstStyle/>
                    <a:p>
                      <a:r>
                        <a:rPr lang="tr-TR" sz="1000"/>
                        <a:t>Avapro®</a:t>
                      </a:r>
                    </a:p>
                  </a:txBody>
                  <a:tcPr marL="0" marR="0" marT="0" marB="0" anchor="ctr">
                    <a:lnL>
                      <a:noFill/>
                    </a:lnL>
                    <a:lnR>
                      <a:noFill/>
                    </a:lnR>
                    <a:lnT>
                      <a:noFill/>
                    </a:lnT>
                    <a:lnB>
                      <a:noFill/>
                    </a:lnB>
                  </a:tcPr>
                </a:tc>
                <a:tc>
                  <a:txBody>
                    <a:bodyPr/>
                    <a:lstStyle/>
                    <a:p>
                      <a:r>
                        <a:rPr lang="tr-TR" sz="1000"/>
                        <a:t>A.2.R.B.</a:t>
                      </a:r>
                    </a:p>
                  </a:txBody>
                  <a:tcPr marL="0" marR="0" marT="0" marB="0" anchor="ctr">
                    <a:lnL>
                      <a:noFill/>
                    </a:lnL>
                    <a:lnR>
                      <a:noFill/>
                    </a:lnR>
                    <a:lnT>
                      <a:noFill/>
                    </a:lnT>
                    <a:lnB>
                      <a:noFill/>
                    </a:lnB>
                  </a:tcPr>
                </a:tc>
                <a:extLst>
                  <a:ext uri="{0D108BD9-81ED-4DB2-BD59-A6C34878D82A}">
                    <a16:rowId xmlns:a16="http://schemas.microsoft.com/office/drawing/2014/main" val="2407906531"/>
                  </a:ext>
                </a:extLst>
              </a:tr>
              <a:tr h="88959">
                <a:tc>
                  <a:txBody>
                    <a:bodyPr/>
                    <a:lstStyle/>
                    <a:p>
                      <a:r>
                        <a:rPr lang="tr-TR" sz="1000">
                          <a:effectLst/>
                        </a:rPr>
                        <a:t>Metoclopramide</a:t>
                      </a:r>
                    </a:p>
                  </a:txBody>
                  <a:tcPr marL="0" marR="0" marT="0" marB="0" anchor="ctr">
                    <a:lnL>
                      <a:noFill/>
                    </a:lnL>
                    <a:lnR>
                      <a:noFill/>
                    </a:lnR>
                    <a:lnT>
                      <a:noFill/>
                    </a:lnT>
                    <a:lnB>
                      <a:noFill/>
                    </a:lnB>
                  </a:tcPr>
                </a:tc>
                <a:tc>
                  <a:txBody>
                    <a:bodyPr/>
                    <a:lstStyle/>
                    <a:p>
                      <a:r>
                        <a:rPr lang="tr-TR" sz="1000"/>
                        <a:t>Reglan®</a:t>
                      </a:r>
                    </a:p>
                  </a:txBody>
                  <a:tcPr marL="0" marR="0" marT="0" marB="0" anchor="ctr">
                    <a:lnL>
                      <a:noFill/>
                    </a:lnL>
                    <a:lnR>
                      <a:noFill/>
                    </a:lnR>
                    <a:lnT>
                      <a:noFill/>
                    </a:lnT>
                    <a:lnB>
                      <a:noFill/>
                    </a:lnB>
                  </a:tcPr>
                </a:tc>
                <a:tc>
                  <a:txBody>
                    <a:bodyPr/>
                    <a:lstStyle/>
                    <a:p>
                      <a:r>
                        <a:rPr lang="tr-TR" sz="1000"/>
                        <a:t>G.E.R.D.</a:t>
                      </a:r>
                    </a:p>
                  </a:txBody>
                  <a:tcPr marL="0" marR="0" marT="0" marB="0" anchor="ctr">
                    <a:lnL>
                      <a:noFill/>
                    </a:lnL>
                    <a:lnR>
                      <a:noFill/>
                    </a:lnR>
                    <a:lnT>
                      <a:noFill/>
                    </a:lnT>
                    <a:lnB>
                      <a:noFill/>
                    </a:lnB>
                  </a:tcPr>
                </a:tc>
                <a:extLst>
                  <a:ext uri="{0D108BD9-81ED-4DB2-BD59-A6C34878D82A}">
                    <a16:rowId xmlns:a16="http://schemas.microsoft.com/office/drawing/2014/main" val="3954430519"/>
                  </a:ext>
                </a:extLst>
              </a:tr>
              <a:tr h="88959">
                <a:tc>
                  <a:txBody>
                    <a:bodyPr/>
                    <a:lstStyle/>
                    <a:p>
                      <a:r>
                        <a:rPr lang="tr-TR" sz="1000">
                          <a:effectLst/>
                        </a:rPr>
                        <a:t>Losartan</a:t>
                      </a:r>
                    </a:p>
                  </a:txBody>
                  <a:tcPr marL="0" marR="0" marT="0" marB="0" anchor="ctr">
                    <a:lnL>
                      <a:noFill/>
                    </a:lnL>
                    <a:lnR>
                      <a:noFill/>
                    </a:lnR>
                    <a:lnT>
                      <a:noFill/>
                    </a:lnT>
                    <a:lnB>
                      <a:noFill/>
                    </a:lnB>
                  </a:tcPr>
                </a:tc>
                <a:tc>
                  <a:txBody>
                    <a:bodyPr/>
                    <a:lstStyle/>
                    <a:p>
                      <a:r>
                        <a:rPr lang="tr-TR" sz="1000"/>
                        <a:t>Cozaar®</a:t>
                      </a:r>
                    </a:p>
                  </a:txBody>
                  <a:tcPr marL="0" marR="0" marT="0" marB="0" anchor="ctr">
                    <a:lnL>
                      <a:noFill/>
                    </a:lnL>
                    <a:lnR>
                      <a:noFill/>
                    </a:lnR>
                    <a:lnT>
                      <a:noFill/>
                    </a:lnT>
                    <a:lnB>
                      <a:noFill/>
                    </a:lnB>
                  </a:tcPr>
                </a:tc>
                <a:tc>
                  <a:txBody>
                    <a:bodyPr/>
                    <a:lstStyle/>
                    <a:p>
                      <a:r>
                        <a:rPr lang="tr-TR" sz="1000"/>
                        <a:t>Hypertension</a:t>
                      </a:r>
                    </a:p>
                  </a:txBody>
                  <a:tcPr marL="0" marR="0" marT="0" marB="0" anchor="ctr">
                    <a:lnL>
                      <a:noFill/>
                    </a:lnL>
                    <a:lnR>
                      <a:noFill/>
                    </a:lnR>
                    <a:lnT>
                      <a:noFill/>
                    </a:lnT>
                    <a:lnB>
                      <a:noFill/>
                    </a:lnB>
                  </a:tcPr>
                </a:tc>
                <a:extLst>
                  <a:ext uri="{0D108BD9-81ED-4DB2-BD59-A6C34878D82A}">
                    <a16:rowId xmlns:a16="http://schemas.microsoft.com/office/drawing/2014/main" val="2375543191"/>
                  </a:ext>
                </a:extLst>
              </a:tr>
              <a:tr h="88959">
                <a:tc>
                  <a:txBody>
                    <a:bodyPr/>
                    <a:lstStyle/>
                    <a:p>
                      <a:r>
                        <a:rPr lang="tr-TR" sz="1000">
                          <a:effectLst/>
                        </a:rPr>
                        <a:t>Meclizine</a:t>
                      </a:r>
                    </a:p>
                  </a:txBody>
                  <a:tcPr marL="0" marR="0" marT="0" marB="0" anchor="ctr">
                    <a:lnL>
                      <a:noFill/>
                    </a:lnL>
                    <a:lnR>
                      <a:noFill/>
                    </a:lnR>
                    <a:lnT>
                      <a:noFill/>
                    </a:lnT>
                    <a:lnB>
                      <a:noFill/>
                    </a:lnB>
                  </a:tcPr>
                </a:tc>
                <a:tc>
                  <a:txBody>
                    <a:bodyPr/>
                    <a:lstStyle/>
                    <a:p>
                      <a:r>
                        <a:rPr lang="tr-TR" sz="1000"/>
                        <a:t>Dramamine®</a:t>
                      </a:r>
                    </a:p>
                  </a:txBody>
                  <a:tcPr marL="0" marR="0" marT="0" marB="0" anchor="ctr">
                    <a:lnL>
                      <a:noFill/>
                    </a:lnL>
                    <a:lnR>
                      <a:noFill/>
                    </a:lnR>
                    <a:lnT>
                      <a:noFill/>
                    </a:lnT>
                    <a:lnB>
                      <a:noFill/>
                    </a:lnB>
                  </a:tcPr>
                </a:tc>
                <a:tc>
                  <a:txBody>
                    <a:bodyPr/>
                    <a:lstStyle/>
                    <a:p>
                      <a:r>
                        <a:rPr lang="tr-TR" sz="1000"/>
                        <a:t>Antiemetic</a:t>
                      </a:r>
                    </a:p>
                  </a:txBody>
                  <a:tcPr marL="0" marR="0" marT="0" marB="0" anchor="ctr">
                    <a:lnL>
                      <a:noFill/>
                    </a:lnL>
                    <a:lnR>
                      <a:noFill/>
                    </a:lnR>
                    <a:lnT>
                      <a:noFill/>
                    </a:lnT>
                    <a:lnB>
                      <a:noFill/>
                    </a:lnB>
                  </a:tcPr>
                </a:tc>
                <a:extLst>
                  <a:ext uri="{0D108BD9-81ED-4DB2-BD59-A6C34878D82A}">
                    <a16:rowId xmlns:a16="http://schemas.microsoft.com/office/drawing/2014/main" val="2567072571"/>
                  </a:ext>
                </a:extLst>
              </a:tr>
              <a:tr h="88959">
                <a:tc>
                  <a:txBody>
                    <a:bodyPr/>
                    <a:lstStyle/>
                    <a:p>
                      <a:r>
                        <a:rPr lang="tr-TR" sz="1000">
                          <a:effectLst/>
                        </a:rPr>
                        <a:t>Metronidazole</a:t>
                      </a:r>
                    </a:p>
                  </a:txBody>
                  <a:tcPr marL="0" marR="0" marT="0" marB="0" anchor="ctr">
                    <a:lnL>
                      <a:noFill/>
                    </a:lnL>
                    <a:lnR>
                      <a:noFill/>
                    </a:lnR>
                    <a:lnT>
                      <a:noFill/>
                    </a:lnT>
                    <a:lnB>
                      <a:noFill/>
                    </a:lnB>
                  </a:tcPr>
                </a:tc>
                <a:tc>
                  <a:txBody>
                    <a:bodyPr/>
                    <a:lstStyle/>
                    <a:p>
                      <a:r>
                        <a:rPr lang="tr-TR" sz="1000"/>
                        <a:t>Flagyl®</a:t>
                      </a:r>
                    </a:p>
                  </a:txBody>
                  <a:tcPr marL="0" marR="0" marT="0" marB="0" anchor="ctr">
                    <a:lnL>
                      <a:noFill/>
                    </a:lnL>
                    <a:lnR>
                      <a:noFill/>
                    </a:lnR>
                    <a:lnT>
                      <a:noFill/>
                    </a:lnT>
                    <a:lnB>
                      <a:noFill/>
                    </a:lnB>
                  </a:tcPr>
                </a:tc>
                <a:tc>
                  <a:txBody>
                    <a:bodyPr/>
                    <a:lstStyle/>
                    <a:p>
                      <a:r>
                        <a:rPr lang="tr-TR" sz="1000"/>
                        <a:t>Antibiotic</a:t>
                      </a:r>
                    </a:p>
                  </a:txBody>
                  <a:tcPr marL="0" marR="0" marT="0" marB="0" anchor="ctr">
                    <a:lnL>
                      <a:noFill/>
                    </a:lnL>
                    <a:lnR>
                      <a:noFill/>
                    </a:lnR>
                    <a:lnT>
                      <a:noFill/>
                    </a:lnT>
                    <a:lnB>
                      <a:noFill/>
                    </a:lnB>
                  </a:tcPr>
                </a:tc>
                <a:extLst>
                  <a:ext uri="{0D108BD9-81ED-4DB2-BD59-A6C34878D82A}">
                    <a16:rowId xmlns:a16="http://schemas.microsoft.com/office/drawing/2014/main" val="2444534129"/>
                  </a:ext>
                </a:extLst>
              </a:tr>
              <a:tr h="88959">
                <a:tc>
                  <a:txBody>
                    <a:bodyPr/>
                    <a:lstStyle/>
                    <a:p>
                      <a:r>
                        <a:rPr lang="tr-TR" sz="1000">
                          <a:effectLst/>
                        </a:rPr>
                        <a:t>Vitamin D</a:t>
                      </a:r>
                    </a:p>
                  </a:txBody>
                  <a:tcPr marL="0" marR="0" marT="0" marB="0" anchor="ctr">
                    <a:lnL>
                      <a:noFill/>
                    </a:lnL>
                    <a:lnR>
                      <a:noFill/>
                    </a:lnR>
                    <a:lnT>
                      <a:noFill/>
                    </a:lnT>
                    <a:lnB>
                      <a:noFill/>
                    </a:lnB>
                  </a:tcPr>
                </a:tc>
                <a:tc>
                  <a:txBody>
                    <a:bodyPr/>
                    <a:lstStyle/>
                    <a:p>
                      <a:r>
                        <a:rPr lang="tr-TR" sz="1000"/>
                        <a:t>Caltrate®</a:t>
                      </a:r>
                    </a:p>
                  </a:txBody>
                  <a:tcPr marL="0" marR="0" marT="0" marB="0" anchor="ctr">
                    <a:lnL>
                      <a:noFill/>
                    </a:lnL>
                    <a:lnR>
                      <a:noFill/>
                    </a:lnR>
                    <a:lnT>
                      <a:noFill/>
                    </a:lnT>
                    <a:lnB>
                      <a:noFill/>
                    </a:lnB>
                  </a:tcPr>
                </a:tc>
                <a:tc>
                  <a:txBody>
                    <a:bodyPr/>
                    <a:lstStyle/>
                    <a:p>
                      <a:r>
                        <a:rPr lang="tr-TR" sz="1000"/>
                        <a:t>Supplement</a:t>
                      </a:r>
                    </a:p>
                  </a:txBody>
                  <a:tcPr marL="0" marR="0" marT="0" marB="0" anchor="ctr">
                    <a:lnL>
                      <a:noFill/>
                    </a:lnL>
                    <a:lnR>
                      <a:noFill/>
                    </a:lnR>
                    <a:lnT>
                      <a:noFill/>
                    </a:lnT>
                    <a:lnB>
                      <a:noFill/>
                    </a:lnB>
                  </a:tcPr>
                </a:tc>
                <a:extLst>
                  <a:ext uri="{0D108BD9-81ED-4DB2-BD59-A6C34878D82A}">
                    <a16:rowId xmlns:a16="http://schemas.microsoft.com/office/drawing/2014/main" val="2662169524"/>
                  </a:ext>
                </a:extLst>
              </a:tr>
              <a:tr h="88959">
                <a:tc>
                  <a:txBody>
                    <a:bodyPr/>
                    <a:lstStyle/>
                    <a:p>
                      <a:r>
                        <a:rPr lang="tr-TR" sz="1000">
                          <a:effectLst/>
                        </a:rPr>
                        <a:t>Testosterone</a:t>
                      </a:r>
                    </a:p>
                  </a:txBody>
                  <a:tcPr marL="0" marR="0" marT="0" marB="0" anchor="ctr">
                    <a:lnL>
                      <a:noFill/>
                    </a:lnL>
                    <a:lnR>
                      <a:noFill/>
                    </a:lnR>
                    <a:lnT>
                      <a:noFill/>
                    </a:lnT>
                    <a:lnB>
                      <a:noFill/>
                    </a:lnB>
                  </a:tcPr>
                </a:tc>
                <a:tc>
                  <a:txBody>
                    <a:bodyPr/>
                    <a:lstStyle/>
                    <a:p>
                      <a:r>
                        <a:rPr lang="tr-TR" sz="1000"/>
                        <a:t>AndroGel®</a:t>
                      </a:r>
                    </a:p>
                  </a:txBody>
                  <a:tcPr marL="0" marR="0" marT="0" marB="0" anchor="ctr">
                    <a:lnL>
                      <a:noFill/>
                    </a:lnL>
                    <a:lnR>
                      <a:noFill/>
                    </a:lnR>
                    <a:lnT>
                      <a:noFill/>
                    </a:lnT>
                    <a:lnB>
                      <a:noFill/>
                    </a:lnB>
                  </a:tcPr>
                </a:tc>
                <a:tc>
                  <a:txBody>
                    <a:bodyPr/>
                    <a:lstStyle/>
                    <a:p>
                      <a:r>
                        <a:rPr lang="tr-TR" sz="1000"/>
                        <a:t>Low T</a:t>
                      </a:r>
                    </a:p>
                  </a:txBody>
                  <a:tcPr marL="0" marR="0" marT="0" marB="0" anchor="ctr">
                    <a:lnL>
                      <a:noFill/>
                    </a:lnL>
                    <a:lnR>
                      <a:noFill/>
                    </a:lnR>
                    <a:lnT>
                      <a:noFill/>
                    </a:lnT>
                    <a:lnB>
                      <a:noFill/>
                    </a:lnB>
                  </a:tcPr>
                </a:tc>
                <a:extLst>
                  <a:ext uri="{0D108BD9-81ED-4DB2-BD59-A6C34878D82A}">
                    <a16:rowId xmlns:a16="http://schemas.microsoft.com/office/drawing/2014/main" val="724023606"/>
                  </a:ext>
                </a:extLst>
              </a:tr>
              <a:tr h="88959">
                <a:tc>
                  <a:txBody>
                    <a:bodyPr/>
                    <a:lstStyle/>
                    <a:p>
                      <a:r>
                        <a:rPr lang="tr-TR" sz="1000">
                          <a:effectLst/>
                        </a:rPr>
                        <a:t>Ropinirole</a:t>
                      </a:r>
                    </a:p>
                  </a:txBody>
                  <a:tcPr marL="0" marR="0" marT="0" marB="0" anchor="ctr">
                    <a:lnL>
                      <a:noFill/>
                    </a:lnL>
                    <a:lnR>
                      <a:noFill/>
                    </a:lnR>
                    <a:lnT>
                      <a:noFill/>
                    </a:lnT>
                    <a:lnB>
                      <a:noFill/>
                    </a:lnB>
                  </a:tcPr>
                </a:tc>
                <a:tc>
                  <a:txBody>
                    <a:bodyPr/>
                    <a:lstStyle/>
                    <a:p>
                      <a:r>
                        <a:rPr lang="tr-TR" sz="1000"/>
                        <a:t>Requip®</a:t>
                      </a:r>
                    </a:p>
                  </a:txBody>
                  <a:tcPr marL="0" marR="0" marT="0" marB="0" anchor="ctr">
                    <a:lnL>
                      <a:noFill/>
                    </a:lnL>
                    <a:lnR>
                      <a:noFill/>
                    </a:lnR>
                    <a:lnT>
                      <a:noFill/>
                    </a:lnT>
                    <a:lnB>
                      <a:noFill/>
                    </a:lnB>
                  </a:tcPr>
                </a:tc>
                <a:tc>
                  <a:txBody>
                    <a:bodyPr/>
                    <a:lstStyle/>
                    <a:p>
                      <a:r>
                        <a:rPr lang="tr-TR" sz="1000"/>
                        <a:t>Parkinson's</a:t>
                      </a:r>
                    </a:p>
                  </a:txBody>
                  <a:tcPr marL="0" marR="0" marT="0" marB="0" anchor="ctr">
                    <a:lnL>
                      <a:noFill/>
                    </a:lnL>
                    <a:lnR>
                      <a:noFill/>
                    </a:lnR>
                    <a:lnT>
                      <a:noFill/>
                    </a:lnT>
                    <a:lnB>
                      <a:noFill/>
                    </a:lnB>
                  </a:tcPr>
                </a:tc>
                <a:extLst>
                  <a:ext uri="{0D108BD9-81ED-4DB2-BD59-A6C34878D82A}">
                    <a16:rowId xmlns:a16="http://schemas.microsoft.com/office/drawing/2014/main" val="2535340209"/>
                  </a:ext>
                </a:extLst>
              </a:tr>
              <a:tr h="88959">
                <a:tc>
                  <a:txBody>
                    <a:bodyPr/>
                    <a:lstStyle/>
                    <a:p>
                      <a:r>
                        <a:rPr lang="tr-TR" sz="1000">
                          <a:effectLst/>
                        </a:rPr>
                        <a:t>Risperidone</a:t>
                      </a:r>
                    </a:p>
                  </a:txBody>
                  <a:tcPr marL="0" marR="0" marT="0" marB="0" anchor="ctr">
                    <a:lnL>
                      <a:noFill/>
                    </a:lnL>
                    <a:lnR>
                      <a:noFill/>
                    </a:lnR>
                    <a:lnT>
                      <a:noFill/>
                    </a:lnT>
                    <a:lnB>
                      <a:noFill/>
                    </a:lnB>
                  </a:tcPr>
                </a:tc>
                <a:tc>
                  <a:txBody>
                    <a:bodyPr/>
                    <a:lstStyle/>
                    <a:p>
                      <a:r>
                        <a:rPr lang="tr-TR" sz="1000"/>
                        <a:t>Risperdal®</a:t>
                      </a:r>
                    </a:p>
                  </a:txBody>
                  <a:tcPr marL="0" marR="0" marT="0" marB="0" anchor="ctr">
                    <a:lnL>
                      <a:noFill/>
                    </a:lnL>
                    <a:lnR>
                      <a:noFill/>
                    </a:lnR>
                    <a:lnT>
                      <a:noFill/>
                    </a:lnT>
                    <a:lnB>
                      <a:noFill/>
                    </a:lnB>
                  </a:tcPr>
                </a:tc>
                <a:tc>
                  <a:txBody>
                    <a:bodyPr/>
                    <a:lstStyle/>
                    <a:p>
                      <a:r>
                        <a:rPr lang="tr-TR" sz="1000"/>
                        <a:t>Antipsychotic</a:t>
                      </a:r>
                    </a:p>
                  </a:txBody>
                  <a:tcPr marL="0" marR="0" marT="0" marB="0" anchor="ctr">
                    <a:lnL>
                      <a:noFill/>
                    </a:lnL>
                    <a:lnR>
                      <a:noFill/>
                    </a:lnR>
                    <a:lnT>
                      <a:noFill/>
                    </a:lnT>
                    <a:lnB>
                      <a:noFill/>
                    </a:lnB>
                  </a:tcPr>
                </a:tc>
                <a:extLst>
                  <a:ext uri="{0D108BD9-81ED-4DB2-BD59-A6C34878D82A}">
                    <a16:rowId xmlns:a16="http://schemas.microsoft.com/office/drawing/2014/main" val="3332289306"/>
                  </a:ext>
                </a:extLst>
              </a:tr>
              <a:tr h="88959">
                <a:tc>
                  <a:txBody>
                    <a:bodyPr/>
                    <a:lstStyle/>
                    <a:p>
                      <a:r>
                        <a:rPr lang="tr-TR" sz="1000">
                          <a:effectLst/>
                        </a:rPr>
                        <a:t>Olopatadine</a:t>
                      </a:r>
                    </a:p>
                  </a:txBody>
                  <a:tcPr marL="0" marR="0" marT="0" marB="0" anchor="ctr">
                    <a:lnL>
                      <a:noFill/>
                    </a:lnL>
                    <a:lnR>
                      <a:noFill/>
                    </a:lnR>
                    <a:lnT>
                      <a:noFill/>
                    </a:lnT>
                    <a:lnB>
                      <a:noFill/>
                    </a:lnB>
                  </a:tcPr>
                </a:tc>
                <a:tc>
                  <a:txBody>
                    <a:bodyPr/>
                    <a:lstStyle/>
                    <a:p>
                      <a:r>
                        <a:rPr lang="tr-TR" sz="1000"/>
                        <a:t>Patanol®</a:t>
                      </a:r>
                    </a:p>
                  </a:txBody>
                  <a:tcPr marL="0" marR="0" marT="0" marB="0" anchor="ctr">
                    <a:lnL>
                      <a:noFill/>
                    </a:lnL>
                    <a:lnR>
                      <a:noFill/>
                    </a:lnR>
                    <a:lnT>
                      <a:noFill/>
                    </a:lnT>
                    <a:lnB>
                      <a:noFill/>
                    </a:lnB>
                  </a:tcPr>
                </a:tc>
                <a:tc>
                  <a:txBody>
                    <a:bodyPr/>
                    <a:lstStyle/>
                    <a:p>
                      <a:r>
                        <a:rPr lang="tr-TR" sz="1000"/>
                        <a:t>Antihistamine</a:t>
                      </a:r>
                    </a:p>
                  </a:txBody>
                  <a:tcPr marL="0" marR="0" marT="0" marB="0" anchor="ctr">
                    <a:lnL>
                      <a:noFill/>
                    </a:lnL>
                    <a:lnR>
                      <a:noFill/>
                    </a:lnR>
                    <a:lnT>
                      <a:noFill/>
                    </a:lnT>
                    <a:lnB>
                      <a:noFill/>
                    </a:lnB>
                  </a:tcPr>
                </a:tc>
                <a:extLst>
                  <a:ext uri="{0D108BD9-81ED-4DB2-BD59-A6C34878D82A}">
                    <a16:rowId xmlns:a16="http://schemas.microsoft.com/office/drawing/2014/main" val="1351633575"/>
                  </a:ext>
                </a:extLst>
              </a:tr>
              <a:tr h="88959">
                <a:tc>
                  <a:txBody>
                    <a:bodyPr/>
                    <a:lstStyle/>
                    <a:p>
                      <a:r>
                        <a:rPr lang="tr-TR" sz="1000">
                          <a:effectLst/>
                        </a:rPr>
                        <a:t>Moxifloxacin</a:t>
                      </a:r>
                    </a:p>
                  </a:txBody>
                  <a:tcPr marL="0" marR="0" marT="0" marB="0" anchor="ctr">
                    <a:lnL>
                      <a:noFill/>
                    </a:lnL>
                    <a:lnR>
                      <a:noFill/>
                    </a:lnR>
                    <a:lnT>
                      <a:noFill/>
                    </a:lnT>
                    <a:lnB>
                      <a:noFill/>
                    </a:lnB>
                  </a:tcPr>
                </a:tc>
                <a:tc>
                  <a:txBody>
                    <a:bodyPr/>
                    <a:lstStyle/>
                    <a:p>
                      <a:r>
                        <a:rPr lang="tr-TR" sz="1000"/>
                        <a:t>Avelox®</a:t>
                      </a:r>
                    </a:p>
                  </a:txBody>
                  <a:tcPr marL="0" marR="0" marT="0" marB="0" anchor="ctr">
                    <a:lnL>
                      <a:noFill/>
                    </a:lnL>
                    <a:lnR>
                      <a:noFill/>
                    </a:lnR>
                    <a:lnT>
                      <a:noFill/>
                    </a:lnT>
                    <a:lnB>
                      <a:noFill/>
                    </a:lnB>
                  </a:tcPr>
                </a:tc>
                <a:tc>
                  <a:txBody>
                    <a:bodyPr/>
                    <a:lstStyle/>
                    <a:p>
                      <a:r>
                        <a:rPr lang="tr-TR" sz="1000"/>
                        <a:t>Antibacterial</a:t>
                      </a:r>
                    </a:p>
                  </a:txBody>
                  <a:tcPr marL="0" marR="0" marT="0" marB="0" anchor="ctr">
                    <a:lnL>
                      <a:noFill/>
                    </a:lnL>
                    <a:lnR>
                      <a:noFill/>
                    </a:lnR>
                    <a:lnT>
                      <a:noFill/>
                    </a:lnT>
                    <a:lnB>
                      <a:noFill/>
                    </a:lnB>
                  </a:tcPr>
                </a:tc>
                <a:extLst>
                  <a:ext uri="{0D108BD9-81ED-4DB2-BD59-A6C34878D82A}">
                    <a16:rowId xmlns:a16="http://schemas.microsoft.com/office/drawing/2014/main" val="3085893788"/>
                  </a:ext>
                </a:extLst>
              </a:tr>
              <a:tr h="177917">
                <a:tc>
                  <a:txBody>
                    <a:bodyPr/>
                    <a:lstStyle/>
                    <a:p>
                      <a:r>
                        <a:rPr lang="tr-TR" sz="1000">
                          <a:effectLst/>
                        </a:rPr>
                        <a:t>Dexmethylphenidate</a:t>
                      </a:r>
                    </a:p>
                  </a:txBody>
                  <a:tcPr marL="0" marR="0" marT="0" marB="0" anchor="ctr">
                    <a:lnL>
                      <a:noFill/>
                    </a:lnL>
                    <a:lnR>
                      <a:noFill/>
                    </a:lnR>
                    <a:lnT>
                      <a:noFill/>
                    </a:lnT>
                    <a:lnB>
                      <a:noFill/>
                    </a:lnB>
                  </a:tcPr>
                </a:tc>
                <a:tc>
                  <a:txBody>
                    <a:bodyPr/>
                    <a:lstStyle/>
                    <a:p>
                      <a:r>
                        <a:rPr lang="tr-TR" sz="1000"/>
                        <a:t>Focalin®</a:t>
                      </a:r>
                    </a:p>
                  </a:txBody>
                  <a:tcPr marL="0" marR="0" marT="0" marB="0" anchor="ctr">
                    <a:lnL>
                      <a:noFill/>
                    </a:lnL>
                    <a:lnR>
                      <a:noFill/>
                    </a:lnR>
                    <a:lnT>
                      <a:noFill/>
                    </a:lnT>
                    <a:lnB>
                      <a:noFill/>
                    </a:lnB>
                  </a:tcPr>
                </a:tc>
                <a:tc>
                  <a:txBody>
                    <a:bodyPr/>
                    <a:lstStyle/>
                    <a:p>
                      <a:r>
                        <a:rPr lang="tr-TR" sz="1000"/>
                        <a:t>ADHD</a:t>
                      </a:r>
                    </a:p>
                  </a:txBody>
                  <a:tcPr marL="0" marR="0" marT="0" marB="0" anchor="ctr">
                    <a:lnL>
                      <a:noFill/>
                    </a:lnL>
                    <a:lnR>
                      <a:noFill/>
                    </a:lnR>
                    <a:lnT>
                      <a:noFill/>
                    </a:lnT>
                    <a:lnB>
                      <a:noFill/>
                    </a:lnB>
                  </a:tcPr>
                </a:tc>
                <a:extLst>
                  <a:ext uri="{0D108BD9-81ED-4DB2-BD59-A6C34878D82A}">
                    <a16:rowId xmlns:a16="http://schemas.microsoft.com/office/drawing/2014/main" val="1555706831"/>
                  </a:ext>
                </a:extLst>
              </a:tr>
              <a:tr h="88959">
                <a:tc>
                  <a:txBody>
                    <a:bodyPr/>
                    <a:lstStyle/>
                    <a:p>
                      <a:r>
                        <a:rPr lang="tr-TR" sz="1000">
                          <a:effectLst/>
                        </a:rPr>
                        <a:t>Enoxaparin</a:t>
                      </a:r>
                    </a:p>
                  </a:txBody>
                  <a:tcPr marL="0" marR="0" marT="0" marB="0" anchor="ctr">
                    <a:lnL>
                      <a:noFill/>
                    </a:lnL>
                    <a:lnR>
                      <a:noFill/>
                    </a:lnR>
                    <a:lnT>
                      <a:noFill/>
                    </a:lnT>
                    <a:lnB>
                      <a:noFill/>
                    </a:lnB>
                  </a:tcPr>
                </a:tc>
                <a:tc>
                  <a:txBody>
                    <a:bodyPr/>
                    <a:lstStyle/>
                    <a:p>
                      <a:r>
                        <a:rPr lang="tr-TR" sz="1000"/>
                        <a:t>Lovenox®</a:t>
                      </a:r>
                    </a:p>
                  </a:txBody>
                  <a:tcPr marL="0" marR="0" marT="0" marB="0" anchor="ctr">
                    <a:lnL>
                      <a:noFill/>
                    </a:lnL>
                    <a:lnR>
                      <a:noFill/>
                    </a:lnR>
                    <a:lnT>
                      <a:noFill/>
                    </a:lnT>
                    <a:lnB>
                      <a:noFill/>
                    </a:lnB>
                  </a:tcPr>
                </a:tc>
                <a:tc>
                  <a:txBody>
                    <a:bodyPr/>
                    <a:lstStyle/>
                    <a:p>
                      <a:r>
                        <a:rPr lang="tr-TR" sz="1000"/>
                        <a:t>Anti-coagulant</a:t>
                      </a:r>
                    </a:p>
                  </a:txBody>
                  <a:tcPr marL="0" marR="0" marT="0" marB="0" anchor="ctr">
                    <a:lnL>
                      <a:noFill/>
                    </a:lnL>
                    <a:lnR>
                      <a:noFill/>
                    </a:lnR>
                    <a:lnT>
                      <a:noFill/>
                    </a:lnT>
                    <a:lnB>
                      <a:noFill/>
                    </a:lnB>
                  </a:tcPr>
                </a:tc>
                <a:extLst>
                  <a:ext uri="{0D108BD9-81ED-4DB2-BD59-A6C34878D82A}">
                    <a16:rowId xmlns:a16="http://schemas.microsoft.com/office/drawing/2014/main" val="875196962"/>
                  </a:ext>
                </a:extLst>
              </a:tr>
              <a:tr h="177917">
                <a:tc>
                  <a:txBody>
                    <a:bodyPr/>
                    <a:lstStyle/>
                    <a:p>
                      <a:r>
                        <a:rPr lang="tr-TR" sz="1000">
                          <a:effectLst/>
                        </a:rPr>
                        <a:t>Fentanyl</a:t>
                      </a:r>
                    </a:p>
                  </a:txBody>
                  <a:tcPr marL="0" marR="0" marT="0" marB="0" anchor="ctr">
                    <a:lnL>
                      <a:noFill/>
                    </a:lnL>
                    <a:lnR>
                      <a:noFill/>
                    </a:lnR>
                    <a:lnT>
                      <a:noFill/>
                    </a:lnT>
                    <a:lnB>
                      <a:noFill/>
                    </a:lnB>
                  </a:tcPr>
                </a:tc>
                <a:tc>
                  <a:txBody>
                    <a:bodyPr/>
                    <a:lstStyle/>
                    <a:p>
                      <a:r>
                        <a:rPr lang="tr-TR" sz="1000"/>
                        <a:t>Duragesic®</a:t>
                      </a:r>
                    </a:p>
                  </a:txBody>
                  <a:tcPr marL="0" marR="0" marT="0" marB="0" anchor="ctr">
                    <a:lnL>
                      <a:noFill/>
                    </a:lnL>
                    <a:lnR>
                      <a:noFill/>
                    </a:lnR>
                    <a:lnT>
                      <a:noFill/>
                    </a:lnT>
                    <a:lnB>
                      <a:noFill/>
                    </a:lnB>
                  </a:tcPr>
                </a:tc>
                <a:tc>
                  <a:txBody>
                    <a:bodyPr/>
                    <a:lstStyle/>
                    <a:p>
                      <a:r>
                        <a:rPr lang="tr-TR" sz="1000"/>
                        <a:t>Narcotic Analgesic</a:t>
                      </a:r>
                    </a:p>
                  </a:txBody>
                  <a:tcPr marL="0" marR="0" marT="0" marB="0" anchor="ctr">
                    <a:lnL>
                      <a:noFill/>
                    </a:lnL>
                    <a:lnR>
                      <a:noFill/>
                    </a:lnR>
                    <a:lnT>
                      <a:noFill/>
                    </a:lnT>
                    <a:lnB>
                      <a:noFill/>
                    </a:lnB>
                  </a:tcPr>
                </a:tc>
                <a:extLst>
                  <a:ext uri="{0D108BD9-81ED-4DB2-BD59-A6C34878D82A}">
                    <a16:rowId xmlns:a16="http://schemas.microsoft.com/office/drawing/2014/main" val="1001482368"/>
                  </a:ext>
                </a:extLst>
              </a:tr>
              <a:tr h="88959">
                <a:tc>
                  <a:txBody>
                    <a:bodyPr/>
                    <a:lstStyle/>
                    <a:p>
                      <a:r>
                        <a:rPr lang="tr-TR" sz="1000">
                          <a:effectLst/>
                        </a:rPr>
                        <a:t>Dicyclomine</a:t>
                      </a:r>
                    </a:p>
                  </a:txBody>
                  <a:tcPr marL="0" marR="0" marT="0" marB="0" anchor="ctr">
                    <a:lnL>
                      <a:noFill/>
                    </a:lnL>
                    <a:lnR>
                      <a:noFill/>
                    </a:lnR>
                    <a:lnT>
                      <a:noFill/>
                    </a:lnT>
                    <a:lnB>
                      <a:noFill/>
                    </a:lnB>
                  </a:tcPr>
                </a:tc>
                <a:tc>
                  <a:txBody>
                    <a:bodyPr/>
                    <a:lstStyle/>
                    <a:p>
                      <a:r>
                        <a:rPr lang="tr-TR" sz="1000"/>
                        <a:t>Bentyl®</a:t>
                      </a:r>
                    </a:p>
                  </a:txBody>
                  <a:tcPr marL="0" marR="0" marT="0" marB="0" anchor="ctr">
                    <a:lnL>
                      <a:noFill/>
                    </a:lnL>
                    <a:lnR>
                      <a:noFill/>
                    </a:lnR>
                    <a:lnT>
                      <a:noFill/>
                    </a:lnT>
                    <a:lnB>
                      <a:noFill/>
                    </a:lnB>
                  </a:tcPr>
                </a:tc>
                <a:tc>
                  <a:txBody>
                    <a:bodyPr/>
                    <a:lstStyle/>
                    <a:p>
                      <a:r>
                        <a:rPr lang="tr-TR" sz="1000"/>
                        <a:t>I.B.S.</a:t>
                      </a:r>
                    </a:p>
                  </a:txBody>
                  <a:tcPr marL="0" marR="0" marT="0" marB="0" anchor="ctr">
                    <a:lnL>
                      <a:noFill/>
                    </a:lnL>
                    <a:lnR>
                      <a:noFill/>
                    </a:lnR>
                    <a:lnT>
                      <a:noFill/>
                    </a:lnT>
                    <a:lnB>
                      <a:noFill/>
                    </a:lnB>
                  </a:tcPr>
                </a:tc>
                <a:extLst>
                  <a:ext uri="{0D108BD9-81ED-4DB2-BD59-A6C34878D82A}">
                    <a16:rowId xmlns:a16="http://schemas.microsoft.com/office/drawing/2014/main" val="586945085"/>
                  </a:ext>
                </a:extLst>
              </a:tr>
              <a:tr h="88959">
                <a:tc>
                  <a:txBody>
                    <a:bodyPr/>
                    <a:lstStyle/>
                    <a:p>
                      <a:r>
                        <a:rPr lang="tr-TR" sz="1000">
                          <a:effectLst/>
                        </a:rPr>
                        <a:t>Bisoprolol</a:t>
                      </a:r>
                    </a:p>
                  </a:txBody>
                  <a:tcPr marL="0" marR="0" marT="0" marB="0" anchor="ctr">
                    <a:lnL>
                      <a:noFill/>
                    </a:lnL>
                    <a:lnR>
                      <a:noFill/>
                    </a:lnR>
                    <a:lnT>
                      <a:noFill/>
                    </a:lnT>
                    <a:lnB>
                      <a:noFill/>
                    </a:lnB>
                  </a:tcPr>
                </a:tc>
                <a:tc>
                  <a:txBody>
                    <a:bodyPr/>
                    <a:lstStyle/>
                    <a:p>
                      <a:r>
                        <a:rPr lang="tr-TR" sz="1000"/>
                        <a:t>Zebeta®</a:t>
                      </a:r>
                    </a:p>
                  </a:txBody>
                  <a:tcPr marL="0" marR="0" marT="0" marB="0" anchor="ctr">
                    <a:lnL>
                      <a:noFill/>
                    </a:lnL>
                    <a:lnR>
                      <a:noFill/>
                    </a:lnR>
                    <a:lnT>
                      <a:noFill/>
                    </a:lnT>
                    <a:lnB>
                      <a:noFill/>
                    </a:lnB>
                  </a:tcPr>
                </a:tc>
                <a:tc>
                  <a:txBody>
                    <a:bodyPr/>
                    <a:lstStyle/>
                    <a:p>
                      <a:r>
                        <a:rPr lang="tr-TR" sz="1000"/>
                        <a:t>Beta Blocker</a:t>
                      </a:r>
                    </a:p>
                  </a:txBody>
                  <a:tcPr marL="0" marR="0" marT="0" marB="0" anchor="ctr">
                    <a:lnL>
                      <a:noFill/>
                    </a:lnL>
                    <a:lnR>
                      <a:noFill/>
                    </a:lnR>
                    <a:lnT>
                      <a:noFill/>
                    </a:lnT>
                    <a:lnB>
                      <a:noFill/>
                    </a:lnB>
                  </a:tcPr>
                </a:tc>
                <a:extLst>
                  <a:ext uri="{0D108BD9-81ED-4DB2-BD59-A6C34878D82A}">
                    <a16:rowId xmlns:a16="http://schemas.microsoft.com/office/drawing/2014/main" val="4189540920"/>
                  </a:ext>
                </a:extLst>
              </a:tr>
              <a:tr h="88959">
                <a:tc>
                  <a:txBody>
                    <a:bodyPr/>
                    <a:lstStyle/>
                    <a:p>
                      <a:r>
                        <a:rPr lang="tr-TR" sz="1000">
                          <a:effectLst/>
                        </a:rPr>
                        <a:t>Atomoxetine</a:t>
                      </a:r>
                    </a:p>
                  </a:txBody>
                  <a:tcPr marL="0" marR="0" marT="0" marB="0" anchor="ctr">
                    <a:lnL>
                      <a:noFill/>
                    </a:lnL>
                    <a:lnR>
                      <a:noFill/>
                    </a:lnR>
                    <a:lnT>
                      <a:noFill/>
                    </a:lnT>
                    <a:lnB>
                      <a:noFill/>
                    </a:lnB>
                  </a:tcPr>
                </a:tc>
                <a:tc>
                  <a:txBody>
                    <a:bodyPr/>
                    <a:lstStyle/>
                    <a:p>
                      <a:r>
                        <a:rPr lang="tr-TR" sz="1000"/>
                        <a:t>Strattera®</a:t>
                      </a:r>
                    </a:p>
                  </a:txBody>
                  <a:tcPr marL="0" marR="0" marT="0" marB="0" anchor="ctr">
                    <a:lnL>
                      <a:noFill/>
                    </a:lnL>
                    <a:lnR>
                      <a:noFill/>
                    </a:lnR>
                    <a:lnT>
                      <a:noFill/>
                    </a:lnT>
                    <a:lnB>
                      <a:noFill/>
                    </a:lnB>
                  </a:tcPr>
                </a:tc>
                <a:tc>
                  <a:txBody>
                    <a:bodyPr/>
                    <a:lstStyle/>
                    <a:p>
                      <a:r>
                        <a:rPr lang="tr-TR" sz="1000"/>
                        <a:t>A.D.H.D.</a:t>
                      </a:r>
                    </a:p>
                  </a:txBody>
                  <a:tcPr marL="0" marR="0" marT="0" marB="0" anchor="ctr">
                    <a:lnL>
                      <a:noFill/>
                    </a:lnL>
                    <a:lnR>
                      <a:noFill/>
                    </a:lnR>
                    <a:lnT>
                      <a:noFill/>
                    </a:lnT>
                    <a:lnB>
                      <a:noFill/>
                    </a:lnB>
                  </a:tcPr>
                </a:tc>
                <a:extLst>
                  <a:ext uri="{0D108BD9-81ED-4DB2-BD59-A6C34878D82A}">
                    <a16:rowId xmlns:a16="http://schemas.microsoft.com/office/drawing/2014/main" val="3629535368"/>
                  </a:ext>
                </a:extLst>
              </a:tr>
              <a:tr h="88959">
                <a:tc>
                  <a:txBody>
                    <a:bodyPr/>
                    <a:lstStyle/>
                    <a:p>
                      <a:r>
                        <a:rPr lang="tr-TR" sz="1000">
                          <a:effectLst/>
                        </a:rPr>
                        <a:t>Ramipril</a:t>
                      </a:r>
                    </a:p>
                  </a:txBody>
                  <a:tcPr marL="0" marR="0" marT="0" marB="0" anchor="ctr">
                    <a:lnL>
                      <a:noFill/>
                    </a:lnL>
                    <a:lnR>
                      <a:noFill/>
                    </a:lnR>
                    <a:lnT>
                      <a:noFill/>
                    </a:lnT>
                    <a:lnB>
                      <a:noFill/>
                    </a:lnB>
                  </a:tcPr>
                </a:tc>
                <a:tc>
                  <a:txBody>
                    <a:bodyPr/>
                    <a:lstStyle/>
                    <a:p>
                      <a:r>
                        <a:rPr lang="tr-TR" sz="1000"/>
                        <a:t>Altace®</a:t>
                      </a:r>
                    </a:p>
                  </a:txBody>
                  <a:tcPr marL="0" marR="0" marT="0" marB="0" anchor="ctr">
                    <a:lnL>
                      <a:noFill/>
                    </a:lnL>
                    <a:lnR>
                      <a:noFill/>
                    </a:lnR>
                    <a:lnT>
                      <a:noFill/>
                    </a:lnT>
                    <a:lnB>
                      <a:noFill/>
                    </a:lnB>
                  </a:tcPr>
                </a:tc>
                <a:tc>
                  <a:txBody>
                    <a:bodyPr/>
                    <a:lstStyle/>
                    <a:p>
                      <a:r>
                        <a:rPr lang="tr-TR" sz="1000"/>
                        <a:t>Hypertension</a:t>
                      </a:r>
                    </a:p>
                  </a:txBody>
                  <a:tcPr marL="0" marR="0" marT="0" marB="0" anchor="ctr">
                    <a:lnL>
                      <a:noFill/>
                    </a:lnL>
                    <a:lnR>
                      <a:noFill/>
                    </a:lnR>
                    <a:lnT>
                      <a:noFill/>
                    </a:lnT>
                    <a:lnB>
                      <a:noFill/>
                    </a:lnB>
                  </a:tcPr>
                </a:tc>
                <a:extLst>
                  <a:ext uri="{0D108BD9-81ED-4DB2-BD59-A6C34878D82A}">
                    <a16:rowId xmlns:a16="http://schemas.microsoft.com/office/drawing/2014/main" val="20466769"/>
                  </a:ext>
                </a:extLst>
              </a:tr>
              <a:tr h="88959">
                <a:tc>
                  <a:txBody>
                    <a:bodyPr/>
                    <a:lstStyle/>
                    <a:p>
                      <a:r>
                        <a:rPr lang="tr-TR" sz="1000">
                          <a:effectLst/>
                        </a:rPr>
                        <a:t>Temazepam</a:t>
                      </a:r>
                    </a:p>
                  </a:txBody>
                  <a:tcPr marL="0" marR="0" marT="0" marB="0" anchor="ctr">
                    <a:lnL>
                      <a:noFill/>
                    </a:lnL>
                    <a:lnR>
                      <a:noFill/>
                    </a:lnR>
                    <a:lnT>
                      <a:noFill/>
                    </a:lnT>
                    <a:lnB>
                      <a:noFill/>
                    </a:lnB>
                  </a:tcPr>
                </a:tc>
                <a:tc>
                  <a:txBody>
                    <a:bodyPr/>
                    <a:lstStyle/>
                    <a:p>
                      <a:r>
                        <a:rPr lang="tr-TR" sz="1000"/>
                        <a:t>Restoril®</a:t>
                      </a:r>
                    </a:p>
                  </a:txBody>
                  <a:tcPr marL="0" marR="0" marT="0" marB="0" anchor="ctr">
                    <a:lnL>
                      <a:noFill/>
                    </a:lnL>
                    <a:lnR>
                      <a:noFill/>
                    </a:lnR>
                    <a:lnT>
                      <a:noFill/>
                    </a:lnT>
                    <a:lnB>
                      <a:noFill/>
                    </a:lnB>
                  </a:tcPr>
                </a:tc>
                <a:tc>
                  <a:txBody>
                    <a:bodyPr/>
                    <a:lstStyle/>
                    <a:p>
                      <a:r>
                        <a:rPr lang="tr-TR" sz="1000"/>
                        <a:t>Sleep Aid</a:t>
                      </a:r>
                    </a:p>
                  </a:txBody>
                  <a:tcPr marL="0" marR="0" marT="0" marB="0" anchor="ctr">
                    <a:lnL>
                      <a:noFill/>
                    </a:lnL>
                    <a:lnR>
                      <a:noFill/>
                    </a:lnR>
                    <a:lnT>
                      <a:noFill/>
                    </a:lnT>
                    <a:lnB>
                      <a:noFill/>
                    </a:lnB>
                  </a:tcPr>
                </a:tc>
                <a:extLst>
                  <a:ext uri="{0D108BD9-81ED-4DB2-BD59-A6C34878D82A}">
                    <a16:rowId xmlns:a16="http://schemas.microsoft.com/office/drawing/2014/main" val="2145175077"/>
                  </a:ext>
                </a:extLst>
              </a:tr>
              <a:tr h="88959">
                <a:tc>
                  <a:txBody>
                    <a:bodyPr/>
                    <a:lstStyle/>
                    <a:p>
                      <a:r>
                        <a:rPr lang="tr-TR" sz="1000">
                          <a:effectLst/>
                        </a:rPr>
                        <a:t>Phentermine</a:t>
                      </a:r>
                    </a:p>
                  </a:txBody>
                  <a:tcPr marL="0" marR="0" marT="0" marB="0" anchor="ctr">
                    <a:lnL>
                      <a:noFill/>
                    </a:lnL>
                    <a:lnR>
                      <a:noFill/>
                    </a:lnR>
                    <a:lnT>
                      <a:noFill/>
                    </a:lnT>
                    <a:lnB>
                      <a:noFill/>
                    </a:lnB>
                  </a:tcPr>
                </a:tc>
                <a:tc>
                  <a:txBody>
                    <a:bodyPr/>
                    <a:lstStyle/>
                    <a:p>
                      <a:r>
                        <a:rPr lang="tr-TR" sz="1000"/>
                        <a:t>Adipex® P</a:t>
                      </a:r>
                    </a:p>
                  </a:txBody>
                  <a:tcPr marL="0" marR="0" marT="0" marB="0" anchor="ctr">
                    <a:lnL>
                      <a:noFill/>
                    </a:lnL>
                    <a:lnR>
                      <a:noFill/>
                    </a:lnR>
                    <a:lnT>
                      <a:noFill/>
                    </a:lnT>
                    <a:lnB>
                      <a:noFill/>
                    </a:lnB>
                  </a:tcPr>
                </a:tc>
                <a:tc>
                  <a:txBody>
                    <a:bodyPr/>
                    <a:lstStyle/>
                    <a:p>
                      <a:r>
                        <a:rPr lang="tr-TR" sz="1000"/>
                        <a:t>Weight Loss</a:t>
                      </a:r>
                    </a:p>
                  </a:txBody>
                  <a:tcPr marL="0" marR="0" marT="0" marB="0" anchor="ctr">
                    <a:lnL>
                      <a:noFill/>
                    </a:lnL>
                    <a:lnR>
                      <a:noFill/>
                    </a:lnR>
                    <a:lnT>
                      <a:noFill/>
                    </a:lnT>
                    <a:lnB>
                      <a:noFill/>
                    </a:lnB>
                  </a:tcPr>
                </a:tc>
                <a:extLst>
                  <a:ext uri="{0D108BD9-81ED-4DB2-BD59-A6C34878D82A}">
                    <a16:rowId xmlns:a16="http://schemas.microsoft.com/office/drawing/2014/main" val="2775812315"/>
                  </a:ext>
                </a:extLst>
              </a:tr>
              <a:tr h="88959">
                <a:tc>
                  <a:txBody>
                    <a:bodyPr/>
                    <a:lstStyle/>
                    <a:p>
                      <a:r>
                        <a:rPr lang="tr-TR" sz="1000">
                          <a:effectLst/>
                        </a:rPr>
                        <a:t>Quinapril</a:t>
                      </a:r>
                    </a:p>
                  </a:txBody>
                  <a:tcPr marL="0" marR="0" marT="0" marB="0" anchor="ctr">
                    <a:lnL>
                      <a:noFill/>
                    </a:lnL>
                    <a:lnR>
                      <a:noFill/>
                    </a:lnR>
                    <a:lnT>
                      <a:noFill/>
                    </a:lnT>
                    <a:lnB>
                      <a:noFill/>
                    </a:lnB>
                  </a:tcPr>
                </a:tc>
                <a:tc>
                  <a:txBody>
                    <a:bodyPr/>
                    <a:lstStyle/>
                    <a:p>
                      <a:r>
                        <a:rPr lang="tr-TR" sz="1000"/>
                        <a:t>Accupril®</a:t>
                      </a:r>
                    </a:p>
                  </a:txBody>
                  <a:tcPr marL="0" marR="0" marT="0" marB="0" anchor="ctr">
                    <a:lnL>
                      <a:noFill/>
                    </a:lnL>
                    <a:lnR>
                      <a:noFill/>
                    </a:lnR>
                    <a:lnT>
                      <a:noFill/>
                    </a:lnT>
                    <a:lnB>
                      <a:noFill/>
                    </a:lnB>
                  </a:tcPr>
                </a:tc>
                <a:tc>
                  <a:txBody>
                    <a:bodyPr/>
                    <a:lstStyle/>
                    <a:p>
                      <a:r>
                        <a:rPr lang="tr-TR" sz="1000"/>
                        <a:t>ACE Inhibitor</a:t>
                      </a:r>
                    </a:p>
                  </a:txBody>
                  <a:tcPr marL="0" marR="0" marT="0" marB="0" anchor="ctr">
                    <a:lnL>
                      <a:noFill/>
                    </a:lnL>
                    <a:lnR>
                      <a:noFill/>
                    </a:lnR>
                    <a:lnT>
                      <a:noFill/>
                    </a:lnT>
                    <a:lnB>
                      <a:noFill/>
                    </a:lnB>
                  </a:tcPr>
                </a:tc>
                <a:extLst>
                  <a:ext uri="{0D108BD9-81ED-4DB2-BD59-A6C34878D82A}">
                    <a16:rowId xmlns:a16="http://schemas.microsoft.com/office/drawing/2014/main" val="1750588724"/>
                  </a:ext>
                </a:extLst>
              </a:tr>
              <a:tr h="88959">
                <a:tc>
                  <a:txBody>
                    <a:bodyPr/>
                    <a:lstStyle/>
                    <a:p>
                      <a:r>
                        <a:rPr lang="tr-TR" sz="1000">
                          <a:effectLst/>
                        </a:rPr>
                        <a:t>Sildenafil</a:t>
                      </a:r>
                    </a:p>
                  </a:txBody>
                  <a:tcPr marL="0" marR="0" marT="0" marB="0" anchor="ctr">
                    <a:lnL>
                      <a:noFill/>
                    </a:lnL>
                    <a:lnR>
                      <a:noFill/>
                    </a:lnR>
                    <a:lnT>
                      <a:noFill/>
                    </a:lnT>
                    <a:lnB>
                      <a:noFill/>
                    </a:lnB>
                  </a:tcPr>
                </a:tc>
                <a:tc>
                  <a:txBody>
                    <a:bodyPr/>
                    <a:lstStyle/>
                    <a:p>
                      <a:r>
                        <a:rPr lang="tr-TR" sz="1000"/>
                        <a:t>Viagra®</a:t>
                      </a:r>
                    </a:p>
                  </a:txBody>
                  <a:tcPr marL="0" marR="0" marT="0" marB="0" anchor="ctr">
                    <a:lnL>
                      <a:noFill/>
                    </a:lnL>
                    <a:lnR>
                      <a:noFill/>
                    </a:lnR>
                    <a:lnT>
                      <a:noFill/>
                    </a:lnT>
                    <a:lnB>
                      <a:noFill/>
                    </a:lnB>
                  </a:tcPr>
                </a:tc>
                <a:tc>
                  <a:txBody>
                    <a:bodyPr/>
                    <a:lstStyle/>
                    <a:p>
                      <a:r>
                        <a:rPr lang="tr-TR" sz="1000"/>
                        <a:t>Impotence</a:t>
                      </a:r>
                    </a:p>
                  </a:txBody>
                  <a:tcPr marL="0" marR="0" marT="0" marB="0" anchor="ctr">
                    <a:lnL>
                      <a:noFill/>
                    </a:lnL>
                    <a:lnR>
                      <a:noFill/>
                    </a:lnR>
                    <a:lnT>
                      <a:noFill/>
                    </a:lnT>
                    <a:lnB>
                      <a:noFill/>
                    </a:lnB>
                  </a:tcPr>
                </a:tc>
                <a:extLst>
                  <a:ext uri="{0D108BD9-81ED-4DB2-BD59-A6C34878D82A}">
                    <a16:rowId xmlns:a16="http://schemas.microsoft.com/office/drawing/2014/main" val="303464904"/>
                  </a:ext>
                </a:extLst>
              </a:tr>
              <a:tr h="88959">
                <a:tc>
                  <a:txBody>
                    <a:bodyPr/>
                    <a:lstStyle/>
                    <a:p>
                      <a:r>
                        <a:rPr lang="tr-TR" sz="1000">
                          <a:effectLst/>
                        </a:rPr>
                        <a:t>Ondansetron</a:t>
                      </a:r>
                    </a:p>
                  </a:txBody>
                  <a:tcPr marL="0" marR="0" marT="0" marB="0" anchor="ctr">
                    <a:lnL>
                      <a:noFill/>
                    </a:lnL>
                    <a:lnR>
                      <a:noFill/>
                    </a:lnR>
                    <a:lnT>
                      <a:noFill/>
                    </a:lnT>
                    <a:lnB>
                      <a:noFill/>
                    </a:lnB>
                  </a:tcPr>
                </a:tc>
                <a:tc>
                  <a:txBody>
                    <a:bodyPr/>
                    <a:lstStyle/>
                    <a:p>
                      <a:r>
                        <a:rPr lang="tr-TR" sz="1000"/>
                        <a:t>Zofran®</a:t>
                      </a:r>
                    </a:p>
                  </a:txBody>
                  <a:tcPr marL="0" marR="0" marT="0" marB="0" anchor="ctr">
                    <a:lnL>
                      <a:noFill/>
                    </a:lnL>
                    <a:lnR>
                      <a:noFill/>
                    </a:lnR>
                    <a:lnT>
                      <a:noFill/>
                    </a:lnT>
                    <a:lnB>
                      <a:noFill/>
                    </a:lnB>
                  </a:tcPr>
                </a:tc>
                <a:tc>
                  <a:txBody>
                    <a:bodyPr/>
                    <a:lstStyle/>
                    <a:p>
                      <a:r>
                        <a:rPr lang="tr-TR" sz="1000"/>
                        <a:t>Antiemetic</a:t>
                      </a:r>
                    </a:p>
                  </a:txBody>
                  <a:tcPr marL="0" marR="0" marT="0" marB="0" anchor="ctr">
                    <a:lnL>
                      <a:noFill/>
                    </a:lnL>
                    <a:lnR>
                      <a:noFill/>
                    </a:lnR>
                    <a:lnT>
                      <a:noFill/>
                    </a:lnT>
                    <a:lnB>
                      <a:noFill/>
                    </a:lnB>
                  </a:tcPr>
                </a:tc>
                <a:extLst>
                  <a:ext uri="{0D108BD9-81ED-4DB2-BD59-A6C34878D82A}">
                    <a16:rowId xmlns:a16="http://schemas.microsoft.com/office/drawing/2014/main" val="747549360"/>
                  </a:ext>
                </a:extLst>
              </a:tr>
              <a:tr h="88959">
                <a:tc>
                  <a:txBody>
                    <a:bodyPr/>
                    <a:lstStyle/>
                    <a:p>
                      <a:r>
                        <a:rPr lang="tr-TR" sz="1000">
                          <a:effectLst/>
                        </a:rPr>
                        <a:t>Oseltamivir</a:t>
                      </a:r>
                    </a:p>
                  </a:txBody>
                  <a:tcPr marL="0" marR="0" marT="0" marB="0" anchor="ctr">
                    <a:lnL>
                      <a:noFill/>
                    </a:lnL>
                    <a:lnR>
                      <a:noFill/>
                    </a:lnR>
                    <a:lnT>
                      <a:noFill/>
                    </a:lnT>
                    <a:lnB>
                      <a:noFill/>
                    </a:lnB>
                  </a:tcPr>
                </a:tc>
                <a:tc>
                  <a:txBody>
                    <a:bodyPr/>
                    <a:lstStyle/>
                    <a:p>
                      <a:r>
                        <a:rPr lang="tr-TR" sz="1000"/>
                        <a:t>Tamiflu®</a:t>
                      </a:r>
                    </a:p>
                  </a:txBody>
                  <a:tcPr marL="0" marR="0" marT="0" marB="0" anchor="ctr">
                    <a:lnL>
                      <a:noFill/>
                    </a:lnL>
                    <a:lnR>
                      <a:noFill/>
                    </a:lnR>
                    <a:lnT>
                      <a:noFill/>
                    </a:lnT>
                    <a:lnB>
                      <a:noFill/>
                    </a:lnB>
                  </a:tcPr>
                </a:tc>
                <a:tc>
                  <a:txBody>
                    <a:bodyPr/>
                    <a:lstStyle/>
                    <a:p>
                      <a:r>
                        <a:rPr lang="tr-TR" sz="1000"/>
                        <a:t>Antiviral (Flu)</a:t>
                      </a:r>
                    </a:p>
                  </a:txBody>
                  <a:tcPr marL="0" marR="0" marT="0" marB="0" anchor="ctr">
                    <a:lnL>
                      <a:noFill/>
                    </a:lnL>
                    <a:lnR>
                      <a:noFill/>
                    </a:lnR>
                    <a:lnT>
                      <a:noFill/>
                    </a:lnT>
                    <a:lnB>
                      <a:noFill/>
                    </a:lnB>
                  </a:tcPr>
                </a:tc>
                <a:extLst>
                  <a:ext uri="{0D108BD9-81ED-4DB2-BD59-A6C34878D82A}">
                    <a16:rowId xmlns:a16="http://schemas.microsoft.com/office/drawing/2014/main" val="1462006548"/>
                  </a:ext>
                </a:extLst>
              </a:tr>
              <a:tr h="88959">
                <a:tc>
                  <a:txBody>
                    <a:bodyPr/>
                    <a:lstStyle/>
                    <a:p>
                      <a:r>
                        <a:rPr lang="tr-TR" sz="1000">
                          <a:effectLst/>
                        </a:rPr>
                        <a:t>Methotrexate</a:t>
                      </a:r>
                    </a:p>
                  </a:txBody>
                  <a:tcPr marL="0" marR="0" marT="0" marB="0" anchor="ctr">
                    <a:lnL>
                      <a:noFill/>
                    </a:lnL>
                    <a:lnR>
                      <a:noFill/>
                    </a:lnR>
                    <a:lnT>
                      <a:noFill/>
                    </a:lnT>
                    <a:lnB>
                      <a:noFill/>
                    </a:lnB>
                  </a:tcPr>
                </a:tc>
                <a:tc>
                  <a:txBody>
                    <a:bodyPr/>
                    <a:lstStyle/>
                    <a:p>
                      <a:r>
                        <a:rPr lang="tr-TR" sz="1000"/>
                        <a:t>Rheumatrex®</a:t>
                      </a:r>
                    </a:p>
                  </a:txBody>
                  <a:tcPr marL="0" marR="0" marT="0" marB="0" anchor="ctr">
                    <a:lnL>
                      <a:noFill/>
                    </a:lnL>
                    <a:lnR>
                      <a:noFill/>
                    </a:lnR>
                    <a:lnT>
                      <a:noFill/>
                    </a:lnT>
                    <a:lnB>
                      <a:noFill/>
                    </a:lnB>
                  </a:tcPr>
                </a:tc>
                <a:tc>
                  <a:txBody>
                    <a:bodyPr/>
                    <a:lstStyle/>
                    <a:p>
                      <a:r>
                        <a:rPr lang="tr-TR" sz="1000"/>
                        <a:t>Rheum. arthritis</a:t>
                      </a:r>
                    </a:p>
                  </a:txBody>
                  <a:tcPr marL="0" marR="0" marT="0" marB="0" anchor="ctr">
                    <a:lnL>
                      <a:noFill/>
                    </a:lnL>
                    <a:lnR>
                      <a:noFill/>
                    </a:lnR>
                    <a:lnT>
                      <a:noFill/>
                    </a:lnT>
                    <a:lnB>
                      <a:noFill/>
                    </a:lnB>
                  </a:tcPr>
                </a:tc>
                <a:extLst>
                  <a:ext uri="{0D108BD9-81ED-4DB2-BD59-A6C34878D82A}">
                    <a16:rowId xmlns:a16="http://schemas.microsoft.com/office/drawing/2014/main" val="345895609"/>
                  </a:ext>
                </a:extLst>
              </a:tr>
              <a:tr h="88959">
                <a:tc>
                  <a:txBody>
                    <a:bodyPr/>
                    <a:lstStyle/>
                    <a:p>
                      <a:r>
                        <a:rPr lang="tr-TR" sz="1000">
                          <a:effectLst/>
                        </a:rPr>
                        <a:t>Dabigatran</a:t>
                      </a:r>
                    </a:p>
                  </a:txBody>
                  <a:tcPr marL="0" marR="0" marT="0" marB="0" anchor="ctr">
                    <a:lnL>
                      <a:noFill/>
                    </a:lnL>
                    <a:lnR>
                      <a:noFill/>
                    </a:lnR>
                    <a:lnT>
                      <a:noFill/>
                    </a:lnT>
                    <a:lnB>
                      <a:noFill/>
                    </a:lnB>
                  </a:tcPr>
                </a:tc>
                <a:tc>
                  <a:txBody>
                    <a:bodyPr/>
                    <a:lstStyle/>
                    <a:p>
                      <a:r>
                        <a:rPr lang="tr-TR" sz="1000"/>
                        <a:t>Pradaxa®</a:t>
                      </a:r>
                    </a:p>
                  </a:txBody>
                  <a:tcPr marL="0" marR="0" marT="0" marB="0" anchor="ctr">
                    <a:lnL>
                      <a:noFill/>
                    </a:lnL>
                    <a:lnR>
                      <a:noFill/>
                    </a:lnR>
                    <a:lnT>
                      <a:noFill/>
                    </a:lnT>
                    <a:lnB>
                      <a:noFill/>
                    </a:lnB>
                  </a:tcPr>
                </a:tc>
                <a:tc>
                  <a:txBody>
                    <a:bodyPr/>
                    <a:lstStyle/>
                    <a:p>
                      <a:r>
                        <a:rPr lang="tr-TR" sz="1000"/>
                        <a:t>Anticoagulant</a:t>
                      </a:r>
                    </a:p>
                  </a:txBody>
                  <a:tcPr marL="0" marR="0" marT="0" marB="0" anchor="ctr">
                    <a:lnL>
                      <a:noFill/>
                    </a:lnL>
                    <a:lnR>
                      <a:noFill/>
                    </a:lnR>
                    <a:lnT>
                      <a:noFill/>
                    </a:lnT>
                    <a:lnB>
                      <a:noFill/>
                    </a:lnB>
                  </a:tcPr>
                </a:tc>
                <a:extLst>
                  <a:ext uri="{0D108BD9-81ED-4DB2-BD59-A6C34878D82A}">
                    <a16:rowId xmlns:a16="http://schemas.microsoft.com/office/drawing/2014/main" val="4112349685"/>
                  </a:ext>
                </a:extLst>
              </a:tr>
              <a:tr h="88959">
                <a:tc>
                  <a:txBody>
                    <a:bodyPr/>
                    <a:lstStyle/>
                    <a:p>
                      <a:r>
                        <a:rPr lang="tr-TR" sz="1000">
                          <a:effectLst/>
                        </a:rPr>
                        <a:t>Budesonide</a:t>
                      </a:r>
                    </a:p>
                  </a:txBody>
                  <a:tcPr marL="0" marR="0" marT="0" marB="0" anchor="ctr">
                    <a:lnL>
                      <a:noFill/>
                    </a:lnL>
                    <a:lnR>
                      <a:noFill/>
                    </a:lnR>
                    <a:lnT>
                      <a:noFill/>
                    </a:lnT>
                    <a:lnB>
                      <a:noFill/>
                    </a:lnB>
                  </a:tcPr>
                </a:tc>
                <a:tc>
                  <a:txBody>
                    <a:bodyPr/>
                    <a:lstStyle/>
                    <a:p>
                      <a:r>
                        <a:rPr lang="tr-TR" sz="1000"/>
                        <a:t>Uceris®</a:t>
                      </a:r>
                    </a:p>
                  </a:txBody>
                  <a:tcPr marL="0" marR="0" marT="0" marB="0" anchor="ctr">
                    <a:lnL>
                      <a:noFill/>
                    </a:lnL>
                    <a:lnR>
                      <a:noFill/>
                    </a:lnR>
                    <a:lnT>
                      <a:noFill/>
                    </a:lnT>
                    <a:lnB>
                      <a:noFill/>
                    </a:lnB>
                  </a:tcPr>
                </a:tc>
                <a:tc>
                  <a:txBody>
                    <a:bodyPr/>
                    <a:lstStyle/>
                    <a:p>
                      <a:r>
                        <a:rPr lang="tr-TR" sz="1000"/>
                        <a:t>Ulcerative colitis</a:t>
                      </a:r>
                    </a:p>
                  </a:txBody>
                  <a:tcPr marL="0" marR="0" marT="0" marB="0" anchor="ctr">
                    <a:lnL>
                      <a:noFill/>
                    </a:lnL>
                    <a:lnR>
                      <a:noFill/>
                    </a:lnR>
                    <a:lnT>
                      <a:noFill/>
                    </a:lnT>
                    <a:lnB>
                      <a:noFill/>
                    </a:lnB>
                  </a:tcPr>
                </a:tc>
                <a:extLst>
                  <a:ext uri="{0D108BD9-81ED-4DB2-BD59-A6C34878D82A}">
                    <a16:rowId xmlns:a16="http://schemas.microsoft.com/office/drawing/2014/main" val="196082172"/>
                  </a:ext>
                </a:extLst>
              </a:tr>
              <a:tr h="88959">
                <a:tc>
                  <a:txBody>
                    <a:bodyPr/>
                    <a:lstStyle/>
                    <a:p>
                      <a:r>
                        <a:rPr lang="tr-TR" sz="1000">
                          <a:effectLst/>
                        </a:rPr>
                        <a:t>Doxazosin</a:t>
                      </a:r>
                    </a:p>
                  </a:txBody>
                  <a:tcPr marL="0" marR="0" marT="0" marB="0" anchor="ctr">
                    <a:lnL>
                      <a:noFill/>
                    </a:lnL>
                    <a:lnR>
                      <a:noFill/>
                    </a:lnR>
                    <a:lnT>
                      <a:noFill/>
                    </a:lnT>
                    <a:lnB>
                      <a:noFill/>
                    </a:lnB>
                  </a:tcPr>
                </a:tc>
                <a:tc>
                  <a:txBody>
                    <a:bodyPr/>
                    <a:lstStyle/>
                    <a:p>
                      <a:r>
                        <a:rPr lang="tr-TR" sz="1000"/>
                        <a:t>Cardura®</a:t>
                      </a:r>
                    </a:p>
                  </a:txBody>
                  <a:tcPr marL="0" marR="0" marT="0" marB="0" anchor="ctr">
                    <a:lnL>
                      <a:noFill/>
                    </a:lnL>
                    <a:lnR>
                      <a:noFill/>
                    </a:lnR>
                    <a:lnT>
                      <a:noFill/>
                    </a:lnT>
                    <a:lnB>
                      <a:noFill/>
                    </a:lnB>
                  </a:tcPr>
                </a:tc>
                <a:tc>
                  <a:txBody>
                    <a:bodyPr/>
                    <a:lstStyle/>
                    <a:p>
                      <a:r>
                        <a:rPr lang="tr-TR" sz="1000"/>
                        <a:t>Freq. Urination</a:t>
                      </a:r>
                    </a:p>
                  </a:txBody>
                  <a:tcPr marL="0" marR="0" marT="0" marB="0" anchor="ctr">
                    <a:lnL>
                      <a:noFill/>
                    </a:lnL>
                    <a:lnR>
                      <a:noFill/>
                    </a:lnR>
                    <a:lnT>
                      <a:noFill/>
                    </a:lnT>
                    <a:lnB>
                      <a:noFill/>
                    </a:lnB>
                  </a:tcPr>
                </a:tc>
                <a:extLst>
                  <a:ext uri="{0D108BD9-81ED-4DB2-BD59-A6C34878D82A}">
                    <a16:rowId xmlns:a16="http://schemas.microsoft.com/office/drawing/2014/main" val="32745910"/>
                  </a:ext>
                </a:extLst>
              </a:tr>
              <a:tr h="88959">
                <a:tc>
                  <a:txBody>
                    <a:bodyPr/>
                    <a:lstStyle/>
                    <a:p>
                      <a:r>
                        <a:rPr lang="tr-TR" sz="1000">
                          <a:effectLst/>
                        </a:rPr>
                        <a:t>Desvenlafaxine</a:t>
                      </a:r>
                    </a:p>
                  </a:txBody>
                  <a:tcPr marL="0" marR="0" marT="0" marB="0" anchor="ctr">
                    <a:lnL>
                      <a:noFill/>
                    </a:lnL>
                    <a:lnR>
                      <a:noFill/>
                    </a:lnR>
                    <a:lnT>
                      <a:noFill/>
                    </a:lnT>
                    <a:lnB>
                      <a:noFill/>
                    </a:lnB>
                  </a:tcPr>
                </a:tc>
                <a:tc>
                  <a:txBody>
                    <a:bodyPr/>
                    <a:lstStyle/>
                    <a:p>
                      <a:r>
                        <a:rPr lang="tr-TR" sz="1000"/>
                        <a:t>Pristiq®</a:t>
                      </a:r>
                    </a:p>
                  </a:txBody>
                  <a:tcPr marL="0" marR="0" marT="0" marB="0" anchor="ctr">
                    <a:lnL>
                      <a:noFill/>
                    </a:lnL>
                    <a:lnR>
                      <a:noFill/>
                    </a:lnR>
                    <a:lnT>
                      <a:noFill/>
                    </a:lnT>
                    <a:lnB>
                      <a:noFill/>
                    </a:lnB>
                  </a:tcPr>
                </a:tc>
                <a:tc>
                  <a:txBody>
                    <a:bodyPr/>
                    <a:lstStyle/>
                    <a:p>
                      <a:r>
                        <a:rPr lang="tr-TR" sz="1000"/>
                        <a:t>Anti-depressant</a:t>
                      </a:r>
                    </a:p>
                  </a:txBody>
                  <a:tcPr marL="0" marR="0" marT="0" marB="0" anchor="ctr">
                    <a:lnL>
                      <a:noFill/>
                    </a:lnL>
                    <a:lnR>
                      <a:noFill/>
                    </a:lnR>
                    <a:lnT>
                      <a:noFill/>
                    </a:lnT>
                    <a:lnB>
                      <a:noFill/>
                    </a:lnB>
                  </a:tcPr>
                </a:tc>
                <a:extLst>
                  <a:ext uri="{0D108BD9-81ED-4DB2-BD59-A6C34878D82A}">
                    <a16:rowId xmlns:a16="http://schemas.microsoft.com/office/drawing/2014/main" val="722903305"/>
                  </a:ext>
                </a:extLst>
              </a:tr>
              <a:tr h="88959">
                <a:tc>
                  <a:txBody>
                    <a:bodyPr/>
                    <a:lstStyle/>
                    <a:p>
                      <a:r>
                        <a:rPr lang="tr-TR" sz="1000" dirty="0" err="1">
                          <a:effectLst/>
                        </a:rPr>
                        <a:t>Phenazopyridine</a:t>
                      </a:r>
                      <a:endParaRPr lang="tr-TR" sz="1000" dirty="0">
                        <a:effectLst/>
                      </a:endParaRPr>
                    </a:p>
                  </a:txBody>
                  <a:tcPr marL="0" marR="0" marT="0" marB="0" anchor="ctr">
                    <a:lnL>
                      <a:noFill/>
                    </a:lnL>
                    <a:lnR>
                      <a:noFill/>
                    </a:lnR>
                    <a:lnT>
                      <a:noFill/>
                    </a:lnT>
                    <a:lnB>
                      <a:noFill/>
                    </a:lnB>
                  </a:tcPr>
                </a:tc>
                <a:tc>
                  <a:txBody>
                    <a:bodyPr/>
                    <a:lstStyle/>
                    <a:p>
                      <a:r>
                        <a:rPr lang="tr-TR" sz="1000"/>
                        <a:t>Pyridium®</a:t>
                      </a:r>
                    </a:p>
                  </a:txBody>
                  <a:tcPr marL="0" marR="0" marT="0" marB="0" anchor="ctr">
                    <a:lnL>
                      <a:noFill/>
                    </a:lnL>
                    <a:lnR>
                      <a:noFill/>
                    </a:lnR>
                    <a:lnT>
                      <a:noFill/>
                    </a:lnT>
                    <a:lnB>
                      <a:noFill/>
                    </a:lnB>
                  </a:tcPr>
                </a:tc>
                <a:tc>
                  <a:txBody>
                    <a:bodyPr/>
                    <a:lstStyle/>
                    <a:p>
                      <a:r>
                        <a:rPr lang="tr-TR" sz="1000"/>
                        <a:t>U.T.I.</a:t>
                      </a:r>
                    </a:p>
                  </a:txBody>
                  <a:tcPr marL="0" marR="0" marT="0" marB="0" anchor="ctr">
                    <a:lnL>
                      <a:noFill/>
                    </a:lnL>
                    <a:lnR>
                      <a:noFill/>
                    </a:lnR>
                    <a:lnT>
                      <a:noFill/>
                    </a:lnT>
                    <a:lnB>
                      <a:noFill/>
                    </a:lnB>
                  </a:tcPr>
                </a:tc>
                <a:extLst>
                  <a:ext uri="{0D108BD9-81ED-4DB2-BD59-A6C34878D82A}">
                    <a16:rowId xmlns:a16="http://schemas.microsoft.com/office/drawing/2014/main" val="2827429052"/>
                  </a:ext>
                </a:extLst>
              </a:tr>
              <a:tr h="88959">
                <a:tc>
                  <a:txBody>
                    <a:bodyPr/>
                    <a:lstStyle/>
                    <a:p>
                      <a:r>
                        <a:rPr lang="tr-TR" sz="1000" dirty="0" err="1">
                          <a:effectLst/>
                        </a:rPr>
                        <a:t>Clobetasol</a:t>
                      </a:r>
                      <a:endParaRPr lang="tr-TR" sz="1000" dirty="0">
                        <a:effectLst/>
                      </a:endParaRPr>
                    </a:p>
                  </a:txBody>
                  <a:tcPr marL="0" marR="0" marT="0" marB="0" anchor="ctr">
                    <a:lnL>
                      <a:noFill/>
                    </a:lnL>
                    <a:lnR>
                      <a:noFill/>
                    </a:lnR>
                    <a:lnT>
                      <a:noFill/>
                    </a:lnT>
                    <a:lnB>
                      <a:noFill/>
                    </a:lnB>
                  </a:tcPr>
                </a:tc>
                <a:tc>
                  <a:txBody>
                    <a:bodyPr/>
                    <a:lstStyle/>
                    <a:p>
                      <a:r>
                        <a:rPr lang="tr-TR" sz="1000"/>
                        <a:t>Clovate®</a:t>
                      </a:r>
                    </a:p>
                  </a:txBody>
                  <a:tcPr marL="0" marR="0" marT="0" marB="0" anchor="ctr">
                    <a:lnL>
                      <a:noFill/>
                    </a:lnL>
                    <a:lnR>
                      <a:noFill/>
                    </a:lnR>
                    <a:lnT>
                      <a:noFill/>
                    </a:lnT>
                    <a:lnB>
                      <a:noFill/>
                    </a:lnB>
                  </a:tcPr>
                </a:tc>
                <a:tc>
                  <a:txBody>
                    <a:bodyPr/>
                    <a:lstStyle/>
                    <a:p>
                      <a:r>
                        <a:rPr lang="tr-TR" sz="1000" dirty="0" err="1"/>
                        <a:t>Corticostero</a:t>
                      </a:r>
                      <a:endParaRPr lang="tr-TR" sz="1000" dirty="0"/>
                    </a:p>
                  </a:txBody>
                  <a:tcPr marL="0" marR="0" marT="0" marB="0" anchor="ctr">
                    <a:lnL>
                      <a:noFill/>
                    </a:lnL>
                    <a:lnR>
                      <a:noFill/>
                    </a:lnR>
                    <a:lnT>
                      <a:noFill/>
                    </a:lnT>
                    <a:lnB>
                      <a:noFill/>
                    </a:lnB>
                  </a:tcPr>
                </a:tc>
                <a:extLst>
                  <a:ext uri="{0D108BD9-81ED-4DB2-BD59-A6C34878D82A}">
                    <a16:rowId xmlns:a16="http://schemas.microsoft.com/office/drawing/2014/main" val="1899883546"/>
                  </a:ext>
                </a:extLst>
              </a:tr>
            </a:tbl>
          </a:graphicData>
        </a:graphic>
      </p:graphicFrame>
    </p:spTree>
    <p:extLst>
      <p:ext uri="{BB962C8B-B14F-4D97-AF65-F5344CB8AC3E}">
        <p14:creationId xmlns:p14="http://schemas.microsoft.com/office/powerpoint/2010/main" val="380930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427732022"/>
              </p:ext>
            </p:extLst>
          </p:nvPr>
        </p:nvGraphicFramePr>
        <p:xfrm>
          <a:off x="827583" y="620684"/>
          <a:ext cx="7560840" cy="5782370"/>
        </p:xfrm>
        <a:graphic>
          <a:graphicData uri="http://schemas.openxmlformats.org/drawingml/2006/table">
            <a:tbl>
              <a:tblPr/>
              <a:tblGrid>
                <a:gridCol w="2520280">
                  <a:extLst>
                    <a:ext uri="{9D8B030D-6E8A-4147-A177-3AD203B41FA5}">
                      <a16:colId xmlns:a16="http://schemas.microsoft.com/office/drawing/2014/main" val="4251663389"/>
                    </a:ext>
                  </a:extLst>
                </a:gridCol>
                <a:gridCol w="2520280">
                  <a:extLst>
                    <a:ext uri="{9D8B030D-6E8A-4147-A177-3AD203B41FA5}">
                      <a16:colId xmlns:a16="http://schemas.microsoft.com/office/drawing/2014/main" val="1477042128"/>
                    </a:ext>
                  </a:extLst>
                </a:gridCol>
                <a:gridCol w="2520280">
                  <a:extLst>
                    <a:ext uri="{9D8B030D-6E8A-4147-A177-3AD203B41FA5}">
                      <a16:colId xmlns:a16="http://schemas.microsoft.com/office/drawing/2014/main" val="2742854534"/>
                    </a:ext>
                  </a:extLst>
                </a:gridCol>
              </a:tblGrid>
              <a:tr h="187700">
                <a:tc>
                  <a:txBody>
                    <a:bodyPr/>
                    <a:lstStyle/>
                    <a:p>
                      <a:r>
                        <a:rPr lang="tr-TR" sz="1200">
                          <a:effectLst/>
                        </a:rPr>
                        <a:t>Benzonatate</a:t>
                      </a:r>
                    </a:p>
                  </a:txBody>
                  <a:tcPr marL="0" marR="0" marT="0" marB="0" anchor="ctr">
                    <a:lnL>
                      <a:noFill/>
                    </a:lnL>
                    <a:lnR>
                      <a:noFill/>
                    </a:lnR>
                    <a:lnT>
                      <a:noFill/>
                    </a:lnT>
                    <a:lnB>
                      <a:noFill/>
                    </a:lnB>
                  </a:tcPr>
                </a:tc>
                <a:tc>
                  <a:txBody>
                    <a:bodyPr/>
                    <a:lstStyle/>
                    <a:p>
                      <a:r>
                        <a:rPr lang="tr-TR" sz="1200"/>
                        <a:t>Tessalon®</a:t>
                      </a:r>
                    </a:p>
                  </a:txBody>
                  <a:tcPr marL="0" marR="0" marT="0" marB="0" anchor="ctr">
                    <a:lnL>
                      <a:noFill/>
                    </a:lnL>
                    <a:lnR>
                      <a:noFill/>
                    </a:lnR>
                    <a:lnT>
                      <a:noFill/>
                    </a:lnT>
                    <a:lnB>
                      <a:noFill/>
                    </a:lnB>
                  </a:tcPr>
                </a:tc>
                <a:tc>
                  <a:txBody>
                    <a:bodyPr/>
                    <a:lstStyle/>
                    <a:p>
                      <a:r>
                        <a:rPr lang="tr-TR" sz="1200"/>
                        <a:t>Antitussive</a:t>
                      </a:r>
                    </a:p>
                  </a:txBody>
                  <a:tcPr marL="0" marR="0" marT="0" marB="0" anchor="ctr">
                    <a:lnL>
                      <a:noFill/>
                    </a:lnL>
                    <a:lnR>
                      <a:noFill/>
                    </a:lnR>
                    <a:lnT>
                      <a:noFill/>
                    </a:lnT>
                    <a:lnB>
                      <a:noFill/>
                    </a:lnB>
                  </a:tcPr>
                </a:tc>
                <a:extLst>
                  <a:ext uri="{0D108BD9-81ED-4DB2-BD59-A6C34878D82A}">
                    <a16:rowId xmlns:a16="http://schemas.microsoft.com/office/drawing/2014/main" val="2249264372"/>
                  </a:ext>
                </a:extLst>
              </a:tr>
              <a:tr h="187700">
                <a:tc>
                  <a:txBody>
                    <a:bodyPr/>
                    <a:lstStyle/>
                    <a:p>
                      <a:r>
                        <a:rPr lang="tr-TR" sz="1200">
                          <a:effectLst/>
                        </a:rPr>
                        <a:t>Divalproex</a:t>
                      </a:r>
                    </a:p>
                  </a:txBody>
                  <a:tcPr marL="0" marR="0" marT="0" marB="0" anchor="ctr">
                    <a:lnL>
                      <a:noFill/>
                    </a:lnL>
                    <a:lnR>
                      <a:noFill/>
                    </a:lnR>
                    <a:lnT>
                      <a:noFill/>
                    </a:lnT>
                    <a:lnB>
                      <a:noFill/>
                    </a:lnB>
                  </a:tcPr>
                </a:tc>
                <a:tc>
                  <a:txBody>
                    <a:bodyPr/>
                    <a:lstStyle/>
                    <a:p>
                      <a:r>
                        <a:rPr lang="tr-TR" sz="1200"/>
                        <a:t>Depakote®</a:t>
                      </a:r>
                    </a:p>
                  </a:txBody>
                  <a:tcPr marL="0" marR="0" marT="0" marB="0" anchor="ctr">
                    <a:lnL>
                      <a:noFill/>
                    </a:lnL>
                    <a:lnR>
                      <a:noFill/>
                    </a:lnR>
                    <a:lnT>
                      <a:noFill/>
                    </a:lnT>
                    <a:lnB>
                      <a:noFill/>
                    </a:lnB>
                  </a:tcPr>
                </a:tc>
                <a:tc>
                  <a:txBody>
                    <a:bodyPr/>
                    <a:lstStyle/>
                    <a:p>
                      <a:r>
                        <a:rPr lang="tr-TR" sz="1200"/>
                        <a:t>Antiepileptic</a:t>
                      </a:r>
                    </a:p>
                  </a:txBody>
                  <a:tcPr marL="0" marR="0" marT="0" marB="0" anchor="ctr">
                    <a:lnL>
                      <a:noFill/>
                    </a:lnL>
                    <a:lnR>
                      <a:noFill/>
                    </a:lnR>
                    <a:lnT>
                      <a:noFill/>
                    </a:lnT>
                    <a:lnB>
                      <a:noFill/>
                    </a:lnB>
                  </a:tcPr>
                </a:tc>
                <a:extLst>
                  <a:ext uri="{0D108BD9-81ED-4DB2-BD59-A6C34878D82A}">
                    <a16:rowId xmlns:a16="http://schemas.microsoft.com/office/drawing/2014/main" val="1595634327"/>
                  </a:ext>
                </a:extLst>
              </a:tr>
              <a:tr h="187700">
                <a:tc>
                  <a:txBody>
                    <a:bodyPr/>
                    <a:lstStyle/>
                    <a:p>
                      <a:r>
                        <a:rPr lang="tr-TR" sz="1200">
                          <a:effectLst/>
                        </a:rPr>
                        <a:t>Dutasteride</a:t>
                      </a:r>
                    </a:p>
                  </a:txBody>
                  <a:tcPr marL="0" marR="0" marT="0" marB="0" anchor="ctr">
                    <a:lnL>
                      <a:noFill/>
                    </a:lnL>
                    <a:lnR>
                      <a:noFill/>
                    </a:lnR>
                    <a:lnT>
                      <a:noFill/>
                    </a:lnT>
                    <a:lnB>
                      <a:noFill/>
                    </a:lnB>
                  </a:tcPr>
                </a:tc>
                <a:tc>
                  <a:txBody>
                    <a:bodyPr/>
                    <a:lstStyle/>
                    <a:p>
                      <a:r>
                        <a:rPr lang="tr-TR" sz="1200"/>
                        <a:t>Avodart®</a:t>
                      </a:r>
                    </a:p>
                  </a:txBody>
                  <a:tcPr marL="0" marR="0" marT="0" marB="0" anchor="ctr">
                    <a:lnL>
                      <a:noFill/>
                    </a:lnL>
                    <a:lnR>
                      <a:noFill/>
                    </a:lnR>
                    <a:lnT>
                      <a:noFill/>
                    </a:lnT>
                    <a:lnB>
                      <a:noFill/>
                    </a:lnB>
                  </a:tcPr>
                </a:tc>
                <a:tc>
                  <a:txBody>
                    <a:bodyPr/>
                    <a:lstStyle/>
                    <a:p>
                      <a:r>
                        <a:rPr lang="tr-TR" sz="1200"/>
                        <a:t>B.P.H.</a:t>
                      </a:r>
                    </a:p>
                  </a:txBody>
                  <a:tcPr marL="0" marR="0" marT="0" marB="0" anchor="ctr">
                    <a:lnL>
                      <a:noFill/>
                    </a:lnL>
                    <a:lnR>
                      <a:noFill/>
                    </a:lnR>
                    <a:lnT>
                      <a:noFill/>
                    </a:lnT>
                    <a:lnB>
                      <a:noFill/>
                    </a:lnB>
                  </a:tcPr>
                </a:tc>
                <a:extLst>
                  <a:ext uri="{0D108BD9-81ED-4DB2-BD59-A6C34878D82A}">
                    <a16:rowId xmlns:a16="http://schemas.microsoft.com/office/drawing/2014/main" val="1354233498"/>
                  </a:ext>
                </a:extLst>
              </a:tr>
              <a:tr h="187700">
                <a:tc>
                  <a:txBody>
                    <a:bodyPr/>
                    <a:lstStyle/>
                    <a:p>
                      <a:r>
                        <a:rPr lang="tr-TR" sz="1200">
                          <a:effectLst/>
                        </a:rPr>
                        <a:t>Febuxostat</a:t>
                      </a:r>
                    </a:p>
                  </a:txBody>
                  <a:tcPr marL="0" marR="0" marT="0" marB="0" anchor="ctr">
                    <a:lnL>
                      <a:noFill/>
                    </a:lnL>
                    <a:lnR>
                      <a:noFill/>
                    </a:lnR>
                    <a:lnT>
                      <a:noFill/>
                    </a:lnT>
                    <a:lnB>
                      <a:noFill/>
                    </a:lnB>
                  </a:tcPr>
                </a:tc>
                <a:tc>
                  <a:txBody>
                    <a:bodyPr/>
                    <a:lstStyle/>
                    <a:p>
                      <a:r>
                        <a:rPr lang="tr-TR" sz="1200"/>
                        <a:t>Uloric®</a:t>
                      </a:r>
                    </a:p>
                  </a:txBody>
                  <a:tcPr marL="0" marR="0" marT="0" marB="0" anchor="ctr">
                    <a:lnL>
                      <a:noFill/>
                    </a:lnL>
                    <a:lnR>
                      <a:noFill/>
                    </a:lnR>
                    <a:lnT>
                      <a:noFill/>
                    </a:lnT>
                    <a:lnB>
                      <a:noFill/>
                    </a:lnB>
                  </a:tcPr>
                </a:tc>
                <a:tc>
                  <a:txBody>
                    <a:bodyPr/>
                    <a:lstStyle/>
                    <a:p>
                      <a:r>
                        <a:rPr lang="tr-TR" sz="1200"/>
                        <a:t>Gout</a:t>
                      </a:r>
                    </a:p>
                  </a:txBody>
                  <a:tcPr marL="0" marR="0" marT="0" marB="0" anchor="ctr">
                    <a:lnL>
                      <a:noFill/>
                    </a:lnL>
                    <a:lnR>
                      <a:noFill/>
                    </a:lnR>
                    <a:lnT>
                      <a:noFill/>
                    </a:lnT>
                    <a:lnB>
                      <a:noFill/>
                    </a:lnB>
                  </a:tcPr>
                </a:tc>
                <a:extLst>
                  <a:ext uri="{0D108BD9-81ED-4DB2-BD59-A6C34878D82A}">
                    <a16:rowId xmlns:a16="http://schemas.microsoft.com/office/drawing/2014/main" val="1892018050"/>
                  </a:ext>
                </a:extLst>
              </a:tr>
              <a:tr h="187700">
                <a:tc>
                  <a:txBody>
                    <a:bodyPr/>
                    <a:lstStyle/>
                    <a:p>
                      <a:r>
                        <a:rPr lang="tr-TR" sz="1200">
                          <a:effectLst/>
                        </a:rPr>
                        <a:t>Lamotrigine</a:t>
                      </a:r>
                    </a:p>
                  </a:txBody>
                  <a:tcPr marL="0" marR="0" marT="0" marB="0" anchor="ctr">
                    <a:lnL>
                      <a:noFill/>
                    </a:lnL>
                    <a:lnR>
                      <a:noFill/>
                    </a:lnR>
                    <a:lnT>
                      <a:noFill/>
                    </a:lnT>
                    <a:lnB>
                      <a:noFill/>
                    </a:lnB>
                  </a:tcPr>
                </a:tc>
                <a:tc>
                  <a:txBody>
                    <a:bodyPr/>
                    <a:lstStyle/>
                    <a:p>
                      <a:r>
                        <a:rPr lang="tr-TR" sz="1200"/>
                        <a:t>Lamictal®</a:t>
                      </a:r>
                    </a:p>
                  </a:txBody>
                  <a:tcPr marL="0" marR="0" marT="0" marB="0" anchor="ctr">
                    <a:lnL>
                      <a:noFill/>
                    </a:lnL>
                    <a:lnR>
                      <a:noFill/>
                    </a:lnR>
                    <a:lnT>
                      <a:noFill/>
                    </a:lnT>
                    <a:lnB>
                      <a:noFill/>
                    </a:lnB>
                  </a:tcPr>
                </a:tc>
                <a:tc>
                  <a:txBody>
                    <a:bodyPr/>
                    <a:lstStyle/>
                    <a:p>
                      <a:r>
                        <a:rPr lang="tr-TR" sz="1200"/>
                        <a:t>Antiepileptic</a:t>
                      </a:r>
                    </a:p>
                  </a:txBody>
                  <a:tcPr marL="0" marR="0" marT="0" marB="0" anchor="ctr">
                    <a:lnL>
                      <a:noFill/>
                    </a:lnL>
                    <a:lnR>
                      <a:noFill/>
                    </a:lnR>
                    <a:lnT>
                      <a:noFill/>
                    </a:lnT>
                    <a:lnB>
                      <a:noFill/>
                    </a:lnB>
                  </a:tcPr>
                </a:tc>
                <a:extLst>
                  <a:ext uri="{0D108BD9-81ED-4DB2-BD59-A6C34878D82A}">
                    <a16:rowId xmlns:a16="http://schemas.microsoft.com/office/drawing/2014/main" val="1254298107"/>
                  </a:ext>
                </a:extLst>
              </a:tr>
              <a:tr h="187700">
                <a:tc>
                  <a:txBody>
                    <a:bodyPr/>
                    <a:lstStyle/>
                    <a:p>
                      <a:r>
                        <a:rPr lang="tr-TR" sz="1200">
                          <a:effectLst/>
                        </a:rPr>
                        <a:t>Nortriptyline</a:t>
                      </a:r>
                    </a:p>
                  </a:txBody>
                  <a:tcPr marL="0" marR="0" marT="0" marB="0" anchor="ctr">
                    <a:lnL>
                      <a:noFill/>
                    </a:lnL>
                    <a:lnR>
                      <a:noFill/>
                    </a:lnR>
                    <a:lnT>
                      <a:noFill/>
                    </a:lnT>
                    <a:lnB>
                      <a:noFill/>
                    </a:lnB>
                  </a:tcPr>
                </a:tc>
                <a:tc>
                  <a:txBody>
                    <a:bodyPr/>
                    <a:lstStyle/>
                    <a:p>
                      <a:r>
                        <a:rPr lang="tr-TR" sz="1200"/>
                        <a:t>Pamelor®</a:t>
                      </a:r>
                    </a:p>
                  </a:txBody>
                  <a:tcPr marL="0" marR="0" marT="0" marB="0" anchor="ctr">
                    <a:lnL>
                      <a:noFill/>
                    </a:lnL>
                    <a:lnR>
                      <a:noFill/>
                    </a:lnR>
                    <a:lnT>
                      <a:noFill/>
                    </a:lnT>
                    <a:lnB>
                      <a:noFill/>
                    </a:lnB>
                  </a:tcPr>
                </a:tc>
                <a:tc>
                  <a:txBody>
                    <a:bodyPr/>
                    <a:lstStyle/>
                    <a:p>
                      <a:r>
                        <a:rPr lang="tr-TR" sz="1200"/>
                        <a:t>Antidepressant</a:t>
                      </a:r>
                    </a:p>
                  </a:txBody>
                  <a:tcPr marL="0" marR="0" marT="0" marB="0" anchor="ctr">
                    <a:lnL>
                      <a:noFill/>
                    </a:lnL>
                    <a:lnR>
                      <a:noFill/>
                    </a:lnR>
                    <a:lnT>
                      <a:noFill/>
                    </a:lnT>
                    <a:lnB>
                      <a:noFill/>
                    </a:lnB>
                  </a:tcPr>
                </a:tc>
                <a:extLst>
                  <a:ext uri="{0D108BD9-81ED-4DB2-BD59-A6C34878D82A}">
                    <a16:rowId xmlns:a16="http://schemas.microsoft.com/office/drawing/2014/main" val="3582196457"/>
                  </a:ext>
                </a:extLst>
              </a:tr>
              <a:tr h="187700">
                <a:tc>
                  <a:txBody>
                    <a:bodyPr/>
                    <a:lstStyle/>
                    <a:p>
                      <a:r>
                        <a:rPr lang="tr-TR" sz="1200">
                          <a:effectLst/>
                        </a:rPr>
                        <a:t>Roflumilast</a:t>
                      </a:r>
                    </a:p>
                  </a:txBody>
                  <a:tcPr marL="0" marR="0" marT="0" marB="0" anchor="ctr">
                    <a:lnL>
                      <a:noFill/>
                    </a:lnL>
                    <a:lnR>
                      <a:noFill/>
                    </a:lnR>
                    <a:lnT>
                      <a:noFill/>
                    </a:lnT>
                    <a:lnB>
                      <a:noFill/>
                    </a:lnB>
                  </a:tcPr>
                </a:tc>
                <a:tc>
                  <a:txBody>
                    <a:bodyPr/>
                    <a:lstStyle/>
                    <a:p>
                      <a:r>
                        <a:rPr lang="tr-TR" sz="1200"/>
                        <a:t>Daliresp®</a:t>
                      </a:r>
                    </a:p>
                  </a:txBody>
                  <a:tcPr marL="0" marR="0" marT="0" marB="0" anchor="ctr">
                    <a:lnL>
                      <a:noFill/>
                    </a:lnL>
                    <a:lnR>
                      <a:noFill/>
                    </a:lnR>
                    <a:lnT>
                      <a:noFill/>
                    </a:lnT>
                    <a:lnB>
                      <a:noFill/>
                    </a:lnB>
                  </a:tcPr>
                </a:tc>
                <a:tc>
                  <a:txBody>
                    <a:bodyPr/>
                    <a:lstStyle/>
                    <a:p>
                      <a:r>
                        <a:rPr lang="tr-TR" sz="1200"/>
                        <a:t>C.O.P.D.</a:t>
                      </a:r>
                    </a:p>
                  </a:txBody>
                  <a:tcPr marL="0" marR="0" marT="0" marB="0" anchor="ctr">
                    <a:lnL>
                      <a:noFill/>
                    </a:lnL>
                    <a:lnR>
                      <a:noFill/>
                    </a:lnR>
                    <a:lnT>
                      <a:noFill/>
                    </a:lnT>
                    <a:lnB>
                      <a:noFill/>
                    </a:lnB>
                  </a:tcPr>
                </a:tc>
                <a:extLst>
                  <a:ext uri="{0D108BD9-81ED-4DB2-BD59-A6C34878D82A}">
                    <a16:rowId xmlns:a16="http://schemas.microsoft.com/office/drawing/2014/main" val="3942532155"/>
                  </a:ext>
                </a:extLst>
              </a:tr>
              <a:tr h="187700">
                <a:tc>
                  <a:txBody>
                    <a:bodyPr/>
                    <a:lstStyle/>
                    <a:p>
                      <a:r>
                        <a:rPr lang="tr-TR" sz="1200">
                          <a:effectLst/>
                        </a:rPr>
                        <a:t>Rabeprazole</a:t>
                      </a:r>
                    </a:p>
                  </a:txBody>
                  <a:tcPr marL="0" marR="0" marT="0" marB="0" anchor="ctr">
                    <a:lnL>
                      <a:noFill/>
                    </a:lnL>
                    <a:lnR>
                      <a:noFill/>
                    </a:lnR>
                    <a:lnT>
                      <a:noFill/>
                    </a:lnT>
                    <a:lnB>
                      <a:noFill/>
                    </a:lnB>
                  </a:tcPr>
                </a:tc>
                <a:tc>
                  <a:txBody>
                    <a:bodyPr/>
                    <a:lstStyle/>
                    <a:p>
                      <a:r>
                        <a:rPr lang="tr-TR" sz="1200"/>
                        <a:t>Aciphex®</a:t>
                      </a:r>
                    </a:p>
                  </a:txBody>
                  <a:tcPr marL="0" marR="0" marT="0" marB="0" anchor="ctr">
                    <a:lnL>
                      <a:noFill/>
                    </a:lnL>
                    <a:lnR>
                      <a:noFill/>
                    </a:lnR>
                    <a:lnT>
                      <a:noFill/>
                    </a:lnT>
                    <a:lnB>
                      <a:noFill/>
                    </a:lnB>
                  </a:tcPr>
                </a:tc>
                <a:tc>
                  <a:txBody>
                    <a:bodyPr/>
                    <a:lstStyle/>
                    <a:p>
                      <a:r>
                        <a:rPr lang="tr-TR" sz="1200"/>
                        <a:t>G.E.R.D.</a:t>
                      </a:r>
                    </a:p>
                  </a:txBody>
                  <a:tcPr marL="0" marR="0" marT="0" marB="0" anchor="ctr">
                    <a:lnL>
                      <a:noFill/>
                    </a:lnL>
                    <a:lnR>
                      <a:noFill/>
                    </a:lnR>
                    <a:lnT>
                      <a:noFill/>
                    </a:lnT>
                    <a:lnB>
                      <a:noFill/>
                    </a:lnB>
                  </a:tcPr>
                </a:tc>
                <a:extLst>
                  <a:ext uri="{0D108BD9-81ED-4DB2-BD59-A6C34878D82A}">
                    <a16:rowId xmlns:a16="http://schemas.microsoft.com/office/drawing/2014/main" val="2236311738"/>
                  </a:ext>
                </a:extLst>
              </a:tr>
              <a:tr h="187700">
                <a:tc>
                  <a:txBody>
                    <a:bodyPr/>
                    <a:lstStyle/>
                    <a:p>
                      <a:r>
                        <a:rPr lang="tr-TR" sz="1200">
                          <a:effectLst/>
                        </a:rPr>
                        <a:t>Etanercept</a:t>
                      </a:r>
                    </a:p>
                  </a:txBody>
                  <a:tcPr marL="0" marR="0" marT="0" marB="0" anchor="ctr">
                    <a:lnL>
                      <a:noFill/>
                    </a:lnL>
                    <a:lnR>
                      <a:noFill/>
                    </a:lnR>
                    <a:lnT>
                      <a:noFill/>
                    </a:lnT>
                    <a:lnB>
                      <a:noFill/>
                    </a:lnB>
                  </a:tcPr>
                </a:tc>
                <a:tc>
                  <a:txBody>
                    <a:bodyPr/>
                    <a:lstStyle/>
                    <a:p>
                      <a:r>
                        <a:rPr lang="tr-TR" sz="1200"/>
                        <a:t>Enbrel®</a:t>
                      </a:r>
                    </a:p>
                  </a:txBody>
                  <a:tcPr marL="0" marR="0" marT="0" marB="0" anchor="ctr">
                    <a:lnL>
                      <a:noFill/>
                    </a:lnL>
                    <a:lnR>
                      <a:noFill/>
                    </a:lnR>
                    <a:lnT>
                      <a:noFill/>
                    </a:lnT>
                    <a:lnB>
                      <a:noFill/>
                    </a:lnB>
                  </a:tcPr>
                </a:tc>
                <a:tc>
                  <a:txBody>
                    <a:bodyPr/>
                    <a:lstStyle/>
                    <a:p>
                      <a:r>
                        <a:rPr lang="tr-TR" sz="1200"/>
                        <a:t>Anti-Arthritis</a:t>
                      </a:r>
                    </a:p>
                  </a:txBody>
                  <a:tcPr marL="0" marR="0" marT="0" marB="0" anchor="ctr">
                    <a:lnL>
                      <a:noFill/>
                    </a:lnL>
                    <a:lnR>
                      <a:noFill/>
                    </a:lnR>
                    <a:lnT>
                      <a:noFill/>
                    </a:lnT>
                    <a:lnB>
                      <a:noFill/>
                    </a:lnB>
                  </a:tcPr>
                </a:tc>
                <a:extLst>
                  <a:ext uri="{0D108BD9-81ED-4DB2-BD59-A6C34878D82A}">
                    <a16:rowId xmlns:a16="http://schemas.microsoft.com/office/drawing/2014/main" val="902945363"/>
                  </a:ext>
                </a:extLst>
              </a:tr>
              <a:tr h="187700">
                <a:tc>
                  <a:txBody>
                    <a:bodyPr/>
                    <a:lstStyle/>
                    <a:p>
                      <a:r>
                        <a:rPr lang="tr-TR" sz="1200">
                          <a:effectLst/>
                        </a:rPr>
                        <a:t>Nebivolol</a:t>
                      </a:r>
                    </a:p>
                  </a:txBody>
                  <a:tcPr marL="0" marR="0" marT="0" marB="0" anchor="ctr">
                    <a:lnL>
                      <a:noFill/>
                    </a:lnL>
                    <a:lnR>
                      <a:noFill/>
                    </a:lnR>
                    <a:lnT>
                      <a:noFill/>
                    </a:lnT>
                    <a:lnB>
                      <a:noFill/>
                    </a:lnB>
                  </a:tcPr>
                </a:tc>
                <a:tc>
                  <a:txBody>
                    <a:bodyPr/>
                    <a:lstStyle/>
                    <a:p>
                      <a:r>
                        <a:rPr lang="tr-TR" sz="1200"/>
                        <a:t>Bystolic®</a:t>
                      </a:r>
                    </a:p>
                  </a:txBody>
                  <a:tcPr marL="0" marR="0" marT="0" marB="0" anchor="ctr">
                    <a:lnL>
                      <a:noFill/>
                    </a:lnL>
                    <a:lnR>
                      <a:noFill/>
                    </a:lnR>
                    <a:lnT>
                      <a:noFill/>
                    </a:lnT>
                    <a:lnB>
                      <a:noFill/>
                    </a:lnB>
                  </a:tcPr>
                </a:tc>
                <a:tc>
                  <a:txBody>
                    <a:bodyPr/>
                    <a:lstStyle/>
                    <a:p>
                      <a:r>
                        <a:rPr lang="tr-TR" sz="1200"/>
                        <a:t>Beta Blocker</a:t>
                      </a:r>
                    </a:p>
                  </a:txBody>
                  <a:tcPr marL="0" marR="0" marT="0" marB="0" anchor="ctr">
                    <a:lnL>
                      <a:noFill/>
                    </a:lnL>
                    <a:lnR>
                      <a:noFill/>
                    </a:lnR>
                    <a:lnT>
                      <a:noFill/>
                    </a:lnT>
                    <a:lnB>
                      <a:noFill/>
                    </a:lnB>
                  </a:tcPr>
                </a:tc>
                <a:extLst>
                  <a:ext uri="{0D108BD9-81ED-4DB2-BD59-A6C34878D82A}">
                    <a16:rowId xmlns:a16="http://schemas.microsoft.com/office/drawing/2014/main" val="3665120161"/>
                  </a:ext>
                </a:extLst>
              </a:tr>
              <a:tr h="187700">
                <a:tc>
                  <a:txBody>
                    <a:bodyPr/>
                    <a:lstStyle/>
                    <a:p>
                      <a:r>
                        <a:rPr lang="tr-TR" sz="1200">
                          <a:effectLst/>
                        </a:rPr>
                        <a:t>Nabumetone</a:t>
                      </a:r>
                    </a:p>
                  </a:txBody>
                  <a:tcPr marL="0" marR="0" marT="0" marB="0" anchor="ctr">
                    <a:lnL>
                      <a:noFill/>
                    </a:lnL>
                    <a:lnR>
                      <a:noFill/>
                    </a:lnR>
                    <a:lnT>
                      <a:noFill/>
                    </a:lnT>
                    <a:lnB>
                      <a:noFill/>
                    </a:lnB>
                  </a:tcPr>
                </a:tc>
                <a:tc>
                  <a:txBody>
                    <a:bodyPr/>
                    <a:lstStyle/>
                    <a:p>
                      <a:r>
                        <a:rPr lang="tr-TR" sz="1200"/>
                        <a:t>Relafen®</a:t>
                      </a:r>
                    </a:p>
                  </a:txBody>
                  <a:tcPr marL="0" marR="0" marT="0" marB="0" anchor="ctr">
                    <a:lnL>
                      <a:noFill/>
                    </a:lnL>
                    <a:lnR>
                      <a:noFill/>
                    </a:lnR>
                    <a:lnT>
                      <a:noFill/>
                    </a:lnT>
                    <a:lnB>
                      <a:noFill/>
                    </a:lnB>
                  </a:tcPr>
                </a:tc>
                <a:tc>
                  <a:txBody>
                    <a:bodyPr/>
                    <a:lstStyle/>
                    <a:p>
                      <a:r>
                        <a:rPr lang="tr-TR" sz="1200"/>
                        <a:t>N.S.A.I.D</a:t>
                      </a:r>
                    </a:p>
                  </a:txBody>
                  <a:tcPr marL="0" marR="0" marT="0" marB="0" anchor="ctr">
                    <a:lnL>
                      <a:noFill/>
                    </a:lnL>
                    <a:lnR>
                      <a:noFill/>
                    </a:lnR>
                    <a:lnT>
                      <a:noFill/>
                    </a:lnT>
                    <a:lnB>
                      <a:noFill/>
                    </a:lnB>
                  </a:tcPr>
                </a:tc>
                <a:extLst>
                  <a:ext uri="{0D108BD9-81ED-4DB2-BD59-A6C34878D82A}">
                    <a16:rowId xmlns:a16="http://schemas.microsoft.com/office/drawing/2014/main" val="2294772499"/>
                  </a:ext>
                </a:extLst>
              </a:tr>
              <a:tr h="363290">
                <a:tc>
                  <a:txBody>
                    <a:bodyPr/>
                    <a:lstStyle/>
                    <a:p>
                      <a:r>
                        <a:rPr lang="tr-TR" sz="1200">
                          <a:effectLst/>
                        </a:rPr>
                        <a:t>Nifedipine</a:t>
                      </a:r>
                    </a:p>
                  </a:txBody>
                  <a:tcPr marL="0" marR="0" marT="0" marB="0" anchor="ctr">
                    <a:lnL>
                      <a:noFill/>
                    </a:lnL>
                    <a:lnR>
                      <a:noFill/>
                    </a:lnR>
                    <a:lnT>
                      <a:noFill/>
                    </a:lnT>
                    <a:lnB>
                      <a:noFill/>
                    </a:lnB>
                  </a:tcPr>
                </a:tc>
                <a:tc>
                  <a:txBody>
                    <a:bodyPr/>
                    <a:lstStyle/>
                    <a:p>
                      <a:r>
                        <a:rPr lang="tr-TR" sz="1200"/>
                        <a:t>Procardia®</a:t>
                      </a:r>
                    </a:p>
                  </a:txBody>
                  <a:tcPr marL="0" marR="0" marT="0" marB="0" anchor="ctr">
                    <a:lnL>
                      <a:noFill/>
                    </a:lnL>
                    <a:lnR>
                      <a:noFill/>
                    </a:lnR>
                    <a:lnT>
                      <a:noFill/>
                    </a:lnT>
                    <a:lnB>
                      <a:noFill/>
                    </a:lnB>
                  </a:tcPr>
                </a:tc>
                <a:tc>
                  <a:txBody>
                    <a:bodyPr/>
                    <a:lstStyle/>
                    <a:p>
                      <a:r>
                        <a:rPr lang="tr-TR" sz="1200"/>
                        <a:t>Calc. Chan. Blocker</a:t>
                      </a:r>
                    </a:p>
                  </a:txBody>
                  <a:tcPr marL="0" marR="0" marT="0" marB="0" anchor="ctr">
                    <a:lnL>
                      <a:noFill/>
                    </a:lnL>
                    <a:lnR>
                      <a:noFill/>
                    </a:lnR>
                    <a:lnT>
                      <a:noFill/>
                    </a:lnT>
                    <a:lnB>
                      <a:noFill/>
                    </a:lnB>
                  </a:tcPr>
                </a:tc>
                <a:extLst>
                  <a:ext uri="{0D108BD9-81ED-4DB2-BD59-A6C34878D82A}">
                    <a16:rowId xmlns:a16="http://schemas.microsoft.com/office/drawing/2014/main" val="1130162640"/>
                  </a:ext>
                </a:extLst>
              </a:tr>
              <a:tr h="187700">
                <a:tc>
                  <a:txBody>
                    <a:bodyPr/>
                    <a:lstStyle/>
                    <a:p>
                      <a:r>
                        <a:rPr lang="tr-TR" sz="1200">
                          <a:effectLst/>
                        </a:rPr>
                        <a:t>Nitrofurantoin</a:t>
                      </a:r>
                    </a:p>
                  </a:txBody>
                  <a:tcPr marL="0" marR="0" marT="0" marB="0" anchor="ctr">
                    <a:lnL>
                      <a:noFill/>
                    </a:lnL>
                    <a:lnR>
                      <a:noFill/>
                    </a:lnR>
                    <a:lnT>
                      <a:noFill/>
                    </a:lnT>
                    <a:lnB>
                      <a:noFill/>
                    </a:lnB>
                  </a:tcPr>
                </a:tc>
                <a:tc>
                  <a:txBody>
                    <a:bodyPr/>
                    <a:lstStyle/>
                    <a:p>
                      <a:r>
                        <a:rPr lang="tr-TR" sz="1200"/>
                        <a:t>Macrobid®</a:t>
                      </a:r>
                    </a:p>
                  </a:txBody>
                  <a:tcPr marL="0" marR="0" marT="0" marB="0" anchor="ctr">
                    <a:lnL>
                      <a:noFill/>
                    </a:lnL>
                    <a:lnR>
                      <a:noFill/>
                    </a:lnR>
                    <a:lnT>
                      <a:noFill/>
                    </a:lnT>
                    <a:lnB>
                      <a:noFill/>
                    </a:lnB>
                  </a:tcPr>
                </a:tc>
                <a:tc>
                  <a:txBody>
                    <a:bodyPr/>
                    <a:lstStyle/>
                    <a:p>
                      <a:r>
                        <a:rPr lang="tr-TR" sz="1200"/>
                        <a:t>Antibiotic</a:t>
                      </a:r>
                    </a:p>
                  </a:txBody>
                  <a:tcPr marL="0" marR="0" marT="0" marB="0" anchor="ctr">
                    <a:lnL>
                      <a:noFill/>
                    </a:lnL>
                    <a:lnR>
                      <a:noFill/>
                    </a:lnR>
                    <a:lnT>
                      <a:noFill/>
                    </a:lnT>
                    <a:lnB>
                      <a:noFill/>
                    </a:lnB>
                  </a:tcPr>
                </a:tc>
                <a:extLst>
                  <a:ext uri="{0D108BD9-81ED-4DB2-BD59-A6C34878D82A}">
                    <a16:rowId xmlns:a16="http://schemas.microsoft.com/office/drawing/2014/main" val="3486547259"/>
                  </a:ext>
                </a:extLst>
              </a:tr>
              <a:tr h="187700">
                <a:tc>
                  <a:txBody>
                    <a:bodyPr/>
                    <a:lstStyle/>
                    <a:p>
                      <a:r>
                        <a:rPr lang="tr-TR" sz="1200">
                          <a:effectLst/>
                        </a:rPr>
                        <a:t>Nitroglycerine</a:t>
                      </a:r>
                    </a:p>
                  </a:txBody>
                  <a:tcPr marL="0" marR="0" marT="0" marB="0" anchor="ctr">
                    <a:lnL>
                      <a:noFill/>
                    </a:lnL>
                    <a:lnR>
                      <a:noFill/>
                    </a:lnR>
                    <a:lnT>
                      <a:noFill/>
                    </a:lnT>
                    <a:lnB>
                      <a:noFill/>
                    </a:lnB>
                  </a:tcPr>
                </a:tc>
                <a:tc>
                  <a:txBody>
                    <a:bodyPr/>
                    <a:lstStyle/>
                    <a:p>
                      <a:r>
                        <a:rPr lang="tr-TR" sz="1200"/>
                        <a:t>NitroStat® SL</a:t>
                      </a:r>
                    </a:p>
                  </a:txBody>
                  <a:tcPr marL="0" marR="0" marT="0" marB="0" anchor="ctr">
                    <a:lnL>
                      <a:noFill/>
                    </a:lnL>
                    <a:lnR>
                      <a:noFill/>
                    </a:lnR>
                    <a:lnT>
                      <a:noFill/>
                    </a:lnT>
                    <a:lnB>
                      <a:noFill/>
                    </a:lnB>
                  </a:tcPr>
                </a:tc>
                <a:tc>
                  <a:txBody>
                    <a:bodyPr/>
                    <a:lstStyle/>
                    <a:p>
                      <a:r>
                        <a:rPr lang="tr-TR" sz="1200"/>
                        <a:t>Angina</a:t>
                      </a:r>
                    </a:p>
                  </a:txBody>
                  <a:tcPr marL="0" marR="0" marT="0" marB="0" anchor="ctr">
                    <a:lnL>
                      <a:noFill/>
                    </a:lnL>
                    <a:lnR>
                      <a:noFill/>
                    </a:lnR>
                    <a:lnT>
                      <a:noFill/>
                    </a:lnT>
                    <a:lnB>
                      <a:noFill/>
                    </a:lnB>
                  </a:tcPr>
                </a:tc>
                <a:extLst>
                  <a:ext uri="{0D108BD9-81ED-4DB2-BD59-A6C34878D82A}">
                    <a16:rowId xmlns:a16="http://schemas.microsoft.com/office/drawing/2014/main" val="3779497677"/>
                  </a:ext>
                </a:extLst>
              </a:tr>
              <a:tr h="187700">
                <a:tc>
                  <a:txBody>
                    <a:bodyPr/>
                    <a:lstStyle/>
                    <a:p>
                      <a:r>
                        <a:rPr lang="tr-TR" sz="1200">
                          <a:effectLst/>
                        </a:rPr>
                        <a:t>Oxybutynin</a:t>
                      </a:r>
                    </a:p>
                  </a:txBody>
                  <a:tcPr marL="0" marR="0" marT="0" marB="0" anchor="ctr">
                    <a:lnL>
                      <a:noFill/>
                    </a:lnL>
                    <a:lnR>
                      <a:noFill/>
                    </a:lnR>
                    <a:lnT>
                      <a:noFill/>
                    </a:lnT>
                    <a:lnB>
                      <a:noFill/>
                    </a:lnB>
                  </a:tcPr>
                </a:tc>
                <a:tc>
                  <a:txBody>
                    <a:bodyPr/>
                    <a:lstStyle/>
                    <a:p>
                      <a:r>
                        <a:rPr lang="tr-TR" sz="1200"/>
                        <a:t>Ditropan®</a:t>
                      </a:r>
                    </a:p>
                  </a:txBody>
                  <a:tcPr marL="0" marR="0" marT="0" marB="0" anchor="ctr">
                    <a:lnL>
                      <a:noFill/>
                    </a:lnL>
                    <a:lnR>
                      <a:noFill/>
                    </a:lnR>
                    <a:lnT>
                      <a:noFill/>
                    </a:lnT>
                    <a:lnB>
                      <a:noFill/>
                    </a:lnB>
                  </a:tcPr>
                </a:tc>
                <a:tc>
                  <a:txBody>
                    <a:bodyPr/>
                    <a:lstStyle/>
                    <a:p>
                      <a:r>
                        <a:rPr lang="tr-TR" sz="1200"/>
                        <a:t>Incontinence</a:t>
                      </a:r>
                    </a:p>
                  </a:txBody>
                  <a:tcPr marL="0" marR="0" marT="0" marB="0" anchor="ctr">
                    <a:lnL>
                      <a:noFill/>
                    </a:lnL>
                    <a:lnR>
                      <a:noFill/>
                    </a:lnR>
                    <a:lnT>
                      <a:noFill/>
                    </a:lnT>
                    <a:lnB>
                      <a:noFill/>
                    </a:lnB>
                  </a:tcPr>
                </a:tc>
                <a:extLst>
                  <a:ext uri="{0D108BD9-81ED-4DB2-BD59-A6C34878D82A}">
                    <a16:rowId xmlns:a16="http://schemas.microsoft.com/office/drawing/2014/main" val="2254136574"/>
                  </a:ext>
                </a:extLst>
              </a:tr>
              <a:tr h="187700">
                <a:tc>
                  <a:txBody>
                    <a:bodyPr/>
                    <a:lstStyle/>
                    <a:p>
                      <a:r>
                        <a:rPr lang="tr-TR" sz="1200">
                          <a:effectLst/>
                        </a:rPr>
                        <a:t>Tadalifil</a:t>
                      </a:r>
                    </a:p>
                  </a:txBody>
                  <a:tcPr marL="0" marR="0" marT="0" marB="0" anchor="ctr">
                    <a:lnL>
                      <a:noFill/>
                    </a:lnL>
                    <a:lnR>
                      <a:noFill/>
                    </a:lnR>
                    <a:lnT>
                      <a:noFill/>
                    </a:lnT>
                    <a:lnB>
                      <a:noFill/>
                    </a:lnB>
                  </a:tcPr>
                </a:tc>
                <a:tc>
                  <a:txBody>
                    <a:bodyPr/>
                    <a:lstStyle/>
                    <a:p>
                      <a:r>
                        <a:rPr lang="tr-TR" sz="1200"/>
                        <a:t>Cialis®</a:t>
                      </a:r>
                    </a:p>
                  </a:txBody>
                  <a:tcPr marL="0" marR="0" marT="0" marB="0" anchor="ctr">
                    <a:lnL>
                      <a:noFill/>
                    </a:lnL>
                    <a:lnR>
                      <a:noFill/>
                    </a:lnR>
                    <a:lnT>
                      <a:noFill/>
                    </a:lnT>
                    <a:lnB>
                      <a:noFill/>
                    </a:lnB>
                  </a:tcPr>
                </a:tc>
                <a:tc>
                  <a:txBody>
                    <a:bodyPr/>
                    <a:lstStyle/>
                    <a:p>
                      <a:r>
                        <a:rPr lang="tr-TR" sz="1200"/>
                        <a:t>Impotence</a:t>
                      </a:r>
                    </a:p>
                  </a:txBody>
                  <a:tcPr marL="0" marR="0" marT="0" marB="0" anchor="ctr">
                    <a:lnL>
                      <a:noFill/>
                    </a:lnL>
                    <a:lnR>
                      <a:noFill/>
                    </a:lnR>
                    <a:lnT>
                      <a:noFill/>
                    </a:lnT>
                    <a:lnB>
                      <a:noFill/>
                    </a:lnB>
                  </a:tcPr>
                </a:tc>
                <a:extLst>
                  <a:ext uri="{0D108BD9-81ED-4DB2-BD59-A6C34878D82A}">
                    <a16:rowId xmlns:a16="http://schemas.microsoft.com/office/drawing/2014/main" val="3793170469"/>
                  </a:ext>
                </a:extLst>
              </a:tr>
              <a:tr h="187700">
                <a:tc>
                  <a:txBody>
                    <a:bodyPr/>
                    <a:lstStyle/>
                    <a:p>
                      <a:r>
                        <a:rPr lang="tr-TR" sz="1200">
                          <a:effectLst/>
                        </a:rPr>
                        <a:t>Triamcinolone</a:t>
                      </a:r>
                    </a:p>
                  </a:txBody>
                  <a:tcPr marL="0" marR="0" marT="0" marB="0" anchor="ctr">
                    <a:lnL>
                      <a:noFill/>
                    </a:lnL>
                    <a:lnR>
                      <a:noFill/>
                    </a:lnR>
                    <a:lnT>
                      <a:noFill/>
                    </a:lnT>
                    <a:lnB>
                      <a:noFill/>
                    </a:lnB>
                  </a:tcPr>
                </a:tc>
                <a:tc>
                  <a:txBody>
                    <a:bodyPr/>
                    <a:lstStyle/>
                    <a:p>
                      <a:r>
                        <a:rPr lang="tr-TR" sz="1200"/>
                        <a:t>Kenalog®</a:t>
                      </a:r>
                    </a:p>
                  </a:txBody>
                  <a:tcPr marL="0" marR="0" marT="0" marB="0" anchor="ctr">
                    <a:lnL>
                      <a:noFill/>
                    </a:lnL>
                    <a:lnR>
                      <a:noFill/>
                    </a:lnR>
                    <a:lnT>
                      <a:noFill/>
                    </a:lnT>
                    <a:lnB>
                      <a:noFill/>
                    </a:lnB>
                  </a:tcPr>
                </a:tc>
                <a:tc>
                  <a:txBody>
                    <a:bodyPr/>
                    <a:lstStyle/>
                    <a:p>
                      <a:r>
                        <a:rPr lang="tr-TR" sz="1200"/>
                        <a:t>Corticosteroid</a:t>
                      </a:r>
                    </a:p>
                  </a:txBody>
                  <a:tcPr marL="0" marR="0" marT="0" marB="0" anchor="ctr">
                    <a:lnL>
                      <a:noFill/>
                    </a:lnL>
                    <a:lnR>
                      <a:noFill/>
                    </a:lnR>
                    <a:lnT>
                      <a:noFill/>
                    </a:lnT>
                    <a:lnB>
                      <a:noFill/>
                    </a:lnB>
                  </a:tcPr>
                </a:tc>
                <a:extLst>
                  <a:ext uri="{0D108BD9-81ED-4DB2-BD59-A6C34878D82A}">
                    <a16:rowId xmlns:a16="http://schemas.microsoft.com/office/drawing/2014/main" val="3423387401"/>
                  </a:ext>
                </a:extLst>
              </a:tr>
              <a:tr h="187700">
                <a:tc>
                  <a:txBody>
                    <a:bodyPr/>
                    <a:lstStyle/>
                    <a:p>
                      <a:r>
                        <a:rPr lang="tr-TR" sz="1200">
                          <a:effectLst/>
                        </a:rPr>
                        <a:t>Rivastigmine</a:t>
                      </a:r>
                    </a:p>
                  </a:txBody>
                  <a:tcPr marL="0" marR="0" marT="0" marB="0" anchor="ctr">
                    <a:lnL>
                      <a:noFill/>
                    </a:lnL>
                    <a:lnR>
                      <a:noFill/>
                    </a:lnR>
                    <a:lnT>
                      <a:noFill/>
                    </a:lnT>
                    <a:lnB>
                      <a:noFill/>
                    </a:lnB>
                  </a:tcPr>
                </a:tc>
                <a:tc>
                  <a:txBody>
                    <a:bodyPr/>
                    <a:lstStyle/>
                    <a:p>
                      <a:r>
                        <a:rPr lang="tr-TR" sz="1200"/>
                        <a:t>Exelon®</a:t>
                      </a:r>
                    </a:p>
                  </a:txBody>
                  <a:tcPr marL="0" marR="0" marT="0" marB="0" anchor="ctr">
                    <a:lnL>
                      <a:noFill/>
                    </a:lnL>
                    <a:lnR>
                      <a:noFill/>
                    </a:lnR>
                    <a:lnT>
                      <a:noFill/>
                    </a:lnT>
                    <a:lnB>
                      <a:noFill/>
                    </a:lnB>
                  </a:tcPr>
                </a:tc>
                <a:tc>
                  <a:txBody>
                    <a:bodyPr/>
                    <a:lstStyle/>
                    <a:p>
                      <a:r>
                        <a:rPr lang="tr-TR" sz="1200"/>
                        <a:t>Anti-Dimentia</a:t>
                      </a:r>
                    </a:p>
                  </a:txBody>
                  <a:tcPr marL="0" marR="0" marT="0" marB="0" anchor="ctr">
                    <a:lnL>
                      <a:noFill/>
                    </a:lnL>
                    <a:lnR>
                      <a:noFill/>
                    </a:lnR>
                    <a:lnT>
                      <a:noFill/>
                    </a:lnT>
                    <a:lnB>
                      <a:noFill/>
                    </a:lnB>
                  </a:tcPr>
                </a:tc>
                <a:extLst>
                  <a:ext uri="{0D108BD9-81ED-4DB2-BD59-A6C34878D82A}">
                    <a16:rowId xmlns:a16="http://schemas.microsoft.com/office/drawing/2014/main" val="3105609958"/>
                  </a:ext>
                </a:extLst>
              </a:tr>
              <a:tr h="187700">
                <a:tc>
                  <a:txBody>
                    <a:bodyPr/>
                    <a:lstStyle/>
                    <a:p>
                      <a:r>
                        <a:rPr lang="tr-TR" sz="1200">
                          <a:effectLst/>
                        </a:rPr>
                        <a:t>Lansoprazole</a:t>
                      </a:r>
                    </a:p>
                  </a:txBody>
                  <a:tcPr marL="0" marR="0" marT="0" marB="0" anchor="ctr">
                    <a:lnL>
                      <a:noFill/>
                    </a:lnL>
                    <a:lnR>
                      <a:noFill/>
                    </a:lnR>
                    <a:lnT>
                      <a:noFill/>
                    </a:lnT>
                    <a:lnB>
                      <a:noFill/>
                    </a:lnB>
                  </a:tcPr>
                </a:tc>
                <a:tc>
                  <a:txBody>
                    <a:bodyPr/>
                    <a:lstStyle/>
                    <a:p>
                      <a:r>
                        <a:rPr lang="tr-TR" sz="1200"/>
                        <a:t>Prevacid®</a:t>
                      </a:r>
                    </a:p>
                  </a:txBody>
                  <a:tcPr marL="0" marR="0" marT="0" marB="0" anchor="ctr">
                    <a:lnL>
                      <a:noFill/>
                    </a:lnL>
                    <a:lnR>
                      <a:noFill/>
                    </a:lnR>
                    <a:lnT>
                      <a:noFill/>
                    </a:lnT>
                    <a:lnB>
                      <a:noFill/>
                    </a:lnB>
                  </a:tcPr>
                </a:tc>
                <a:tc>
                  <a:txBody>
                    <a:bodyPr/>
                    <a:lstStyle/>
                    <a:p>
                      <a:r>
                        <a:rPr lang="tr-TR" sz="1200"/>
                        <a:t>G.E.R.D.</a:t>
                      </a:r>
                    </a:p>
                  </a:txBody>
                  <a:tcPr marL="0" marR="0" marT="0" marB="0" anchor="ctr">
                    <a:lnL>
                      <a:noFill/>
                    </a:lnL>
                    <a:lnR>
                      <a:noFill/>
                    </a:lnR>
                    <a:lnT>
                      <a:noFill/>
                    </a:lnT>
                    <a:lnB>
                      <a:noFill/>
                    </a:lnB>
                  </a:tcPr>
                </a:tc>
                <a:extLst>
                  <a:ext uri="{0D108BD9-81ED-4DB2-BD59-A6C34878D82A}">
                    <a16:rowId xmlns:a16="http://schemas.microsoft.com/office/drawing/2014/main" val="3178912774"/>
                  </a:ext>
                </a:extLst>
              </a:tr>
              <a:tr h="187700">
                <a:tc>
                  <a:txBody>
                    <a:bodyPr/>
                    <a:lstStyle/>
                    <a:p>
                      <a:r>
                        <a:rPr lang="tr-TR" sz="1200">
                          <a:effectLst/>
                        </a:rPr>
                        <a:t>Cefuroxime</a:t>
                      </a:r>
                    </a:p>
                  </a:txBody>
                  <a:tcPr marL="0" marR="0" marT="0" marB="0" anchor="ctr">
                    <a:lnL>
                      <a:noFill/>
                    </a:lnL>
                    <a:lnR>
                      <a:noFill/>
                    </a:lnR>
                    <a:lnT>
                      <a:noFill/>
                    </a:lnT>
                    <a:lnB>
                      <a:noFill/>
                    </a:lnB>
                  </a:tcPr>
                </a:tc>
                <a:tc>
                  <a:txBody>
                    <a:bodyPr/>
                    <a:lstStyle/>
                    <a:p>
                      <a:r>
                        <a:rPr lang="tr-TR" sz="1200"/>
                        <a:t>Ceftin®</a:t>
                      </a:r>
                    </a:p>
                  </a:txBody>
                  <a:tcPr marL="0" marR="0" marT="0" marB="0" anchor="ctr">
                    <a:lnL>
                      <a:noFill/>
                    </a:lnL>
                    <a:lnR>
                      <a:noFill/>
                    </a:lnR>
                    <a:lnT>
                      <a:noFill/>
                    </a:lnT>
                    <a:lnB>
                      <a:noFill/>
                    </a:lnB>
                  </a:tcPr>
                </a:tc>
                <a:tc>
                  <a:txBody>
                    <a:bodyPr/>
                    <a:lstStyle/>
                    <a:p>
                      <a:r>
                        <a:rPr lang="tr-TR" sz="1200"/>
                        <a:t>Antibiotic</a:t>
                      </a:r>
                    </a:p>
                  </a:txBody>
                  <a:tcPr marL="0" marR="0" marT="0" marB="0" anchor="ctr">
                    <a:lnL>
                      <a:noFill/>
                    </a:lnL>
                    <a:lnR>
                      <a:noFill/>
                    </a:lnR>
                    <a:lnT>
                      <a:noFill/>
                    </a:lnT>
                    <a:lnB>
                      <a:noFill/>
                    </a:lnB>
                  </a:tcPr>
                </a:tc>
                <a:extLst>
                  <a:ext uri="{0D108BD9-81ED-4DB2-BD59-A6C34878D82A}">
                    <a16:rowId xmlns:a16="http://schemas.microsoft.com/office/drawing/2014/main" val="4019202932"/>
                  </a:ext>
                </a:extLst>
              </a:tr>
              <a:tr h="187700">
                <a:tc>
                  <a:txBody>
                    <a:bodyPr/>
                    <a:lstStyle/>
                    <a:p>
                      <a:r>
                        <a:rPr lang="tr-TR" sz="1200">
                          <a:effectLst/>
                        </a:rPr>
                        <a:t>Methocarbamol</a:t>
                      </a:r>
                    </a:p>
                  </a:txBody>
                  <a:tcPr marL="0" marR="0" marT="0" marB="0" anchor="ctr">
                    <a:lnL>
                      <a:noFill/>
                    </a:lnL>
                    <a:lnR>
                      <a:noFill/>
                    </a:lnR>
                    <a:lnT>
                      <a:noFill/>
                    </a:lnT>
                    <a:lnB>
                      <a:noFill/>
                    </a:lnB>
                  </a:tcPr>
                </a:tc>
                <a:tc>
                  <a:txBody>
                    <a:bodyPr/>
                    <a:lstStyle/>
                    <a:p>
                      <a:r>
                        <a:rPr lang="tr-TR" sz="1200"/>
                        <a:t>Robaxin®</a:t>
                      </a:r>
                    </a:p>
                  </a:txBody>
                  <a:tcPr marL="0" marR="0" marT="0" marB="0" anchor="ctr">
                    <a:lnL>
                      <a:noFill/>
                    </a:lnL>
                    <a:lnR>
                      <a:noFill/>
                    </a:lnR>
                    <a:lnT>
                      <a:noFill/>
                    </a:lnT>
                    <a:lnB>
                      <a:noFill/>
                    </a:lnB>
                  </a:tcPr>
                </a:tc>
                <a:tc>
                  <a:txBody>
                    <a:bodyPr/>
                    <a:lstStyle/>
                    <a:p>
                      <a:r>
                        <a:rPr lang="tr-TR" sz="1200"/>
                        <a:t>Muscle Relaxer</a:t>
                      </a:r>
                    </a:p>
                  </a:txBody>
                  <a:tcPr marL="0" marR="0" marT="0" marB="0" anchor="ctr">
                    <a:lnL>
                      <a:noFill/>
                    </a:lnL>
                    <a:lnR>
                      <a:noFill/>
                    </a:lnR>
                    <a:lnT>
                      <a:noFill/>
                    </a:lnT>
                    <a:lnB>
                      <a:noFill/>
                    </a:lnB>
                  </a:tcPr>
                </a:tc>
                <a:extLst>
                  <a:ext uri="{0D108BD9-81ED-4DB2-BD59-A6C34878D82A}">
                    <a16:rowId xmlns:a16="http://schemas.microsoft.com/office/drawing/2014/main" val="3542427622"/>
                  </a:ext>
                </a:extLst>
              </a:tr>
              <a:tr h="363290">
                <a:tc>
                  <a:txBody>
                    <a:bodyPr/>
                    <a:lstStyle/>
                    <a:p>
                      <a:r>
                        <a:rPr lang="tr-TR" sz="1200">
                          <a:effectLst/>
                        </a:rPr>
                        <a:t>Travoprost</a:t>
                      </a:r>
                    </a:p>
                  </a:txBody>
                  <a:tcPr marL="0" marR="0" marT="0" marB="0" anchor="ctr">
                    <a:lnL>
                      <a:noFill/>
                    </a:lnL>
                    <a:lnR>
                      <a:noFill/>
                    </a:lnR>
                    <a:lnT>
                      <a:noFill/>
                    </a:lnT>
                    <a:lnB>
                      <a:noFill/>
                    </a:lnB>
                  </a:tcPr>
                </a:tc>
                <a:tc>
                  <a:txBody>
                    <a:bodyPr/>
                    <a:lstStyle/>
                    <a:p>
                      <a:r>
                        <a:rPr lang="tr-TR" sz="1200"/>
                        <a:t>Travatan®</a:t>
                      </a:r>
                    </a:p>
                  </a:txBody>
                  <a:tcPr marL="0" marR="0" marT="0" marB="0" anchor="ctr">
                    <a:lnL>
                      <a:noFill/>
                    </a:lnL>
                    <a:lnR>
                      <a:noFill/>
                    </a:lnR>
                    <a:lnT>
                      <a:noFill/>
                    </a:lnT>
                    <a:lnB>
                      <a:noFill/>
                    </a:lnB>
                  </a:tcPr>
                </a:tc>
                <a:tc>
                  <a:txBody>
                    <a:bodyPr/>
                    <a:lstStyle/>
                    <a:p>
                      <a:r>
                        <a:rPr lang="tr-TR" sz="1200"/>
                        <a:t>Ocular Hypertension</a:t>
                      </a:r>
                    </a:p>
                  </a:txBody>
                  <a:tcPr marL="0" marR="0" marT="0" marB="0" anchor="ctr">
                    <a:lnL>
                      <a:noFill/>
                    </a:lnL>
                    <a:lnR>
                      <a:noFill/>
                    </a:lnR>
                    <a:lnT>
                      <a:noFill/>
                    </a:lnT>
                    <a:lnB>
                      <a:noFill/>
                    </a:lnB>
                  </a:tcPr>
                </a:tc>
                <a:extLst>
                  <a:ext uri="{0D108BD9-81ED-4DB2-BD59-A6C34878D82A}">
                    <a16:rowId xmlns:a16="http://schemas.microsoft.com/office/drawing/2014/main" val="2908339074"/>
                  </a:ext>
                </a:extLst>
              </a:tr>
              <a:tr h="187700">
                <a:tc>
                  <a:txBody>
                    <a:bodyPr/>
                    <a:lstStyle/>
                    <a:p>
                      <a:r>
                        <a:rPr lang="tr-TR" sz="1200">
                          <a:effectLst/>
                        </a:rPr>
                        <a:t>Lurasidone</a:t>
                      </a:r>
                    </a:p>
                  </a:txBody>
                  <a:tcPr marL="0" marR="0" marT="0" marB="0" anchor="ctr">
                    <a:lnL>
                      <a:noFill/>
                    </a:lnL>
                    <a:lnR>
                      <a:noFill/>
                    </a:lnR>
                    <a:lnT>
                      <a:noFill/>
                    </a:lnT>
                    <a:lnB>
                      <a:noFill/>
                    </a:lnB>
                  </a:tcPr>
                </a:tc>
                <a:tc>
                  <a:txBody>
                    <a:bodyPr/>
                    <a:lstStyle/>
                    <a:p>
                      <a:r>
                        <a:rPr lang="tr-TR" sz="1200"/>
                        <a:t>Latuda®</a:t>
                      </a:r>
                    </a:p>
                  </a:txBody>
                  <a:tcPr marL="0" marR="0" marT="0" marB="0" anchor="ctr">
                    <a:lnL>
                      <a:noFill/>
                    </a:lnL>
                    <a:lnR>
                      <a:noFill/>
                    </a:lnR>
                    <a:lnT>
                      <a:noFill/>
                    </a:lnT>
                    <a:lnB>
                      <a:noFill/>
                    </a:lnB>
                  </a:tcPr>
                </a:tc>
                <a:tc>
                  <a:txBody>
                    <a:bodyPr/>
                    <a:lstStyle/>
                    <a:p>
                      <a:r>
                        <a:rPr lang="tr-TR" sz="1200"/>
                        <a:t>Antipsychotic</a:t>
                      </a:r>
                    </a:p>
                  </a:txBody>
                  <a:tcPr marL="0" marR="0" marT="0" marB="0" anchor="ctr">
                    <a:lnL>
                      <a:noFill/>
                    </a:lnL>
                    <a:lnR>
                      <a:noFill/>
                    </a:lnR>
                    <a:lnT>
                      <a:noFill/>
                    </a:lnT>
                    <a:lnB>
                      <a:noFill/>
                    </a:lnB>
                  </a:tcPr>
                </a:tc>
                <a:extLst>
                  <a:ext uri="{0D108BD9-81ED-4DB2-BD59-A6C34878D82A}">
                    <a16:rowId xmlns:a16="http://schemas.microsoft.com/office/drawing/2014/main" val="2173321871"/>
                  </a:ext>
                </a:extLst>
              </a:tr>
              <a:tr h="187700">
                <a:tc>
                  <a:txBody>
                    <a:bodyPr/>
                    <a:lstStyle/>
                    <a:p>
                      <a:r>
                        <a:rPr lang="tr-TR" sz="1200">
                          <a:effectLst/>
                        </a:rPr>
                        <a:t>Terazosin</a:t>
                      </a:r>
                    </a:p>
                  </a:txBody>
                  <a:tcPr marL="0" marR="0" marT="0" marB="0" anchor="ctr">
                    <a:lnL>
                      <a:noFill/>
                    </a:lnL>
                    <a:lnR>
                      <a:noFill/>
                    </a:lnR>
                    <a:lnT>
                      <a:noFill/>
                    </a:lnT>
                    <a:lnB>
                      <a:noFill/>
                    </a:lnB>
                  </a:tcPr>
                </a:tc>
                <a:tc>
                  <a:txBody>
                    <a:bodyPr/>
                    <a:lstStyle/>
                    <a:p>
                      <a:r>
                        <a:rPr lang="tr-TR" sz="1200"/>
                        <a:t>Hytrin®</a:t>
                      </a:r>
                    </a:p>
                  </a:txBody>
                  <a:tcPr marL="0" marR="0" marT="0" marB="0" anchor="ctr">
                    <a:lnL>
                      <a:noFill/>
                    </a:lnL>
                    <a:lnR>
                      <a:noFill/>
                    </a:lnR>
                    <a:lnT>
                      <a:noFill/>
                    </a:lnT>
                    <a:lnB>
                      <a:noFill/>
                    </a:lnB>
                  </a:tcPr>
                </a:tc>
                <a:tc>
                  <a:txBody>
                    <a:bodyPr/>
                    <a:lstStyle/>
                    <a:p>
                      <a:r>
                        <a:rPr lang="tr-TR" sz="1200"/>
                        <a:t>B.P.H.</a:t>
                      </a:r>
                    </a:p>
                  </a:txBody>
                  <a:tcPr marL="0" marR="0" marT="0" marB="0" anchor="ctr">
                    <a:lnL>
                      <a:noFill/>
                    </a:lnL>
                    <a:lnR>
                      <a:noFill/>
                    </a:lnR>
                    <a:lnT>
                      <a:noFill/>
                    </a:lnT>
                    <a:lnB>
                      <a:noFill/>
                    </a:lnB>
                  </a:tcPr>
                </a:tc>
                <a:extLst>
                  <a:ext uri="{0D108BD9-81ED-4DB2-BD59-A6C34878D82A}">
                    <a16:rowId xmlns:a16="http://schemas.microsoft.com/office/drawing/2014/main" val="1251721972"/>
                  </a:ext>
                </a:extLst>
              </a:tr>
              <a:tr h="187700">
                <a:tc>
                  <a:txBody>
                    <a:bodyPr/>
                    <a:lstStyle/>
                    <a:p>
                      <a:r>
                        <a:rPr lang="tr-TR" sz="1200">
                          <a:effectLst/>
                        </a:rPr>
                        <a:t>Sumatriptan</a:t>
                      </a:r>
                    </a:p>
                  </a:txBody>
                  <a:tcPr marL="0" marR="0" marT="0" marB="0" anchor="ctr">
                    <a:lnL>
                      <a:noFill/>
                    </a:lnL>
                    <a:lnR>
                      <a:noFill/>
                    </a:lnR>
                    <a:lnT>
                      <a:noFill/>
                    </a:lnT>
                    <a:lnB>
                      <a:noFill/>
                    </a:lnB>
                  </a:tcPr>
                </a:tc>
                <a:tc>
                  <a:txBody>
                    <a:bodyPr/>
                    <a:lstStyle/>
                    <a:p>
                      <a:r>
                        <a:rPr lang="tr-TR" sz="1200"/>
                        <a:t>Imitrex®</a:t>
                      </a:r>
                    </a:p>
                  </a:txBody>
                  <a:tcPr marL="0" marR="0" marT="0" marB="0" anchor="ctr">
                    <a:lnL>
                      <a:noFill/>
                    </a:lnL>
                    <a:lnR>
                      <a:noFill/>
                    </a:lnR>
                    <a:lnT>
                      <a:noFill/>
                    </a:lnT>
                    <a:lnB>
                      <a:noFill/>
                    </a:lnB>
                  </a:tcPr>
                </a:tc>
                <a:tc>
                  <a:txBody>
                    <a:bodyPr/>
                    <a:lstStyle/>
                    <a:p>
                      <a:r>
                        <a:rPr lang="tr-TR" sz="1200"/>
                        <a:t>Migraine</a:t>
                      </a:r>
                    </a:p>
                  </a:txBody>
                  <a:tcPr marL="0" marR="0" marT="0" marB="0" anchor="ctr">
                    <a:lnL>
                      <a:noFill/>
                    </a:lnL>
                    <a:lnR>
                      <a:noFill/>
                    </a:lnR>
                    <a:lnT>
                      <a:noFill/>
                    </a:lnT>
                    <a:lnB>
                      <a:noFill/>
                    </a:lnB>
                  </a:tcPr>
                </a:tc>
                <a:extLst>
                  <a:ext uri="{0D108BD9-81ED-4DB2-BD59-A6C34878D82A}">
                    <a16:rowId xmlns:a16="http://schemas.microsoft.com/office/drawing/2014/main" val="3975083001"/>
                  </a:ext>
                </a:extLst>
              </a:tr>
              <a:tr h="187700">
                <a:tc>
                  <a:txBody>
                    <a:bodyPr/>
                    <a:lstStyle/>
                    <a:p>
                      <a:r>
                        <a:rPr lang="tr-TR" sz="1200">
                          <a:effectLst/>
                        </a:rPr>
                        <a:t>Raloxifene</a:t>
                      </a:r>
                    </a:p>
                  </a:txBody>
                  <a:tcPr marL="0" marR="0" marT="0" marB="0" anchor="ctr">
                    <a:lnL>
                      <a:noFill/>
                    </a:lnL>
                    <a:lnR>
                      <a:noFill/>
                    </a:lnR>
                    <a:lnT>
                      <a:noFill/>
                    </a:lnT>
                    <a:lnB>
                      <a:noFill/>
                    </a:lnB>
                  </a:tcPr>
                </a:tc>
                <a:tc>
                  <a:txBody>
                    <a:bodyPr/>
                    <a:lstStyle/>
                    <a:p>
                      <a:r>
                        <a:rPr lang="tr-TR" sz="1200"/>
                        <a:t>Evista®</a:t>
                      </a:r>
                    </a:p>
                  </a:txBody>
                  <a:tcPr marL="0" marR="0" marT="0" marB="0" anchor="ctr">
                    <a:lnL>
                      <a:noFill/>
                    </a:lnL>
                    <a:lnR>
                      <a:noFill/>
                    </a:lnR>
                    <a:lnT>
                      <a:noFill/>
                    </a:lnT>
                    <a:lnB>
                      <a:noFill/>
                    </a:lnB>
                  </a:tcPr>
                </a:tc>
                <a:tc>
                  <a:txBody>
                    <a:bodyPr/>
                    <a:lstStyle/>
                    <a:p>
                      <a:r>
                        <a:rPr lang="tr-TR" sz="1200"/>
                        <a:t>Osteoporosis</a:t>
                      </a:r>
                    </a:p>
                  </a:txBody>
                  <a:tcPr marL="0" marR="0" marT="0" marB="0" anchor="ctr">
                    <a:lnL>
                      <a:noFill/>
                    </a:lnL>
                    <a:lnR>
                      <a:noFill/>
                    </a:lnR>
                    <a:lnT>
                      <a:noFill/>
                    </a:lnT>
                    <a:lnB>
                      <a:noFill/>
                    </a:lnB>
                  </a:tcPr>
                </a:tc>
                <a:extLst>
                  <a:ext uri="{0D108BD9-81ED-4DB2-BD59-A6C34878D82A}">
                    <a16:rowId xmlns:a16="http://schemas.microsoft.com/office/drawing/2014/main" val="3386663968"/>
                  </a:ext>
                </a:extLst>
              </a:tr>
              <a:tr h="187700">
                <a:tc>
                  <a:txBody>
                    <a:bodyPr/>
                    <a:lstStyle/>
                    <a:p>
                      <a:r>
                        <a:rPr lang="tr-TR" sz="1200">
                          <a:effectLst/>
                        </a:rPr>
                        <a:t>Mirtazepine</a:t>
                      </a:r>
                    </a:p>
                  </a:txBody>
                  <a:tcPr marL="0" marR="0" marT="0" marB="0" anchor="ctr">
                    <a:lnL>
                      <a:noFill/>
                    </a:lnL>
                    <a:lnR>
                      <a:noFill/>
                    </a:lnR>
                    <a:lnT>
                      <a:noFill/>
                    </a:lnT>
                    <a:lnB>
                      <a:noFill/>
                    </a:lnB>
                  </a:tcPr>
                </a:tc>
                <a:tc>
                  <a:txBody>
                    <a:bodyPr/>
                    <a:lstStyle/>
                    <a:p>
                      <a:r>
                        <a:rPr lang="tr-TR" sz="1200"/>
                        <a:t>Remeron®</a:t>
                      </a:r>
                    </a:p>
                  </a:txBody>
                  <a:tcPr marL="0" marR="0" marT="0" marB="0" anchor="ctr">
                    <a:lnL>
                      <a:noFill/>
                    </a:lnL>
                    <a:lnR>
                      <a:noFill/>
                    </a:lnR>
                    <a:lnT>
                      <a:noFill/>
                    </a:lnT>
                    <a:lnB>
                      <a:noFill/>
                    </a:lnB>
                  </a:tcPr>
                </a:tc>
                <a:tc>
                  <a:txBody>
                    <a:bodyPr/>
                    <a:lstStyle/>
                    <a:p>
                      <a:r>
                        <a:rPr lang="tr-TR" sz="1200"/>
                        <a:t>Antidepressant</a:t>
                      </a:r>
                    </a:p>
                  </a:txBody>
                  <a:tcPr marL="0" marR="0" marT="0" marB="0" anchor="ctr">
                    <a:lnL>
                      <a:noFill/>
                    </a:lnL>
                    <a:lnR>
                      <a:noFill/>
                    </a:lnR>
                    <a:lnT>
                      <a:noFill/>
                    </a:lnT>
                    <a:lnB>
                      <a:noFill/>
                    </a:lnB>
                  </a:tcPr>
                </a:tc>
                <a:extLst>
                  <a:ext uri="{0D108BD9-81ED-4DB2-BD59-A6C34878D82A}">
                    <a16:rowId xmlns:a16="http://schemas.microsoft.com/office/drawing/2014/main" val="926688258"/>
                  </a:ext>
                </a:extLst>
              </a:tr>
              <a:tr h="363290">
                <a:tc>
                  <a:txBody>
                    <a:bodyPr/>
                    <a:lstStyle/>
                    <a:p>
                      <a:r>
                        <a:rPr lang="tr-TR" sz="1200">
                          <a:effectLst/>
                        </a:rPr>
                        <a:t>Adalimumab</a:t>
                      </a:r>
                    </a:p>
                  </a:txBody>
                  <a:tcPr marL="0" marR="0" marT="0" marB="0" anchor="ctr">
                    <a:lnL>
                      <a:noFill/>
                    </a:lnL>
                    <a:lnR>
                      <a:noFill/>
                    </a:lnR>
                    <a:lnT>
                      <a:noFill/>
                    </a:lnT>
                    <a:lnB>
                      <a:noFill/>
                    </a:lnB>
                  </a:tcPr>
                </a:tc>
                <a:tc>
                  <a:txBody>
                    <a:bodyPr/>
                    <a:lstStyle/>
                    <a:p>
                      <a:r>
                        <a:rPr lang="tr-TR" sz="1200"/>
                        <a:t>Humira®</a:t>
                      </a:r>
                    </a:p>
                  </a:txBody>
                  <a:tcPr marL="0" marR="0" marT="0" marB="0" anchor="ctr">
                    <a:lnL>
                      <a:noFill/>
                    </a:lnL>
                    <a:lnR>
                      <a:noFill/>
                    </a:lnR>
                    <a:lnT>
                      <a:noFill/>
                    </a:lnT>
                    <a:lnB>
                      <a:noFill/>
                    </a:lnB>
                  </a:tcPr>
                </a:tc>
                <a:tc>
                  <a:txBody>
                    <a:bodyPr/>
                    <a:lstStyle/>
                    <a:p>
                      <a:r>
                        <a:rPr lang="tr-TR" sz="1200" dirty="0"/>
                        <a:t>Anti-</a:t>
                      </a:r>
                      <a:r>
                        <a:rPr lang="tr-TR" sz="1200" dirty="0" err="1"/>
                        <a:t>inflammatory</a:t>
                      </a:r>
                      <a:endParaRPr lang="tr-TR" sz="1200" dirty="0"/>
                    </a:p>
                  </a:txBody>
                  <a:tcPr marL="0" marR="0" marT="0" marB="0" anchor="ctr">
                    <a:lnL>
                      <a:noFill/>
                    </a:lnL>
                    <a:lnR>
                      <a:noFill/>
                    </a:lnR>
                    <a:lnT>
                      <a:noFill/>
                    </a:lnT>
                    <a:lnB>
                      <a:noFill/>
                    </a:lnB>
                  </a:tcPr>
                </a:tc>
                <a:extLst>
                  <a:ext uri="{0D108BD9-81ED-4DB2-BD59-A6C34878D82A}">
                    <a16:rowId xmlns:a16="http://schemas.microsoft.com/office/drawing/2014/main" val="543614994"/>
                  </a:ext>
                </a:extLst>
              </a:tr>
            </a:tbl>
          </a:graphicData>
        </a:graphic>
      </p:graphicFrame>
    </p:spTree>
    <p:extLst>
      <p:ext uri="{BB962C8B-B14F-4D97-AF65-F5344CB8AC3E}">
        <p14:creationId xmlns:p14="http://schemas.microsoft.com/office/powerpoint/2010/main" val="343035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pharmacodynamic drug inter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76672"/>
            <a:ext cx="5212854" cy="29332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pharmacodynamic drug inter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933056"/>
            <a:ext cx="3240360" cy="24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17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67285117"/>
              </p:ext>
            </p:extLst>
          </p:nvPr>
        </p:nvGraphicFramePr>
        <p:xfrm>
          <a:off x="323525" y="692699"/>
          <a:ext cx="8136906" cy="5663654"/>
        </p:xfrm>
        <a:graphic>
          <a:graphicData uri="http://schemas.openxmlformats.org/drawingml/2006/table">
            <a:tbl>
              <a:tblPr/>
              <a:tblGrid>
                <a:gridCol w="2712302">
                  <a:extLst>
                    <a:ext uri="{9D8B030D-6E8A-4147-A177-3AD203B41FA5}">
                      <a16:colId xmlns:a16="http://schemas.microsoft.com/office/drawing/2014/main" val="706151721"/>
                    </a:ext>
                  </a:extLst>
                </a:gridCol>
                <a:gridCol w="2712302">
                  <a:extLst>
                    <a:ext uri="{9D8B030D-6E8A-4147-A177-3AD203B41FA5}">
                      <a16:colId xmlns:a16="http://schemas.microsoft.com/office/drawing/2014/main" val="881911862"/>
                    </a:ext>
                  </a:extLst>
                </a:gridCol>
                <a:gridCol w="2712302">
                  <a:extLst>
                    <a:ext uri="{9D8B030D-6E8A-4147-A177-3AD203B41FA5}">
                      <a16:colId xmlns:a16="http://schemas.microsoft.com/office/drawing/2014/main" val="3560874677"/>
                    </a:ext>
                  </a:extLst>
                </a:gridCol>
              </a:tblGrid>
              <a:tr h="246246">
                <a:tc>
                  <a:txBody>
                    <a:bodyPr/>
                    <a:lstStyle/>
                    <a:p>
                      <a:r>
                        <a:rPr lang="tr-TR" sz="1300">
                          <a:effectLst/>
                        </a:rPr>
                        <a:t>Benztropine</a:t>
                      </a:r>
                    </a:p>
                  </a:txBody>
                  <a:tcPr marL="0" marR="0" marT="0" marB="0" anchor="ctr">
                    <a:lnL>
                      <a:noFill/>
                    </a:lnL>
                    <a:lnR>
                      <a:noFill/>
                    </a:lnR>
                    <a:lnT>
                      <a:noFill/>
                    </a:lnT>
                    <a:lnB>
                      <a:noFill/>
                    </a:lnB>
                  </a:tcPr>
                </a:tc>
                <a:tc>
                  <a:txBody>
                    <a:bodyPr/>
                    <a:lstStyle/>
                    <a:p>
                      <a:r>
                        <a:rPr lang="tr-TR" sz="1300"/>
                        <a:t>Cogentin®</a:t>
                      </a:r>
                    </a:p>
                  </a:txBody>
                  <a:tcPr marL="0" marR="0" marT="0" marB="0" anchor="ctr">
                    <a:lnL>
                      <a:noFill/>
                    </a:lnL>
                    <a:lnR>
                      <a:noFill/>
                    </a:lnR>
                    <a:lnT>
                      <a:noFill/>
                    </a:lnT>
                    <a:lnB>
                      <a:noFill/>
                    </a:lnB>
                  </a:tcPr>
                </a:tc>
                <a:tc>
                  <a:txBody>
                    <a:bodyPr/>
                    <a:lstStyle/>
                    <a:p>
                      <a:r>
                        <a:rPr lang="tr-TR" sz="1300"/>
                        <a:t>Parkinson's</a:t>
                      </a:r>
                    </a:p>
                  </a:txBody>
                  <a:tcPr marL="0" marR="0" marT="0" marB="0" anchor="ctr">
                    <a:lnL>
                      <a:noFill/>
                    </a:lnL>
                    <a:lnR>
                      <a:noFill/>
                    </a:lnR>
                    <a:lnT>
                      <a:noFill/>
                    </a:lnT>
                    <a:lnB>
                      <a:noFill/>
                    </a:lnB>
                  </a:tcPr>
                </a:tc>
                <a:extLst>
                  <a:ext uri="{0D108BD9-81ED-4DB2-BD59-A6C34878D82A}">
                    <a16:rowId xmlns:a16="http://schemas.microsoft.com/office/drawing/2014/main" val="575257457"/>
                  </a:ext>
                </a:extLst>
              </a:tr>
              <a:tr h="246246">
                <a:tc>
                  <a:txBody>
                    <a:bodyPr/>
                    <a:lstStyle/>
                    <a:p>
                      <a:r>
                        <a:rPr lang="tr-TR" sz="1300">
                          <a:effectLst/>
                        </a:rPr>
                        <a:t>Baclofen</a:t>
                      </a:r>
                    </a:p>
                  </a:txBody>
                  <a:tcPr marL="0" marR="0" marT="0" marB="0" anchor="ctr">
                    <a:lnL>
                      <a:noFill/>
                    </a:lnL>
                    <a:lnR>
                      <a:noFill/>
                    </a:lnR>
                    <a:lnT>
                      <a:noFill/>
                    </a:lnT>
                    <a:lnB>
                      <a:noFill/>
                    </a:lnB>
                  </a:tcPr>
                </a:tc>
                <a:tc>
                  <a:txBody>
                    <a:bodyPr/>
                    <a:lstStyle/>
                    <a:p>
                      <a:r>
                        <a:rPr lang="tr-TR" sz="1300"/>
                        <a:t>Gablofen®</a:t>
                      </a:r>
                    </a:p>
                  </a:txBody>
                  <a:tcPr marL="0" marR="0" marT="0" marB="0" anchor="ctr">
                    <a:lnL>
                      <a:noFill/>
                    </a:lnL>
                    <a:lnR>
                      <a:noFill/>
                    </a:lnR>
                    <a:lnT>
                      <a:noFill/>
                    </a:lnT>
                    <a:lnB>
                      <a:noFill/>
                    </a:lnB>
                  </a:tcPr>
                </a:tc>
                <a:tc>
                  <a:txBody>
                    <a:bodyPr/>
                    <a:lstStyle/>
                    <a:p>
                      <a:r>
                        <a:rPr lang="tr-TR" sz="1300"/>
                        <a:t>Muscle Relaxer</a:t>
                      </a:r>
                    </a:p>
                  </a:txBody>
                  <a:tcPr marL="0" marR="0" marT="0" marB="0" anchor="ctr">
                    <a:lnL>
                      <a:noFill/>
                    </a:lnL>
                    <a:lnR>
                      <a:noFill/>
                    </a:lnR>
                    <a:lnT>
                      <a:noFill/>
                    </a:lnT>
                    <a:lnB>
                      <a:noFill/>
                    </a:lnB>
                  </a:tcPr>
                </a:tc>
                <a:extLst>
                  <a:ext uri="{0D108BD9-81ED-4DB2-BD59-A6C34878D82A}">
                    <a16:rowId xmlns:a16="http://schemas.microsoft.com/office/drawing/2014/main" val="2008352808"/>
                  </a:ext>
                </a:extLst>
              </a:tr>
              <a:tr h="246246">
                <a:tc>
                  <a:txBody>
                    <a:bodyPr/>
                    <a:lstStyle/>
                    <a:p>
                      <a:r>
                        <a:rPr lang="tr-TR" sz="1300">
                          <a:effectLst/>
                        </a:rPr>
                        <a:t>Hydralazine</a:t>
                      </a:r>
                    </a:p>
                  </a:txBody>
                  <a:tcPr marL="0" marR="0" marT="0" marB="0" anchor="ctr">
                    <a:lnL>
                      <a:noFill/>
                    </a:lnL>
                    <a:lnR>
                      <a:noFill/>
                    </a:lnR>
                    <a:lnT>
                      <a:noFill/>
                    </a:lnT>
                    <a:lnB>
                      <a:noFill/>
                    </a:lnB>
                  </a:tcPr>
                </a:tc>
                <a:tc>
                  <a:txBody>
                    <a:bodyPr/>
                    <a:lstStyle/>
                    <a:p>
                      <a:r>
                        <a:rPr lang="tr-TR" sz="1300"/>
                        <a:t>Apresoline®</a:t>
                      </a:r>
                    </a:p>
                  </a:txBody>
                  <a:tcPr marL="0" marR="0" marT="0" marB="0" anchor="ctr">
                    <a:lnL>
                      <a:noFill/>
                    </a:lnL>
                    <a:lnR>
                      <a:noFill/>
                    </a:lnR>
                    <a:lnT>
                      <a:noFill/>
                    </a:lnT>
                    <a:lnB>
                      <a:noFill/>
                    </a:lnB>
                  </a:tcPr>
                </a:tc>
                <a:tc>
                  <a:txBody>
                    <a:bodyPr/>
                    <a:lstStyle/>
                    <a:p>
                      <a:r>
                        <a:rPr lang="tr-TR" sz="1300"/>
                        <a:t>Hypertension</a:t>
                      </a:r>
                    </a:p>
                  </a:txBody>
                  <a:tcPr marL="0" marR="0" marT="0" marB="0" anchor="ctr">
                    <a:lnL>
                      <a:noFill/>
                    </a:lnL>
                    <a:lnR>
                      <a:noFill/>
                    </a:lnR>
                    <a:lnT>
                      <a:noFill/>
                    </a:lnT>
                    <a:lnB>
                      <a:noFill/>
                    </a:lnB>
                  </a:tcPr>
                </a:tc>
                <a:extLst>
                  <a:ext uri="{0D108BD9-81ED-4DB2-BD59-A6C34878D82A}">
                    <a16:rowId xmlns:a16="http://schemas.microsoft.com/office/drawing/2014/main" val="3233710909"/>
                  </a:ext>
                </a:extLst>
              </a:tr>
              <a:tr h="246246">
                <a:tc>
                  <a:txBody>
                    <a:bodyPr/>
                    <a:lstStyle/>
                    <a:p>
                      <a:r>
                        <a:rPr lang="tr-TR" sz="1300">
                          <a:effectLst/>
                        </a:rPr>
                        <a:t>Mupirocin</a:t>
                      </a:r>
                    </a:p>
                  </a:txBody>
                  <a:tcPr marL="0" marR="0" marT="0" marB="0" anchor="ctr">
                    <a:lnL>
                      <a:noFill/>
                    </a:lnL>
                    <a:lnR>
                      <a:noFill/>
                    </a:lnR>
                    <a:lnT>
                      <a:noFill/>
                    </a:lnT>
                    <a:lnB>
                      <a:noFill/>
                    </a:lnB>
                  </a:tcPr>
                </a:tc>
                <a:tc>
                  <a:txBody>
                    <a:bodyPr/>
                    <a:lstStyle/>
                    <a:p>
                      <a:r>
                        <a:rPr lang="tr-TR" sz="1300"/>
                        <a:t>Bactroban®</a:t>
                      </a:r>
                    </a:p>
                  </a:txBody>
                  <a:tcPr marL="0" marR="0" marT="0" marB="0" anchor="ctr">
                    <a:lnL>
                      <a:noFill/>
                    </a:lnL>
                    <a:lnR>
                      <a:noFill/>
                    </a:lnR>
                    <a:lnT>
                      <a:noFill/>
                    </a:lnT>
                    <a:lnB>
                      <a:noFill/>
                    </a:lnB>
                  </a:tcPr>
                </a:tc>
                <a:tc>
                  <a:txBody>
                    <a:bodyPr/>
                    <a:lstStyle/>
                    <a:p>
                      <a:r>
                        <a:rPr lang="tr-TR" sz="1300"/>
                        <a:t>Antibacterial</a:t>
                      </a:r>
                    </a:p>
                  </a:txBody>
                  <a:tcPr marL="0" marR="0" marT="0" marB="0" anchor="ctr">
                    <a:lnL>
                      <a:noFill/>
                    </a:lnL>
                    <a:lnR>
                      <a:noFill/>
                    </a:lnR>
                    <a:lnT>
                      <a:noFill/>
                    </a:lnT>
                    <a:lnB>
                      <a:noFill/>
                    </a:lnB>
                  </a:tcPr>
                </a:tc>
                <a:extLst>
                  <a:ext uri="{0D108BD9-81ED-4DB2-BD59-A6C34878D82A}">
                    <a16:rowId xmlns:a16="http://schemas.microsoft.com/office/drawing/2014/main" val="3261726799"/>
                  </a:ext>
                </a:extLst>
              </a:tr>
              <a:tr h="246246">
                <a:tc>
                  <a:txBody>
                    <a:bodyPr/>
                    <a:lstStyle/>
                    <a:p>
                      <a:r>
                        <a:rPr lang="tr-TR" sz="1300">
                          <a:effectLst/>
                        </a:rPr>
                        <a:t>Propranolol</a:t>
                      </a:r>
                    </a:p>
                  </a:txBody>
                  <a:tcPr marL="0" marR="0" marT="0" marB="0" anchor="ctr">
                    <a:lnL>
                      <a:noFill/>
                    </a:lnL>
                    <a:lnR>
                      <a:noFill/>
                    </a:lnR>
                    <a:lnT>
                      <a:noFill/>
                    </a:lnT>
                    <a:lnB>
                      <a:noFill/>
                    </a:lnB>
                  </a:tcPr>
                </a:tc>
                <a:tc>
                  <a:txBody>
                    <a:bodyPr/>
                    <a:lstStyle/>
                    <a:p>
                      <a:r>
                        <a:rPr lang="tr-TR" sz="1300"/>
                        <a:t>Inderal®</a:t>
                      </a:r>
                    </a:p>
                  </a:txBody>
                  <a:tcPr marL="0" marR="0" marT="0" marB="0" anchor="ctr">
                    <a:lnL>
                      <a:noFill/>
                    </a:lnL>
                    <a:lnR>
                      <a:noFill/>
                    </a:lnR>
                    <a:lnT>
                      <a:noFill/>
                    </a:lnT>
                    <a:lnB>
                      <a:noFill/>
                    </a:lnB>
                  </a:tcPr>
                </a:tc>
                <a:tc>
                  <a:txBody>
                    <a:bodyPr/>
                    <a:lstStyle/>
                    <a:p>
                      <a:r>
                        <a:rPr lang="tr-TR" sz="1300"/>
                        <a:t>Hypertension</a:t>
                      </a:r>
                    </a:p>
                  </a:txBody>
                  <a:tcPr marL="0" marR="0" marT="0" marB="0" anchor="ctr">
                    <a:lnL>
                      <a:noFill/>
                    </a:lnL>
                    <a:lnR>
                      <a:noFill/>
                    </a:lnR>
                    <a:lnT>
                      <a:noFill/>
                    </a:lnT>
                    <a:lnB>
                      <a:noFill/>
                    </a:lnB>
                  </a:tcPr>
                </a:tc>
                <a:extLst>
                  <a:ext uri="{0D108BD9-81ED-4DB2-BD59-A6C34878D82A}">
                    <a16:rowId xmlns:a16="http://schemas.microsoft.com/office/drawing/2014/main" val="3883039249"/>
                  </a:ext>
                </a:extLst>
              </a:tr>
              <a:tr h="492491">
                <a:tc>
                  <a:txBody>
                    <a:bodyPr/>
                    <a:lstStyle/>
                    <a:p>
                      <a:r>
                        <a:rPr lang="tr-TR" sz="1300">
                          <a:effectLst/>
                        </a:rPr>
                        <a:t>Varenicline</a:t>
                      </a:r>
                    </a:p>
                  </a:txBody>
                  <a:tcPr marL="0" marR="0" marT="0" marB="0" anchor="ctr">
                    <a:lnL>
                      <a:noFill/>
                    </a:lnL>
                    <a:lnR>
                      <a:noFill/>
                    </a:lnR>
                    <a:lnT>
                      <a:noFill/>
                    </a:lnT>
                    <a:lnB>
                      <a:noFill/>
                    </a:lnB>
                  </a:tcPr>
                </a:tc>
                <a:tc>
                  <a:txBody>
                    <a:bodyPr/>
                    <a:lstStyle/>
                    <a:p>
                      <a:r>
                        <a:rPr lang="tr-TR" sz="1300"/>
                        <a:t>Chantix®</a:t>
                      </a:r>
                    </a:p>
                  </a:txBody>
                  <a:tcPr marL="0" marR="0" marT="0" marB="0" anchor="ctr">
                    <a:lnL>
                      <a:noFill/>
                    </a:lnL>
                    <a:lnR>
                      <a:noFill/>
                    </a:lnR>
                    <a:lnT>
                      <a:noFill/>
                    </a:lnT>
                    <a:lnB>
                      <a:noFill/>
                    </a:lnB>
                  </a:tcPr>
                </a:tc>
                <a:tc>
                  <a:txBody>
                    <a:bodyPr/>
                    <a:lstStyle/>
                    <a:p>
                      <a:r>
                        <a:rPr lang="tr-TR" sz="1300"/>
                        <a:t>Smoking addiction</a:t>
                      </a:r>
                    </a:p>
                  </a:txBody>
                  <a:tcPr marL="0" marR="0" marT="0" marB="0" anchor="ctr">
                    <a:lnL>
                      <a:noFill/>
                    </a:lnL>
                    <a:lnR>
                      <a:noFill/>
                    </a:lnR>
                    <a:lnT>
                      <a:noFill/>
                    </a:lnT>
                    <a:lnB>
                      <a:noFill/>
                    </a:lnB>
                  </a:tcPr>
                </a:tc>
                <a:extLst>
                  <a:ext uri="{0D108BD9-81ED-4DB2-BD59-A6C34878D82A}">
                    <a16:rowId xmlns:a16="http://schemas.microsoft.com/office/drawing/2014/main" val="4120885162"/>
                  </a:ext>
                </a:extLst>
              </a:tr>
              <a:tr h="492491">
                <a:tc>
                  <a:txBody>
                    <a:bodyPr/>
                    <a:lstStyle/>
                    <a:p>
                      <a:r>
                        <a:rPr lang="tr-TR" sz="1300">
                          <a:effectLst/>
                        </a:rPr>
                        <a:t>Verapamil</a:t>
                      </a:r>
                    </a:p>
                  </a:txBody>
                  <a:tcPr marL="0" marR="0" marT="0" marB="0" anchor="ctr">
                    <a:lnL>
                      <a:noFill/>
                    </a:lnL>
                    <a:lnR>
                      <a:noFill/>
                    </a:lnR>
                    <a:lnT>
                      <a:noFill/>
                    </a:lnT>
                    <a:lnB>
                      <a:noFill/>
                    </a:lnB>
                  </a:tcPr>
                </a:tc>
                <a:tc>
                  <a:txBody>
                    <a:bodyPr/>
                    <a:lstStyle/>
                    <a:p>
                      <a:r>
                        <a:rPr lang="tr-TR" sz="1300"/>
                        <a:t>Verelan®</a:t>
                      </a:r>
                    </a:p>
                  </a:txBody>
                  <a:tcPr marL="0" marR="0" marT="0" marB="0" anchor="ctr">
                    <a:lnL>
                      <a:noFill/>
                    </a:lnL>
                    <a:lnR>
                      <a:noFill/>
                    </a:lnR>
                    <a:lnT>
                      <a:noFill/>
                    </a:lnT>
                    <a:lnB>
                      <a:noFill/>
                    </a:lnB>
                  </a:tcPr>
                </a:tc>
                <a:tc>
                  <a:txBody>
                    <a:bodyPr/>
                    <a:lstStyle/>
                    <a:p>
                      <a:r>
                        <a:rPr lang="tr-TR" sz="1300"/>
                        <a:t>Calc. Chan. Blocker</a:t>
                      </a:r>
                    </a:p>
                  </a:txBody>
                  <a:tcPr marL="0" marR="0" marT="0" marB="0" anchor="ctr">
                    <a:lnL>
                      <a:noFill/>
                    </a:lnL>
                    <a:lnR>
                      <a:noFill/>
                    </a:lnR>
                    <a:lnT>
                      <a:noFill/>
                    </a:lnT>
                    <a:lnB>
                      <a:noFill/>
                    </a:lnB>
                  </a:tcPr>
                </a:tc>
                <a:extLst>
                  <a:ext uri="{0D108BD9-81ED-4DB2-BD59-A6C34878D82A}">
                    <a16:rowId xmlns:a16="http://schemas.microsoft.com/office/drawing/2014/main" val="161495143"/>
                  </a:ext>
                </a:extLst>
              </a:tr>
              <a:tr h="246246">
                <a:tc>
                  <a:txBody>
                    <a:bodyPr/>
                    <a:lstStyle/>
                    <a:p>
                      <a:r>
                        <a:rPr lang="tr-TR" sz="1300">
                          <a:effectLst/>
                        </a:rPr>
                        <a:t>Clotrimazole</a:t>
                      </a:r>
                    </a:p>
                  </a:txBody>
                  <a:tcPr marL="0" marR="0" marT="0" marB="0" anchor="ctr">
                    <a:lnL>
                      <a:noFill/>
                    </a:lnL>
                    <a:lnR>
                      <a:noFill/>
                    </a:lnR>
                    <a:lnT>
                      <a:noFill/>
                    </a:lnT>
                    <a:lnB>
                      <a:noFill/>
                    </a:lnB>
                  </a:tcPr>
                </a:tc>
                <a:tc>
                  <a:txBody>
                    <a:bodyPr/>
                    <a:lstStyle/>
                    <a:p>
                      <a:r>
                        <a:rPr lang="tr-TR" sz="1300"/>
                        <a:t>Lotrimin®</a:t>
                      </a:r>
                    </a:p>
                  </a:txBody>
                  <a:tcPr marL="0" marR="0" marT="0" marB="0" anchor="ctr">
                    <a:lnL>
                      <a:noFill/>
                    </a:lnL>
                    <a:lnR>
                      <a:noFill/>
                    </a:lnR>
                    <a:lnT>
                      <a:noFill/>
                    </a:lnT>
                    <a:lnB>
                      <a:noFill/>
                    </a:lnB>
                  </a:tcPr>
                </a:tc>
                <a:tc>
                  <a:txBody>
                    <a:bodyPr/>
                    <a:lstStyle/>
                    <a:p>
                      <a:r>
                        <a:rPr lang="tr-TR" sz="1300"/>
                        <a:t>Antifungal</a:t>
                      </a:r>
                    </a:p>
                  </a:txBody>
                  <a:tcPr marL="0" marR="0" marT="0" marB="0" anchor="ctr">
                    <a:lnL>
                      <a:noFill/>
                    </a:lnL>
                    <a:lnR>
                      <a:noFill/>
                    </a:lnR>
                    <a:lnT>
                      <a:noFill/>
                    </a:lnT>
                    <a:lnB>
                      <a:noFill/>
                    </a:lnB>
                  </a:tcPr>
                </a:tc>
                <a:extLst>
                  <a:ext uri="{0D108BD9-81ED-4DB2-BD59-A6C34878D82A}">
                    <a16:rowId xmlns:a16="http://schemas.microsoft.com/office/drawing/2014/main" val="3754043345"/>
                  </a:ext>
                </a:extLst>
              </a:tr>
              <a:tr h="246246">
                <a:tc>
                  <a:txBody>
                    <a:bodyPr/>
                    <a:lstStyle/>
                    <a:p>
                      <a:r>
                        <a:rPr lang="tr-TR" sz="1300">
                          <a:effectLst/>
                        </a:rPr>
                        <a:t>Phenytoin</a:t>
                      </a:r>
                    </a:p>
                  </a:txBody>
                  <a:tcPr marL="0" marR="0" marT="0" marB="0" anchor="ctr">
                    <a:lnL>
                      <a:noFill/>
                    </a:lnL>
                    <a:lnR>
                      <a:noFill/>
                    </a:lnR>
                    <a:lnT>
                      <a:noFill/>
                    </a:lnT>
                    <a:lnB>
                      <a:noFill/>
                    </a:lnB>
                  </a:tcPr>
                </a:tc>
                <a:tc>
                  <a:txBody>
                    <a:bodyPr/>
                    <a:lstStyle/>
                    <a:p>
                      <a:r>
                        <a:rPr lang="tr-TR" sz="1300"/>
                        <a:t>Dilantin®</a:t>
                      </a:r>
                    </a:p>
                  </a:txBody>
                  <a:tcPr marL="0" marR="0" marT="0" marB="0" anchor="ctr">
                    <a:lnL>
                      <a:noFill/>
                    </a:lnL>
                    <a:lnR>
                      <a:noFill/>
                    </a:lnR>
                    <a:lnT>
                      <a:noFill/>
                    </a:lnT>
                    <a:lnB>
                      <a:noFill/>
                    </a:lnB>
                  </a:tcPr>
                </a:tc>
                <a:tc>
                  <a:txBody>
                    <a:bodyPr/>
                    <a:lstStyle/>
                    <a:p>
                      <a:r>
                        <a:rPr lang="tr-TR" sz="1300"/>
                        <a:t>Anticonvulsant</a:t>
                      </a:r>
                    </a:p>
                  </a:txBody>
                  <a:tcPr marL="0" marR="0" marT="0" marB="0" anchor="ctr">
                    <a:lnL>
                      <a:noFill/>
                    </a:lnL>
                    <a:lnR>
                      <a:noFill/>
                    </a:lnR>
                    <a:lnT>
                      <a:noFill/>
                    </a:lnT>
                    <a:lnB>
                      <a:noFill/>
                    </a:lnB>
                  </a:tcPr>
                </a:tc>
                <a:extLst>
                  <a:ext uri="{0D108BD9-81ED-4DB2-BD59-A6C34878D82A}">
                    <a16:rowId xmlns:a16="http://schemas.microsoft.com/office/drawing/2014/main" val="628436901"/>
                  </a:ext>
                </a:extLst>
              </a:tr>
              <a:tr h="246246">
                <a:tc>
                  <a:txBody>
                    <a:bodyPr/>
                    <a:lstStyle/>
                    <a:p>
                      <a:r>
                        <a:rPr lang="tr-TR" sz="1300">
                          <a:effectLst/>
                        </a:rPr>
                        <a:t>Pramipexole</a:t>
                      </a:r>
                    </a:p>
                  </a:txBody>
                  <a:tcPr marL="0" marR="0" marT="0" marB="0" anchor="ctr">
                    <a:lnL>
                      <a:noFill/>
                    </a:lnL>
                    <a:lnR>
                      <a:noFill/>
                    </a:lnR>
                    <a:lnT>
                      <a:noFill/>
                    </a:lnT>
                    <a:lnB>
                      <a:noFill/>
                    </a:lnB>
                  </a:tcPr>
                </a:tc>
                <a:tc>
                  <a:txBody>
                    <a:bodyPr/>
                    <a:lstStyle/>
                    <a:p>
                      <a:r>
                        <a:rPr lang="tr-TR" sz="1300"/>
                        <a:t>Mirapex®</a:t>
                      </a:r>
                    </a:p>
                  </a:txBody>
                  <a:tcPr marL="0" marR="0" marT="0" marB="0" anchor="ctr">
                    <a:lnL>
                      <a:noFill/>
                    </a:lnL>
                    <a:lnR>
                      <a:noFill/>
                    </a:lnR>
                    <a:lnT>
                      <a:noFill/>
                    </a:lnT>
                    <a:lnB>
                      <a:noFill/>
                    </a:lnB>
                  </a:tcPr>
                </a:tc>
                <a:tc>
                  <a:txBody>
                    <a:bodyPr/>
                    <a:lstStyle/>
                    <a:p>
                      <a:r>
                        <a:rPr lang="tr-TR" sz="1300"/>
                        <a:t>Parkinson's</a:t>
                      </a:r>
                    </a:p>
                  </a:txBody>
                  <a:tcPr marL="0" marR="0" marT="0" marB="0" anchor="ctr">
                    <a:lnL>
                      <a:noFill/>
                    </a:lnL>
                    <a:lnR>
                      <a:noFill/>
                    </a:lnR>
                    <a:lnT>
                      <a:noFill/>
                    </a:lnT>
                    <a:lnB>
                      <a:noFill/>
                    </a:lnB>
                  </a:tcPr>
                </a:tc>
                <a:extLst>
                  <a:ext uri="{0D108BD9-81ED-4DB2-BD59-A6C34878D82A}">
                    <a16:rowId xmlns:a16="http://schemas.microsoft.com/office/drawing/2014/main" val="3237371764"/>
                  </a:ext>
                </a:extLst>
              </a:tr>
              <a:tr h="246246">
                <a:tc>
                  <a:txBody>
                    <a:bodyPr/>
                    <a:lstStyle/>
                    <a:p>
                      <a:r>
                        <a:rPr lang="tr-TR" sz="1300">
                          <a:effectLst/>
                        </a:rPr>
                        <a:t>Liraglutide</a:t>
                      </a:r>
                    </a:p>
                  </a:txBody>
                  <a:tcPr marL="0" marR="0" marT="0" marB="0" anchor="ctr">
                    <a:lnL>
                      <a:noFill/>
                    </a:lnL>
                    <a:lnR>
                      <a:noFill/>
                    </a:lnR>
                    <a:lnT>
                      <a:noFill/>
                    </a:lnT>
                    <a:lnB>
                      <a:noFill/>
                    </a:lnB>
                  </a:tcPr>
                </a:tc>
                <a:tc>
                  <a:txBody>
                    <a:bodyPr/>
                    <a:lstStyle/>
                    <a:p>
                      <a:r>
                        <a:rPr lang="tr-TR" sz="1300"/>
                        <a:t>Victoza®</a:t>
                      </a:r>
                    </a:p>
                  </a:txBody>
                  <a:tcPr marL="0" marR="0" marT="0" marB="0" anchor="ctr">
                    <a:lnL>
                      <a:noFill/>
                    </a:lnL>
                    <a:lnR>
                      <a:noFill/>
                    </a:lnR>
                    <a:lnT>
                      <a:noFill/>
                    </a:lnT>
                    <a:lnB>
                      <a:noFill/>
                    </a:lnB>
                  </a:tcPr>
                </a:tc>
                <a:tc>
                  <a:txBody>
                    <a:bodyPr/>
                    <a:lstStyle/>
                    <a:p>
                      <a:r>
                        <a:rPr lang="tr-TR" sz="1300"/>
                        <a:t>Anti-Diabetic</a:t>
                      </a:r>
                    </a:p>
                  </a:txBody>
                  <a:tcPr marL="0" marR="0" marT="0" marB="0" anchor="ctr">
                    <a:lnL>
                      <a:noFill/>
                    </a:lnL>
                    <a:lnR>
                      <a:noFill/>
                    </a:lnR>
                    <a:lnT>
                      <a:noFill/>
                    </a:lnT>
                    <a:lnB>
                      <a:noFill/>
                    </a:lnB>
                  </a:tcPr>
                </a:tc>
                <a:extLst>
                  <a:ext uri="{0D108BD9-81ED-4DB2-BD59-A6C34878D82A}">
                    <a16:rowId xmlns:a16="http://schemas.microsoft.com/office/drawing/2014/main" val="2810416385"/>
                  </a:ext>
                </a:extLst>
              </a:tr>
              <a:tr h="246246">
                <a:tc>
                  <a:txBody>
                    <a:bodyPr/>
                    <a:lstStyle/>
                    <a:p>
                      <a:r>
                        <a:rPr lang="tr-TR" sz="1300">
                          <a:effectLst/>
                        </a:rPr>
                        <a:t>Ticagrelor</a:t>
                      </a:r>
                    </a:p>
                  </a:txBody>
                  <a:tcPr marL="0" marR="0" marT="0" marB="0" anchor="ctr">
                    <a:lnL>
                      <a:noFill/>
                    </a:lnL>
                    <a:lnR>
                      <a:noFill/>
                    </a:lnR>
                    <a:lnT>
                      <a:noFill/>
                    </a:lnT>
                    <a:lnB>
                      <a:noFill/>
                    </a:lnB>
                  </a:tcPr>
                </a:tc>
                <a:tc>
                  <a:txBody>
                    <a:bodyPr/>
                    <a:lstStyle/>
                    <a:p>
                      <a:r>
                        <a:rPr lang="tr-TR" sz="1300"/>
                        <a:t>Brilinta®</a:t>
                      </a:r>
                    </a:p>
                  </a:txBody>
                  <a:tcPr marL="0" marR="0" marT="0" marB="0" anchor="ctr">
                    <a:lnL>
                      <a:noFill/>
                    </a:lnL>
                    <a:lnR>
                      <a:noFill/>
                    </a:lnR>
                    <a:lnT>
                      <a:noFill/>
                    </a:lnT>
                    <a:lnB>
                      <a:noFill/>
                    </a:lnB>
                  </a:tcPr>
                </a:tc>
                <a:tc>
                  <a:txBody>
                    <a:bodyPr/>
                    <a:lstStyle/>
                    <a:p>
                      <a:r>
                        <a:rPr lang="tr-TR" sz="1300"/>
                        <a:t>Heart Disease</a:t>
                      </a:r>
                    </a:p>
                  </a:txBody>
                  <a:tcPr marL="0" marR="0" marT="0" marB="0" anchor="ctr">
                    <a:lnL>
                      <a:noFill/>
                    </a:lnL>
                    <a:lnR>
                      <a:noFill/>
                    </a:lnR>
                    <a:lnT>
                      <a:noFill/>
                    </a:lnT>
                    <a:lnB>
                      <a:noFill/>
                    </a:lnB>
                  </a:tcPr>
                </a:tc>
                <a:extLst>
                  <a:ext uri="{0D108BD9-81ED-4DB2-BD59-A6C34878D82A}">
                    <a16:rowId xmlns:a16="http://schemas.microsoft.com/office/drawing/2014/main" val="73435885"/>
                  </a:ext>
                </a:extLst>
              </a:tr>
              <a:tr h="246246">
                <a:tc>
                  <a:txBody>
                    <a:bodyPr/>
                    <a:lstStyle/>
                    <a:p>
                      <a:r>
                        <a:rPr lang="tr-TR" sz="1300">
                          <a:effectLst/>
                        </a:rPr>
                        <a:t>Diclofenac</a:t>
                      </a:r>
                    </a:p>
                  </a:txBody>
                  <a:tcPr marL="0" marR="0" marT="0" marB="0" anchor="ctr">
                    <a:lnL>
                      <a:noFill/>
                    </a:lnL>
                    <a:lnR>
                      <a:noFill/>
                    </a:lnR>
                    <a:lnT>
                      <a:noFill/>
                    </a:lnT>
                    <a:lnB>
                      <a:noFill/>
                    </a:lnB>
                  </a:tcPr>
                </a:tc>
                <a:tc>
                  <a:txBody>
                    <a:bodyPr/>
                    <a:lstStyle/>
                    <a:p>
                      <a:r>
                        <a:rPr lang="tr-TR" sz="1300"/>
                        <a:t>Voltaren®</a:t>
                      </a:r>
                    </a:p>
                  </a:txBody>
                  <a:tcPr marL="0" marR="0" marT="0" marB="0" anchor="ctr">
                    <a:lnL>
                      <a:noFill/>
                    </a:lnL>
                    <a:lnR>
                      <a:noFill/>
                    </a:lnR>
                    <a:lnT>
                      <a:noFill/>
                    </a:lnT>
                    <a:lnB>
                      <a:noFill/>
                    </a:lnB>
                  </a:tcPr>
                </a:tc>
                <a:tc>
                  <a:txBody>
                    <a:bodyPr/>
                    <a:lstStyle/>
                    <a:p>
                      <a:r>
                        <a:rPr lang="tr-TR" sz="1300"/>
                        <a:t>NSAID Gel</a:t>
                      </a:r>
                    </a:p>
                  </a:txBody>
                  <a:tcPr marL="0" marR="0" marT="0" marB="0" anchor="ctr">
                    <a:lnL>
                      <a:noFill/>
                    </a:lnL>
                    <a:lnR>
                      <a:noFill/>
                    </a:lnR>
                    <a:lnT>
                      <a:noFill/>
                    </a:lnT>
                    <a:lnB>
                      <a:noFill/>
                    </a:lnB>
                  </a:tcPr>
                </a:tc>
                <a:extLst>
                  <a:ext uri="{0D108BD9-81ED-4DB2-BD59-A6C34878D82A}">
                    <a16:rowId xmlns:a16="http://schemas.microsoft.com/office/drawing/2014/main" val="2614146350"/>
                  </a:ext>
                </a:extLst>
              </a:tr>
              <a:tr h="246246">
                <a:tc>
                  <a:txBody>
                    <a:bodyPr/>
                    <a:lstStyle/>
                    <a:p>
                      <a:r>
                        <a:rPr lang="tr-TR" sz="1300">
                          <a:effectLst/>
                        </a:rPr>
                        <a:t>Saxagliptin</a:t>
                      </a:r>
                    </a:p>
                  </a:txBody>
                  <a:tcPr marL="0" marR="0" marT="0" marB="0" anchor="ctr">
                    <a:lnL>
                      <a:noFill/>
                    </a:lnL>
                    <a:lnR>
                      <a:noFill/>
                    </a:lnR>
                    <a:lnT>
                      <a:noFill/>
                    </a:lnT>
                    <a:lnB>
                      <a:noFill/>
                    </a:lnB>
                  </a:tcPr>
                </a:tc>
                <a:tc>
                  <a:txBody>
                    <a:bodyPr/>
                    <a:lstStyle/>
                    <a:p>
                      <a:r>
                        <a:rPr lang="tr-TR" sz="1300"/>
                        <a:t>Onglyza®</a:t>
                      </a:r>
                    </a:p>
                  </a:txBody>
                  <a:tcPr marL="0" marR="0" marT="0" marB="0" anchor="ctr">
                    <a:lnL>
                      <a:noFill/>
                    </a:lnL>
                    <a:lnR>
                      <a:noFill/>
                    </a:lnR>
                    <a:lnT>
                      <a:noFill/>
                    </a:lnT>
                    <a:lnB>
                      <a:noFill/>
                    </a:lnB>
                  </a:tcPr>
                </a:tc>
                <a:tc>
                  <a:txBody>
                    <a:bodyPr/>
                    <a:lstStyle/>
                    <a:p>
                      <a:r>
                        <a:rPr lang="tr-TR" sz="1300"/>
                        <a:t>Anti-Diabetic</a:t>
                      </a:r>
                    </a:p>
                  </a:txBody>
                  <a:tcPr marL="0" marR="0" marT="0" marB="0" anchor="ctr">
                    <a:lnL>
                      <a:noFill/>
                    </a:lnL>
                    <a:lnR>
                      <a:noFill/>
                    </a:lnR>
                    <a:lnT>
                      <a:noFill/>
                    </a:lnT>
                    <a:lnB>
                      <a:noFill/>
                    </a:lnB>
                  </a:tcPr>
                </a:tc>
                <a:extLst>
                  <a:ext uri="{0D108BD9-81ED-4DB2-BD59-A6C34878D82A}">
                    <a16:rowId xmlns:a16="http://schemas.microsoft.com/office/drawing/2014/main" val="3383758411"/>
                  </a:ext>
                </a:extLst>
              </a:tr>
              <a:tr h="246246">
                <a:tc>
                  <a:txBody>
                    <a:bodyPr/>
                    <a:lstStyle/>
                    <a:p>
                      <a:r>
                        <a:rPr lang="tr-TR" sz="1300">
                          <a:effectLst/>
                        </a:rPr>
                        <a:t>Lomitapide</a:t>
                      </a:r>
                    </a:p>
                  </a:txBody>
                  <a:tcPr marL="0" marR="0" marT="0" marB="0" anchor="ctr">
                    <a:lnL>
                      <a:noFill/>
                    </a:lnL>
                    <a:lnR>
                      <a:noFill/>
                    </a:lnR>
                    <a:lnT>
                      <a:noFill/>
                    </a:lnT>
                    <a:lnB>
                      <a:noFill/>
                    </a:lnB>
                  </a:tcPr>
                </a:tc>
                <a:tc>
                  <a:txBody>
                    <a:bodyPr/>
                    <a:lstStyle/>
                    <a:p>
                      <a:r>
                        <a:rPr lang="tr-TR" sz="1300"/>
                        <a:t>Juxtapid®</a:t>
                      </a:r>
                    </a:p>
                  </a:txBody>
                  <a:tcPr marL="0" marR="0" marT="0" marB="0" anchor="ctr">
                    <a:lnL>
                      <a:noFill/>
                    </a:lnL>
                    <a:lnR>
                      <a:noFill/>
                    </a:lnR>
                    <a:lnT>
                      <a:noFill/>
                    </a:lnT>
                    <a:lnB>
                      <a:noFill/>
                    </a:lnB>
                  </a:tcPr>
                </a:tc>
                <a:tc>
                  <a:txBody>
                    <a:bodyPr/>
                    <a:lstStyle/>
                    <a:p>
                      <a:r>
                        <a:rPr lang="tr-TR" sz="1300"/>
                        <a:t>Cholesterol</a:t>
                      </a:r>
                    </a:p>
                  </a:txBody>
                  <a:tcPr marL="0" marR="0" marT="0" marB="0" anchor="ctr">
                    <a:lnL>
                      <a:noFill/>
                    </a:lnL>
                    <a:lnR>
                      <a:noFill/>
                    </a:lnR>
                    <a:lnT>
                      <a:noFill/>
                    </a:lnT>
                    <a:lnB>
                      <a:noFill/>
                    </a:lnB>
                  </a:tcPr>
                </a:tc>
                <a:extLst>
                  <a:ext uri="{0D108BD9-81ED-4DB2-BD59-A6C34878D82A}">
                    <a16:rowId xmlns:a16="http://schemas.microsoft.com/office/drawing/2014/main" val="1606452777"/>
                  </a:ext>
                </a:extLst>
              </a:tr>
              <a:tr h="246246">
                <a:tc>
                  <a:txBody>
                    <a:bodyPr/>
                    <a:lstStyle/>
                    <a:p>
                      <a:r>
                        <a:rPr lang="tr-TR" sz="1300">
                          <a:effectLst/>
                        </a:rPr>
                        <a:t>Tizanidine</a:t>
                      </a:r>
                    </a:p>
                  </a:txBody>
                  <a:tcPr marL="0" marR="0" marT="0" marB="0" anchor="ctr">
                    <a:lnL>
                      <a:noFill/>
                    </a:lnL>
                    <a:lnR>
                      <a:noFill/>
                    </a:lnR>
                    <a:lnT>
                      <a:noFill/>
                    </a:lnT>
                    <a:lnB>
                      <a:noFill/>
                    </a:lnB>
                  </a:tcPr>
                </a:tc>
                <a:tc>
                  <a:txBody>
                    <a:bodyPr/>
                    <a:lstStyle/>
                    <a:p>
                      <a:r>
                        <a:rPr lang="tr-TR" sz="1300"/>
                        <a:t>Zanaflex®</a:t>
                      </a:r>
                    </a:p>
                  </a:txBody>
                  <a:tcPr marL="0" marR="0" marT="0" marB="0" anchor="ctr">
                    <a:lnL>
                      <a:noFill/>
                    </a:lnL>
                    <a:lnR>
                      <a:noFill/>
                    </a:lnR>
                    <a:lnT>
                      <a:noFill/>
                    </a:lnT>
                    <a:lnB>
                      <a:noFill/>
                    </a:lnB>
                  </a:tcPr>
                </a:tc>
                <a:tc>
                  <a:txBody>
                    <a:bodyPr/>
                    <a:lstStyle/>
                    <a:p>
                      <a:r>
                        <a:rPr lang="tr-TR" sz="1300"/>
                        <a:t>Muscle Relaxer</a:t>
                      </a:r>
                    </a:p>
                  </a:txBody>
                  <a:tcPr marL="0" marR="0" marT="0" marB="0" anchor="ctr">
                    <a:lnL>
                      <a:noFill/>
                    </a:lnL>
                    <a:lnR>
                      <a:noFill/>
                    </a:lnR>
                    <a:lnT>
                      <a:noFill/>
                    </a:lnT>
                    <a:lnB>
                      <a:noFill/>
                    </a:lnB>
                  </a:tcPr>
                </a:tc>
                <a:extLst>
                  <a:ext uri="{0D108BD9-81ED-4DB2-BD59-A6C34878D82A}">
                    <a16:rowId xmlns:a16="http://schemas.microsoft.com/office/drawing/2014/main" val="1971510930"/>
                  </a:ext>
                </a:extLst>
              </a:tr>
              <a:tr h="492491">
                <a:tc>
                  <a:txBody>
                    <a:bodyPr/>
                    <a:lstStyle/>
                    <a:p>
                      <a:r>
                        <a:rPr lang="tr-TR" sz="1300">
                          <a:effectLst/>
                        </a:rPr>
                        <a:t>Amphetamine / Dextro-amph.</a:t>
                      </a:r>
                    </a:p>
                  </a:txBody>
                  <a:tcPr marL="0" marR="0" marT="0" marB="0" anchor="ctr">
                    <a:lnL>
                      <a:noFill/>
                    </a:lnL>
                    <a:lnR>
                      <a:noFill/>
                    </a:lnR>
                    <a:lnT>
                      <a:noFill/>
                    </a:lnT>
                    <a:lnB>
                      <a:noFill/>
                    </a:lnB>
                  </a:tcPr>
                </a:tc>
                <a:tc>
                  <a:txBody>
                    <a:bodyPr/>
                    <a:lstStyle/>
                    <a:p>
                      <a:r>
                        <a:rPr lang="tr-TR" sz="1300"/>
                        <a:t>Adderall®</a:t>
                      </a:r>
                    </a:p>
                  </a:txBody>
                  <a:tcPr marL="0" marR="0" marT="0" marB="0" anchor="ctr">
                    <a:lnL>
                      <a:noFill/>
                    </a:lnL>
                    <a:lnR>
                      <a:noFill/>
                    </a:lnR>
                    <a:lnT>
                      <a:noFill/>
                    </a:lnT>
                    <a:lnB>
                      <a:noFill/>
                    </a:lnB>
                  </a:tcPr>
                </a:tc>
                <a:tc>
                  <a:txBody>
                    <a:bodyPr/>
                    <a:lstStyle/>
                    <a:p>
                      <a:r>
                        <a:rPr lang="tr-TR" sz="1300"/>
                        <a:t>ADHD / Narcolepsy</a:t>
                      </a:r>
                    </a:p>
                  </a:txBody>
                  <a:tcPr marL="0" marR="0" marT="0" marB="0" anchor="ctr">
                    <a:lnL>
                      <a:noFill/>
                    </a:lnL>
                    <a:lnR>
                      <a:noFill/>
                    </a:lnR>
                    <a:lnT>
                      <a:noFill/>
                    </a:lnT>
                    <a:lnB>
                      <a:noFill/>
                    </a:lnB>
                  </a:tcPr>
                </a:tc>
                <a:extLst>
                  <a:ext uri="{0D108BD9-81ED-4DB2-BD59-A6C34878D82A}">
                    <a16:rowId xmlns:a16="http://schemas.microsoft.com/office/drawing/2014/main" val="1315521241"/>
                  </a:ext>
                </a:extLst>
              </a:tr>
              <a:tr h="246246">
                <a:tc>
                  <a:txBody>
                    <a:bodyPr/>
                    <a:lstStyle/>
                    <a:p>
                      <a:r>
                        <a:rPr lang="tr-TR" sz="1300">
                          <a:effectLst/>
                        </a:rPr>
                        <a:t>Zoster Vaccine</a:t>
                      </a:r>
                    </a:p>
                  </a:txBody>
                  <a:tcPr marL="0" marR="0" marT="0" marB="0" anchor="ctr">
                    <a:lnL>
                      <a:noFill/>
                    </a:lnL>
                    <a:lnR>
                      <a:noFill/>
                    </a:lnR>
                    <a:lnT>
                      <a:noFill/>
                    </a:lnT>
                    <a:lnB>
                      <a:noFill/>
                    </a:lnB>
                  </a:tcPr>
                </a:tc>
                <a:tc>
                  <a:txBody>
                    <a:bodyPr/>
                    <a:lstStyle/>
                    <a:p>
                      <a:r>
                        <a:rPr lang="tr-TR" sz="1300"/>
                        <a:t>Zostavax®</a:t>
                      </a:r>
                    </a:p>
                  </a:txBody>
                  <a:tcPr marL="0" marR="0" marT="0" marB="0" anchor="ctr">
                    <a:lnL>
                      <a:noFill/>
                    </a:lnL>
                    <a:lnR>
                      <a:noFill/>
                    </a:lnR>
                    <a:lnT>
                      <a:noFill/>
                    </a:lnT>
                    <a:lnB>
                      <a:noFill/>
                    </a:lnB>
                  </a:tcPr>
                </a:tc>
                <a:tc>
                  <a:txBody>
                    <a:bodyPr/>
                    <a:lstStyle/>
                    <a:p>
                      <a:r>
                        <a:rPr lang="tr-TR" sz="1300"/>
                        <a:t>Shingles Vaccine</a:t>
                      </a:r>
                    </a:p>
                  </a:txBody>
                  <a:tcPr marL="0" marR="0" marT="0" marB="0" anchor="ctr">
                    <a:lnL>
                      <a:noFill/>
                    </a:lnL>
                    <a:lnR>
                      <a:noFill/>
                    </a:lnR>
                    <a:lnT>
                      <a:noFill/>
                    </a:lnT>
                    <a:lnB>
                      <a:noFill/>
                    </a:lnB>
                  </a:tcPr>
                </a:tc>
                <a:extLst>
                  <a:ext uri="{0D108BD9-81ED-4DB2-BD59-A6C34878D82A}">
                    <a16:rowId xmlns:a16="http://schemas.microsoft.com/office/drawing/2014/main" val="1192619325"/>
                  </a:ext>
                </a:extLst>
              </a:tr>
              <a:tr h="492491">
                <a:tc>
                  <a:txBody>
                    <a:bodyPr/>
                    <a:lstStyle/>
                    <a:p>
                      <a:r>
                        <a:rPr lang="tr-TR" sz="1300">
                          <a:effectLst/>
                        </a:rPr>
                        <a:t>Ezetimibe Simvastatin</a:t>
                      </a:r>
                    </a:p>
                  </a:txBody>
                  <a:tcPr marL="0" marR="0" marT="0" marB="0" anchor="ctr">
                    <a:lnL>
                      <a:noFill/>
                    </a:lnL>
                    <a:lnR>
                      <a:noFill/>
                    </a:lnR>
                    <a:lnT>
                      <a:noFill/>
                    </a:lnT>
                    <a:lnB>
                      <a:noFill/>
                    </a:lnB>
                  </a:tcPr>
                </a:tc>
                <a:tc>
                  <a:txBody>
                    <a:bodyPr/>
                    <a:lstStyle/>
                    <a:p>
                      <a:r>
                        <a:rPr lang="tr-TR" sz="1300"/>
                        <a:t>Vytorin®</a:t>
                      </a:r>
                    </a:p>
                  </a:txBody>
                  <a:tcPr marL="0" marR="0" marT="0" marB="0" anchor="ctr">
                    <a:lnL>
                      <a:noFill/>
                    </a:lnL>
                    <a:lnR>
                      <a:noFill/>
                    </a:lnR>
                    <a:lnT>
                      <a:noFill/>
                    </a:lnT>
                    <a:lnB>
                      <a:noFill/>
                    </a:lnB>
                  </a:tcPr>
                </a:tc>
                <a:tc>
                  <a:txBody>
                    <a:bodyPr/>
                    <a:lstStyle/>
                    <a:p>
                      <a:r>
                        <a:rPr lang="tr-TR" sz="1300" dirty="0" err="1"/>
                        <a:t>Cholesterol</a:t>
                      </a:r>
                      <a:r>
                        <a:rPr lang="tr-TR" sz="1300" dirty="0"/>
                        <a:t> </a:t>
                      </a:r>
                      <a:r>
                        <a:rPr lang="tr-TR" sz="1300" dirty="0" err="1"/>
                        <a:t>Combo</a:t>
                      </a:r>
                      <a:endParaRPr lang="tr-TR" sz="1300" dirty="0"/>
                    </a:p>
                  </a:txBody>
                  <a:tcPr marL="0" marR="0" marT="0" marB="0" anchor="ctr">
                    <a:lnL>
                      <a:noFill/>
                    </a:lnL>
                    <a:lnR>
                      <a:noFill/>
                    </a:lnR>
                    <a:lnT>
                      <a:noFill/>
                    </a:lnT>
                    <a:lnB>
                      <a:noFill/>
                    </a:lnB>
                  </a:tcPr>
                </a:tc>
                <a:extLst>
                  <a:ext uri="{0D108BD9-81ED-4DB2-BD59-A6C34878D82A}">
                    <a16:rowId xmlns:a16="http://schemas.microsoft.com/office/drawing/2014/main" val="1822156728"/>
                  </a:ext>
                </a:extLst>
              </a:tr>
            </a:tbl>
          </a:graphicData>
        </a:graphic>
      </p:graphicFrame>
    </p:spTree>
    <p:extLst>
      <p:ext uri="{BB962C8B-B14F-4D97-AF65-F5344CB8AC3E}">
        <p14:creationId xmlns:p14="http://schemas.microsoft.com/office/powerpoint/2010/main" val="2881821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04664"/>
            <a:ext cx="8208912" cy="6186309"/>
          </a:xfrm>
          <a:prstGeom prst="rect">
            <a:avLst/>
          </a:prstGeom>
        </p:spPr>
        <p:txBody>
          <a:bodyPr wrap="square">
            <a:spAutoFit/>
          </a:bodyPr>
          <a:lstStyle/>
          <a:p>
            <a:r>
              <a:rPr lang="tr-TR" dirty="0">
                <a:latin typeface="GothamBold"/>
              </a:rPr>
              <a:t>Türkiye'de en çok bu ilaçlar kullanıldı</a:t>
            </a:r>
          </a:p>
          <a:p>
            <a:r>
              <a:rPr lang="tr-TR" dirty="0">
                <a:latin typeface="HindvadodaraBold"/>
              </a:rPr>
              <a:t>Türkiye'de 2013 yılında, toplam 1 milyar 900 milyon kutu ilaç tüketildi. Kişi başına ilaç tüketimi yaklaşık 25 kutuyu buldu. Tüketimde ilk sırayı mide, bağırsak ve metabolizma ilaçları aldı.</a:t>
            </a:r>
          </a:p>
          <a:p>
            <a:endParaRPr lang="tr-TR" b="0" i="0" dirty="0">
              <a:effectLst/>
              <a:latin typeface="HindvadodaraBold"/>
            </a:endParaRPr>
          </a:p>
          <a:p>
            <a:endParaRPr lang="tr-TR" b="0" i="0" dirty="0">
              <a:effectLst/>
              <a:latin typeface="HindvadodaraBold"/>
            </a:endParaRPr>
          </a:p>
          <a:p>
            <a:r>
              <a:rPr lang="tr-TR" dirty="0"/>
              <a:t>Sağlık Bakanlığı verilerine göre, halkımız yılda </a:t>
            </a:r>
            <a:r>
              <a:rPr lang="tr-TR" b="1" dirty="0"/>
              <a:t>en fazla </a:t>
            </a:r>
            <a:r>
              <a:rPr lang="tr-TR" dirty="0">
                <a:solidFill>
                  <a:srgbClr val="FFFF00"/>
                </a:solidFill>
              </a:rPr>
              <a:t>mide, bağırsak ilacı kullanıyor</a:t>
            </a:r>
            <a:r>
              <a:rPr lang="tr-TR" b="1" dirty="0"/>
              <a:t>.</a:t>
            </a:r>
            <a:r>
              <a:rPr lang="tr-TR" dirty="0"/>
              <a:t> </a:t>
            </a:r>
          </a:p>
          <a:p>
            <a:r>
              <a:rPr lang="tr-TR" b="1" dirty="0"/>
              <a:t>286 milyon kutu mide bağırsak ilacından sonra, </a:t>
            </a:r>
          </a:p>
          <a:p>
            <a:r>
              <a:rPr lang="tr-TR" b="1" dirty="0"/>
              <a:t>solunum hastalıkları için 276 milyon kutu ilaç tüketimi var.</a:t>
            </a:r>
            <a:r>
              <a:rPr lang="tr-TR" dirty="0"/>
              <a:t/>
            </a:r>
            <a:br>
              <a:rPr lang="tr-TR" dirty="0"/>
            </a:br>
            <a:r>
              <a:rPr lang="tr-TR" b="1" dirty="0"/>
              <a:t>Üçüncü sırada yer alan bağışıklık sistemini güçlendirmek için kullanılan ilaçlar ve vitaminlerin tüketimi 270 milyon kutu</a:t>
            </a:r>
            <a:r>
              <a:rPr lang="tr-TR" dirty="0"/>
              <a:t>. </a:t>
            </a:r>
          </a:p>
          <a:p>
            <a:r>
              <a:rPr lang="tr-TR" dirty="0"/>
              <a:t>Daha sonra da 260 milyon kutuyla sinir ilaçları geliyor.</a:t>
            </a:r>
            <a:br>
              <a:rPr lang="tr-TR" dirty="0"/>
            </a:br>
            <a:r>
              <a:rPr lang="tr-TR" dirty="0"/>
              <a:t>Bu ilaçların bir bölümü reçeteyle, bir bölümü reçetesiz satılan ilaçlar.</a:t>
            </a:r>
            <a:br>
              <a:rPr lang="tr-TR" dirty="0"/>
            </a:br>
            <a:r>
              <a:rPr lang="tr-TR" b="1" dirty="0"/>
              <a:t>Yılda 8.3 kez doktordayız </a:t>
            </a:r>
            <a:r>
              <a:rPr lang="tr-TR" dirty="0"/>
              <a:t/>
            </a:r>
            <a:br>
              <a:rPr lang="tr-TR" dirty="0"/>
            </a:br>
            <a:r>
              <a:rPr lang="tr-TR" dirty="0"/>
              <a:t>Türkiye’de 1 yılda tüketilen </a:t>
            </a:r>
            <a:r>
              <a:rPr lang="tr-TR" b="1" dirty="0"/>
              <a:t>2 milyar kutuya yakın ilacın yüzde 78’i yerli, yüzde 22’si ithal. </a:t>
            </a:r>
            <a:r>
              <a:rPr lang="tr-TR" dirty="0"/>
              <a:t>Yüzde 66‘sı orijinal, yüzde 30’u jenerik (benzer) ilaç.</a:t>
            </a:r>
            <a:br>
              <a:rPr lang="tr-TR" dirty="0"/>
            </a:br>
            <a:r>
              <a:rPr lang="tr-TR" dirty="0"/>
              <a:t>12 yaş üstü kadın ve erkeklerden hastanede yatanların yüzde 12.7’si solunum yolu şikâyeti olanlar. Hastanede yatan erkeklerin yüzde 16.5’i, kadınların yüzde 9.6’sı solunum hastası.</a:t>
            </a:r>
            <a:br>
              <a:rPr lang="tr-TR" dirty="0"/>
            </a:br>
            <a:r>
              <a:rPr lang="tr-TR" b="1" dirty="0"/>
              <a:t>Nüfusumuz 77 milyon. Bu 77 milyon kadın ve erkek yılda 650 milyon defa doktora müracaat ediyor.</a:t>
            </a:r>
            <a:endParaRPr lang="tr-TR" b="0" i="0" dirty="0">
              <a:effectLst/>
              <a:latin typeface="HindvadodaraBold"/>
            </a:endParaRPr>
          </a:p>
        </p:txBody>
      </p:sp>
    </p:spTree>
    <p:extLst>
      <p:ext uri="{BB962C8B-B14F-4D97-AF65-F5344CB8AC3E}">
        <p14:creationId xmlns:p14="http://schemas.microsoft.com/office/powerpoint/2010/main" val="139596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48680"/>
            <a:ext cx="5385792" cy="683989"/>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eaLnBrk="1" fontAlgn="auto" hangingPunct="1">
              <a:spcAft>
                <a:spcPts val="0"/>
              </a:spcAft>
              <a:defRPr/>
            </a:pPr>
            <a:r>
              <a:rPr lang="tr-TR" b="1" dirty="0">
                <a:solidFill>
                  <a:schemeClr val="tx1"/>
                </a:solidFill>
                <a:latin typeface="Calibri" panose="020F0502020204030204" pitchFamily="34" charset="0"/>
                <a:cs typeface="Calibri" panose="020F0502020204030204" pitchFamily="34" charset="0"/>
              </a:rPr>
              <a:t>Farmakokinetik etkileşme</a:t>
            </a:r>
            <a:endParaRPr lang="tr-TR"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3568" y="1643050"/>
            <a:ext cx="8288984" cy="2362014"/>
          </a:xfrm>
          <a:noFill/>
          <a:ln>
            <a:solidFill>
              <a:schemeClr val="tx1">
                <a:lumMod val="95000"/>
              </a:schemeClr>
            </a:solidFill>
            <a:miter lim="800000"/>
            <a:headEnd/>
            <a:tailEnd/>
          </a:ln>
          <a:effectLst>
            <a:glow rad="101600">
              <a:schemeClr val="accent2">
                <a:satMod val="175000"/>
                <a:alpha val="40000"/>
              </a:schemeClr>
            </a:glow>
          </a:effectLst>
          <a:extLst/>
        </p:spPr>
        <p:txBody>
          <a:bodyPr>
            <a:normAutofit fontScale="77500" lnSpcReduction="20000"/>
          </a:bodyPr>
          <a:lstStyle/>
          <a:p>
            <a:pPr marL="411480" eaLnBrk="1" fontAlgn="auto" hangingPunct="1">
              <a:spcAft>
                <a:spcPts val="0"/>
              </a:spcAft>
              <a:buFont typeface="Wingdings"/>
              <a:buChar char=""/>
              <a:defRPr/>
            </a:pPr>
            <a:r>
              <a:rPr lang="tr-TR" sz="2400" dirty="0"/>
              <a:t>Bir ilaç diğerinin </a:t>
            </a:r>
            <a:r>
              <a:rPr lang="tr-TR" sz="2400" dirty="0" err="1"/>
              <a:t>farmakokinetiğini</a:t>
            </a:r>
            <a:r>
              <a:rPr lang="tr-TR" sz="2400" dirty="0"/>
              <a:t> (</a:t>
            </a:r>
          </a:p>
          <a:p>
            <a:pPr marL="411480" eaLnBrk="1" fontAlgn="auto" hangingPunct="1">
              <a:spcAft>
                <a:spcPts val="0"/>
              </a:spcAft>
              <a:buFont typeface="Wingdings"/>
              <a:buChar char=""/>
              <a:defRPr/>
            </a:pPr>
            <a:r>
              <a:rPr lang="tr-TR" sz="2400" dirty="0" err="1">
                <a:solidFill>
                  <a:srgbClr val="FF0000"/>
                </a:solidFill>
              </a:rPr>
              <a:t>absorpsiyon</a:t>
            </a:r>
            <a:r>
              <a:rPr lang="tr-TR" sz="2400" dirty="0"/>
              <a:t>, </a:t>
            </a:r>
          </a:p>
          <a:p>
            <a:pPr marL="411480" eaLnBrk="1" fontAlgn="auto" hangingPunct="1">
              <a:spcAft>
                <a:spcPts val="0"/>
              </a:spcAft>
              <a:buFont typeface="Wingdings"/>
              <a:buChar char=""/>
              <a:defRPr/>
            </a:pPr>
            <a:r>
              <a:rPr lang="tr-TR" sz="2400" dirty="0">
                <a:solidFill>
                  <a:srgbClr val="FFFF00"/>
                </a:solidFill>
              </a:rPr>
              <a:t>dağılım</a:t>
            </a:r>
            <a:r>
              <a:rPr lang="tr-TR" sz="2400" dirty="0"/>
              <a:t>, </a:t>
            </a:r>
          </a:p>
          <a:p>
            <a:pPr marL="411480" eaLnBrk="1" fontAlgn="auto" hangingPunct="1">
              <a:spcAft>
                <a:spcPts val="0"/>
              </a:spcAft>
              <a:buFont typeface="Wingdings"/>
              <a:buChar char=""/>
              <a:defRPr/>
            </a:pPr>
            <a:r>
              <a:rPr lang="tr-TR" sz="2400" dirty="0">
                <a:solidFill>
                  <a:srgbClr val="00B050"/>
                </a:solidFill>
              </a:rPr>
              <a:t>metabolizma</a:t>
            </a:r>
            <a:r>
              <a:rPr lang="tr-TR" sz="2400" dirty="0"/>
              <a:t> veya</a:t>
            </a:r>
          </a:p>
          <a:p>
            <a:pPr marL="411480" eaLnBrk="1" fontAlgn="auto" hangingPunct="1">
              <a:spcAft>
                <a:spcPts val="0"/>
              </a:spcAft>
              <a:buFont typeface="Wingdings"/>
              <a:buChar char=""/>
              <a:defRPr/>
            </a:pPr>
            <a:r>
              <a:rPr lang="tr-TR" sz="2400" dirty="0"/>
              <a:t> </a:t>
            </a:r>
            <a:r>
              <a:rPr lang="tr-TR" sz="2400" dirty="0">
                <a:solidFill>
                  <a:schemeClr val="accent2">
                    <a:lumMod val="60000"/>
                    <a:lumOff val="40000"/>
                  </a:schemeClr>
                </a:solidFill>
              </a:rPr>
              <a:t>itrahını</a:t>
            </a:r>
            <a:r>
              <a:rPr lang="tr-TR" sz="2400" dirty="0"/>
              <a:t>) değiştirmek suretiyle onun plazmadaki ve dolayısıyla </a:t>
            </a:r>
            <a:r>
              <a:rPr lang="tr-TR" sz="2400" b="1" dirty="0"/>
              <a:t>etki yerindeki konsantrasyonunu değiştiriyorsa</a:t>
            </a:r>
            <a:r>
              <a:rPr lang="tr-TR" sz="2400" dirty="0"/>
              <a:t> (yani bunun sonucu etkisini azaltıyor ya da çoğaltıyorsa), bu tür etkileşmelere  </a:t>
            </a:r>
            <a:r>
              <a:rPr lang="tr-TR" sz="2400" b="1" dirty="0">
                <a:solidFill>
                  <a:srgbClr val="FFC000"/>
                </a:solidFill>
              </a:rPr>
              <a:t>farmakokinetik etkileşme </a:t>
            </a:r>
            <a:r>
              <a:rPr lang="tr-TR" sz="2400" dirty="0"/>
              <a:t>denir. </a:t>
            </a:r>
          </a:p>
          <a:p>
            <a:pPr marL="411480" eaLnBrk="1" fontAlgn="auto" hangingPunct="1">
              <a:spcAft>
                <a:spcPts val="0"/>
              </a:spcAft>
              <a:buFont typeface="Wingdings"/>
              <a:buChar char=""/>
              <a:defRPr/>
            </a:pPr>
            <a:endParaRPr lang="tr-TR" sz="2400" dirty="0"/>
          </a:p>
        </p:txBody>
      </p:sp>
      <p:pic>
        <p:nvPicPr>
          <p:cNvPr id="16390" name="Picture 2" descr="http://www.cialis-database.com/wp-content/uploads/2008/09/drug-inte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0951"/>
            <a:ext cx="2694210" cy="237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5542384" cy="793873"/>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p>
            <a:pPr eaLnBrk="1" fontAlgn="auto" hangingPunct="1">
              <a:spcAft>
                <a:spcPts val="0"/>
              </a:spcAft>
              <a:defRPr/>
            </a:pPr>
            <a:r>
              <a:rPr lang="tr-TR" b="1" dirty="0">
                <a:solidFill>
                  <a:srgbClr val="FFFF00"/>
                </a:solidFill>
              </a:rPr>
              <a:t>Farmakodinamik etkileşme</a:t>
            </a:r>
            <a:endParaRPr lang="tr-TR" dirty="0">
              <a:solidFill>
                <a:srgbClr val="FFFF00"/>
              </a:solidFill>
            </a:endParaRPr>
          </a:p>
        </p:txBody>
      </p:sp>
      <p:sp>
        <p:nvSpPr>
          <p:cNvPr id="17411" name="Text Placeholder 2"/>
          <p:cNvSpPr>
            <a:spLocks noGrp="1"/>
          </p:cNvSpPr>
          <p:nvPr>
            <p:ph type="body" idx="2"/>
          </p:nvPr>
        </p:nvSpPr>
        <p:spPr>
          <a:xfrm>
            <a:off x="685800" y="1435100"/>
            <a:ext cx="7702624" cy="1273820"/>
          </a:xfrm>
        </p:spPr>
        <p:style>
          <a:lnRef idx="1">
            <a:schemeClr val="dk1"/>
          </a:lnRef>
          <a:fillRef idx="2">
            <a:schemeClr val="dk1"/>
          </a:fillRef>
          <a:effectRef idx="1">
            <a:schemeClr val="dk1"/>
          </a:effectRef>
          <a:fontRef idx="minor">
            <a:schemeClr val="dk1"/>
          </a:fontRef>
        </p:style>
        <p:txBody>
          <a:bodyPr/>
          <a:lstStyle/>
          <a:p>
            <a:pPr marL="53975" eaLnBrk="1" hangingPunct="1"/>
            <a:r>
              <a:rPr lang="tr-TR" altLang="tr-TR" dirty="0"/>
              <a:t>Plazma ve etki yerindeki ilaç düzeyinde değişme olmaksızın, etki yerinde (</a:t>
            </a:r>
            <a:r>
              <a:rPr lang="tr-TR" altLang="tr-TR" b="1" dirty="0"/>
              <a:t>çoğu zaman </a:t>
            </a:r>
            <a:r>
              <a:rPr lang="tr-TR" altLang="tr-TR" b="1" dirty="0">
                <a:solidFill>
                  <a:srgbClr val="C00000"/>
                </a:solidFill>
              </a:rPr>
              <a:t>reseptör düzeyinde</a:t>
            </a:r>
            <a:r>
              <a:rPr lang="tr-TR" altLang="tr-TR" dirty="0"/>
              <a:t>) etkileşme veya </a:t>
            </a:r>
            <a:r>
              <a:rPr lang="tr-TR" altLang="tr-TR" dirty="0">
                <a:solidFill>
                  <a:srgbClr val="C00000"/>
                </a:solidFill>
              </a:rPr>
              <a:t>ilacı bağlama ya da zıt veya aynı yönde etki yapma sonucu</a:t>
            </a:r>
            <a:r>
              <a:rPr lang="tr-TR" altLang="tr-TR" dirty="0"/>
              <a:t>, bir ilacın diğerinin etkisini azaltmasına veya çoğaltmasına ise </a:t>
            </a:r>
            <a:r>
              <a:rPr lang="tr-TR" altLang="tr-TR" b="1" dirty="0">
                <a:solidFill>
                  <a:srgbClr val="FF0000"/>
                </a:solidFill>
              </a:rPr>
              <a:t>farmakodinamik </a:t>
            </a:r>
            <a:r>
              <a:rPr lang="tr-TR" altLang="tr-TR" b="1" dirty="0"/>
              <a:t>etkileşme </a:t>
            </a:r>
            <a:r>
              <a:rPr lang="tr-TR" altLang="tr-TR" dirty="0"/>
              <a:t>denir.</a:t>
            </a:r>
          </a:p>
          <a:p>
            <a:pPr marL="53975" eaLnBrk="1" hangingPunct="1"/>
            <a:endParaRPr lang="tr-TR" alt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larifying.files.wordpress.com/2009/05/800px-pill_box_with_p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0"/>
            <a:ext cx="442912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512763"/>
            <a:ext cx="8229600" cy="914400"/>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Aft>
                <a:spcPts val="0"/>
              </a:spcAft>
              <a:defRPr/>
            </a:pPr>
            <a:r>
              <a:rPr lang="tr-TR" b="1" dirty="0">
                <a:solidFill>
                  <a:srgbClr val="92D050"/>
                </a:solidFill>
              </a:rPr>
              <a:t>Farmakodinamik Etkileşmeler</a:t>
            </a:r>
            <a:r>
              <a:rPr lang="tr-TR" dirty="0">
                <a:solidFill>
                  <a:schemeClr val="tx2">
                    <a:satMod val="200000"/>
                  </a:schemeClr>
                </a:solidFill>
              </a:rPr>
              <a:t/>
            </a:r>
            <a:br>
              <a:rPr lang="tr-TR" dirty="0">
                <a:solidFill>
                  <a:schemeClr val="tx2">
                    <a:satMod val="200000"/>
                  </a:schemeClr>
                </a:solidFill>
              </a:rPr>
            </a:br>
            <a:endParaRPr lang="tr-TR" dirty="0">
              <a:solidFill>
                <a:schemeClr val="tx2">
                  <a:satMod val="200000"/>
                </a:schemeClr>
              </a:solidFill>
            </a:endParaRPr>
          </a:p>
        </p:txBody>
      </p:sp>
      <p:sp>
        <p:nvSpPr>
          <p:cNvPr id="20484" name="Content Placeholder 3"/>
          <p:cNvSpPr>
            <a:spLocks noGrp="1"/>
          </p:cNvSpPr>
          <p:nvPr>
            <p:ph sz="half" idx="1"/>
          </p:nvPr>
        </p:nvSpPr>
        <p:spPr>
          <a:xfrm>
            <a:off x="465138" y="1770063"/>
            <a:ext cx="4038600" cy="4525962"/>
          </a:xfrm>
        </p:spPr>
        <p:txBody>
          <a:bodyPr/>
          <a:lstStyle/>
          <a:p>
            <a:pPr eaLnBrk="1" hangingPunct="1"/>
            <a:endParaRPr lang="tr-TR" altLang="tr-T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831948070"/>
              </p:ext>
            </p:extLst>
          </p:nvPr>
        </p:nvGraphicFramePr>
        <p:xfrm>
          <a:off x="4655344" y="1770501"/>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60648"/>
            <a:ext cx="8208912" cy="1283742"/>
          </a:xfrm>
          <a:solidFill>
            <a:schemeClr val="tx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a:lstStyle/>
          <a:p>
            <a:pPr eaLnBrk="1" fontAlgn="auto" hangingPunct="1">
              <a:spcAft>
                <a:spcPts val="0"/>
              </a:spcAft>
              <a:defRPr/>
            </a:pPr>
            <a:r>
              <a:rPr lang="tr-TR" b="1" dirty="0">
                <a:solidFill>
                  <a:schemeClr val="accent2">
                    <a:lumMod val="60000"/>
                    <a:lumOff val="40000"/>
                  </a:schemeClr>
                </a:solidFill>
              </a:rPr>
              <a:t>Farmasötik etkileşme veya geçimsizlik (inkompatibilite)</a:t>
            </a:r>
            <a:endParaRPr lang="tr-TR" dirty="0">
              <a:solidFill>
                <a:schemeClr val="accent2">
                  <a:lumMod val="60000"/>
                  <a:lumOff val="40000"/>
                </a:schemeClr>
              </a:solidFill>
            </a:endParaRPr>
          </a:p>
        </p:txBody>
      </p:sp>
      <p:graphicFrame>
        <p:nvGraphicFramePr>
          <p:cNvPr id="7" name="Content Placeholder 6"/>
          <p:cNvGraphicFramePr>
            <a:graphicFrameLocks noGrp="1"/>
          </p:cNvGraphicFramePr>
          <p:nvPr>
            <p:ph sz="half" idx="4294967295"/>
            <p:extLst/>
          </p:nvPr>
        </p:nvGraphicFramePr>
        <p:xfrm>
          <a:off x="4067944" y="2060848"/>
          <a:ext cx="4843462" cy="393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1" name="Picture 2" descr="http://www.medicationreview.net/images/stories/ist2_5539623-multicolored-pil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 y="2357438"/>
            <a:ext cx="29289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499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2308</TotalTime>
  <Words>2785</Words>
  <Application>Microsoft Office PowerPoint</Application>
  <PresentationFormat>Ekran Gösterisi (4:3)</PresentationFormat>
  <Paragraphs>828</Paragraphs>
  <Slides>51</Slides>
  <Notes>0</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51</vt:i4>
      </vt:variant>
    </vt:vector>
  </HeadingPairs>
  <TitlesOfParts>
    <vt:vector size="66" baseType="lpstr">
      <vt:lpstr>Aharoni</vt:lpstr>
      <vt:lpstr>Arial</vt:lpstr>
      <vt:lpstr>Calibri</vt:lpstr>
      <vt:lpstr>Consolas</vt:lpstr>
      <vt:lpstr>Corbel</vt:lpstr>
      <vt:lpstr>Georgia</vt:lpstr>
      <vt:lpstr>GothamBold</vt:lpstr>
      <vt:lpstr>Helvetica</vt:lpstr>
      <vt:lpstr>HindvadodaraBold</vt:lpstr>
      <vt:lpstr>Open Sans</vt:lpstr>
      <vt:lpstr>Source Sans Pro</vt:lpstr>
      <vt:lpstr>Wingdings</vt:lpstr>
      <vt:lpstr>Wingdings 2</vt:lpstr>
      <vt:lpstr>Wingdings 3</vt:lpstr>
      <vt:lpstr>Metro</vt:lpstr>
      <vt:lpstr>PowerPoint Sunusu</vt:lpstr>
      <vt:lpstr>PowerPoint Sunusu</vt:lpstr>
      <vt:lpstr>PowerPoint Sunusu</vt:lpstr>
      <vt:lpstr>PowerPoint Sunusu</vt:lpstr>
      <vt:lpstr>PowerPoint Sunusu</vt:lpstr>
      <vt:lpstr>Farmakokinetik etkileşme</vt:lpstr>
      <vt:lpstr>Farmakodinamik etkileşme</vt:lpstr>
      <vt:lpstr>Farmakodinamik Etkileşmeler </vt:lpstr>
      <vt:lpstr>Farmasötik etkileşme veya geçimsizlik (inkompatibilite)</vt:lpstr>
      <vt:lpstr>Antagonizma: </vt:lpstr>
      <vt:lpstr>Kimyasal antagonizma</vt:lpstr>
      <vt:lpstr>Fizyolojik (veya bağımsız) antagonizma</vt:lpstr>
      <vt:lpstr>Farmakolojik antagonizma</vt:lpstr>
      <vt:lpstr>PowerPoint Sunusu</vt:lpstr>
      <vt:lpstr>PowerPoint Sunusu</vt:lpstr>
      <vt:lpstr>PowerPoint Sunusu</vt:lpstr>
      <vt:lpstr>pA2 değeri başlıca şu amaçlarla kullanılır: </vt:lpstr>
      <vt:lpstr>Sinerjizma, sumasyon (aditif etkileşme) veya potansiyalizasyon</vt:lpstr>
      <vt:lpstr>Farmakokinetik Etkileşmeler </vt:lpstr>
      <vt:lpstr>Absorpsiyon düzeyindeki farmakokinetik etkileşmeler: </vt:lpstr>
      <vt:lpstr>PowerPoint Sunusu</vt:lpstr>
      <vt:lpstr>PowerPoint Sunusu</vt:lpstr>
      <vt:lpstr>Bazı antibiyotiklerin barsak mikroflorasını azaltmasına bağlı etkileşmeler: </vt:lpstr>
      <vt:lpstr>Dağılım düzeyindeki farmakokinetik etkileşmeler: </vt:lpstr>
      <vt:lpstr>Metabolizma (biyotransformasyon) düzeyindeki farmakokinetik etkileşmeler: </vt:lpstr>
      <vt:lpstr>PowerPoint Sunusu</vt:lpstr>
      <vt:lpstr>PowerPoint Sunusu</vt:lpstr>
      <vt:lpstr>PowerPoint Sunusu</vt:lpstr>
      <vt:lpstr>PowerPoint Sunusu</vt:lpstr>
      <vt:lpstr>PowerPoint Sunusu</vt:lpstr>
      <vt:lpstr>İtrah düzeyindeki farmakokinetik etkileşmeler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İlaç Etkileşmeleri</dc:title>
  <dc:creator>kullanici</dc:creator>
  <cp:lastModifiedBy>Windows Kullanıcısı</cp:lastModifiedBy>
  <cp:revision>187</cp:revision>
  <dcterms:created xsi:type="dcterms:W3CDTF">2009-09-14T12:45:06Z</dcterms:created>
  <dcterms:modified xsi:type="dcterms:W3CDTF">2018-01-05T07:09:57Z</dcterms:modified>
</cp:coreProperties>
</file>