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80" r:id="rId4"/>
    <p:sldId id="299" r:id="rId5"/>
    <p:sldId id="257" r:id="rId6"/>
    <p:sldId id="262" r:id="rId7"/>
    <p:sldId id="266" r:id="rId8"/>
    <p:sldId id="258" r:id="rId9"/>
    <p:sldId id="259" r:id="rId10"/>
    <p:sldId id="277" r:id="rId11"/>
    <p:sldId id="260" r:id="rId12"/>
    <p:sldId id="278" r:id="rId13"/>
    <p:sldId id="261" r:id="rId14"/>
    <p:sldId id="263" r:id="rId15"/>
    <p:sldId id="265" r:id="rId16"/>
    <p:sldId id="281" r:id="rId17"/>
    <p:sldId id="282" r:id="rId18"/>
    <p:sldId id="283" r:id="rId19"/>
    <p:sldId id="287" r:id="rId20"/>
    <p:sldId id="284" r:id="rId21"/>
    <p:sldId id="285" r:id="rId22"/>
    <p:sldId id="286" r:id="rId23"/>
    <p:sldId id="267" r:id="rId24"/>
    <p:sldId id="288" r:id="rId25"/>
    <p:sldId id="289" r:id="rId26"/>
    <p:sldId id="270" r:id="rId27"/>
    <p:sldId id="290" r:id="rId28"/>
    <p:sldId id="279" r:id="rId29"/>
    <p:sldId id="291" r:id="rId30"/>
    <p:sldId id="271" r:id="rId31"/>
    <p:sldId id="298" r:id="rId32"/>
    <p:sldId id="268" r:id="rId33"/>
    <p:sldId id="269" r:id="rId34"/>
    <p:sldId id="272" r:id="rId35"/>
    <p:sldId id="294" r:id="rId36"/>
    <p:sldId id="273" r:id="rId37"/>
    <p:sldId id="296" r:id="rId38"/>
    <p:sldId id="297" r:id="rId39"/>
    <p:sldId id="292" r:id="rId40"/>
    <p:sldId id="293" r:id="rId41"/>
    <p:sldId id="274" r:id="rId42"/>
    <p:sldId id="295"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4" d="100"/>
          <a:sy n="44" d="100"/>
        </p:scale>
        <p:origin x="-1904" y="-52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66745E-E38B-4B24-98DF-1BCCA3B7BCC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C7719DC5-740E-41DA-8C7D-0BA7C8EA0774}" type="datetimeFigureOut">
              <a:rPr lang="tr-TR" smtClean="0"/>
              <a:pPr/>
              <a:t>17.12.2017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66745E-E38B-4B24-98DF-1BCCA3B7BCCD}"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719DC5-740E-41DA-8C7D-0BA7C8EA0774}" type="datetimeFigureOut">
              <a:rPr lang="tr-TR" smtClean="0"/>
              <a:pPr/>
              <a:t>17.12.2017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66745E-E38B-4B24-98DF-1BCCA3B7BCCD}"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785926"/>
            <a:ext cx="9144000" cy="934826"/>
          </a:xfrm>
          <a:solidFill>
            <a:schemeClr val="tx1"/>
          </a:solidFill>
        </p:spPr>
        <p:txBody>
          <a:bodyPr>
            <a:normAutofit/>
          </a:bodyPr>
          <a:lstStyle/>
          <a:p>
            <a:pPr algn="ctr"/>
            <a:r>
              <a:rPr lang="tr-TR" sz="4000" dirty="0" smtClean="0">
                <a:solidFill>
                  <a:schemeClr val="bg1"/>
                </a:solidFill>
                <a:latin typeface="Times New Roman" pitchFamily="18" charset="0"/>
                <a:cs typeface="Times New Roman" pitchFamily="18" charset="0"/>
              </a:rPr>
              <a:t>TAVUĞUN BİYOLOJİK YAPISI</a:t>
            </a:r>
            <a:endParaRPr lang="tr-TR" sz="4000"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23586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08720"/>
            <a:ext cx="8496944" cy="5688632"/>
          </a:xfrm>
        </p:spPr>
        <p:txBody>
          <a:bodyPr>
            <a:normAutofit lnSpcReduction="10000"/>
          </a:bodyPr>
          <a:lstStyle/>
          <a:p>
            <a:pPr marL="0" indent="0" algn="ctr">
              <a:lnSpc>
                <a:spcPct val="150000"/>
              </a:lnSpc>
              <a:buNone/>
            </a:pPr>
            <a:r>
              <a:rPr lang="tr-TR" sz="3200" b="1" dirty="0">
                <a:latin typeface="Times New Roman" panose="02020603050405020304" pitchFamily="18" charset="0"/>
                <a:cs typeface="Times New Roman" panose="02020603050405020304" pitchFamily="18" charset="0"/>
              </a:rPr>
              <a:t>Ayak ve Bacaklar</a:t>
            </a:r>
          </a:p>
          <a:p>
            <a:pPr marL="0" indent="0" algn="just">
              <a:lnSpc>
                <a:spcPct val="150000"/>
              </a:lnSpc>
              <a:buNone/>
            </a:pPr>
            <a:r>
              <a:rPr lang="tr-TR" sz="3200" dirty="0">
                <a:latin typeface="Times New Roman" panose="02020603050405020304" pitchFamily="18" charset="0"/>
                <a:cs typeface="Times New Roman" panose="02020603050405020304" pitchFamily="18" charset="0"/>
              </a:rPr>
              <a:t>	Tavuklarda ayak ve bacaklar pulcuklarla kaplı olup beyazdan siyaha kadar değişen bir renklilik görülür. Çoğu tavuklar 4 parmaklı, az sayıda ırk 5 parmaklıdır. Horozlarda ise mahmuz olarak adlandırılan bir yardımcı organ </a:t>
            </a:r>
            <a:r>
              <a:rPr lang="tr-TR" sz="3200" dirty="0" smtClean="0">
                <a:latin typeface="Times New Roman" panose="02020603050405020304" pitchFamily="18" charset="0"/>
                <a:cs typeface="Times New Roman" panose="02020603050405020304" pitchFamily="18" charset="0"/>
              </a:rPr>
              <a:t>bulunur. Bu 5</a:t>
            </a:r>
            <a:r>
              <a:rPr lang="tr-TR" sz="3200" dirty="0">
                <a:latin typeface="Times New Roman" panose="02020603050405020304" pitchFamily="18" charset="0"/>
                <a:cs typeface="Times New Roman" panose="02020603050405020304" pitchFamily="18" charset="0"/>
              </a:rPr>
              <a:t>. parmak </a:t>
            </a:r>
            <a:r>
              <a:rPr lang="tr-TR" sz="3200" dirty="0" smtClean="0">
                <a:latin typeface="Times New Roman" panose="02020603050405020304" pitchFamily="18" charset="0"/>
                <a:cs typeface="Times New Roman" panose="02020603050405020304" pitchFamily="18" charset="0"/>
              </a:rPr>
              <a:t>gibi görünür, </a:t>
            </a:r>
            <a:r>
              <a:rPr lang="tr-TR" sz="3200" dirty="0">
                <a:latin typeface="Times New Roman" panose="02020603050405020304" pitchFamily="18" charset="0"/>
                <a:cs typeface="Times New Roman" panose="02020603050405020304" pitchFamily="18" charset="0"/>
              </a:rPr>
              <a:t>dövüş </a:t>
            </a:r>
            <a:r>
              <a:rPr lang="tr-TR" sz="3200" dirty="0" smtClean="0">
                <a:latin typeface="Times New Roman" panose="02020603050405020304" pitchFamily="18" charset="0"/>
                <a:cs typeface="Times New Roman" panose="02020603050405020304" pitchFamily="18" charset="0"/>
              </a:rPr>
              <a:t>ve çiftleşme esnasında kullanılır. </a:t>
            </a:r>
            <a:endParaRPr lang="tr-TR" sz="3200" dirty="0"/>
          </a:p>
        </p:txBody>
      </p:sp>
    </p:spTree>
    <p:extLst>
      <p:ext uri="{BB962C8B-B14F-4D97-AF65-F5344CB8AC3E}">
        <p14:creationId xmlns="" xmlns:p14="http://schemas.microsoft.com/office/powerpoint/2010/main" val="2751283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8"/>
            <a:ext cx="8640960" cy="6048672"/>
          </a:xfrm>
        </p:spPr>
        <p:txBody>
          <a:bodyPr>
            <a:normAutofit fontScale="92500" lnSpcReduction="10000"/>
          </a:bodyPr>
          <a:lstStyle/>
          <a:p>
            <a:pPr marL="0" indent="0" algn="ctr">
              <a:lnSpc>
                <a:spcPct val="150000"/>
              </a:lnSpc>
              <a:buNone/>
            </a:pPr>
            <a:r>
              <a:rPr lang="tr-TR" sz="3200" b="1" dirty="0" smtClean="0">
                <a:latin typeface="Times New Roman" panose="02020603050405020304" pitchFamily="18" charset="0"/>
                <a:cs typeface="Times New Roman" panose="02020603050405020304" pitchFamily="18" charset="0"/>
              </a:rPr>
              <a:t>Deri</a:t>
            </a:r>
          </a:p>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a:t>
            </a:r>
            <a:r>
              <a:rPr lang="sv-SE" sz="3200" dirty="0" smtClean="0">
                <a:latin typeface="Times New Roman" panose="02020603050405020304" pitchFamily="18" charset="0"/>
                <a:cs typeface="Times New Roman" panose="02020603050405020304" pitchFamily="18" charset="0"/>
              </a:rPr>
              <a:t>Kanatl</a:t>
            </a:r>
            <a:r>
              <a:rPr lang="tr-TR" sz="3200" dirty="0" smtClean="0">
                <a:latin typeface="Times New Roman" panose="02020603050405020304" pitchFamily="18" charset="0"/>
                <a:cs typeface="Times New Roman" panose="02020603050405020304" pitchFamily="18" charset="0"/>
              </a:rPr>
              <a:t>ı</a:t>
            </a:r>
            <a:r>
              <a:rPr lang="sv-SE" sz="3200" dirty="0" smtClean="0">
                <a:latin typeface="Times New Roman" panose="02020603050405020304" pitchFamily="18" charset="0"/>
                <a:cs typeface="Times New Roman" panose="02020603050405020304" pitchFamily="18" charset="0"/>
              </a:rPr>
              <a:t>larda </a:t>
            </a:r>
            <a:r>
              <a:rPr lang="sv-SE" sz="3200" dirty="0">
                <a:latin typeface="Times New Roman" panose="02020603050405020304" pitchFamily="18" charset="0"/>
                <a:cs typeface="Times New Roman" panose="02020603050405020304" pitchFamily="18" charset="0"/>
              </a:rPr>
              <a:t>derinin önemli </a:t>
            </a:r>
            <a:r>
              <a:rPr lang="sv-SE" sz="3200" dirty="0" smtClean="0">
                <a:latin typeface="Times New Roman" panose="02020603050405020304" pitchFamily="18" charset="0"/>
                <a:cs typeface="Times New Roman" panose="02020603050405020304" pitchFamily="18" charset="0"/>
              </a:rPr>
              <a:t>bir</a:t>
            </a:r>
            <a:r>
              <a:rPr lang="tr-TR" sz="3200" dirty="0" smtClean="0">
                <a:latin typeface="Times New Roman" panose="02020603050405020304" pitchFamily="18" charset="0"/>
                <a:cs typeface="Times New Roman" panose="02020603050405020304" pitchFamily="18" charset="0"/>
              </a:rPr>
              <a:t> özelliği </a:t>
            </a:r>
            <a:r>
              <a:rPr lang="tr-TR" sz="3200" dirty="0">
                <a:latin typeface="Times New Roman" panose="02020603050405020304" pitchFamily="18" charset="0"/>
                <a:cs typeface="Times New Roman" panose="02020603050405020304" pitchFamily="18" charset="0"/>
              </a:rPr>
              <a:t>ter bezleri ile </a:t>
            </a:r>
            <a:r>
              <a:rPr lang="tr-TR" sz="3200" dirty="0" smtClean="0">
                <a:latin typeface="Times New Roman" panose="02020603050405020304" pitchFamily="18" charset="0"/>
                <a:cs typeface="Times New Roman" panose="02020603050405020304" pitchFamily="18" charset="0"/>
              </a:rPr>
              <a:t>yağ </a:t>
            </a:r>
            <a:r>
              <a:rPr lang="tr-TR" sz="3200" dirty="0">
                <a:latin typeface="Times New Roman" panose="02020603050405020304" pitchFamily="18" charset="0"/>
                <a:cs typeface="Times New Roman" panose="02020603050405020304" pitchFamily="18" charset="0"/>
              </a:rPr>
              <a:t>bezlerinin </a:t>
            </a:r>
            <a:r>
              <a:rPr lang="tr-TR" sz="3200" dirty="0" smtClean="0">
                <a:latin typeface="Times New Roman" panose="02020603050405020304" pitchFamily="18" charset="0"/>
                <a:cs typeface="Times New Roman" panose="02020603050405020304" pitchFamily="18" charset="0"/>
              </a:rPr>
              <a:t>olmayışıdır</a:t>
            </a:r>
            <a:r>
              <a:rPr lang="tr-TR" sz="3200" dirty="0">
                <a:latin typeface="Times New Roman" panose="02020603050405020304" pitchFamily="18" charset="0"/>
                <a:cs typeface="Times New Roman" panose="02020603050405020304" pitchFamily="18" charset="0"/>
              </a:rPr>
              <a:t>. Kuyrukta bulunan </a:t>
            </a:r>
            <a:r>
              <a:rPr lang="tr-TR" sz="3200" dirty="0" smtClean="0">
                <a:latin typeface="Times New Roman" panose="02020603050405020304" pitchFamily="18" charset="0"/>
                <a:cs typeface="Times New Roman" panose="02020603050405020304" pitchFamily="18" charset="0"/>
              </a:rPr>
              <a:t>yağ</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bezi </a:t>
            </a:r>
            <a:r>
              <a:rPr lang="tr-TR" sz="3200" dirty="0">
                <a:latin typeface="Times New Roman" panose="02020603050405020304" pitchFamily="18" charset="0"/>
                <a:cs typeface="Times New Roman" panose="02020603050405020304" pitchFamily="18" charset="0"/>
              </a:rPr>
              <a:t>(</a:t>
            </a:r>
            <a:r>
              <a:rPr lang="tr-TR" sz="3200" dirty="0" err="1">
                <a:latin typeface="Times New Roman" panose="02020603050405020304" pitchFamily="18" charset="0"/>
                <a:cs typeface="Times New Roman" panose="02020603050405020304" pitchFamily="18" charset="0"/>
              </a:rPr>
              <a:t>preen</a:t>
            </a:r>
            <a:r>
              <a:rPr lang="tr-TR" sz="3200" dirty="0">
                <a:latin typeface="Times New Roman" panose="02020603050405020304" pitchFamily="18" charset="0"/>
                <a:cs typeface="Times New Roman" panose="02020603050405020304" pitchFamily="18" charset="0"/>
              </a:rPr>
              <a:t>), derinin tek </a:t>
            </a:r>
            <a:r>
              <a:rPr lang="tr-TR" sz="3200" dirty="0" smtClean="0">
                <a:latin typeface="Times New Roman" panose="02020603050405020304" pitchFamily="18" charset="0"/>
                <a:cs typeface="Times New Roman" panose="02020603050405020304" pitchFamily="18" charset="0"/>
              </a:rPr>
              <a:t>salgı </a:t>
            </a:r>
            <a:r>
              <a:rPr lang="tr-TR" sz="3200" dirty="0">
                <a:latin typeface="Times New Roman" panose="02020603050405020304" pitchFamily="18" charset="0"/>
                <a:cs typeface="Times New Roman" panose="02020603050405020304" pitchFamily="18" charset="0"/>
              </a:rPr>
              <a:t>bezidir. Tavuk, </a:t>
            </a:r>
            <a:r>
              <a:rPr lang="tr-TR" sz="3200" dirty="0" smtClean="0">
                <a:latin typeface="Times New Roman" panose="02020603050405020304" pitchFamily="18" charset="0"/>
                <a:cs typeface="Times New Roman" panose="02020603050405020304" pitchFamily="18" charset="0"/>
              </a:rPr>
              <a:t>gagası </a:t>
            </a:r>
            <a:r>
              <a:rPr lang="tr-TR" sz="3200" dirty="0">
                <a:latin typeface="Times New Roman" panose="02020603050405020304" pitchFamily="18" charset="0"/>
                <a:cs typeface="Times New Roman" panose="02020603050405020304" pitchFamily="18" charset="0"/>
              </a:rPr>
              <a:t>ile bu </a:t>
            </a:r>
            <a:r>
              <a:rPr lang="tr-TR" sz="3200" dirty="0" smtClean="0">
                <a:latin typeface="Times New Roman" panose="02020603050405020304" pitchFamily="18" charset="0"/>
                <a:cs typeface="Times New Roman" panose="02020603050405020304" pitchFamily="18" charset="0"/>
              </a:rPr>
              <a:t>bezden salgılanan yağlı </a:t>
            </a:r>
            <a:r>
              <a:rPr lang="tr-TR" sz="3200" dirty="0">
                <a:latin typeface="Times New Roman" panose="02020603050405020304" pitchFamily="18" charset="0"/>
                <a:cs typeface="Times New Roman" panose="02020603050405020304" pitchFamily="18" charset="0"/>
              </a:rPr>
              <a:t>bir maddeyi tüylerine sürerek yayar. Bu madde </a:t>
            </a:r>
            <a:r>
              <a:rPr lang="tr-TR" sz="3200" dirty="0" smtClean="0">
                <a:latin typeface="Times New Roman" panose="02020603050405020304" pitchFamily="18" charset="0"/>
                <a:cs typeface="Times New Roman" panose="02020603050405020304" pitchFamily="18" charset="0"/>
              </a:rPr>
              <a:t>ile yağlanan </a:t>
            </a:r>
            <a:r>
              <a:rPr lang="tr-TR" sz="3200" dirty="0">
                <a:latin typeface="Times New Roman" panose="02020603050405020304" pitchFamily="18" charset="0"/>
                <a:cs typeface="Times New Roman" panose="02020603050405020304" pitchFamily="18" charset="0"/>
              </a:rPr>
              <a:t>tüyler </a:t>
            </a:r>
            <a:r>
              <a:rPr lang="tr-TR" sz="3200" dirty="0" smtClean="0">
                <a:latin typeface="Times New Roman" panose="02020603050405020304" pitchFamily="18" charset="0"/>
                <a:cs typeface="Times New Roman" panose="02020603050405020304" pitchFamily="18" charset="0"/>
              </a:rPr>
              <a:t> vücut ısısının muhafazasında </a:t>
            </a:r>
            <a:r>
              <a:rPr lang="tr-TR" sz="3200" dirty="0">
                <a:latin typeface="Times New Roman" panose="02020603050405020304" pitchFamily="18" charset="0"/>
                <a:cs typeface="Times New Roman" panose="02020603050405020304" pitchFamily="18" charset="0"/>
              </a:rPr>
              <a:t>rol oynar. Tavukta </a:t>
            </a:r>
            <a:r>
              <a:rPr lang="tr-TR" sz="3200" dirty="0" smtClean="0">
                <a:latin typeface="Times New Roman" panose="02020603050405020304" pitchFamily="18" charset="0"/>
                <a:cs typeface="Times New Roman" panose="02020603050405020304" pitchFamily="18" charset="0"/>
              </a:rPr>
              <a:t>ter bezleri olmadığından</a:t>
            </a:r>
            <a:r>
              <a:rPr lang="tr-TR" sz="3200" dirty="0">
                <a:latin typeface="Times New Roman" panose="02020603050405020304" pitchFamily="18" charset="0"/>
                <a:cs typeface="Times New Roman" panose="02020603050405020304" pitchFamily="18" charset="0"/>
              </a:rPr>
              <a:t>, terleyerek su kaybetmeleri mümkün </a:t>
            </a:r>
            <a:r>
              <a:rPr lang="tr-TR" sz="3200" dirty="0" smtClean="0">
                <a:latin typeface="Times New Roman" panose="02020603050405020304" pitchFamily="18" charset="0"/>
                <a:cs typeface="Times New Roman" panose="02020603050405020304" pitchFamily="18" charset="0"/>
              </a:rPr>
              <a:t>değildir.</a:t>
            </a:r>
            <a:endParaRPr lang="tr-TR"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22596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64704"/>
            <a:ext cx="8712968" cy="6093296"/>
          </a:xfrm>
        </p:spPr>
        <p:txBody>
          <a:bodyPr>
            <a:normAutofit fontScale="92500" lnSpcReduction="20000"/>
          </a:bodyPr>
          <a:lstStyle/>
          <a:p>
            <a:pPr marL="0" indent="0" algn="ctr">
              <a:lnSpc>
                <a:spcPct val="150000"/>
              </a:lnSpc>
              <a:buNone/>
            </a:pPr>
            <a:r>
              <a:rPr lang="tr-TR" sz="3200" b="1" dirty="0">
                <a:latin typeface="Times New Roman" panose="02020603050405020304" pitchFamily="18" charset="0"/>
                <a:cs typeface="Times New Roman" panose="02020603050405020304" pitchFamily="18" charset="0"/>
              </a:rPr>
              <a:t>Tüyler</a:t>
            </a:r>
          </a:p>
          <a:p>
            <a:pPr marL="0" indent="0" algn="just">
              <a:lnSpc>
                <a:spcPct val="150000"/>
              </a:lnSpc>
              <a:buNone/>
            </a:pPr>
            <a:r>
              <a:rPr lang="tr-TR" sz="3200" dirty="0">
                <a:latin typeface="Times New Roman" panose="02020603050405020304" pitchFamily="18" charset="0"/>
                <a:cs typeface="Times New Roman" panose="02020603050405020304" pitchFamily="18" charset="0"/>
              </a:rPr>
              <a:t>	Tüyler  yaş ve cinsiyete bağlı olarak canlı ağırlığın %4.5-5.0’ini oluşturur. Kanatlılarda 4 tip tüy vardır: </a:t>
            </a:r>
          </a:p>
          <a:p>
            <a:pPr algn="just">
              <a:lnSpc>
                <a:spcPct val="150000"/>
              </a:lnSpc>
            </a:pPr>
            <a:r>
              <a:rPr lang="tr-TR" sz="3200" dirty="0">
                <a:latin typeface="Times New Roman" panose="02020603050405020304" pitchFamily="18" charset="0"/>
                <a:cs typeface="Times New Roman" panose="02020603050405020304" pitchFamily="18" charset="0"/>
              </a:rPr>
              <a:t> Kanat ve kuyrukta bulunan sert tüyler</a:t>
            </a:r>
          </a:p>
          <a:p>
            <a:pPr algn="just">
              <a:lnSpc>
                <a:spcPct val="150000"/>
              </a:lnSpc>
            </a:pPr>
            <a:r>
              <a:rPr lang="tr-TR" sz="3200" dirty="0">
                <a:latin typeface="Times New Roman" panose="02020603050405020304" pitchFamily="18" charset="0"/>
                <a:cs typeface="Times New Roman" panose="02020603050405020304" pitchFamily="18" charset="0"/>
              </a:rPr>
              <a:t> Kanat ve vücudu kaplayan örtü  tüyleri</a:t>
            </a:r>
          </a:p>
          <a:p>
            <a:pPr algn="just">
              <a:lnSpc>
                <a:spcPct val="150000"/>
              </a:lnSpc>
            </a:pPr>
            <a:r>
              <a:rPr lang="tr-TR" sz="3200" dirty="0">
                <a:latin typeface="Times New Roman" panose="02020603050405020304" pitchFamily="18" charset="0"/>
                <a:cs typeface="Times New Roman" panose="02020603050405020304" pitchFamily="18" charset="0"/>
              </a:rPr>
              <a:t> Vücudu kaplayan yumuşak ve kabarık örtü (inci) tüyleri</a:t>
            </a:r>
          </a:p>
          <a:p>
            <a:pPr algn="just">
              <a:lnSpc>
                <a:spcPct val="150000"/>
              </a:lnSpc>
            </a:pPr>
            <a:r>
              <a:rPr lang="tr-TR" sz="3200" dirty="0">
                <a:latin typeface="Times New Roman" panose="02020603050405020304" pitchFamily="18" charset="0"/>
                <a:cs typeface="Times New Roman" panose="02020603050405020304" pitchFamily="18" charset="0"/>
              </a:rPr>
              <a:t> Biyolojik olarak gelişmemiş, kıl benzeri ince tüyler </a:t>
            </a:r>
          </a:p>
          <a:p>
            <a:pPr marL="0" indent="0">
              <a:lnSpc>
                <a:spcPct val="150000"/>
              </a:lnSpc>
              <a:buNone/>
            </a:pPr>
            <a:endParaRPr lang="tr-TR" sz="3200" dirty="0"/>
          </a:p>
        </p:txBody>
      </p:sp>
    </p:spTree>
    <p:extLst>
      <p:ext uri="{BB962C8B-B14F-4D97-AF65-F5344CB8AC3E}">
        <p14:creationId xmlns="" xmlns:p14="http://schemas.microsoft.com/office/powerpoint/2010/main" val="2645763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64704"/>
            <a:ext cx="8712968" cy="5976664"/>
          </a:xfrm>
        </p:spPr>
        <p:txBody>
          <a:bodyPr>
            <a:noAutofit/>
          </a:bodyPr>
          <a:lstStyle/>
          <a:p>
            <a:pPr marL="0" indent="0" algn="ctr">
              <a:buNone/>
            </a:pPr>
            <a:r>
              <a:rPr lang="tr-TR" sz="2800" b="1" dirty="0" smtClean="0">
                <a:latin typeface="Times New Roman" panose="02020603050405020304" pitchFamily="18" charset="0"/>
                <a:cs typeface="Times New Roman" panose="02020603050405020304" pitchFamily="18" charset="0"/>
              </a:rPr>
              <a:t>Tavuklarda Büyüme</a:t>
            </a:r>
          </a:p>
          <a:p>
            <a:pPr marL="0" indent="0" algn="just">
              <a:buNone/>
            </a:pPr>
            <a:r>
              <a:rPr lang="tr-TR" sz="2800" dirty="0" smtClean="0">
                <a:latin typeface="Times New Roman" panose="02020603050405020304" pitchFamily="18" charset="0"/>
                <a:cs typeface="Times New Roman" panose="02020603050405020304" pitchFamily="18" charset="0"/>
              </a:rPr>
              <a:t>Büyümenin dört unsuru vardır;</a:t>
            </a:r>
          </a:p>
          <a:p>
            <a:pPr algn="just"/>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Protein ve sudan ibaret olan kas </a:t>
            </a:r>
            <a:r>
              <a:rPr lang="tr-TR" sz="2800" dirty="0" smtClean="0">
                <a:latin typeface="Times New Roman" panose="02020603050405020304" pitchFamily="18" charset="0"/>
                <a:cs typeface="Times New Roman" panose="02020603050405020304" pitchFamily="18" charset="0"/>
              </a:rPr>
              <a:t>ağırlığında artış </a:t>
            </a:r>
            <a:r>
              <a:rPr lang="tr-TR" sz="2800" dirty="0">
                <a:latin typeface="Times New Roman" panose="02020603050405020304" pitchFamily="18" charset="0"/>
                <a:cs typeface="Times New Roman" panose="02020603050405020304" pitchFamily="18" charset="0"/>
              </a:rPr>
              <a:t>olur.</a:t>
            </a:r>
          </a:p>
          <a:p>
            <a:pPr algn="just"/>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skelet büyüklüğündeki artış </a:t>
            </a:r>
            <a:r>
              <a:rPr lang="tr-TR" sz="2800" dirty="0">
                <a:latin typeface="Times New Roman" panose="02020603050405020304" pitchFamily="18" charset="0"/>
                <a:cs typeface="Times New Roman" panose="02020603050405020304" pitchFamily="18" charset="0"/>
              </a:rPr>
              <a:t>kas büyümesi için de ortam </a:t>
            </a:r>
            <a:r>
              <a:rPr lang="tr-TR" sz="2800" dirty="0" smtClean="0">
                <a:latin typeface="Times New Roman" panose="02020603050405020304" pitchFamily="18" charset="0"/>
                <a:cs typeface="Times New Roman" panose="02020603050405020304" pitchFamily="18" charset="0"/>
              </a:rPr>
              <a:t>sağlar</a:t>
            </a:r>
            <a:r>
              <a:rPr lang="tr-TR" sz="2800" dirty="0">
                <a:latin typeface="Times New Roman" panose="02020603050405020304" pitchFamily="18" charset="0"/>
                <a:cs typeface="Times New Roman" panose="02020603050405020304" pitchFamily="18" charset="0"/>
              </a:rPr>
              <a:t>. İ</a:t>
            </a:r>
            <a:r>
              <a:rPr lang="tr-TR" sz="2800" dirty="0" smtClean="0">
                <a:latin typeface="Times New Roman" panose="02020603050405020304" pitchFamily="18" charset="0"/>
                <a:cs typeface="Times New Roman" panose="02020603050405020304" pitchFamily="18" charset="0"/>
              </a:rPr>
              <a:t>skelet </a:t>
            </a:r>
            <a:r>
              <a:rPr lang="tr-TR" sz="2800" dirty="0">
                <a:latin typeface="Times New Roman" panose="02020603050405020304" pitchFamily="18" charset="0"/>
                <a:cs typeface="Times New Roman" panose="02020603050405020304" pitchFamily="18" charset="0"/>
              </a:rPr>
              <a:t>büyümede mineraller, özellikle de kalsiyum </a:t>
            </a:r>
            <a:r>
              <a:rPr lang="tr-TR" sz="2800" dirty="0" smtClean="0">
                <a:latin typeface="Times New Roman" panose="02020603050405020304" pitchFamily="18" charset="0"/>
                <a:cs typeface="Times New Roman" panose="02020603050405020304" pitchFamily="18" charset="0"/>
              </a:rPr>
              <a:t>kemiklerin ana yapısını oluşturur</a:t>
            </a:r>
            <a:r>
              <a:rPr lang="tr-TR" sz="2800" dirty="0">
                <a:latin typeface="Times New Roman" panose="02020603050405020304" pitchFamily="18" charset="0"/>
                <a:cs typeface="Times New Roman" panose="02020603050405020304" pitchFamily="18" charset="0"/>
              </a:rPr>
              <a:t>.   </a:t>
            </a:r>
          </a:p>
          <a:p>
            <a:pPr algn="just"/>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Adipoz dokulardaki toplam vücut </a:t>
            </a:r>
            <a:r>
              <a:rPr lang="tr-TR" sz="2800" dirty="0" smtClean="0">
                <a:latin typeface="Times New Roman" panose="02020603050405020304" pitchFamily="18" charset="0"/>
                <a:cs typeface="Times New Roman" panose="02020603050405020304" pitchFamily="18" charset="0"/>
              </a:rPr>
              <a:t>yağında </a:t>
            </a:r>
            <a:r>
              <a:rPr lang="tr-TR" sz="2800" dirty="0">
                <a:latin typeface="Times New Roman" panose="02020603050405020304" pitchFamily="18" charset="0"/>
                <a:cs typeface="Times New Roman" panose="02020603050405020304" pitchFamily="18" charset="0"/>
              </a:rPr>
              <a:t>bir </a:t>
            </a:r>
            <a:r>
              <a:rPr lang="tr-TR" sz="2800" dirty="0" smtClean="0">
                <a:latin typeface="Times New Roman" panose="02020603050405020304" pitchFamily="18" charset="0"/>
                <a:cs typeface="Times New Roman" panose="02020603050405020304" pitchFamily="18" charset="0"/>
              </a:rPr>
              <a:t>artış olur. Adipoz </a:t>
            </a:r>
            <a:r>
              <a:rPr lang="tr-TR" sz="2800" dirty="0">
                <a:latin typeface="Times New Roman" panose="02020603050405020304" pitchFamily="18" charset="0"/>
                <a:cs typeface="Times New Roman" panose="02020603050405020304" pitchFamily="18" charset="0"/>
              </a:rPr>
              <a:t>doku önemli </a:t>
            </a:r>
            <a:r>
              <a:rPr lang="tr-TR" sz="2800" dirty="0" smtClean="0">
                <a:latin typeface="Times New Roman" panose="02020603050405020304" pitchFamily="18" charset="0"/>
                <a:cs typeface="Times New Roman" panose="02020603050405020304" pitchFamily="18" charset="0"/>
              </a:rPr>
              <a:t>düzeyde trigliseridler </a:t>
            </a:r>
            <a:r>
              <a:rPr lang="tr-TR" sz="2800" dirty="0">
                <a:latin typeface="Times New Roman" panose="02020603050405020304" pitchFamily="18" charset="0"/>
                <a:cs typeface="Times New Roman" panose="02020603050405020304" pitchFamily="18" charset="0"/>
              </a:rPr>
              <a:t>ve az miktarda sudan </a:t>
            </a:r>
            <a:r>
              <a:rPr lang="tr-TR" sz="2800" dirty="0" smtClean="0">
                <a:latin typeface="Times New Roman" panose="02020603050405020304" pitchFamily="18" charset="0"/>
                <a:cs typeface="Times New Roman" panose="02020603050405020304" pitchFamily="18" charset="0"/>
              </a:rPr>
              <a:t>oluşur</a:t>
            </a:r>
            <a:r>
              <a:rPr lang="tr-TR" sz="2800" dirty="0">
                <a:latin typeface="Times New Roman" panose="02020603050405020304" pitchFamily="18" charset="0"/>
                <a:cs typeface="Times New Roman" panose="02020603050405020304" pitchFamily="18" charset="0"/>
              </a:rPr>
              <a:t>. </a:t>
            </a:r>
          </a:p>
          <a:p>
            <a:pPr algn="just"/>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Tüyler, deri ve iç organlar </a:t>
            </a:r>
            <a:r>
              <a:rPr lang="tr-TR" sz="2800" dirty="0" smtClean="0">
                <a:latin typeface="Times New Roman" panose="02020603050405020304" pitchFamily="18" charset="0"/>
                <a:cs typeface="Times New Roman" panose="02020603050405020304" pitchFamily="18" charset="0"/>
              </a:rPr>
              <a:t>aynı </a:t>
            </a:r>
            <a:r>
              <a:rPr lang="tr-TR" sz="2800" dirty="0">
                <a:latin typeface="Times New Roman" panose="02020603050405020304" pitchFamily="18" charset="0"/>
                <a:cs typeface="Times New Roman" panose="02020603050405020304" pitchFamily="18" charset="0"/>
              </a:rPr>
              <a:t>ş</a:t>
            </a:r>
            <a:r>
              <a:rPr lang="tr-TR" sz="2800" dirty="0" smtClean="0">
                <a:latin typeface="Times New Roman" panose="02020603050405020304" pitchFamily="18" charset="0"/>
                <a:cs typeface="Times New Roman" panose="02020603050405020304" pitchFamily="18" charset="0"/>
              </a:rPr>
              <a:t>eklide hayvanın büyümesine</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bağlı </a:t>
            </a:r>
            <a:r>
              <a:rPr lang="tr-TR" sz="2800" dirty="0">
                <a:latin typeface="Times New Roman" panose="02020603050405020304" pitchFamily="18" charset="0"/>
                <a:cs typeface="Times New Roman" panose="02020603050405020304" pitchFamily="18" charset="0"/>
              </a:rPr>
              <a:t>olarak bir denge içerisinde </a:t>
            </a:r>
            <a:r>
              <a:rPr lang="tr-TR" sz="2800" dirty="0" smtClean="0">
                <a:latin typeface="Times New Roman" panose="02020603050405020304" pitchFamily="18" charset="0"/>
                <a:cs typeface="Times New Roman" panose="02020603050405020304" pitchFamily="18" charset="0"/>
              </a:rPr>
              <a:t>gelişir</a:t>
            </a:r>
            <a:r>
              <a:rPr lang="tr-TR" sz="2800"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2122596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p:nvPr/>
        </p:nvPicPr>
        <p:blipFill rotWithShape="1">
          <a:blip r:embed="rId2" cstate="print"/>
          <a:srcRect l="29102" t="23529" r="25922" b="11471"/>
          <a:stretch/>
        </p:blipFill>
        <p:spPr bwMode="auto">
          <a:xfrm>
            <a:off x="0" y="0"/>
            <a:ext cx="9144000" cy="6858000"/>
          </a:xfrm>
          <a:prstGeom prst="rect">
            <a:avLst/>
          </a:prstGeom>
          <a:ln>
            <a:noFill/>
          </a:ln>
          <a:extLst>
            <a:ext uri="{53640926-AAD7-44D8-BBD7-CCE9431645EC}">
              <a14:shadowObscured xmlns="" xmlns:a14="http://schemas.microsoft.com/office/drawing/2010/main"/>
            </a:ext>
          </a:extLst>
        </p:spPr>
      </p:pic>
      <p:sp>
        <p:nvSpPr>
          <p:cNvPr id="5" name="Metin kutusu 4"/>
          <p:cNvSpPr txBox="1"/>
          <p:nvPr/>
        </p:nvSpPr>
        <p:spPr>
          <a:xfrm>
            <a:off x="323528" y="5859867"/>
            <a:ext cx="2880320" cy="584775"/>
          </a:xfrm>
          <a:prstGeom prst="rect">
            <a:avLst/>
          </a:prstGeom>
          <a:noFill/>
        </p:spPr>
        <p:txBody>
          <a:bodyPr wrap="square" rtlCol="0">
            <a:spAutoFit/>
          </a:bodyPr>
          <a:lstStyle/>
          <a:p>
            <a:r>
              <a:rPr lang="tr-TR" sz="3200" b="1" dirty="0" smtClean="0">
                <a:latin typeface="Times New Roman" panose="02020603050405020304" pitchFamily="18" charset="0"/>
                <a:cs typeface="Times New Roman" panose="02020603050405020304" pitchFamily="18" charset="0"/>
              </a:rPr>
              <a:t>İskelet Sistemi</a:t>
            </a: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52136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p:nvPr/>
        </p:nvPicPr>
        <p:blipFill rotWithShape="1">
          <a:blip r:embed="rId2" cstate="print"/>
          <a:srcRect l="23976" t="24117" r="22119" b="13529"/>
          <a:stretch/>
        </p:blipFill>
        <p:spPr bwMode="auto">
          <a:xfrm>
            <a:off x="0" y="0"/>
            <a:ext cx="9144000" cy="6823363"/>
          </a:xfrm>
          <a:prstGeom prst="rect">
            <a:avLst/>
          </a:prstGeom>
          <a:ln>
            <a:noFill/>
          </a:ln>
          <a:extLst>
            <a:ext uri="{53640926-AAD7-44D8-BBD7-CCE9431645EC}">
              <a14:shadowObscured xmlns="" xmlns:a14="http://schemas.microsoft.com/office/drawing/2010/main"/>
            </a:ext>
          </a:extLst>
        </p:spPr>
      </p:pic>
      <p:sp>
        <p:nvSpPr>
          <p:cNvPr id="5" name="Dikdörtgen 4"/>
          <p:cNvSpPr/>
          <p:nvPr/>
        </p:nvSpPr>
        <p:spPr>
          <a:xfrm>
            <a:off x="3016125" y="260648"/>
            <a:ext cx="3111750" cy="584775"/>
          </a:xfrm>
          <a:prstGeom prst="rect">
            <a:avLst/>
          </a:prstGeom>
        </p:spPr>
        <p:txBody>
          <a:bodyPr wrap="none">
            <a:spAutoFit/>
          </a:bodyPr>
          <a:lstStyle/>
          <a:p>
            <a:pPr algn="ctr"/>
            <a:r>
              <a:rPr lang="tr-TR" sz="3200" b="1" dirty="0">
                <a:latin typeface="Times New Roman" panose="02020603050405020304" pitchFamily="18" charset="0"/>
                <a:cs typeface="Times New Roman" panose="02020603050405020304" pitchFamily="18" charset="0"/>
              </a:rPr>
              <a:t>Sindirim Sistemi</a:t>
            </a:r>
          </a:p>
        </p:txBody>
      </p:sp>
    </p:spTree>
    <p:extLst>
      <p:ext uri="{BB962C8B-B14F-4D97-AF65-F5344CB8AC3E}">
        <p14:creationId xmlns="" xmlns:p14="http://schemas.microsoft.com/office/powerpoint/2010/main" val="2531258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8640960" cy="5616624"/>
          </a:xfrm>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Tavuklarda </a:t>
            </a:r>
            <a:r>
              <a:rPr lang="tr-TR" sz="3200" dirty="0">
                <a:latin typeface="Times New Roman" panose="02020603050405020304" pitchFamily="18" charset="0"/>
                <a:cs typeface="Times New Roman" panose="02020603050405020304" pitchFamily="18" charset="0"/>
              </a:rPr>
              <a:t>sindirim gaga ve ağızla başlar, yemek borusu, kursak, ön veya </a:t>
            </a:r>
            <a:r>
              <a:rPr lang="tr-TR" sz="3200" dirty="0" err="1">
                <a:latin typeface="Times New Roman" panose="02020603050405020304" pitchFamily="18" charset="0"/>
                <a:cs typeface="Times New Roman" panose="02020603050405020304" pitchFamily="18" charset="0"/>
              </a:rPr>
              <a:t>bezel</a:t>
            </a:r>
            <a:r>
              <a:rPr lang="tr-TR" sz="3200" dirty="0">
                <a:latin typeface="Times New Roman" panose="02020603050405020304" pitchFamily="18" charset="0"/>
                <a:cs typeface="Times New Roman" panose="02020603050405020304" pitchFamily="18" charset="0"/>
              </a:rPr>
              <a:t> mide, taşlık veya kaslı mide, </a:t>
            </a:r>
            <a:r>
              <a:rPr lang="tr-TR" sz="3200" dirty="0" err="1">
                <a:latin typeface="Times New Roman" panose="02020603050405020304" pitchFamily="18" charset="0"/>
                <a:cs typeface="Times New Roman" panose="02020603050405020304" pitchFamily="18" charset="0"/>
              </a:rPr>
              <a:t>oniki</a:t>
            </a:r>
            <a:r>
              <a:rPr lang="tr-TR" sz="3200" dirty="0">
                <a:latin typeface="Times New Roman" panose="02020603050405020304" pitchFamily="18" charset="0"/>
                <a:cs typeface="Times New Roman" panose="02020603050405020304" pitchFamily="18" charset="0"/>
              </a:rPr>
              <a:t> parmak bağırsağı, ince bağırsak ile devam eder, </a:t>
            </a:r>
            <a:r>
              <a:rPr lang="tr-TR" sz="3200" dirty="0" err="1">
                <a:latin typeface="Times New Roman" panose="02020603050405020304" pitchFamily="18" charset="0"/>
                <a:cs typeface="Times New Roman" panose="02020603050405020304" pitchFamily="18" charset="0"/>
              </a:rPr>
              <a:t>kloak</a:t>
            </a:r>
            <a:r>
              <a:rPr lang="tr-TR" sz="3200" dirty="0">
                <a:latin typeface="Times New Roman" panose="02020603050405020304" pitchFamily="18" charset="0"/>
                <a:cs typeface="Times New Roman" panose="02020603050405020304" pitchFamily="18" charset="0"/>
              </a:rPr>
              <a:t> ve geri ile son bulur. Ayrıca pankreas, karaciğer ve safra kesesinin sindirim olaylarında önemli rolleri vardır.</a:t>
            </a:r>
          </a:p>
        </p:txBody>
      </p:sp>
    </p:spTree>
    <p:extLst>
      <p:ext uri="{BB962C8B-B14F-4D97-AF65-F5344CB8AC3E}">
        <p14:creationId xmlns="" xmlns:p14="http://schemas.microsoft.com/office/powerpoint/2010/main" val="423259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92696"/>
            <a:ext cx="8712968" cy="5904656"/>
          </a:xfrm>
        </p:spPr>
        <p:txBody>
          <a:bodyPr>
            <a:noAutofit/>
          </a:bodyPr>
          <a:lstStyle/>
          <a:p>
            <a:pPr marL="0" indent="0" algn="just">
              <a:lnSpc>
                <a:spcPct val="150000"/>
              </a:lnSpc>
              <a:buNone/>
              <a:defRPr/>
            </a:pPr>
            <a:r>
              <a:rPr lang="tr-TR" sz="2800" b="1" dirty="0">
                <a:latin typeface="Times New Roman" panose="02020603050405020304" pitchFamily="18" charset="0"/>
                <a:cs typeface="Times New Roman" panose="02020603050405020304" pitchFamily="18" charset="0"/>
              </a:rPr>
              <a:t>Ağız: </a:t>
            </a:r>
            <a:r>
              <a:rPr lang="tr-TR" sz="2800" dirty="0">
                <a:latin typeface="Times New Roman" panose="02020603050405020304" pitchFamily="18" charset="0"/>
                <a:cs typeface="Times New Roman" panose="02020603050405020304" pitchFamily="18" charset="0"/>
              </a:rPr>
              <a:t>Tavuklarda dudak, yumuşak damak, yanak ve diş bulunmaz. Tükürük bezlerince salgılanan tükürük, ağızda kayganlık oluşturmada ve alınan yemlerin ıslatılıp yumuşatılarak daha kolay aşağı inmesinde etkinliği vardır.</a:t>
            </a:r>
          </a:p>
          <a:p>
            <a:pPr marL="0" indent="0" algn="just">
              <a:lnSpc>
                <a:spcPct val="150000"/>
              </a:lnSpc>
              <a:buNone/>
              <a:defRPr/>
            </a:pPr>
            <a:r>
              <a:rPr lang="tr-TR" sz="2800" b="1" dirty="0">
                <a:latin typeface="Times New Roman" panose="02020603050405020304" pitchFamily="18" charset="0"/>
                <a:cs typeface="Times New Roman" panose="02020603050405020304" pitchFamily="18" charset="0"/>
              </a:rPr>
              <a:t>Yemek borusu: </a:t>
            </a:r>
            <a:r>
              <a:rPr lang="tr-TR" sz="2800" dirty="0">
                <a:latin typeface="Times New Roman" panose="02020603050405020304" pitchFamily="18" charset="0"/>
                <a:cs typeface="Times New Roman" panose="02020603050405020304" pitchFamily="18" charset="0"/>
              </a:rPr>
              <a:t>Alınan yemlerin ağızdan ön mideye akışında rol oynayan tüp veya boru şeklinde bir organdır.</a:t>
            </a:r>
          </a:p>
          <a:p>
            <a:pPr marL="0" indent="0" algn="just">
              <a:lnSpc>
                <a:spcPct val="150000"/>
              </a:lnSpc>
              <a:buNone/>
              <a:defRPr/>
            </a:pPr>
            <a:r>
              <a:rPr lang="tr-TR" sz="2800" b="1" dirty="0">
                <a:latin typeface="Times New Roman" panose="02020603050405020304" pitchFamily="18" charset="0"/>
                <a:cs typeface="Times New Roman" panose="02020603050405020304" pitchFamily="18" charset="0"/>
              </a:rPr>
              <a:t>Kursak: </a:t>
            </a:r>
            <a:r>
              <a:rPr lang="tr-TR" sz="2800" dirty="0">
                <a:latin typeface="Times New Roman" panose="02020603050405020304" pitchFamily="18" charset="0"/>
                <a:cs typeface="Times New Roman" panose="02020603050405020304" pitchFamily="18" charset="0"/>
              </a:rPr>
              <a:t>Yemek borusunun genişlemesiyle oluşmuş torba şeklinde bir organdır. Asıl fonksiyonu yemlerin depolanması, ıslatılması ve yumuşatılmasıdır.</a:t>
            </a:r>
          </a:p>
          <a:p>
            <a:pPr marL="0" indent="0">
              <a:lnSpc>
                <a:spcPct val="150000"/>
              </a:lnSpc>
              <a:buNone/>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2099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96752"/>
            <a:ext cx="8712968" cy="5472608"/>
          </a:xfrm>
        </p:spPr>
        <p:txBody>
          <a:bodyPr>
            <a:noAutofit/>
          </a:bodyPr>
          <a:lstStyle/>
          <a:p>
            <a:pPr marL="0" indent="0" algn="just">
              <a:buNone/>
              <a:defRPr/>
            </a:pPr>
            <a:r>
              <a:rPr lang="tr-TR" sz="3200" b="1" dirty="0">
                <a:latin typeface="Times New Roman" panose="02020603050405020304" pitchFamily="18" charset="0"/>
                <a:cs typeface="Times New Roman" panose="02020603050405020304" pitchFamily="18" charset="0"/>
              </a:rPr>
              <a:t>Ön mide (</a:t>
            </a:r>
            <a:r>
              <a:rPr lang="tr-TR" sz="3200" b="1" dirty="0" err="1">
                <a:latin typeface="Times New Roman" panose="02020603050405020304" pitchFamily="18" charset="0"/>
                <a:cs typeface="Times New Roman" panose="02020603050405020304" pitchFamily="18" charset="0"/>
              </a:rPr>
              <a:t>Bezel</a:t>
            </a:r>
            <a:r>
              <a:rPr lang="tr-TR" sz="3200" b="1" dirty="0">
                <a:latin typeface="Times New Roman" panose="02020603050405020304" pitchFamily="18" charset="0"/>
                <a:cs typeface="Times New Roman" panose="02020603050405020304" pitchFamily="18" charset="0"/>
              </a:rPr>
              <a:t> mide): </a:t>
            </a:r>
            <a:r>
              <a:rPr lang="tr-TR" sz="3200" dirty="0">
                <a:latin typeface="Times New Roman" panose="02020603050405020304" pitchFamily="18" charset="0"/>
                <a:cs typeface="Times New Roman" panose="02020603050405020304" pitchFamily="18" charset="0"/>
              </a:rPr>
              <a:t>Yemek borusunun genişlemesiyle oluşmuş olup gerçek mide olarak ta bilinir. On midede besinler kısa bir süre depolanır. Kalın bir </a:t>
            </a:r>
            <a:r>
              <a:rPr lang="tr-TR" sz="3200" dirty="0" err="1">
                <a:latin typeface="Times New Roman" panose="02020603050405020304" pitchFamily="18" charset="0"/>
                <a:cs typeface="Times New Roman" panose="02020603050405020304" pitchFamily="18" charset="0"/>
              </a:rPr>
              <a:t>mukoz</a:t>
            </a:r>
            <a:r>
              <a:rPr lang="tr-TR" sz="3200" dirty="0">
                <a:latin typeface="Times New Roman" panose="02020603050405020304" pitchFamily="18" charset="0"/>
                <a:cs typeface="Times New Roman" panose="02020603050405020304" pitchFamily="18" charset="0"/>
              </a:rPr>
              <a:t> zar ile kaplı olan bu organda </a:t>
            </a:r>
            <a:r>
              <a:rPr lang="tr-TR" sz="3200" dirty="0" err="1">
                <a:latin typeface="Times New Roman" panose="02020603050405020304" pitchFamily="18" charset="0"/>
                <a:cs typeface="Times New Roman" panose="02020603050405020304" pitchFamily="18" charset="0"/>
              </a:rPr>
              <a:t>gastrik</a:t>
            </a:r>
            <a:r>
              <a:rPr lang="tr-TR" sz="3200" dirty="0">
                <a:latin typeface="Times New Roman" panose="02020603050405020304" pitchFamily="18" charset="0"/>
                <a:cs typeface="Times New Roman" panose="02020603050405020304" pitchFamily="18" charset="0"/>
              </a:rPr>
              <a:t> özsu salgılanır. Bu salgıda proteinlerin sindirimini başlatan pepsin enzimi vardır. Ayrıca </a:t>
            </a:r>
            <a:r>
              <a:rPr lang="tr-TR" sz="3200" dirty="0" err="1">
                <a:latin typeface="Times New Roman" panose="02020603050405020304" pitchFamily="18" charset="0"/>
                <a:cs typeface="Times New Roman" panose="02020603050405020304" pitchFamily="18" charset="0"/>
              </a:rPr>
              <a:t>glandular</a:t>
            </a:r>
            <a:r>
              <a:rPr lang="tr-TR" sz="3200" dirty="0">
                <a:latin typeface="Times New Roman" panose="02020603050405020304" pitchFamily="18" charset="0"/>
                <a:cs typeface="Times New Roman" panose="02020603050405020304" pitchFamily="18" charset="0"/>
              </a:rPr>
              <a:t> hücreler tarafından salgılanan hidroklorik asit </a:t>
            </a:r>
            <a:r>
              <a:rPr lang="tr-TR" sz="3200" dirty="0" err="1">
                <a:latin typeface="Times New Roman" panose="02020603050405020304" pitchFamily="18" charset="0"/>
                <a:cs typeface="Times New Roman" panose="02020603050405020304" pitchFamily="18" charset="0"/>
              </a:rPr>
              <a:t>pHyı</a:t>
            </a:r>
            <a:r>
              <a:rPr lang="tr-TR" sz="3200" dirty="0">
                <a:latin typeface="Times New Roman" panose="02020603050405020304" pitchFamily="18" charset="0"/>
                <a:cs typeface="Times New Roman" panose="02020603050405020304" pitchFamily="18" charset="0"/>
              </a:rPr>
              <a:t> ayarlar ve minerallerin çözülmesine yardım eder.</a:t>
            </a:r>
          </a:p>
          <a:p>
            <a:pPr marL="0" indent="0">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2484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80728"/>
            <a:ext cx="8496944" cy="5400600"/>
          </a:xfrm>
        </p:spPr>
        <p:txBody>
          <a:bodyPr>
            <a:normAutofit fontScale="92500" lnSpcReduction="10000"/>
          </a:bodyPr>
          <a:lstStyle/>
          <a:p>
            <a:pPr marL="0" indent="0" algn="just">
              <a:lnSpc>
                <a:spcPct val="150000"/>
              </a:lnSpc>
              <a:buNone/>
              <a:defRPr/>
            </a:pPr>
            <a:r>
              <a:rPr lang="tr-TR" sz="3200" b="1" dirty="0">
                <a:latin typeface="Times New Roman" panose="02020603050405020304" pitchFamily="18" charset="0"/>
                <a:cs typeface="Times New Roman" panose="02020603050405020304" pitchFamily="18" charset="0"/>
              </a:rPr>
              <a:t>Taşlık (Kaslı mide): </a:t>
            </a:r>
            <a:r>
              <a:rPr lang="tr-TR" sz="3200" dirty="0">
                <a:latin typeface="Times New Roman" panose="02020603050405020304" pitchFamily="18" charset="0"/>
                <a:cs typeface="Times New Roman" panose="02020603050405020304" pitchFamily="18" charset="0"/>
              </a:rPr>
              <a:t>Oval şekilli bir organdır. Taşlıkta bir çift kalın ve kuvvetli kas vardır. Bu kasların </a:t>
            </a:r>
            <a:r>
              <a:rPr lang="tr-TR" sz="3200" dirty="0" err="1">
                <a:latin typeface="Times New Roman" panose="02020603050405020304" pitchFamily="18" charset="0"/>
                <a:cs typeface="Times New Roman" panose="02020603050405020304" pitchFamily="18" charset="0"/>
              </a:rPr>
              <a:t>kontraksiyonları</a:t>
            </a:r>
            <a:r>
              <a:rPr lang="tr-TR" sz="3200" dirty="0">
                <a:latin typeface="Times New Roman" panose="02020603050405020304" pitchFamily="18" charset="0"/>
                <a:cs typeface="Times New Roman" panose="02020603050405020304" pitchFamily="18" charset="0"/>
              </a:rPr>
              <a:t> ile yemlerin parçalanması ve öğütülmesi sağlanır. </a:t>
            </a:r>
          </a:p>
          <a:p>
            <a:pPr marL="0" indent="0" algn="just">
              <a:lnSpc>
                <a:spcPct val="150000"/>
              </a:lnSpc>
              <a:buNone/>
              <a:defRPr/>
            </a:pPr>
            <a:r>
              <a:rPr lang="tr-TR" sz="3200" dirty="0">
                <a:latin typeface="Times New Roman" panose="02020603050405020304" pitchFamily="18" charset="0"/>
                <a:cs typeface="Times New Roman" panose="02020603050405020304" pitchFamily="18" charset="0"/>
              </a:rPr>
              <a:t>	Alınan yem parçacıklarının durumuna göre yemler taşlıkta birkaç dakika veya bir kaç saat kalabilirler. Besin maddeleri taşlığa kadar hızla yol alırken taşlıkta uzun süre kalırlar. </a:t>
            </a:r>
          </a:p>
          <a:p>
            <a:pPr marL="0" indent="0">
              <a:lnSpc>
                <a:spcPct val="150000"/>
              </a:lnSpc>
              <a:buNone/>
            </a:pPr>
            <a:endParaRPr lang="tr-TR" sz="3200" dirty="0"/>
          </a:p>
        </p:txBody>
      </p:sp>
    </p:spTree>
    <p:extLst>
      <p:ext uri="{BB962C8B-B14F-4D97-AF65-F5344CB8AC3E}">
        <p14:creationId xmlns="" xmlns:p14="http://schemas.microsoft.com/office/powerpoint/2010/main" val="377359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Tavuklar </a:t>
            </a:r>
            <a:r>
              <a:rPr lang="tr-TR" sz="3200" dirty="0">
                <a:latin typeface="Times New Roman" panose="02020603050405020304" pitchFamily="18" charset="0"/>
                <a:cs typeface="Times New Roman" panose="02020603050405020304" pitchFamily="18" charset="0"/>
              </a:rPr>
              <a:t>evcilleştirildikten sonra uzun yıllar canlı ağırlıkları, renk ve yumurta verimleri yönünde değerlendirilmiş, dünyadaki evcil kanatlıların en fazla sayıda olanıdır. </a:t>
            </a:r>
          </a:p>
          <a:p>
            <a:pPr marL="0" indent="0" algn="just">
              <a:lnSpc>
                <a:spcPct val="150000"/>
              </a:lnSpc>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0695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08720"/>
            <a:ext cx="8640960" cy="5688632"/>
          </a:xfrm>
        </p:spPr>
        <p:txBody>
          <a:bodyPr>
            <a:noAutofit/>
          </a:bodyPr>
          <a:lstStyle/>
          <a:p>
            <a:pPr marL="0" indent="0" algn="just">
              <a:lnSpc>
                <a:spcPct val="150000"/>
              </a:lnSpc>
              <a:buNone/>
              <a:defRPr/>
            </a:pPr>
            <a:r>
              <a:rPr lang="tr-TR" sz="2800" b="1" dirty="0">
                <a:latin typeface="Times New Roman" panose="02020603050405020304" pitchFamily="18" charset="0"/>
                <a:cs typeface="Times New Roman" panose="02020603050405020304" pitchFamily="18" charset="0"/>
              </a:rPr>
              <a:t>İnce bağırsak: </a:t>
            </a:r>
            <a:r>
              <a:rPr lang="tr-TR" sz="2800" dirty="0">
                <a:latin typeface="Times New Roman" panose="02020603050405020304" pitchFamily="18" charset="0"/>
                <a:cs typeface="Times New Roman" panose="02020603050405020304" pitchFamily="18" charset="0"/>
              </a:rPr>
              <a:t>İnce bağırsağın başlangıcı </a:t>
            </a:r>
            <a:r>
              <a:rPr lang="tr-TR" sz="2800" dirty="0" err="1">
                <a:latin typeface="Times New Roman" panose="02020603050405020304" pitchFamily="18" charset="0"/>
                <a:cs typeface="Times New Roman" panose="02020603050405020304" pitchFamily="18" charset="0"/>
              </a:rPr>
              <a:t>oniki</a:t>
            </a:r>
            <a:r>
              <a:rPr lang="tr-TR" sz="2800" dirty="0">
                <a:latin typeface="Times New Roman" panose="02020603050405020304" pitchFamily="18" charset="0"/>
                <a:cs typeface="Times New Roman" panose="02020603050405020304" pitchFamily="18" charset="0"/>
              </a:rPr>
              <a:t> parmak (</a:t>
            </a:r>
            <a:r>
              <a:rPr lang="tr-TR" sz="2800" dirty="0" err="1">
                <a:latin typeface="Times New Roman" panose="02020603050405020304" pitchFamily="18" charset="0"/>
                <a:cs typeface="Times New Roman" panose="02020603050405020304" pitchFamily="18" charset="0"/>
              </a:rPr>
              <a:t>duedonum</a:t>
            </a:r>
            <a:r>
              <a:rPr lang="tr-TR" sz="2800" dirty="0">
                <a:latin typeface="Times New Roman" panose="02020603050405020304" pitchFamily="18" charset="0"/>
                <a:cs typeface="Times New Roman" panose="02020603050405020304" pitchFamily="18" charset="0"/>
              </a:rPr>
              <a:t>) bağırsağını oluşturur. </a:t>
            </a:r>
          </a:p>
          <a:p>
            <a:pPr algn="just">
              <a:lnSpc>
                <a:spcPct val="150000"/>
              </a:lnSpc>
              <a:buClr>
                <a:schemeClr val="tx1"/>
              </a:buClr>
              <a:buNone/>
              <a:defRPr/>
            </a:pPr>
            <a:r>
              <a:rPr lang="tr-TR" sz="2800" dirty="0" smtClean="0">
                <a:latin typeface="Times New Roman" panose="02020603050405020304" pitchFamily="18" charset="0"/>
                <a:cs typeface="Times New Roman" panose="02020603050405020304" pitchFamily="18" charset="0"/>
              </a:rPr>
              <a:t>Pankreastan salgılanan pankreas suyu ve safra kesesinden salgılanan safra, </a:t>
            </a:r>
            <a:r>
              <a:rPr lang="tr-TR" sz="2800" dirty="0" err="1" smtClean="0">
                <a:latin typeface="Times New Roman" panose="02020603050405020304" pitchFamily="18" charset="0"/>
                <a:cs typeface="Times New Roman" panose="02020603050405020304" pitchFamily="18" charset="0"/>
              </a:rPr>
              <a:t>duodenuma</a:t>
            </a:r>
            <a:r>
              <a:rPr lang="tr-TR" sz="2800" dirty="0" smtClean="0">
                <a:latin typeface="Times New Roman" panose="02020603050405020304" pitchFamily="18" charset="0"/>
                <a:cs typeface="Times New Roman" panose="02020603050405020304" pitchFamily="18" charset="0"/>
              </a:rPr>
              <a:t> boşaltılır.</a:t>
            </a:r>
          </a:p>
          <a:p>
            <a:pPr algn="just">
              <a:lnSpc>
                <a:spcPct val="150000"/>
              </a:lnSpc>
              <a:buClr>
                <a:schemeClr val="tx1"/>
              </a:buClr>
              <a:buNone/>
              <a:defRPr/>
            </a:pP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	Ayrıca ince bağırsakta salgılanan enzimler de protein ve şekerlerin sindirimine yardımcı olur. </a:t>
            </a:r>
          </a:p>
          <a:p>
            <a:pPr algn="just">
              <a:lnSpc>
                <a:spcPct val="150000"/>
              </a:lnSpc>
              <a:buClr>
                <a:schemeClr val="tx1"/>
              </a:buClr>
              <a:buNone/>
              <a:defRPr/>
            </a:pPr>
            <a:r>
              <a:rPr lang="tr-TR" sz="2800" dirty="0">
                <a:latin typeface="Times New Roman" panose="02020603050405020304" pitchFamily="18" charset="0"/>
                <a:cs typeface="Times New Roman" panose="02020603050405020304" pitchFamily="18" charset="0"/>
              </a:rPr>
              <a:t>	Yemlerin sindirim ve emilmesi esas olarak ince bağırsakta olur.</a:t>
            </a:r>
          </a:p>
          <a:p>
            <a:pPr marL="0" indent="0" algn="just">
              <a:lnSpc>
                <a:spcPct val="150000"/>
              </a:lnSpc>
              <a:buNone/>
              <a:defRPr/>
            </a:pPr>
            <a:r>
              <a:rPr lang="tr-TR" sz="2800" dirty="0" smtClean="0">
                <a:latin typeface="Times New Roman" panose="02020603050405020304" pitchFamily="18" charset="0"/>
                <a:cs typeface="Times New Roman" panose="02020603050405020304" pitchFamily="18" charset="0"/>
              </a:rPr>
              <a:t> </a:t>
            </a:r>
            <a:endParaRPr lang="tr-TR" sz="2800" dirty="0">
              <a:latin typeface="Times New Roman" panose="02020603050405020304" pitchFamily="18" charset="0"/>
              <a:cs typeface="Times New Roman" panose="02020603050405020304" pitchFamily="18" charset="0"/>
            </a:endParaRPr>
          </a:p>
          <a:p>
            <a:pPr marL="0" indent="0">
              <a:lnSpc>
                <a:spcPct val="150000"/>
              </a:lnSpc>
              <a:buNone/>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4008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92696"/>
            <a:ext cx="8640960" cy="6048672"/>
          </a:xfrm>
        </p:spPr>
        <p:txBody>
          <a:bodyPr>
            <a:noAutofit/>
          </a:bodyPr>
          <a:lstStyle/>
          <a:p>
            <a:pPr marL="0" indent="0" algn="just">
              <a:lnSpc>
                <a:spcPct val="80000"/>
              </a:lnSpc>
              <a:buNone/>
              <a:defRPr/>
            </a:pPr>
            <a:r>
              <a:rPr lang="tr-TR" sz="3200" b="1" dirty="0">
                <a:latin typeface="Times New Roman" panose="02020603050405020304" pitchFamily="18" charset="0"/>
                <a:cs typeface="Times New Roman" panose="02020603050405020304" pitchFamily="18" charset="0"/>
              </a:rPr>
              <a:t>Kör bağırsak: </a:t>
            </a:r>
            <a:r>
              <a:rPr lang="tr-TR" sz="3200" dirty="0">
                <a:latin typeface="Times New Roman" panose="02020603050405020304" pitchFamily="18" charset="0"/>
                <a:cs typeface="Times New Roman" panose="02020603050405020304" pitchFamily="18" charset="0"/>
              </a:rPr>
              <a:t>İnce ,ve kalın bağırsakların birleştiği yerde çatal şeklinde sağa v sola uzanan kese veya torba şeklinde iki oluşumdan ibarettir. </a:t>
            </a:r>
          </a:p>
          <a:p>
            <a:pPr algn="just">
              <a:lnSpc>
                <a:spcPct val="80000"/>
              </a:lnSpc>
              <a:buClr>
                <a:schemeClr val="tx1"/>
              </a:buClr>
              <a:buNone/>
              <a:defRPr/>
            </a:pPr>
            <a:r>
              <a:rPr lang="tr-TR" sz="3200" dirty="0" smtClean="0">
                <a:latin typeface="Times New Roman" panose="02020603050405020304" pitchFamily="18" charset="0"/>
                <a:cs typeface="Times New Roman" panose="02020603050405020304" pitchFamily="18" charset="0"/>
              </a:rPr>
              <a:t>   Kör </a:t>
            </a:r>
            <a:r>
              <a:rPr lang="tr-TR" sz="3200" dirty="0">
                <a:latin typeface="Times New Roman" panose="02020603050405020304" pitchFamily="18" charset="0"/>
                <a:cs typeface="Times New Roman" panose="02020603050405020304" pitchFamily="18" charset="0"/>
              </a:rPr>
              <a:t>denmesinin nedeni bir uçlarının kapalı olmasındandır. Bu </a:t>
            </a:r>
            <a:r>
              <a:rPr lang="tr-TR" sz="3200" dirty="0" smtClean="0">
                <a:latin typeface="Times New Roman" panose="02020603050405020304" pitchFamily="18" charset="0"/>
                <a:cs typeface="Times New Roman" panose="02020603050405020304" pitchFamily="18" charset="0"/>
              </a:rPr>
              <a:t>iki kesenin </a:t>
            </a:r>
            <a:r>
              <a:rPr lang="tr-TR" sz="3200" dirty="0">
                <a:latin typeface="Times New Roman" panose="02020603050405020304" pitchFamily="18" charset="0"/>
                <a:cs typeface="Times New Roman" panose="02020603050405020304" pitchFamily="18" charset="0"/>
              </a:rPr>
              <a:t>her biri yaklaşık 10-15 cm </a:t>
            </a:r>
            <a:r>
              <a:rPr lang="tr-TR" sz="3200" dirty="0" smtClean="0">
                <a:latin typeface="Times New Roman" panose="02020603050405020304" pitchFamily="18" charset="0"/>
                <a:cs typeface="Times New Roman" panose="02020603050405020304" pitchFamily="18" charset="0"/>
              </a:rPr>
              <a:t>uzunluğundadır. Kör </a:t>
            </a:r>
            <a:r>
              <a:rPr lang="tr-TR" sz="3200" dirty="0">
                <a:latin typeface="Times New Roman" panose="02020603050405020304" pitchFamily="18" charset="0"/>
                <a:cs typeface="Times New Roman" panose="02020603050405020304" pitchFamily="18" charset="0"/>
              </a:rPr>
              <a:t>bağırsağın fonksiyonu tam olarak bilinmemektedir</a:t>
            </a:r>
            <a:r>
              <a:rPr lang="tr-TR" sz="3200" dirty="0" smtClean="0">
                <a:latin typeface="Times New Roman" panose="02020603050405020304" pitchFamily="18" charset="0"/>
                <a:cs typeface="Times New Roman" panose="02020603050405020304" pitchFamily="18" charset="0"/>
              </a:rPr>
              <a:t>.</a:t>
            </a:r>
          </a:p>
          <a:p>
            <a:pPr algn="just">
              <a:lnSpc>
                <a:spcPct val="80000"/>
              </a:lnSpc>
              <a:buClr>
                <a:schemeClr val="tx1"/>
              </a:buClr>
              <a:buNone/>
              <a:defRPr/>
            </a:pPr>
            <a:endParaRPr lang="tr-TR" sz="3200" dirty="0" smtClean="0">
              <a:latin typeface="Times New Roman" panose="02020603050405020304" pitchFamily="18" charset="0"/>
              <a:cs typeface="Times New Roman" panose="02020603050405020304" pitchFamily="18" charset="0"/>
            </a:endParaRPr>
          </a:p>
          <a:p>
            <a:pPr marL="0" indent="0" algn="just">
              <a:buNone/>
            </a:pPr>
            <a:r>
              <a:rPr lang="tr-TR" sz="3200" b="1" dirty="0" err="1" smtClean="0">
                <a:latin typeface="Times New Roman" panose="02020603050405020304" pitchFamily="18" charset="0"/>
                <a:cs typeface="Times New Roman" panose="02020603050405020304" pitchFamily="18" charset="0"/>
              </a:rPr>
              <a:t>Kloak</a:t>
            </a:r>
            <a:r>
              <a:rPr lang="tr-TR" sz="3200" b="1"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Kalın bağırsağın geri veya anüse doğru genişlemesinden meydana gelir. </a:t>
            </a:r>
            <a:r>
              <a:rPr lang="tr-TR" sz="3200" dirty="0" err="1">
                <a:latin typeface="Times New Roman" panose="02020603050405020304" pitchFamily="18" charset="0"/>
                <a:cs typeface="Times New Roman" panose="02020603050405020304" pitchFamily="18" charset="0"/>
              </a:rPr>
              <a:t>Kloak</a:t>
            </a:r>
            <a:r>
              <a:rPr lang="tr-TR" sz="3200" dirty="0">
                <a:latin typeface="Times New Roman" panose="02020603050405020304" pitchFamily="18" charset="0"/>
                <a:cs typeface="Times New Roman" panose="02020603050405020304" pitchFamily="18" charset="0"/>
              </a:rPr>
              <a:t>, vücutta sindirim, boşaltım ve üreme kanallarının açıldığı ortak bir kanaldır. Geri veya anüs ise </a:t>
            </a:r>
            <a:r>
              <a:rPr lang="tr-TR" sz="3200" dirty="0" err="1">
                <a:latin typeface="Times New Roman" panose="02020603050405020304" pitchFamily="18" charset="0"/>
                <a:cs typeface="Times New Roman" panose="02020603050405020304" pitchFamily="18" charset="0"/>
              </a:rPr>
              <a:t>kloakın</a:t>
            </a:r>
            <a:r>
              <a:rPr lang="tr-TR" sz="3200" dirty="0">
                <a:latin typeface="Times New Roman" panose="02020603050405020304" pitchFamily="18" charset="0"/>
                <a:cs typeface="Times New Roman" panose="02020603050405020304" pitchFamily="18" charset="0"/>
              </a:rPr>
              <a:t> dışa açılma yeridir.</a:t>
            </a:r>
          </a:p>
          <a:p>
            <a:pPr marL="0" indent="0" algn="just">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45181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08720"/>
            <a:ext cx="8640960" cy="5544616"/>
          </a:xfrm>
        </p:spPr>
        <p:txBody>
          <a:bodyPr>
            <a:normAutofit/>
          </a:bodyPr>
          <a:lstStyle/>
          <a:p>
            <a:pPr marL="0" indent="0" algn="just">
              <a:buNone/>
              <a:defRPr/>
            </a:pPr>
            <a:r>
              <a:rPr lang="tr-TR" sz="3200" dirty="0" smtClean="0">
                <a:latin typeface="Times New Roman" panose="02020603050405020304" pitchFamily="18" charset="0"/>
                <a:cs typeface="Times New Roman" panose="02020603050405020304" pitchFamily="18" charset="0"/>
              </a:rPr>
              <a:t>	Sindirimle </a:t>
            </a:r>
            <a:r>
              <a:rPr lang="tr-TR" sz="3200" dirty="0">
                <a:latin typeface="Times New Roman" panose="02020603050405020304" pitchFamily="18" charset="0"/>
                <a:cs typeface="Times New Roman" panose="02020603050405020304" pitchFamily="18" charset="0"/>
              </a:rPr>
              <a:t>ilgili diğer organlar: Pankreas, karaciğer ve safra kesesi, sindirimle ilgili diğer organlar olarak bilinmektedir. </a:t>
            </a:r>
            <a:endParaRPr lang="tr-TR" sz="3200" dirty="0" smtClean="0">
              <a:latin typeface="Times New Roman" panose="02020603050405020304" pitchFamily="18" charset="0"/>
              <a:cs typeface="Times New Roman" panose="02020603050405020304" pitchFamily="18" charset="0"/>
            </a:endParaRPr>
          </a:p>
          <a:p>
            <a:pPr marL="0" indent="0" algn="just">
              <a:buNone/>
              <a:defRPr/>
            </a:pPr>
            <a:endParaRPr lang="tr-TR" sz="3200" dirty="0">
              <a:latin typeface="Times New Roman" panose="02020603050405020304" pitchFamily="18" charset="0"/>
              <a:cs typeface="Times New Roman" panose="02020603050405020304" pitchFamily="18" charset="0"/>
            </a:endParaRPr>
          </a:p>
          <a:p>
            <a:pPr marL="0" indent="0" algn="just">
              <a:buClr>
                <a:schemeClr val="tx1"/>
              </a:buClr>
              <a:buNone/>
              <a:defRPr/>
            </a:pPr>
            <a:r>
              <a:rPr lang="tr-TR" sz="3200" dirty="0" smtClean="0">
                <a:latin typeface="Times New Roman" panose="02020603050405020304" pitchFamily="18" charset="0"/>
                <a:cs typeface="Times New Roman" panose="02020603050405020304" pitchFamily="18" charset="0"/>
              </a:rPr>
              <a:t>	Pankreas </a:t>
            </a:r>
            <a:r>
              <a:rPr lang="tr-TR" sz="3200" dirty="0">
                <a:latin typeface="Times New Roman" panose="02020603050405020304" pitchFamily="18" charset="0"/>
                <a:cs typeface="Times New Roman" panose="02020603050405020304" pitchFamily="18" charset="0"/>
              </a:rPr>
              <a:t>Bezi nişasta, yağ ve proteinlerin sindiriminde rol oynayan beş güçlü enzimi kapsayan pankreas suyunu salgılar. </a:t>
            </a:r>
          </a:p>
          <a:p>
            <a:pPr marL="0" indent="0" algn="just">
              <a:buClr>
                <a:schemeClr val="tx1"/>
              </a:buClr>
              <a:buNone/>
              <a:defRPr/>
            </a:pPr>
            <a:r>
              <a:rPr lang="tr-TR" sz="3200" dirty="0">
                <a:latin typeface="Times New Roman" panose="02020603050405020304" pitchFamily="18" charset="0"/>
                <a:cs typeface="Times New Roman" panose="02020603050405020304" pitchFamily="18" charset="0"/>
              </a:rPr>
              <a:t>Karaciğer ise safra asitlerini ihtiva eden ve yağların sindiriminde rol oynayan safrayı salgılar.</a:t>
            </a:r>
          </a:p>
          <a:p>
            <a:pPr marL="0" indent="0" algn="just">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0246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p:nvPr/>
        </p:nvPicPr>
        <p:blipFill rotWithShape="1">
          <a:blip r:embed="rId2" cstate="print"/>
          <a:srcRect l="29597" t="29704" r="28899" b="15589"/>
          <a:stretch/>
        </p:blipFill>
        <p:spPr bwMode="auto">
          <a:xfrm>
            <a:off x="0" y="0"/>
            <a:ext cx="9144000" cy="6858000"/>
          </a:xfrm>
          <a:prstGeom prst="rect">
            <a:avLst/>
          </a:prstGeom>
          <a:ln>
            <a:noFill/>
          </a:ln>
          <a:extLst>
            <a:ext uri="{53640926-AAD7-44D8-BBD7-CCE9431645EC}">
              <a14:shadowObscured xmlns="" xmlns:a14="http://schemas.microsoft.com/office/drawing/2010/main"/>
            </a:ext>
          </a:extLst>
        </p:spPr>
      </p:pic>
      <p:sp>
        <p:nvSpPr>
          <p:cNvPr id="5" name="Metin kutusu 4"/>
          <p:cNvSpPr txBox="1"/>
          <p:nvPr/>
        </p:nvSpPr>
        <p:spPr>
          <a:xfrm>
            <a:off x="251520" y="332656"/>
            <a:ext cx="3528392" cy="584775"/>
          </a:xfrm>
          <a:prstGeom prst="rect">
            <a:avLst/>
          </a:prstGeom>
          <a:noFill/>
        </p:spPr>
        <p:txBody>
          <a:bodyPr wrap="square" rtlCol="0">
            <a:spAutoFit/>
          </a:bodyPr>
          <a:lstStyle/>
          <a:p>
            <a:r>
              <a:rPr lang="tr-TR" sz="3200" b="1" dirty="0" smtClean="0"/>
              <a:t>Boşaltım Sistemi</a:t>
            </a:r>
            <a:endParaRPr lang="tr-TR" sz="3200" b="1" dirty="0"/>
          </a:p>
        </p:txBody>
      </p:sp>
    </p:spTree>
    <p:extLst>
      <p:ext uri="{BB962C8B-B14F-4D97-AF65-F5344CB8AC3E}">
        <p14:creationId xmlns="" xmlns:p14="http://schemas.microsoft.com/office/powerpoint/2010/main" val="370919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568952" cy="5688632"/>
          </a:xfrm>
        </p:spPr>
        <p:txBody>
          <a:bodyPr>
            <a:normAutofit/>
          </a:bodyPr>
          <a:lstStyle/>
          <a:p>
            <a:pPr marL="0" indent="0" algn="just">
              <a:buNone/>
            </a:pPr>
            <a:r>
              <a:rPr lang="tr-TR" sz="3200" dirty="0" smtClean="0">
                <a:latin typeface="Times New Roman" panose="02020603050405020304" pitchFamily="18" charset="0"/>
                <a:cs typeface="Times New Roman" panose="02020603050405020304" pitchFamily="18" charset="0"/>
              </a:rPr>
              <a:t>	Vücutta</a:t>
            </a:r>
            <a:r>
              <a:rPr lang="tr-TR" sz="3200" dirty="0">
                <a:latin typeface="Times New Roman" panose="02020603050405020304" pitchFamily="18" charset="0"/>
                <a:cs typeface="Times New Roman" panose="02020603050405020304" pitchFamily="18" charset="0"/>
              </a:rPr>
              <a:t>, metabolizma sonucu oluşan artık ürünlerin atılmasını sağlayan boşaltım sistemi, sindirim sistemi ile yakından ilişkilidir. Su ve </a:t>
            </a:r>
            <a:r>
              <a:rPr lang="tr-TR" sz="3200" dirty="0" err="1">
                <a:latin typeface="Times New Roman" panose="02020603050405020304" pitchFamily="18" charset="0"/>
                <a:cs typeface="Times New Roman" panose="02020603050405020304" pitchFamily="18" charset="0"/>
              </a:rPr>
              <a:t>metabolik</a:t>
            </a:r>
            <a:r>
              <a:rPr lang="tr-TR" sz="3200" dirty="0">
                <a:latin typeface="Times New Roman" panose="02020603050405020304" pitchFamily="18" charset="0"/>
                <a:cs typeface="Times New Roman" panose="02020603050405020304" pitchFamily="18" charset="0"/>
              </a:rPr>
              <a:t> artıkların boşaltımı büyük ölçüde böbreklerle olur. </a:t>
            </a:r>
            <a:endParaRPr lang="tr-TR" sz="3200" dirty="0" smtClean="0">
              <a:latin typeface="Times New Roman" panose="02020603050405020304" pitchFamily="18" charset="0"/>
              <a:cs typeface="Times New Roman" panose="02020603050405020304" pitchFamily="18" charset="0"/>
            </a:endParaRPr>
          </a:p>
          <a:p>
            <a:pPr marL="0" indent="0" algn="just">
              <a:buNone/>
            </a:pPr>
            <a:r>
              <a:rPr lang="tr-TR" sz="3200" dirty="0" smtClean="0">
                <a:latin typeface="Times New Roman" panose="02020603050405020304" pitchFamily="18" charset="0"/>
                <a:cs typeface="Times New Roman" panose="02020603050405020304" pitchFamily="18" charset="0"/>
              </a:rPr>
              <a:t>	Kanatlılarda </a:t>
            </a:r>
            <a:r>
              <a:rPr lang="tr-TR" sz="3200" dirty="0">
                <a:latin typeface="Times New Roman" panose="02020603050405020304" pitchFamily="18" charset="0"/>
                <a:cs typeface="Times New Roman" panose="02020603050405020304" pitchFamily="18" charset="0"/>
              </a:rPr>
              <a:t>boşaltım sistemi, bir çift böbrek ve her böbrekten çıkan idrarı </a:t>
            </a:r>
            <a:r>
              <a:rPr lang="tr-TR" sz="3200" dirty="0" err="1">
                <a:latin typeface="Times New Roman" panose="02020603050405020304" pitchFamily="18" charset="0"/>
                <a:cs typeface="Times New Roman" panose="02020603050405020304" pitchFamily="18" charset="0"/>
              </a:rPr>
              <a:t>kloaka</a:t>
            </a:r>
            <a:r>
              <a:rPr lang="tr-TR" sz="3200" dirty="0">
                <a:latin typeface="Times New Roman" panose="02020603050405020304" pitchFamily="18" charset="0"/>
                <a:cs typeface="Times New Roman" panose="02020603050405020304" pitchFamily="18" charset="0"/>
              </a:rPr>
              <a:t> taşıyan </a:t>
            </a:r>
            <a:r>
              <a:rPr lang="tr-TR" sz="3200" dirty="0" err="1">
                <a:latin typeface="Times New Roman" panose="02020603050405020304" pitchFamily="18" charset="0"/>
                <a:cs typeface="Times New Roman" panose="02020603050405020304" pitchFamily="18" charset="0"/>
              </a:rPr>
              <a:t>üreterlerden</a:t>
            </a:r>
            <a:r>
              <a:rPr lang="tr-TR" sz="3200" dirty="0">
                <a:latin typeface="Times New Roman" panose="02020603050405020304" pitchFamily="18" charset="0"/>
                <a:cs typeface="Times New Roman" panose="02020603050405020304" pitchFamily="18" charset="0"/>
              </a:rPr>
              <a:t> ibarettir. Kanatlılarda böbrekler </a:t>
            </a:r>
            <a:r>
              <a:rPr lang="tr-TR" sz="3200" dirty="0" err="1">
                <a:latin typeface="Times New Roman" panose="02020603050405020304" pitchFamily="18" charset="0"/>
                <a:cs typeface="Times New Roman" panose="02020603050405020304" pitchFamily="18" charset="0"/>
              </a:rPr>
              <a:t>nisbi</a:t>
            </a:r>
            <a:r>
              <a:rPr lang="tr-TR" sz="3200" dirty="0">
                <a:latin typeface="Times New Roman" panose="02020603050405020304" pitchFamily="18" charset="0"/>
                <a:cs typeface="Times New Roman" panose="02020603050405020304" pitchFamily="18" charset="0"/>
              </a:rPr>
              <a:t> olarak büyük, uzamış. karın boşluğunun üstünde, yumurtalığın alt kısmında ve sırta yapışık olarak bulunur. </a:t>
            </a:r>
          </a:p>
          <a:p>
            <a:pPr marL="0" indent="0" algn="just">
              <a:buNone/>
            </a:pPr>
            <a:endParaRPr lang="tr-TR" sz="3200" dirty="0">
              <a:latin typeface="Times New Roman" panose="02020603050405020304" pitchFamily="18" charset="0"/>
              <a:cs typeface="Times New Roman" panose="02020603050405020304" pitchFamily="18" charset="0"/>
            </a:endParaRPr>
          </a:p>
          <a:p>
            <a:pPr marL="0" indent="0" algn="just">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2320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8229600" cy="4824536"/>
          </a:xfrm>
        </p:spPr>
        <p:txBody>
          <a:bodyPr>
            <a:normAutofit/>
          </a:bodyPr>
          <a:lstStyle/>
          <a:p>
            <a:pPr marL="0" indent="0" algn="just">
              <a:lnSpc>
                <a:spcPct val="150000"/>
              </a:lnSpc>
              <a:buNone/>
              <a:defRPr/>
            </a:pPr>
            <a:r>
              <a:rPr lang="tr-TR" sz="3200" dirty="0" smtClean="0">
                <a:latin typeface="Times New Roman" panose="02020603050405020304" pitchFamily="18" charset="0"/>
                <a:cs typeface="Times New Roman" panose="02020603050405020304" pitchFamily="18" charset="0"/>
              </a:rPr>
              <a:t>	Böbrekler </a:t>
            </a:r>
            <a:r>
              <a:rPr lang="tr-TR" sz="3200" dirty="0">
                <a:latin typeface="Times New Roman" panose="02020603050405020304" pitchFamily="18" charset="0"/>
                <a:cs typeface="Times New Roman" panose="02020603050405020304" pitchFamily="18" charset="0"/>
              </a:rPr>
              <a:t>vücudun asit-baz dengesinin düzenlenmesinde ve vücut sıvısındaki </a:t>
            </a:r>
            <a:r>
              <a:rPr lang="tr-TR" sz="3200" dirty="0" err="1">
                <a:latin typeface="Times New Roman" panose="02020603050405020304" pitchFamily="18" charset="0"/>
                <a:cs typeface="Times New Roman" panose="02020603050405020304" pitchFamily="18" charset="0"/>
              </a:rPr>
              <a:t>ozmotik</a:t>
            </a:r>
            <a:r>
              <a:rPr lang="tr-TR" sz="3200" dirty="0">
                <a:latin typeface="Times New Roman" panose="02020603050405020304" pitchFamily="18" charset="0"/>
                <a:cs typeface="Times New Roman" panose="02020603050405020304" pitchFamily="18" charset="0"/>
              </a:rPr>
              <a:t> dengenin devam ettirilmesinde önemli rol </a:t>
            </a:r>
            <a:r>
              <a:rPr lang="tr-TR" sz="3200" dirty="0" smtClean="0">
                <a:latin typeface="Times New Roman" panose="02020603050405020304" pitchFamily="18" charset="0"/>
                <a:cs typeface="Times New Roman" panose="02020603050405020304" pitchFamily="18" charset="0"/>
              </a:rPr>
              <a:t>oynamaktadırlar. </a:t>
            </a:r>
            <a:r>
              <a:rPr lang="tr-TR" sz="3200" i="1" dirty="0" smtClean="0">
                <a:latin typeface="Times New Roman" panose="02020603050405020304" pitchFamily="18" charset="0"/>
                <a:cs typeface="Times New Roman" panose="02020603050405020304" pitchFamily="18" charset="0"/>
              </a:rPr>
              <a:t>Kanatlılarda </a:t>
            </a:r>
            <a:r>
              <a:rPr lang="tr-TR" sz="3200" i="1" dirty="0">
                <a:latin typeface="Times New Roman" panose="02020603050405020304" pitchFamily="18" charset="0"/>
                <a:cs typeface="Times New Roman" panose="02020603050405020304" pitchFamily="18" charset="0"/>
              </a:rPr>
              <a:t>idrar kesesi bulunmaz.</a:t>
            </a:r>
            <a:r>
              <a:rPr lang="tr-TR" sz="3200" dirty="0">
                <a:latin typeface="Times New Roman" panose="02020603050405020304" pitchFamily="18" charset="0"/>
                <a:cs typeface="Times New Roman" panose="02020603050405020304" pitchFamily="18" charset="0"/>
              </a:rPr>
              <a:t> Bu nedenle memelilerdeki gibi idrar sıvı olarak dışarı </a:t>
            </a:r>
            <a:r>
              <a:rPr lang="tr-TR" sz="3200" dirty="0" smtClean="0">
                <a:latin typeface="Times New Roman" panose="02020603050405020304" pitchFamily="18" charset="0"/>
                <a:cs typeface="Times New Roman" panose="02020603050405020304" pitchFamily="18" charset="0"/>
              </a:rPr>
              <a:t>atılamamaktadır</a:t>
            </a:r>
            <a:r>
              <a:rPr lang="tr-TR" sz="3200" dirty="0">
                <a:latin typeface="Times New Roman" panose="02020603050405020304" pitchFamily="18" charset="0"/>
                <a:cs typeface="Times New Roman" panose="02020603050405020304" pitchFamily="18" charset="0"/>
              </a:rPr>
              <a:t>. </a:t>
            </a:r>
          </a:p>
          <a:p>
            <a:pPr marL="0" indent="0">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6257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568952" cy="5760640"/>
          </a:xfrm>
        </p:spPr>
        <p:txBody>
          <a:bodyPr>
            <a:normAutofit/>
          </a:bodyPr>
          <a:lstStyle/>
          <a:p>
            <a:pPr marL="0" indent="0" algn="ctr">
              <a:lnSpc>
                <a:spcPct val="150000"/>
              </a:lnSpc>
              <a:buNone/>
            </a:pPr>
            <a:endParaRPr lang="tr-TR" sz="3200" b="1" dirty="0" smtClean="0">
              <a:solidFill>
                <a:schemeClr val="accent2"/>
              </a:solidFill>
              <a:latin typeface="Times New Roman" panose="02020603050405020304" pitchFamily="18" charset="0"/>
              <a:cs typeface="Times New Roman" panose="02020603050405020304" pitchFamily="18" charset="0"/>
            </a:endParaRPr>
          </a:p>
          <a:p>
            <a:pPr marL="0" indent="0" algn="ctr">
              <a:lnSpc>
                <a:spcPct val="150000"/>
              </a:lnSpc>
              <a:buNone/>
            </a:pPr>
            <a:r>
              <a:rPr lang="tr-TR" sz="3200" b="1" dirty="0" smtClean="0">
                <a:latin typeface="Times New Roman" panose="02020603050405020304" pitchFamily="18" charset="0"/>
                <a:cs typeface="Times New Roman" panose="02020603050405020304" pitchFamily="18" charset="0"/>
              </a:rPr>
              <a:t>Solunum Sistemi</a:t>
            </a:r>
          </a:p>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Tavuklarda </a:t>
            </a:r>
            <a:r>
              <a:rPr lang="tr-TR" sz="3200" dirty="0">
                <a:latin typeface="Times New Roman" panose="02020603050405020304" pitchFamily="18" charset="0"/>
                <a:cs typeface="Times New Roman" panose="02020603050405020304" pitchFamily="18" charset="0"/>
              </a:rPr>
              <a:t>solunum sistemi; burun delikleri, burun </a:t>
            </a:r>
            <a:r>
              <a:rPr lang="tr-TR" sz="3200" dirty="0" smtClean="0">
                <a:latin typeface="Times New Roman" panose="02020603050405020304" pitchFamily="18" charset="0"/>
                <a:cs typeface="Times New Roman" panose="02020603050405020304" pitchFamily="18" charset="0"/>
              </a:rPr>
              <a:t>boşlukları, </a:t>
            </a:r>
            <a:r>
              <a:rPr lang="nb-NO" sz="3200" dirty="0" smtClean="0">
                <a:latin typeface="Times New Roman" panose="02020603050405020304" pitchFamily="18" charset="0"/>
                <a:cs typeface="Times New Roman" panose="02020603050405020304" pitchFamily="18" charset="0"/>
              </a:rPr>
              <a:t>g</a:t>
            </a:r>
            <a:r>
              <a:rPr lang="tr-TR" sz="3200" dirty="0" smtClean="0">
                <a:latin typeface="Times New Roman" panose="02020603050405020304" pitchFamily="18" charset="0"/>
                <a:cs typeface="Times New Roman" panose="02020603050405020304" pitchFamily="18" charset="0"/>
              </a:rPr>
              <a:t>ı</a:t>
            </a:r>
            <a:r>
              <a:rPr lang="nb-NO" sz="3200" dirty="0" smtClean="0">
                <a:latin typeface="Times New Roman" panose="02020603050405020304" pitchFamily="18" charset="0"/>
                <a:cs typeface="Times New Roman" panose="02020603050405020304" pitchFamily="18" charset="0"/>
              </a:rPr>
              <a:t>rtlak</a:t>
            </a:r>
            <a:r>
              <a:rPr lang="nb-NO" sz="3200" dirty="0">
                <a:latin typeface="Times New Roman" panose="02020603050405020304" pitchFamily="18" charset="0"/>
                <a:cs typeface="Times New Roman" panose="02020603050405020304" pitchFamily="18" charset="0"/>
              </a:rPr>
              <a:t>, nefes borusu, ses kutusu, </a:t>
            </a:r>
            <a:r>
              <a:rPr lang="nb-NO" sz="3200" dirty="0" smtClean="0">
                <a:latin typeface="Times New Roman" panose="02020603050405020304" pitchFamily="18" charset="0"/>
                <a:cs typeface="Times New Roman" panose="02020603050405020304" pitchFamily="18" charset="0"/>
              </a:rPr>
              <a:t>bron</a:t>
            </a:r>
            <a:r>
              <a:rPr lang="tr-TR" sz="3200" dirty="0" smtClean="0">
                <a:latin typeface="Times New Roman" panose="02020603050405020304" pitchFamily="18" charset="0"/>
                <a:cs typeface="Times New Roman" panose="02020603050405020304" pitchFamily="18" charset="0"/>
              </a:rPr>
              <a:t>ş</a:t>
            </a:r>
            <a:r>
              <a:rPr lang="nb-NO" sz="3200" dirty="0" smtClean="0">
                <a:latin typeface="Times New Roman" panose="02020603050405020304" pitchFamily="18" charset="0"/>
                <a:cs typeface="Times New Roman" panose="02020603050405020304" pitchFamily="18" charset="0"/>
              </a:rPr>
              <a:t>lar</a:t>
            </a:r>
            <a:r>
              <a:rPr lang="nb-NO" sz="3200" dirty="0">
                <a:latin typeface="Times New Roman" panose="02020603050405020304" pitchFamily="18" charset="0"/>
                <a:cs typeface="Times New Roman" panose="02020603050405020304" pitchFamily="18" charset="0"/>
              </a:rPr>
              <a:t>, </a:t>
            </a:r>
            <a:r>
              <a:rPr lang="nb-NO" sz="3200" dirty="0" smtClean="0">
                <a:latin typeface="Times New Roman" panose="02020603050405020304" pitchFamily="18" charset="0"/>
                <a:cs typeface="Times New Roman" panose="02020603050405020304" pitchFamily="18" charset="0"/>
              </a:rPr>
              <a:t>akci</a:t>
            </a:r>
            <a:r>
              <a:rPr lang="tr-TR" sz="3200" dirty="0" smtClean="0">
                <a:latin typeface="Times New Roman" panose="02020603050405020304" pitchFamily="18" charset="0"/>
                <a:cs typeface="Times New Roman" panose="02020603050405020304" pitchFamily="18" charset="0"/>
              </a:rPr>
              <a:t>ğ</a:t>
            </a:r>
            <a:r>
              <a:rPr lang="nb-NO" sz="3200" dirty="0" smtClean="0">
                <a:latin typeface="Times New Roman" panose="02020603050405020304" pitchFamily="18" charset="0"/>
                <a:cs typeface="Times New Roman" panose="02020603050405020304" pitchFamily="18" charset="0"/>
              </a:rPr>
              <a:t>erler</a:t>
            </a:r>
            <a:r>
              <a:rPr lang="nb-NO" sz="3200" dirty="0">
                <a:latin typeface="Times New Roman" panose="02020603050405020304" pitchFamily="18" charset="0"/>
                <a:cs typeface="Times New Roman" panose="02020603050405020304" pitchFamily="18" charset="0"/>
              </a:rPr>
              <a:t>, hava keseleri </a:t>
            </a:r>
            <a:r>
              <a:rPr lang="nb-NO" sz="3200" dirty="0" smtClean="0">
                <a:latin typeface="Times New Roman" panose="02020603050405020304" pitchFamily="18" charset="0"/>
                <a:cs typeface="Times New Roman" panose="02020603050405020304" pitchFamily="18" charset="0"/>
              </a:rPr>
              <a:t>ve</a:t>
            </a:r>
            <a:r>
              <a:rPr lang="tr-TR" sz="3200" dirty="0" smtClean="0">
                <a:latin typeface="Times New Roman" panose="02020603050405020304" pitchFamily="18" charset="0"/>
                <a:cs typeface="Times New Roman" panose="02020603050405020304" pitchFamily="18" charset="0"/>
              </a:rPr>
              <a:t> içi </a:t>
            </a:r>
            <a:r>
              <a:rPr lang="tr-TR" sz="3200" dirty="0">
                <a:latin typeface="Times New Roman" panose="02020603050405020304" pitchFamily="18" charset="0"/>
                <a:cs typeface="Times New Roman" panose="02020603050405020304" pitchFamily="18" charset="0"/>
              </a:rPr>
              <a:t>hava dolu </a:t>
            </a:r>
            <a:r>
              <a:rPr lang="tr-TR" sz="3200" dirty="0" smtClean="0">
                <a:latin typeface="Times New Roman" panose="02020603050405020304" pitchFamily="18" charset="0"/>
                <a:cs typeface="Times New Roman" panose="02020603050405020304" pitchFamily="18" charset="0"/>
              </a:rPr>
              <a:t>bazı </a:t>
            </a:r>
            <a:r>
              <a:rPr lang="tr-TR" sz="3200" dirty="0">
                <a:latin typeface="Times New Roman" panose="02020603050405020304" pitchFamily="18" charset="0"/>
                <a:cs typeface="Times New Roman" panose="02020603050405020304" pitchFamily="18" charset="0"/>
              </a:rPr>
              <a:t>kemiklerden </a:t>
            </a:r>
            <a:r>
              <a:rPr lang="tr-TR" sz="3200" dirty="0" smtClean="0">
                <a:latin typeface="Times New Roman" panose="02020603050405020304" pitchFamily="18" charset="0"/>
                <a:cs typeface="Times New Roman" panose="02020603050405020304" pitchFamily="18" charset="0"/>
              </a:rPr>
              <a:t>oluşur</a:t>
            </a:r>
            <a:r>
              <a:rPr lang="tr-TR" sz="3200" dirty="0">
                <a:latin typeface="Times New Roman" panose="02020603050405020304" pitchFamily="18" charset="0"/>
                <a:cs typeface="Times New Roman" panose="02020603050405020304" pitchFamily="18" charset="0"/>
              </a:rPr>
              <a:t>. </a:t>
            </a:r>
            <a:endParaRPr lang="tr-TR"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0767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568952" cy="5544616"/>
          </a:xfrm>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Kanatlılarda </a:t>
            </a:r>
            <a:r>
              <a:rPr lang="tr-TR" sz="3200" dirty="0">
                <a:latin typeface="Times New Roman" panose="02020603050405020304" pitchFamily="18" charset="0"/>
                <a:cs typeface="Times New Roman" panose="02020603050405020304" pitchFamily="18" charset="0"/>
              </a:rPr>
              <a:t>solunum sisteminin fonksiyonu sadece kandaki oksijen ve karbondioksit değişimi olmayıp aynı zamanda hava keseleri yoluyla akciğerlerin buharlaşma yüzeyini artırarak daha fazla suyun buharlaşmasını sağlamaktır. Böylece vücuttan fazla ısının atılması temin edilir.</a:t>
            </a:r>
          </a:p>
        </p:txBody>
      </p:sp>
    </p:spTree>
    <p:extLst>
      <p:ext uri="{BB962C8B-B14F-4D97-AF65-F5344CB8AC3E}">
        <p14:creationId xmlns="" xmlns:p14="http://schemas.microsoft.com/office/powerpoint/2010/main" val="421847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2"/>
            <a:ext cx="8712968" cy="6120680"/>
          </a:xfrm>
        </p:spPr>
        <p:txBody>
          <a:bodyPr>
            <a:noAutofit/>
          </a:bodyPr>
          <a:lstStyle/>
          <a:p>
            <a:pPr marL="0" indent="0" algn="ctr">
              <a:lnSpc>
                <a:spcPct val="150000"/>
              </a:lnSpc>
              <a:buNone/>
            </a:pPr>
            <a:r>
              <a:rPr lang="tr-TR" sz="2800" b="1" dirty="0">
                <a:latin typeface="Times New Roman" panose="02020603050405020304" pitchFamily="18" charset="0"/>
                <a:cs typeface="Times New Roman" panose="02020603050405020304" pitchFamily="18" charset="0"/>
              </a:rPr>
              <a:t>Dolaşım Sistemi</a:t>
            </a:r>
          </a:p>
          <a:p>
            <a:pPr marL="0" indent="0" algn="just">
              <a:lnSpc>
                <a:spcPct val="150000"/>
              </a:lnSpc>
              <a:buNone/>
            </a:pPr>
            <a:r>
              <a:rPr lang="tr-TR" sz="2800" dirty="0">
                <a:latin typeface="Times New Roman" panose="02020603050405020304" pitchFamily="18" charset="0"/>
                <a:cs typeface="Times New Roman" panose="02020603050405020304" pitchFamily="18" charset="0"/>
              </a:rPr>
              <a:t>	Dolaşım sistemi, kan, kalp, </a:t>
            </a:r>
            <a:r>
              <a:rPr lang="tr-TR" sz="2800" dirty="0" smtClean="0">
                <a:latin typeface="Times New Roman" panose="02020603050405020304" pitchFamily="18" charset="0"/>
                <a:cs typeface="Times New Roman" panose="02020603050405020304" pitchFamily="18" charset="0"/>
              </a:rPr>
              <a:t>atar ve toplar </a:t>
            </a:r>
            <a:r>
              <a:rPr lang="tr-TR" sz="2800" dirty="0">
                <a:latin typeface="Times New Roman" panose="02020603050405020304" pitchFamily="18" charset="0"/>
                <a:cs typeface="Times New Roman" panose="02020603050405020304" pitchFamily="18" charset="0"/>
              </a:rPr>
              <a:t>damarlar  ve </a:t>
            </a:r>
            <a:r>
              <a:rPr lang="tr-TR" sz="2800" dirty="0" err="1">
                <a:latin typeface="Times New Roman" panose="02020603050405020304" pitchFamily="18" charset="0"/>
                <a:cs typeface="Times New Roman" panose="02020603050405020304" pitchFamily="18" charset="0"/>
              </a:rPr>
              <a:t>kapilerler</a:t>
            </a:r>
            <a:r>
              <a:rPr lang="tr-TR" sz="2800" dirty="0">
                <a:latin typeface="Times New Roman" panose="02020603050405020304" pitchFamily="18" charset="0"/>
                <a:cs typeface="Times New Roman" panose="02020603050405020304" pitchFamily="18" charset="0"/>
              </a:rPr>
              <a:t> gibi beş ana bölüm altında incelenir. Ayrıca karın boşluğunda ve taşlığın yakınında bulunan dalakta alyuvarlar ve akyuvarların yapılabildiği ve alyuvarlar için bir rezerv olarak rol oynayabildiğinden kan dolaşım sistemi ile ilgilidir. Kan miktarı 1-2 haftalık civcivlerde vücut ağırlığının %8'ini oluştururken, bu oran ergin tavuklarda %6 kadardır</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Kanın %75i su ve %25i kuru maddedir. </a:t>
            </a:r>
          </a:p>
          <a:p>
            <a:pPr marL="0" indent="0">
              <a:lnSpc>
                <a:spcPct val="150000"/>
              </a:lnSpc>
              <a:buNone/>
            </a:pPr>
            <a:endParaRPr lang="tr-TR" sz="2800" dirty="0"/>
          </a:p>
        </p:txBody>
      </p:sp>
    </p:spTree>
    <p:extLst>
      <p:ext uri="{BB962C8B-B14F-4D97-AF65-F5344CB8AC3E}">
        <p14:creationId xmlns="" xmlns:p14="http://schemas.microsoft.com/office/powerpoint/2010/main" val="33622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8640960" cy="5616624"/>
          </a:xfrm>
        </p:spPr>
        <p:txBody>
          <a:bodyPr>
            <a:normAutofit/>
          </a:bodyPr>
          <a:lstStyle/>
          <a:p>
            <a:pPr marL="0" indent="0" algn="just">
              <a:lnSpc>
                <a:spcPct val="150000"/>
              </a:lnSpc>
              <a:buNone/>
              <a:defRPr/>
            </a:pPr>
            <a:r>
              <a:rPr lang="tr-TR" sz="3200" dirty="0" smtClean="0">
                <a:latin typeface="Times New Roman" panose="02020603050405020304" pitchFamily="18" charset="0"/>
                <a:cs typeface="Times New Roman" panose="02020603050405020304" pitchFamily="18" charset="0"/>
              </a:rPr>
              <a:t>	Kanatlılarda </a:t>
            </a:r>
            <a:r>
              <a:rPr lang="tr-TR" sz="3200" dirty="0">
                <a:latin typeface="Times New Roman" panose="02020603050405020304" pitchFamily="18" charset="0"/>
                <a:cs typeface="Times New Roman" panose="02020603050405020304" pitchFamily="18" charset="0"/>
              </a:rPr>
              <a:t>kalp, yüksek derecedeki solunum ihtiyacı ile yakından ilişkilidir. Kalp, kanatlılarda memelilere nazaran oransal olarak daha büyüktür. </a:t>
            </a:r>
          </a:p>
          <a:p>
            <a:pPr marL="0" indent="0" algn="just">
              <a:lnSpc>
                <a:spcPct val="150000"/>
              </a:lnSpc>
              <a:buNone/>
              <a:defRPr/>
            </a:pPr>
            <a:r>
              <a:rPr lang="tr-TR" sz="3200" dirty="0" smtClean="0">
                <a:latin typeface="Times New Roman" panose="02020603050405020304" pitchFamily="18" charset="0"/>
                <a:cs typeface="Times New Roman" panose="02020603050405020304" pitchFamily="18" charset="0"/>
              </a:rPr>
              <a:t>	Kalp </a:t>
            </a:r>
            <a:r>
              <a:rPr lang="tr-TR" sz="3200" dirty="0">
                <a:latin typeface="Times New Roman" panose="02020603050405020304" pitchFamily="18" charset="0"/>
                <a:cs typeface="Times New Roman" panose="02020603050405020304" pitchFamily="18" charset="0"/>
              </a:rPr>
              <a:t>atışları da diğer hayvanlara göre daha yüksektir ve birim zamanda pompalanan kan fazladır. </a:t>
            </a:r>
            <a:r>
              <a:rPr lang="tr-TR" sz="3200" dirty="0" smtClean="0">
                <a:latin typeface="Times New Roman" panose="02020603050405020304" pitchFamily="18" charset="0"/>
                <a:cs typeface="Times New Roman" panose="02020603050405020304" pitchFamily="18" charset="0"/>
              </a:rPr>
              <a:t>Civcivlerde kalp </a:t>
            </a:r>
            <a:r>
              <a:rPr lang="tr-TR" sz="3200" dirty="0">
                <a:latin typeface="Times New Roman" panose="02020603050405020304" pitchFamily="18" charset="0"/>
                <a:cs typeface="Times New Roman" panose="02020603050405020304" pitchFamily="18" charset="0"/>
              </a:rPr>
              <a:t>atış hızı dakikada 400-500 iken tavuklarda 250-300 kadardır. </a:t>
            </a:r>
          </a:p>
          <a:p>
            <a:pPr marL="0" indent="0" algn="just">
              <a:lnSpc>
                <a:spcPct val="150000"/>
              </a:lnSpc>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5771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92696"/>
            <a:ext cx="8640960" cy="5688632"/>
          </a:xfrm>
        </p:spPr>
        <p:txBody>
          <a:bodyPr>
            <a:noAutofit/>
          </a:bodyPr>
          <a:lstStyle/>
          <a:p>
            <a:pPr marL="0" indent="0" algn="just">
              <a:lnSpc>
                <a:spcPct val="150000"/>
              </a:lnSpc>
              <a:buNone/>
              <a:defRPr/>
            </a:pPr>
            <a:r>
              <a:rPr lang="tr-TR" sz="3200" dirty="0" smtClean="0">
                <a:latin typeface="Times New Roman" panose="02020603050405020304" pitchFamily="18" charset="0"/>
                <a:cs typeface="Times New Roman" panose="02020603050405020304" pitchFamily="18" charset="0"/>
              </a:rPr>
              <a:t>	Tavuklar </a:t>
            </a:r>
            <a:r>
              <a:rPr lang="tr-TR" sz="3200" dirty="0">
                <a:latin typeface="Times New Roman" panose="02020603050405020304" pitchFamily="18" charset="0"/>
                <a:cs typeface="Times New Roman" panose="02020603050405020304" pitchFamily="18" charset="0"/>
              </a:rPr>
              <a:t>anatomik yapıları itibarıyla uçmaya elverişli omurgalı hayvanlardır. </a:t>
            </a:r>
          </a:p>
          <a:p>
            <a:pPr marL="0" indent="0" algn="just">
              <a:lnSpc>
                <a:spcPct val="150000"/>
              </a:lnSpc>
              <a:buNone/>
              <a:defRPr/>
            </a:pPr>
            <a:r>
              <a:rPr lang="tr-TR" sz="3200" dirty="0" smtClean="0">
                <a:latin typeface="Times New Roman" panose="02020603050405020304" pitchFamily="18" charset="0"/>
                <a:cs typeface="Times New Roman" panose="02020603050405020304" pitchFamily="18" charset="0"/>
              </a:rPr>
              <a:t>	Sıcak </a:t>
            </a:r>
            <a:r>
              <a:rPr lang="tr-TR" sz="3200" dirty="0">
                <a:latin typeface="Times New Roman" panose="02020603050405020304" pitchFamily="18" charset="0"/>
                <a:cs typeface="Times New Roman" panose="02020603050405020304" pitchFamily="18" charset="0"/>
              </a:rPr>
              <a:t>kanlı, yüksek metabolizma hızına sahiptirler. Kalp atış hızı oldukça yüksektir ve bazen dakikadaki atış sayısı 300’ü geçebilir. </a:t>
            </a:r>
          </a:p>
          <a:p>
            <a:pPr marL="0" indent="0" algn="just">
              <a:lnSpc>
                <a:spcPct val="150000"/>
              </a:lnSpc>
              <a:buNone/>
              <a:defRPr/>
            </a:pPr>
            <a:r>
              <a:rPr lang="tr-TR" sz="3200" dirty="0" smtClean="0">
                <a:latin typeface="Times New Roman" panose="02020603050405020304" pitchFamily="18" charset="0"/>
                <a:cs typeface="Times New Roman" panose="02020603050405020304" pitchFamily="18" charset="0"/>
              </a:rPr>
              <a:t>	Vücut </a:t>
            </a:r>
            <a:r>
              <a:rPr lang="tr-TR" sz="3200" dirty="0">
                <a:latin typeface="Times New Roman" panose="02020603050405020304" pitchFamily="18" charset="0"/>
                <a:cs typeface="Times New Roman" panose="02020603050405020304" pitchFamily="18" charset="0"/>
              </a:rPr>
              <a:t>sıcaklığı oldukça yüksek ve değişkenlik göstererek 40.6-41.7°C’ler arasında seyreder.</a:t>
            </a:r>
          </a:p>
        </p:txBody>
      </p:sp>
    </p:spTree>
    <p:extLst>
      <p:ext uri="{BB962C8B-B14F-4D97-AF65-F5344CB8AC3E}">
        <p14:creationId xmlns="" xmlns:p14="http://schemas.microsoft.com/office/powerpoint/2010/main" val="3610599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548680"/>
            <a:ext cx="8784976" cy="6120680"/>
          </a:xfrm>
        </p:spPr>
        <p:txBody>
          <a:bodyPr>
            <a:noAutofit/>
          </a:bodyPr>
          <a:lstStyle/>
          <a:p>
            <a:pPr marL="0" indent="0" algn="ctr">
              <a:buNone/>
            </a:pPr>
            <a:r>
              <a:rPr lang="tr-TR" sz="3600" b="1" dirty="0" smtClean="0">
                <a:latin typeface="Times New Roman" panose="02020603050405020304" pitchFamily="18" charset="0"/>
                <a:cs typeface="Times New Roman" panose="02020603050405020304" pitchFamily="18" charset="0"/>
              </a:rPr>
              <a:t>Sinir Sistemi</a:t>
            </a:r>
          </a:p>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Sinir </a:t>
            </a:r>
            <a:r>
              <a:rPr lang="tr-TR" sz="3200" dirty="0">
                <a:latin typeface="Times New Roman" panose="02020603050405020304" pitchFamily="18" charset="0"/>
                <a:cs typeface="Times New Roman" panose="02020603050405020304" pitchFamily="18" charset="0"/>
              </a:rPr>
              <a:t>sistemi vücut </a:t>
            </a:r>
            <a:r>
              <a:rPr lang="tr-TR" sz="3200" dirty="0" smtClean="0">
                <a:latin typeface="Times New Roman" panose="02020603050405020304" pitchFamily="18" charset="0"/>
                <a:cs typeface="Times New Roman" panose="02020603050405020304" pitchFamily="18" charset="0"/>
              </a:rPr>
              <a:t>fonksiyonlarını </a:t>
            </a:r>
            <a:r>
              <a:rPr lang="tr-TR" sz="3200" dirty="0">
                <a:latin typeface="Times New Roman" panose="02020603050405020304" pitchFamily="18" charset="0"/>
                <a:cs typeface="Times New Roman" panose="02020603050405020304" pitchFamily="18" charset="0"/>
              </a:rPr>
              <a:t>kontrol </a:t>
            </a:r>
            <a:r>
              <a:rPr lang="tr-TR" sz="3200" dirty="0" smtClean="0">
                <a:latin typeface="Times New Roman" panose="02020603050405020304" pitchFamily="18" charset="0"/>
                <a:cs typeface="Times New Roman" panose="02020603050405020304" pitchFamily="18" charset="0"/>
              </a:rPr>
              <a:t>altında </a:t>
            </a:r>
            <a:r>
              <a:rPr lang="tr-TR" sz="3200" dirty="0">
                <a:latin typeface="Times New Roman" panose="02020603050405020304" pitchFamily="18" charset="0"/>
                <a:cs typeface="Times New Roman" panose="02020603050405020304" pitchFamily="18" charset="0"/>
              </a:rPr>
              <a:t>tutan bir </a:t>
            </a:r>
            <a:r>
              <a:rPr lang="tr-TR" sz="3200" dirty="0" smtClean="0">
                <a:latin typeface="Times New Roman" panose="02020603050405020304" pitchFamily="18" charset="0"/>
                <a:cs typeface="Times New Roman" panose="02020603050405020304" pitchFamily="18" charset="0"/>
              </a:rPr>
              <a:t>sistemdir</a:t>
            </a:r>
            <a:r>
              <a:rPr lang="tr-TR" sz="3200" dirty="0">
                <a:latin typeface="Times New Roman" panose="02020603050405020304" pitchFamily="18" charset="0"/>
                <a:cs typeface="Times New Roman" panose="02020603050405020304" pitchFamily="18" charset="0"/>
              </a:rPr>
              <a:t>. Sinir sisteminin </a:t>
            </a:r>
            <a:r>
              <a:rPr lang="tr-TR" sz="3200" dirty="0" smtClean="0">
                <a:latin typeface="Times New Roman" panose="02020603050405020304" pitchFamily="18" charset="0"/>
                <a:cs typeface="Times New Roman" panose="02020603050405020304" pitchFamily="18" charset="0"/>
              </a:rPr>
              <a:t>esası </a:t>
            </a:r>
            <a:r>
              <a:rPr lang="tr-TR" sz="3200" dirty="0">
                <a:latin typeface="Times New Roman" panose="02020603050405020304" pitchFamily="18" charset="0"/>
                <a:cs typeface="Times New Roman" panose="02020603050405020304" pitchFamily="18" charset="0"/>
              </a:rPr>
              <a:t>sinir hücreleri ve </a:t>
            </a:r>
            <a:r>
              <a:rPr lang="tr-TR" sz="3200" dirty="0" smtClean="0">
                <a:latin typeface="Times New Roman" panose="02020603050405020304" pitchFamily="18" charset="0"/>
                <a:cs typeface="Times New Roman" panose="02020603050405020304" pitchFamily="18" charset="0"/>
              </a:rPr>
              <a:t>bunların</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fonksiyonlarına dayanır</a:t>
            </a:r>
            <a:r>
              <a:rPr lang="tr-TR" sz="3200" dirty="0">
                <a:latin typeface="Times New Roman" panose="02020603050405020304" pitchFamily="18" charset="0"/>
                <a:cs typeface="Times New Roman" panose="02020603050405020304" pitchFamily="18" charset="0"/>
              </a:rPr>
              <a:t>. Bu hücreler beyin, omurilik ve vücudun </a:t>
            </a:r>
            <a:r>
              <a:rPr lang="tr-TR" sz="3200" dirty="0" smtClean="0">
                <a:latin typeface="Times New Roman" panose="02020603050405020304" pitchFamily="18" charset="0"/>
                <a:cs typeface="Times New Roman" panose="02020603050405020304" pitchFamily="18" charset="0"/>
              </a:rPr>
              <a:t>değişik</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bölgelerine dağılmış </a:t>
            </a:r>
            <a:r>
              <a:rPr lang="tr-TR" sz="3200" dirty="0">
                <a:latin typeface="Times New Roman" panose="02020603050405020304" pitchFamily="18" charset="0"/>
                <a:cs typeface="Times New Roman" panose="02020603050405020304" pitchFamily="18" charset="0"/>
              </a:rPr>
              <a:t>ve </a:t>
            </a:r>
            <a:r>
              <a:rPr lang="tr-TR" sz="3200" dirty="0" err="1">
                <a:latin typeface="Times New Roman" panose="02020603050405020304" pitchFamily="18" charset="0"/>
                <a:cs typeface="Times New Roman" panose="02020603050405020304" pitchFamily="18" charset="0"/>
              </a:rPr>
              <a:t>ganglia</a:t>
            </a:r>
            <a:r>
              <a:rPr lang="tr-TR" sz="3200" dirty="0">
                <a:latin typeface="Times New Roman" panose="02020603050405020304" pitchFamily="18" charset="0"/>
                <a:cs typeface="Times New Roman" panose="02020603050405020304" pitchFamily="18" charset="0"/>
              </a:rPr>
              <a:t> (sinir </a:t>
            </a:r>
            <a:r>
              <a:rPr lang="tr-TR" sz="3200" dirty="0" smtClean="0">
                <a:latin typeface="Times New Roman" panose="02020603050405020304" pitchFamily="18" charset="0"/>
                <a:cs typeface="Times New Roman" panose="02020603050405020304" pitchFamily="18" charset="0"/>
              </a:rPr>
              <a:t>düğümü</a:t>
            </a:r>
            <a:r>
              <a:rPr lang="tr-TR" sz="3200" dirty="0">
                <a:latin typeface="Times New Roman" panose="02020603050405020304" pitchFamily="18" charset="0"/>
                <a:cs typeface="Times New Roman" panose="02020603050405020304" pitchFamily="18" charset="0"/>
              </a:rPr>
              <a:t>) olarak </a:t>
            </a:r>
            <a:r>
              <a:rPr lang="tr-TR" sz="3200" dirty="0" smtClean="0">
                <a:latin typeface="Times New Roman" panose="02020603050405020304" pitchFamily="18" charset="0"/>
                <a:cs typeface="Times New Roman" panose="02020603050405020304" pitchFamily="18" charset="0"/>
              </a:rPr>
              <a:t>adlandırılan</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sinirlerde </a:t>
            </a:r>
            <a:r>
              <a:rPr lang="tr-TR" sz="3200" dirty="0">
                <a:latin typeface="Times New Roman" panose="02020603050405020304" pitchFamily="18" charset="0"/>
                <a:cs typeface="Times New Roman" panose="02020603050405020304" pitchFamily="18" charset="0"/>
              </a:rPr>
              <a:t>bulunurlar. </a:t>
            </a:r>
          </a:p>
        </p:txBody>
      </p:sp>
    </p:spTree>
    <p:extLst>
      <p:ext uri="{BB962C8B-B14F-4D97-AF65-F5344CB8AC3E}">
        <p14:creationId xmlns="" xmlns:p14="http://schemas.microsoft.com/office/powerpoint/2010/main" val="2748631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424936" cy="5415880"/>
          </a:xfrm>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a:t>
            </a:r>
          </a:p>
          <a:p>
            <a:pPr marL="0" indent="0" algn="just">
              <a:lnSpc>
                <a:spcPct val="150000"/>
              </a:lnSpc>
              <a:buNone/>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Anatomik </a:t>
            </a:r>
            <a:r>
              <a:rPr lang="tr-TR" sz="3200" dirty="0">
                <a:latin typeface="Times New Roman" panose="02020603050405020304" pitchFamily="18" charset="0"/>
                <a:cs typeface="Times New Roman" panose="02020603050405020304" pitchFamily="18" charset="0"/>
              </a:rPr>
              <a:t>yapı olarak sinir sistemi tavuklarda iki gruba ayrılır. Somatik ve otonom sistem adı verilen bu sistemler, vücudun duyusal olan veya olmayan bütün fonksiyonlarını kontrol ederler. </a:t>
            </a:r>
          </a:p>
          <a:p>
            <a:pPr marL="0" indent="0" algn="just">
              <a:buNone/>
            </a:pPr>
            <a:endParaRPr lang="tr-TR" sz="3200" dirty="0"/>
          </a:p>
        </p:txBody>
      </p:sp>
    </p:spTree>
    <p:extLst>
      <p:ext uri="{BB962C8B-B14F-4D97-AF65-F5344CB8AC3E}">
        <p14:creationId xmlns="" xmlns:p14="http://schemas.microsoft.com/office/powerpoint/2010/main" val="1662676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5" t="6478" r="-1" b="1827"/>
          <a:stretch/>
        </p:blipFill>
        <p:spPr bwMode="auto">
          <a:xfrm>
            <a:off x="0" y="-33689"/>
            <a:ext cx="9144000" cy="6891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699792" y="-19834"/>
            <a:ext cx="864096" cy="369332"/>
          </a:xfrm>
          <a:prstGeom prst="rect">
            <a:avLst/>
          </a:prstGeom>
          <a:noFill/>
        </p:spPr>
        <p:txBody>
          <a:bodyPr wrap="square" rtlCol="0">
            <a:spAutoFit/>
          </a:bodyPr>
          <a:lstStyle/>
          <a:p>
            <a:r>
              <a:rPr lang="tr-TR" dirty="0" smtClean="0"/>
              <a:t>Pineal </a:t>
            </a:r>
            <a:endParaRPr lang="tr-TR" dirty="0"/>
          </a:p>
        </p:txBody>
      </p:sp>
      <p:sp>
        <p:nvSpPr>
          <p:cNvPr id="7" name="Metin kutusu 6"/>
          <p:cNvSpPr txBox="1"/>
          <p:nvPr/>
        </p:nvSpPr>
        <p:spPr>
          <a:xfrm>
            <a:off x="2730026" y="315626"/>
            <a:ext cx="1667724" cy="369332"/>
          </a:xfrm>
          <a:prstGeom prst="rect">
            <a:avLst/>
          </a:prstGeom>
          <a:noFill/>
        </p:spPr>
        <p:txBody>
          <a:bodyPr wrap="square" rtlCol="0">
            <a:spAutoFit/>
          </a:bodyPr>
          <a:lstStyle/>
          <a:p>
            <a:r>
              <a:rPr lang="tr-TR" dirty="0" smtClean="0"/>
              <a:t>Hipotalamus  </a:t>
            </a:r>
            <a:endParaRPr lang="tr-TR" dirty="0"/>
          </a:p>
        </p:txBody>
      </p:sp>
      <p:sp>
        <p:nvSpPr>
          <p:cNvPr id="8" name="Metin kutusu 7"/>
          <p:cNvSpPr txBox="1"/>
          <p:nvPr/>
        </p:nvSpPr>
        <p:spPr>
          <a:xfrm>
            <a:off x="2787971" y="672632"/>
            <a:ext cx="1667724" cy="369332"/>
          </a:xfrm>
          <a:prstGeom prst="rect">
            <a:avLst/>
          </a:prstGeom>
          <a:noFill/>
        </p:spPr>
        <p:txBody>
          <a:bodyPr wrap="square" rtlCol="0">
            <a:spAutoFit/>
          </a:bodyPr>
          <a:lstStyle/>
          <a:p>
            <a:r>
              <a:rPr lang="tr-TR" dirty="0" smtClean="0"/>
              <a:t>Hipofiz   </a:t>
            </a:r>
            <a:endParaRPr lang="tr-TR" dirty="0"/>
          </a:p>
        </p:txBody>
      </p:sp>
      <p:sp>
        <p:nvSpPr>
          <p:cNvPr id="9" name="Metin kutusu 8"/>
          <p:cNvSpPr txBox="1"/>
          <p:nvPr/>
        </p:nvSpPr>
        <p:spPr>
          <a:xfrm>
            <a:off x="107504" y="2683939"/>
            <a:ext cx="1008112" cy="369332"/>
          </a:xfrm>
          <a:prstGeom prst="rect">
            <a:avLst/>
          </a:prstGeom>
          <a:noFill/>
        </p:spPr>
        <p:txBody>
          <a:bodyPr wrap="square" rtlCol="0">
            <a:spAutoFit/>
          </a:bodyPr>
          <a:lstStyle/>
          <a:p>
            <a:r>
              <a:rPr lang="tr-TR" dirty="0" smtClean="0"/>
              <a:t>Timus </a:t>
            </a:r>
            <a:endParaRPr lang="tr-TR" dirty="0"/>
          </a:p>
        </p:txBody>
      </p:sp>
      <p:sp>
        <p:nvSpPr>
          <p:cNvPr id="10" name="Metin kutusu 9"/>
          <p:cNvSpPr txBox="1"/>
          <p:nvPr/>
        </p:nvSpPr>
        <p:spPr>
          <a:xfrm>
            <a:off x="2843807" y="1041964"/>
            <a:ext cx="864096" cy="369332"/>
          </a:xfrm>
          <a:prstGeom prst="rect">
            <a:avLst/>
          </a:prstGeom>
          <a:noFill/>
        </p:spPr>
        <p:txBody>
          <a:bodyPr wrap="square" rtlCol="0">
            <a:spAutoFit/>
          </a:bodyPr>
          <a:lstStyle/>
          <a:p>
            <a:r>
              <a:rPr lang="tr-TR" dirty="0" smtClean="0"/>
              <a:t>Throid </a:t>
            </a:r>
            <a:endParaRPr lang="tr-TR" dirty="0"/>
          </a:p>
        </p:txBody>
      </p:sp>
      <p:sp>
        <p:nvSpPr>
          <p:cNvPr id="11" name="Metin kutusu 10"/>
          <p:cNvSpPr txBox="1"/>
          <p:nvPr/>
        </p:nvSpPr>
        <p:spPr>
          <a:xfrm>
            <a:off x="3131840" y="1326219"/>
            <a:ext cx="1440161" cy="369332"/>
          </a:xfrm>
          <a:prstGeom prst="rect">
            <a:avLst/>
          </a:prstGeom>
          <a:noFill/>
        </p:spPr>
        <p:txBody>
          <a:bodyPr wrap="square" rtlCol="0">
            <a:spAutoFit/>
          </a:bodyPr>
          <a:lstStyle/>
          <a:p>
            <a:r>
              <a:rPr lang="tr-TR" dirty="0" smtClean="0"/>
              <a:t>Parathroid  </a:t>
            </a:r>
            <a:endParaRPr lang="tr-TR" dirty="0"/>
          </a:p>
        </p:txBody>
      </p:sp>
      <p:sp>
        <p:nvSpPr>
          <p:cNvPr id="12" name="Metin kutusu 11"/>
          <p:cNvSpPr txBox="1"/>
          <p:nvPr/>
        </p:nvSpPr>
        <p:spPr>
          <a:xfrm>
            <a:off x="3497650" y="1681737"/>
            <a:ext cx="1800200" cy="369332"/>
          </a:xfrm>
          <a:prstGeom prst="rect">
            <a:avLst/>
          </a:prstGeom>
          <a:noFill/>
        </p:spPr>
        <p:txBody>
          <a:bodyPr wrap="square" rtlCol="0">
            <a:spAutoFit/>
          </a:bodyPr>
          <a:lstStyle/>
          <a:p>
            <a:r>
              <a:rPr lang="tr-TR" dirty="0" smtClean="0"/>
              <a:t>Ultimobrinşial  </a:t>
            </a:r>
            <a:endParaRPr lang="tr-TR" dirty="0"/>
          </a:p>
        </p:txBody>
      </p:sp>
      <p:sp>
        <p:nvSpPr>
          <p:cNvPr id="13" name="Metin kutusu 12"/>
          <p:cNvSpPr txBox="1"/>
          <p:nvPr/>
        </p:nvSpPr>
        <p:spPr>
          <a:xfrm>
            <a:off x="4368108" y="2080196"/>
            <a:ext cx="1165772" cy="369332"/>
          </a:xfrm>
          <a:prstGeom prst="rect">
            <a:avLst/>
          </a:prstGeom>
          <a:noFill/>
        </p:spPr>
        <p:txBody>
          <a:bodyPr wrap="square" rtlCol="0">
            <a:spAutoFit/>
          </a:bodyPr>
          <a:lstStyle/>
          <a:p>
            <a:r>
              <a:rPr lang="tr-TR" dirty="0" smtClean="0"/>
              <a:t>Adrenal </a:t>
            </a:r>
            <a:endParaRPr lang="tr-TR" dirty="0"/>
          </a:p>
        </p:txBody>
      </p:sp>
      <p:sp>
        <p:nvSpPr>
          <p:cNvPr id="14" name="Metin kutusu 13"/>
          <p:cNvSpPr txBox="1"/>
          <p:nvPr/>
        </p:nvSpPr>
        <p:spPr>
          <a:xfrm>
            <a:off x="7020272" y="4149080"/>
            <a:ext cx="1656184" cy="369332"/>
          </a:xfrm>
          <a:prstGeom prst="rect">
            <a:avLst/>
          </a:prstGeom>
          <a:noFill/>
        </p:spPr>
        <p:txBody>
          <a:bodyPr wrap="square" rtlCol="0">
            <a:spAutoFit/>
          </a:bodyPr>
          <a:lstStyle/>
          <a:p>
            <a:r>
              <a:rPr lang="tr-TR" dirty="0" smtClean="0"/>
              <a:t>Bursa fabricus </a:t>
            </a:r>
            <a:endParaRPr lang="tr-TR" dirty="0"/>
          </a:p>
        </p:txBody>
      </p:sp>
      <p:sp>
        <p:nvSpPr>
          <p:cNvPr id="15" name="Metin kutusu 14"/>
          <p:cNvSpPr txBox="1"/>
          <p:nvPr/>
        </p:nvSpPr>
        <p:spPr>
          <a:xfrm>
            <a:off x="6344580" y="4705092"/>
            <a:ext cx="1503784" cy="369332"/>
          </a:xfrm>
          <a:prstGeom prst="rect">
            <a:avLst/>
          </a:prstGeom>
          <a:noFill/>
        </p:spPr>
        <p:txBody>
          <a:bodyPr wrap="square" rtlCol="0">
            <a:spAutoFit/>
          </a:bodyPr>
          <a:lstStyle/>
          <a:p>
            <a:r>
              <a:rPr lang="tr-TR" dirty="0" smtClean="0"/>
              <a:t>Pankreas </a:t>
            </a:r>
            <a:endParaRPr lang="tr-TR" dirty="0"/>
          </a:p>
        </p:txBody>
      </p:sp>
      <p:sp>
        <p:nvSpPr>
          <p:cNvPr id="16" name="Metin kutusu 15"/>
          <p:cNvSpPr txBox="1"/>
          <p:nvPr/>
        </p:nvSpPr>
        <p:spPr>
          <a:xfrm>
            <a:off x="4621859" y="2325734"/>
            <a:ext cx="1503784" cy="369332"/>
          </a:xfrm>
          <a:prstGeom prst="rect">
            <a:avLst/>
          </a:prstGeom>
          <a:noFill/>
        </p:spPr>
        <p:txBody>
          <a:bodyPr wrap="square" rtlCol="0">
            <a:spAutoFit/>
          </a:bodyPr>
          <a:lstStyle/>
          <a:p>
            <a:r>
              <a:rPr lang="tr-TR" dirty="0" smtClean="0"/>
              <a:t>Ovaryum </a:t>
            </a:r>
            <a:endParaRPr lang="tr-TR" dirty="0"/>
          </a:p>
        </p:txBody>
      </p:sp>
      <p:sp>
        <p:nvSpPr>
          <p:cNvPr id="2" name="Metin kutusu 1"/>
          <p:cNvSpPr txBox="1"/>
          <p:nvPr/>
        </p:nvSpPr>
        <p:spPr>
          <a:xfrm>
            <a:off x="4635326" y="149412"/>
            <a:ext cx="4508674" cy="523220"/>
          </a:xfrm>
          <a:prstGeom prst="rect">
            <a:avLst/>
          </a:prstGeom>
          <a:noFill/>
        </p:spPr>
        <p:txBody>
          <a:bodyPr wrap="square" rtlCol="0">
            <a:spAutoFit/>
          </a:bodyPr>
          <a:lstStyle/>
          <a:p>
            <a:r>
              <a:rPr lang="tr-TR" sz="2800" b="1" dirty="0" smtClean="0">
                <a:latin typeface="Times New Roman" panose="02020603050405020304" pitchFamily="18" charset="0"/>
                <a:cs typeface="Times New Roman" panose="02020603050405020304" pitchFamily="18" charset="0"/>
              </a:rPr>
              <a:t>İç Salgı (Endokrin) Sistemi</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17493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12" r="3281"/>
          <a:stretch/>
        </p:blipFill>
        <p:spPr bwMode="auto">
          <a:xfrm>
            <a:off x="0" y="0"/>
            <a:ext cx="9146547" cy="6858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157054" y="260648"/>
            <a:ext cx="1724094" cy="400110"/>
          </a:xfrm>
          <a:prstGeom prst="rect">
            <a:avLst/>
          </a:prstGeom>
          <a:noFill/>
        </p:spPr>
        <p:txBody>
          <a:bodyPr wrap="square" rtlCol="0">
            <a:spAutoFit/>
          </a:bodyPr>
          <a:lstStyle/>
          <a:p>
            <a:r>
              <a:rPr lang="tr-TR" sz="2000" dirty="0" smtClean="0"/>
              <a:t>Sinir Sistemi </a:t>
            </a:r>
            <a:endParaRPr lang="tr-TR" sz="2000" dirty="0"/>
          </a:p>
        </p:txBody>
      </p:sp>
      <p:sp>
        <p:nvSpPr>
          <p:cNvPr id="8" name="Metin kutusu 7"/>
          <p:cNvSpPr txBox="1"/>
          <p:nvPr/>
        </p:nvSpPr>
        <p:spPr>
          <a:xfrm>
            <a:off x="3851920" y="260648"/>
            <a:ext cx="1724094" cy="400110"/>
          </a:xfrm>
          <a:prstGeom prst="rect">
            <a:avLst/>
          </a:prstGeom>
          <a:noFill/>
        </p:spPr>
        <p:txBody>
          <a:bodyPr wrap="square" rtlCol="0">
            <a:spAutoFit/>
          </a:bodyPr>
          <a:lstStyle/>
          <a:p>
            <a:r>
              <a:rPr lang="tr-TR" sz="2000" dirty="0" smtClean="0"/>
              <a:t>Hipotalamus </a:t>
            </a:r>
            <a:endParaRPr lang="tr-TR" sz="2000" dirty="0"/>
          </a:p>
        </p:txBody>
      </p:sp>
      <p:sp>
        <p:nvSpPr>
          <p:cNvPr id="9" name="Metin kutusu 8"/>
          <p:cNvSpPr txBox="1"/>
          <p:nvPr/>
        </p:nvSpPr>
        <p:spPr>
          <a:xfrm>
            <a:off x="107504" y="1772250"/>
            <a:ext cx="683568" cy="400110"/>
          </a:xfrm>
          <a:prstGeom prst="rect">
            <a:avLst/>
          </a:prstGeom>
          <a:noFill/>
        </p:spPr>
        <p:txBody>
          <a:bodyPr wrap="square" rtlCol="0">
            <a:spAutoFit/>
          </a:bodyPr>
          <a:lstStyle/>
          <a:p>
            <a:r>
              <a:rPr lang="tr-TR" sz="2000" dirty="0" smtClean="0"/>
              <a:t>Işık  </a:t>
            </a:r>
            <a:endParaRPr lang="tr-TR" sz="2000" dirty="0"/>
          </a:p>
        </p:txBody>
      </p:sp>
      <p:sp>
        <p:nvSpPr>
          <p:cNvPr id="10" name="Metin kutusu 9"/>
          <p:cNvSpPr txBox="1"/>
          <p:nvPr/>
        </p:nvSpPr>
        <p:spPr>
          <a:xfrm>
            <a:off x="971600" y="2343574"/>
            <a:ext cx="683568" cy="400110"/>
          </a:xfrm>
          <a:prstGeom prst="rect">
            <a:avLst/>
          </a:prstGeom>
          <a:noFill/>
        </p:spPr>
        <p:txBody>
          <a:bodyPr wrap="square" rtlCol="0">
            <a:spAutoFit/>
          </a:bodyPr>
          <a:lstStyle/>
          <a:p>
            <a:r>
              <a:rPr lang="tr-TR" sz="2000" dirty="0" smtClean="0"/>
              <a:t>Göz </a:t>
            </a:r>
            <a:endParaRPr lang="tr-TR" sz="2000" dirty="0"/>
          </a:p>
        </p:txBody>
      </p:sp>
      <p:sp>
        <p:nvSpPr>
          <p:cNvPr id="11" name="Metin kutusu 10"/>
          <p:cNvSpPr txBox="1"/>
          <p:nvPr/>
        </p:nvSpPr>
        <p:spPr>
          <a:xfrm rot="2504428">
            <a:off x="2653316" y="817411"/>
            <a:ext cx="1224136" cy="400110"/>
          </a:xfrm>
          <a:prstGeom prst="rect">
            <a:avLst/>
          </a:prstGeom>
          <a:noFill/>
        </p:spPr>
        <p:txBody>
          <a:bodyPr wrap="square" rtlCol="0">
            <a:spAutoFit/>
          </a:bodyPr>
          <a:lstStyle/>
          <a:p>
            <a:r>
              <a:rPr lang="tr-TR" sz="1400" dirty="0" err="1"/>
              <a:t>P</a:t>
            </a:r>
            <a:r>
              <a:rPr lang="tr-TR" sz="1400" dirty="0" err="1" smtClean="0"/>
              <a:t>rolaktin</a:t>
            </a:r>
            <a:r>
              <a:rPr lang="tr-TR" sz="2000" dirty="0" smtClean="0"/>
              <a:t> </a:t>
            </a:r>
            <a:endParaRPr lang="tr-TR" sz="2000" dirty="0"/>
          </a:p>
        </p:txBody>
      </p:sp>
      <p:sp>
        <p:nvSpPr>
          <p:cNvPr id="12" name="Metin kutusu 11"/>
          <p:cNvSpPr txBox="1"/>
          <p:nvPr/>
        </p:nvSpPr>
        <p:spPr>
          <a:xfrm>
            <a:off x="4139952" y="681678"/>
            <a:ext cx="1008112" cy="892552"/>
          </a:xfrm>
          <a:prstGeom prst="rect">
            <a:avLst/>
          </a:prstGeom>
          <a:noFill/>
        </p:spPr>
        <p:txBody>
          <a:bodyPr wrap="square" rtlCol="0">
            <a:spAutoFit/>
          </a:bodyPr>
          <a:lstStyle/>
          <a:p>
            <a:pPr algn="ctr"/>
            <a:r>
              <a:rPr lang="tr-TR" sz="1300" dirty="0" smtClean="0">
                <a:latin typeface="Times New Roman" panose="02020603050405020304" pitchFamily="18" charset="0"/>
                <a:cs typeface="Times New Roman" panose="02020603050405020304" pitchFamily="18" charset="0"/>
              </a:rPr>
              <a:t>Hormon serbest bırakma faktörleri</a:t>
            </a:r>
            <a:endParaRPr lang="tr-TR" sz="1300"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3446208" y="1772250"/>
            <a:ext cx="1197799" cy="584775"/>
          </a:xfrm>
          <a:prstGeom prst="rect">
            <a:avLst/>
          </a:prstGeom>
          <a:noFill/>
        </p:spPr>
        <p:txBody>
          <a:bodyPr wrap="square" rtlCol="0">
            <a:spAutoFit/>
          </a:bodyPr>
          <a:lstStyle/>
          <a:p>
            <a:pPr algn="ctr"/>
            <a:r>
              <a:rPr lang="tr-TR" sz="1600" dirty="0" smtClean="0"/>
              <a:t>Hipofiz ön lobu </a:t>
            </a:r>
            <a:endParaRPr lang="tr-TR" sz="1600" dirty="0"/>
          </a:p>
        </p:txBody>
      </p:sp>
      <p:sp>
        <p:nvSpPr>
          <p:cNvPr id="14" name="Metin kutusu 13"/>
          <p:cNvSpPr txBox="1"/>
          <p:nvPr/>
        </p:nvSpPr>
        <p:spPr>
          <a:xfrm>
            <a:off x="4573273" y="1758799"/>
            <a:ext cx="1368151" cy="584775"/>
          </a:xfrm>
          <a:prstGeom prst="rect">
            <a:avLst/>
          </a:prstGeom>
          <a:noFill/>
        </p:spPr>
        <p:txBody>
          <a:bodyPr wrap="square" rtlCol="0">
            <a:spAutoFit/>
          </a:bodyPr>
          <a:lstStyle/>
          <a:p>
            <a:pPr algn="ctr"/>
            <a:r>
              <a:rPr lang="tr-TR" sz="1600" dirty="0" smtClean="0"/>
              <a:t>Hipofiz arka lobu </a:t>
            </a:r>
            <a:endParaRPr lang="tr-TR" sz="1600" dirty="0"/>
          </a:p>
        </p:txBody>
      </p:sp>
      <p:sp>
        <p:nvSpPr>
          <p:cNvPr id="15" name="Metin kutusu 14"/>
          <p:cNvSpPr txBox="1"/>
          <p:nvPr/>
        </p:nvSpPr>
        <p:spPr>
          <a:xfrm rot="18668036">
            <a:off x="3569851" y="2317273"/>
            <a:ext cx="622514" cy="523220"/>
          </a:xfrm>
          <a:prstGeom prst="rect">
            <a:avLst/>
          </a:prstGeom>
          <a:noFill/>
        </p:spPr>
        <p:txBody>
          <a:bodyPr wrap="square" rtlCol="0">
            <a:spAutoFit/>
          </a:bodyPr>
          <a:lstStyle/>
          <a:p>
            <a:r>
              <a:rPr lang="tr-TR" sz="1400" dirty="0" smtClean="0">
                <a:latin typeface="Times New Roman" panose="02020603050405020304" pitchFamily="18" charset="0"/>
                <a:cs typeface="Times New Roman" panose="02020603050405020304" pitchFamily="18" charset="0"/>
              </a:rPr>
              <a:t>FSH</a:t>
            </a:r>
          </a:p>
          <a:p>
            <a:r>
              <a:rPr lang="tr-TR" sz="1400" dirty="0" smtClean="0">
                <a:latin typeface="Times New Roman" panose="02020603050405020304" pitchFamily="18" charset="0"/>
                <a:cs typeface="Times New Roman" panose="02020603050405020304" pitchFamily="18" charset="0"/>
              </a:rPr>
              <a:t>LH </a:t>
            </a:r>
            <a:endParaRPr lang="tr-TR" sz="1400"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6084168" y="3648859"/>
            <a:ext cx="1201873" cy="400110"/>
          </a:xfrm>
          <a:prstGeom prst="rect">
            <a:avLst/>
          </a:prstGeom>
          <a:noFill/>
        </p:spPr>
        <p:txBody>
          <a:bodyPr wrap="square" rtlCol="0">
            <a:spAutoFit/>
          </a:bodyPr>
          <a:lstStyle/>
          <a:p>
            <a:r>
              <a:rPr lang="tr-TR" sz="2000" dirty="0" smtClean="0"/>
              <a:t>HOROZ </a:t>
            </a:r>
            <a:endParaRPr lang="tr-TR" sz="2000" dirty="0"/>
          </a:p>
        </p:txBody>
      </p:sp>
      <p:sp>
        <p:nvSpPr>
          <p:cNvPr id="17" name="Metin kutusu 16"/>
          <p:cNvSpPr txBox="1"/>
          <p:nvPr/>
        </p:nvSpPr>
        <p:spPr>
          <a:xfrm>
            <a:off x="2243738" y="3667827"/>
            <a:ext cx="1201873" cy="400110"/>
          </a:xfrm>
          <a:prstGeom prst="rect">
            <a:avLst/>
          </a:prstGeom>
          <a:noFill/>
        </p:spPr>
        <p:txBody>
          <a:bodyPr wrap="square" rtlCol="0">
            <a:spAutoFit/>
          </a:bodyPr>
          <a:lstStyle/>
          <a:p>
            <a:r>
              <a:rPr lang="tr-TR" sz="2000" dirty="0" smtClean="0"/>
              <a:t>TAVUK </a:t>
            </a:r>
            <a:endParaRPr lang="tr-TR" sz="2000" dirty="0"/>
          </a:p>
        </p:txBody>
      </p:sp>
      <p:sp>
        <p:nvSpPr>
          <p:cNvPr id="18" name="Metin kutusu 17"/>
          <p:cNvSpPr txBox="1"/>
          <p:nvPr/>
        </p:nvSpPr>
        <p:spPr>
          <a:xfrm>
            <a:off x="0" y="5042295"/>
            <a:ext cx="1258386" cy="338554"/>
          </a:xfrm>
          <a:prstGeom prst="rect">
            <a:avLst/>
          </a:prstGeom>
          <a:noFill/>
        </p:spPr>
        <p:txBody>
          <a:bodyPr wrap="square" rtlCol="0">
            <a:spAutoFit/>
          </a:bodyPr>
          <a:lstStyle/>
          <a:p>
            <a:pPr algn="ctr"/>
            <a:r>
              <a:rPr lang="tr-TR" sz="1600" dirty="0" smtClean="0"/>
              <a:t>İbik gelişimi</a:t>
            </a:r>
            <a:endParaRPr lang="tr-TR" sz="1600" dirty="0"/>
          </a:p>
        </p:txBody>
      </p:sp>
      <p:sp>
        <p:nvSpPr>
          <p:cNvPr id="19" name="Metin kutusu 18"/>
          <p:cNvSpPr txBox="1"/>
          <p:nvPr/>
        </p:nvSpPr>
        <p:spPr>
          <a:xfrm>
            <a:off x="7888161" y="5224295"/>
            <a:ext cx="1258386" cy="338554"/>
          </a:xfrm>
          <a:prstGeom prst="rect">
            <a:avLst/>
          </a:prstGeom>
          <a:noFill/>
        </p:spPr>
        <p:txBody>
          <a:bodyPr wrap="square" rtlCol="0">
            <a:spAutoFit/>
          </a:bodyPr>
          <a:lstStyle/>
          <a:p>
            <a:pPr algn="ctr"/>
            <a:r>
              <a:rPr lang="tr-TR" sz="1600" dirty="0" smtClean="0"/>
              <a:t>İbik gelişimi</a:t>
            </a:r>
            <a:endParaRPr lang="tr-TR" sz="1600" dirty="0"/>
          </a:p>
        </p:txBody>
      </p:sp>
      <p:sp>
        <p:nvSpPr>
          <p:cNvPr id="20" name="Metin kutusu 19"/>
          <p:cNvSpPr txBox="1"/>
          <p:nvPr/>
        </p:nvSpPr>
        <p:spPr>
          <a:xfrm>
            <a:off x="406693" y="5431978"/>
            <a:ext cx="1500721" cy="1077218"/>
          </a:xfrm>
          <a:prstGeom prst="rect">
            <a:avLst/>
          </a:prstGeom>
          <a:noFill/>
        </p:spPr>
        <p:txBody>
          <a:bodyPr wrap="square" rtlCol="0">
            <a:spAutoFit/>
          </a:bodyPr>
          <a:lstStyle/>
          <a:p>
            <a:pPr algn="ctr"/>
            <a:r>
              <a:rPr lang="tr-TR" sz="1600" dirty="0" smtClean="0"/>
              <a:t>Tüylenme, çiftleşme ve yumurtlama davranışı </a:t>
            </a:r>
            <a:endParaRPr lang="tr-TR" sz="1600" dirty="0"/>
          </a:p>
        </p:txBody>
      </p:sp>
      <p:sp>
        <p:nvSpPr>
          <p:cNvPr id="21" name="Metin kutusu 20"/>
          <p:cNvSpPr txBox="1"/>
          <p:nvPr/>
        </p:nvSpPr>
        <p:spPr>
          <a:xfrm>
            <a:off x="1854310" y="5877272"/>
            <a:ext cx="1980728" cy="830997"/>
          </a:xfrm>
          <a:prstGeom prst="rect">
            <a:avLst/>
          </a:prstGeom>
          <a:noFill/>
        </p:spPr>
        <p:txBody>
          <a:bodyPr wrap="square" rtlCol="0">
            <a:spAutoFit/>
          </a:bodyPr>
          <a:lstStyle/>
          <a:p>
            <a:pPr algn="ctr"/>
            <a:r>
              <a:rPr lang="tr-TR" sz="1600" dirty="0" smtClean="0"/>
              <a:t>İştah, ham yağ, vitamin ve </a:t>
            </a:r>
            <a:r>
              <a:rPr lang="tr-TR" sz="1600" dirty="0" err="1" smtClean="0"/>
              <a:t>kasiyum</a:t>
            </a:r>
            <a:r>
              <a:rPr lang="tr-TR" sz="1600" dirty="0" smtClean="0"/>
              <a:t> düzeylerinde artış </a:t>
            </a:r>
            <a:endParaRPr lang="tr-TR" sz="1600" dirty="0"/>
          </a:p>
        </p:txBody>
      </p:sp>
      <p:sp>
        <p:nvSpPr>
          <p:cNvPr id="22" name="Metin kutusu 21"/>
          <p:cNvSpPr txBox="1"/>
          <p:nvPr/>
        </p:nvSpPr>
        <p:spPr>
          <a:xfrm>
            <a:off x="3769480" y="6347613"/>
            <a:ext cx="2516922" cy="323165"/>
          </a:xfrm>
          <a:prstGeom prst="rect">
            <a:avLst/>
          </a:prstGeom>
          <a:noFill/>
        </p:spPr>
        <p:txBody>
          <a:bodyPr wrap="square" rtlCol="0">
            <a:spAutoFit/>
          </a:bodyPr>
          <a:lstStyle/>
          <a:p>
            <a:pPr algn="ctr"/>
            <a:r>
              <a:rPr lang="tr-TR" sz="1500" dirty="0" smtClean="0">
                <a:latin typeface="Times New Roman" panose="02020603050405020304" pitchFamily="18" charset="0"/>
                <a:cs typeface="Times New Roman" panose="02020603050405020304" pitchFamily="18" charset="0"/>
              </a:rPr>
              <a:t>Yumurta kanalı gelişimi</a:t>
            </a:r>
            <a:endParaRPr lang="tr-TR" sz="1500"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1955567" y="4685160"/>
            <a:ext cx="1258386" cy="338554"/>
          </a:xfrm>
          <a:prstGeom prst="rect">
            <a:avLst/>
          </a:prstGeom>
          <a:noFill/>
        </p:spPr>
        <p:txBody>
          <a:bodyPr wrap="square" rtlCol="0">
            <a:spAutoFit/>
          </a:bodyPr>
          <a:lstStyle/>
          <a:p>
            <a:pPr algn="ctr"/>
            <a:r>
              <a:rPr lang="tr-TR" sz="1600" dirty="0" smtClean="0"/>
              <a:t>Yumurtalık </a:t>
            </a:r>
            <a:endParaRPr lang="tr-TR" sz="1600" dirty="0"/>
          </a:p>
        </p:txBody>
      </p:sp>
      <p:sp>
        <p:nvSpPr>
          <p:cNvPr id="24" name="Metin kutusu 23"/>
          <p:cNvSpPr txBox="1"/>
          <p:nvPr/>
        </p:nvSpPr>
        <p:spPr>
          <a:xfrm>
            <a:off x="5854735" y="4348930"/>
            <a:ext cx="1258386" cy="338554"/>
          </a:xfrm>
          <a:prstGeom prst="rect">
            <a:avLst/>
          </a:prstGeom>
          <a:noFill/>
        </p:spPr>
        <p:txBody>
          <a:bodyPr wrap="square" rtlCol="0">
            <a:spAutoFit/>
          </a:bodyPr>
          <a:lstStyle/>
          <a:p>
            <a:pPr algn="ctr"/>
            <a:r>
              <a:rPr lang="tr-TR" sz="1600" dirty="0" smtClean="0"/>
              <a:t>Testis </a:t>
            </a:r>
            <a:endParaRPr lang="tr-TR" sz="1600" dirty="0"/>
          </a:p>
        </p:txBody>
      </p:sp>
      <p:sp>
        <p:nvSpPr>
          <p:cNvPr id="25" name="Metin kutusu 24"/>
          <p:cNvSpPr txBox="1"/>
          <p:nvPr/>
        </p:nvSpPr>
        <p:spPr>
          <a:xfrm rot="5400000">
            <a:off x="4946821" y="973780"/>
            <a:ext cx="1258386" cy="338554"/>
          </a:xfrm>
          <a:prstGeom prst="rect">
            <a:avLst/>
          </a:prstGeom>
          <a:noFill/>
        </p:spPr>
        <p:txBody>
          <a:bodyPr wrap="square" rtlCol="0">
            <a:spAutoFit/>
          </a:bodyPr>
          <a:lstStyle/>
          <a:p>
            <a:pPr algn="ctr"/>
            <a:r>
              <a:rPr lang="tr-TR" sz="1600" dirty="0" smtClean="0"/>
              <a:t> oksitosin</a:t>
            </a:r>
            <a:endParaRPr lang="tr-TR" sz="1600" dirty="0"/>
          </a:p>
        </p:txBody>
      </p:sp>
      <p:sp>
        <p:nvSpPr>
          <p:cNvPr id="26" name="Metin kutusu 25"/>
          <p:cNvSpPr txBox="1"/>
          <p:nvPr/>
        </p:nvSpPr>
        <p:spPr>
          <a:xfrm>
            <a:off x="6897797" y="5694998"/>
            <a:ext cx="1980728" cy="830997"/>
          </a:xfrm>
          <a:prstGeom prst="rect">
            <a:avLst/>
          </a:prstGeom>
          <a:noFill/>
        </p:spPr>
        <p:txBody>
          <a:bodyPr wrap="square" rtlCol="0">
            <a:spAutoFit/>
          </a:bodyPr>
          <a:lstStyle/>
          <a:p>
            <a:pPr algn="ctr"/>
            <a:r>
              <a:rPr lang="tr-TR" sz="1600" dirty="0" smtClean="0"/>
              <a:t>Agresif davranışlar, çiftleşme ve sperma üretimi</a:t>
            </a:r>
            <a:endParaRPr lang="tr-TR" sz="1600" dirty="0"/>
          </a:p>
        </p:txBody>
      </p:sp>
      <p:sp>
        <p:nvSpPr>
          <p:cNvPr id="5" name="Dikdörtgen 4"/>
          <p:cNvSpPr/>
          <p:nvPr/>
        </p:nvSpPr>
        <p:spPr>
          <a:xfrm>
            <a:off x="7709266" y="4592827"/>
            <a:ext cx="453970" cy="523220"/>
          </a:xfrm>
          <a:prstGeom prst="rect">
            <a:avLst/>
          </a:prstGeom>
        </p:spPr>
        <p:txBody>
          <a:bodyPr wrap="none">
            <a:spAutoFit/>
          </a:bodyPr>
          <a:lstStyle/>
          <a:p>
            <a:r>
              <a:rPr lang="tr-TR" sz="2800" b="1" dirty="0"/>
              <a:t>♂</a:t>
            </a:r>
          </a:p>
        </p:txBody>
      </p:sp>
      <p:sp>
        <p:nvSpPr>
          <p:cNvPr id="7" name="Dikdörtgen 6"/>
          <p:cNvSpPr/>
          <p:nvPr/>
        </p:nvSpPr>
        <p:spPr>
          <a:xfrm>
            <a:off x="1086399" y="4519075"/>
            <a:ext cx="453970" cy="523220"/>
          </a:xfrm>
          <a:prstGeom prst="rect">
            <a:avLst/>
          </a:prstGeom>
        </p:spPr>
        <p:txBody>
          <a:bodyPr wrap="none">
            <a:spAutoFit/>
          </a:bodyPr>
          <a:lstStyle/>
          <a:p>
            <a:r>
              <a:rPr lang="tr-TR" sz="2800" b="1" dirty="0"/>
              <a:t>♀</a:t>
            </a:r>
          </a:p>
        </p:txBody>
      </p:sp>
      <p:sp>
        <p:nvSpPr>
          <p:cNvPr id="29" name="Metin kutusu 28"/>
          <p:cNvSpPr txBox="1"/>
          <p:nvPr/>
        </p:nvSpPr>
        <p:spPr>
          <a:xfrm>
            <a:off x="4518871" y="2374352"/>
            <a:ext cx="1258386" cy="338554"/>
          </a:xfrm>
          <a:prstGeom prst="rect">
            <a:avLst/>
          </a:prstGeom>
          <a:noFill/>
        </p:spPr>
        <p:txBody>
          <a:bodyPr wrap="square" rtlCol="0">
            <a:spAutoFit/>
          </a:bodyPr>
          <a:lstStyle/>
          <a:p>
            <a:pPr algn="ctr"/>
            <a:r>
              <a:rPr lang="tr-TR" sz="1500" dirty="0" smtClean="0">
                <a:latin typeface="Times New Roman" panose="02020603050405020304" pitchFamily="18" charset="0"/>
                <a:cs typeface="Times New Roman" panose="02020603050405020304" pitchFamily="18" charset="0"/>
              </a:rPr>
              <a:t>depolama</a:t>
            </a:r>
            <a:r>
              <a:rPr lang="tr-TR" sz="1600" dirty="0" smtClean="0"/>
              <a:t> </a:t>
            </a:r>
            <a:endParaRPr lang="tr-TR" sz="1600" dirty="0"/>
          </a:p>
        </p:txBody>
      </p:sp>
      <p:sp>
        <p:nvSpPr>
          <p:cNvPr id="27" name="Metin kutusu 26"/>
          <p:cNvSpPr txBox="1"/>
          <p:nvPr/>
        </p:nvSpPr>
        <p:spPr>
          <a:xfrm rot="17565815">
            <a:off x="2017203" y="2393778"/>
            <a:ext cx="1472573"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rogesterone</a:t>
            </a:r>
            <a:r>
              <a:rPr lang="tr-TR" sz="1600" dirty="0" smtClean="0">
                <a:latin typeface="Times New Roman" panose="02020603050405020304" pitchFamily="18" charset="0"/>
                <a:cs typeface="Times New Roman" panose="02020603050405020304" pitchFamily="18" charset="0"/>
              </a:rPr>
              <a:t> </a:t>
            </a:r>
            <a:endParaRPr lang="tr-TR" sz="1600" dirty="0">
              <a:latin typeface="Times New Roman" panose="02020603050405020304" pitchFamily="18" charset="0"/>
              <a:cs typeface="Times New Roman" panose="02020603050405020304" pitchFamily="18" charset="0"/>
            </a:endParaRPr>
          </a:p>
        </p:txBody>
      </p:sp>
      <p:sp>
        <p:nvSpPr>
          <p:cNvPr id="28" name="Metin kutusu 27"/>
          <p:cNvSpPr txBox="1"/>
          <p:nvPr/>
        </p:nvSpPr>
        <p:spPr>
          <a:xfrm rot="20969549">
            <a:off x="1128985" y="3840555"/>
            <a:ext cx="1224136" cy="400110"/>
          </a:xfrm>
          <a:prstGeom prst="rect">
            <a:avLst/>
          </a:prstGeom>
          <a:noFill/>
        </p:spPr>
        <p:txBody>
          <a:bodyPr wrap="square" rtlCol="0">
            <a:spAutoFit/>
          </a:bodyPr>
          <a:lstStyle/>
          <a:p>
            <a:r>
              <a:rPr lang="tr-TR" sz="1400" dirty="0" smtClean="0"/>
              <a:t>Androgen</a:t>
            </a:r>
            <a:r>
              <a:rPr lang="tr-TR" sz="2000" dirty="0" smtClean="0"/>
              <a:t> </a:t>
            </a:r>
            <a:endParaRPr lang="tr-TR" sz="2000" dirty="0"/>
          </a:p>
        </p:txBody>
      </p:sp>
      <p:sp>
        <p:nvSpPr>
          <p:cNvPr id="30" name="Metin kutusu 29"/>
          <p:cNvSpPr txBox="1"/>
          <p:nvPr/>
        </p:nvSpPr>
        <p:spPr>
          <a:xfrm rot="18847528">
            <a:off x="1128984" y="4580630"/>
            <a:ext cx="1224136" cy="400110"/>
          </a:xfrm>
          <a:prstGeom prst="rect">
            <a:avLst/>
          </a:prstGeom>
          <a:noFill/>
        </p:spPr>
        <p:txBody>
          <a:bodyPr wrap="square" rtlCol="0">
            <a:spAutoFit/>
          </a:bodyPr>
          <a:lstStyle/>
          <a:p>
            <a:r>
              <a:rPr lang="tr-TR" sz="1400" dirty="0" smtClean="0"/>
              <a:t>Estrogen</a:t>
            </a:r>
            <a:r>
              <a:rPr lang="tr-TR" sz="2000" dirty="0" smtClean="0"/>
              <a:t> </a:t>
            </a:r>
            <a:endParaRPr lang="tr-TR" sz="2000" dirty="0"/>
          </a:p>
        </p:txBody>
      </p:sp>
      <p:sp>
        <p:nvSpPr>
          <p:cNvPr id="31" name="Metin kutusu 30"/>
          <p:cNvSpPr txBox="1"/>
          <p:nvPr/>
        </p:nvSpPr>
        <p:spPr>
          <a:xfrm rot="5400000">
            <a:off x="2177720" y="5454308"/>
            <a:ext cx="1224136" cy="400110"/>
          </a:xfrm>
          <a:prstGeom prst="rect">
            <a:avLst/>
          </a:prstGeom>
          <a:noFill/>
        </p:spPr>
        <p:txBody>
          <a:bodyPr wrap="square" rtlCol="0">
            <a:spAutoFit/>
          </a:bodyPr>
          <a:lstStyle/>
          <a:p>
            <a:r>
              <a:rPr lang="tr-TR" sz="1400" dirty="0" smtClean="0"/>
              <a:t>Estrogen</a:t>
            </a:r>
            <a:r>
              <a:rPr lang="tr-TR" sz="2000" dirty="0" smtClean="0"/>
              <a:t> </a:t>
            </a:r>
            <a:endParaRPr lang="tr-TR" sz="2000" dirty="0"/>
          </a:p>
        </p:txBody>
      </p:sp>
      <p:sp>
        <p:nvSpPr>
          <p:cNvPr id="32" name="Metin kutusu 31"/>
          <p:cNvSpPr txBox="1"/>
          <p:nvPr/>
        </p:nvSpPr>
        <p:spPr>
          <a:xfrm rot="2593783">
            <a:off x="3269040" y="4913170"/>
            <a:ext cx="1224136" cy="400110"/>
          </a:xfrm>
          <a:prstGeom prst="rect">
            <a:avLst/>
          </a:prstGeom>
          <a:noFill/>
        </p:spPr>
        <p:txBody>
          <a:bodyPr wrap="square" rtlCol="0">
            <a:spAutoFit/>
          </a:bodyPr>
          <a:lstStyle/>
          <a:p>
            <a:r>
              <a:rPr lang="tr-TR" sz="1400" dirty="0" smtClean="0"/>
              <a:t>Estrogen</a:t>
            </a:r>
            <a:r>
              <a:rPr lang="tr-TR" sz="2000" dirty="0" smtClean="0"/>
              <a:t> </a:t>
            </a:r>
            <a:endParaRPr lang="tr-TR" sz="2000" dirty="0"/>
          </a:p>
        </p:txBody>
      </p:sp>
      <p:sp>
        <p:nvSpPr>
          <p:cNvPr id="33" name="Metin kutusu 32"/>
          <p:cNvSpPr txBox="1"/>
          <p:nvPr/>
        </p:nvSpPr>
        <p:spPr>
          <a:xfrm rot="1537151">
            <a:off x="3030989" y="4089794"/>
            <a:ext cx="1472573"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P</a:t>
            </a:r>
            <a:r>
              <a:rPr lang="tr-TR" sz="1600" dirty="0" smtClean="0">
                <a:latin typeface="Times New Roman" panose="02020603050405020304" pitchFamily="18" charset="0"/>
                <a:cs typeface="Times New Roman" panose="02020603050405020304" pitchFamily="18" charset="0"/>
              </a:rPr>
              <a:t>rogesterone </a:t>
            </a:r>
            <a:endParaRPr lang="tr-TR" sz="1600" dirty="0">
              <a:latin typeface="Times New Roman" panose="02020603050405020304" pitchFamily="18" charset="0"/>
              <a:cs typeface="Times New Roman" panose="02020603050405020304" pitchFamily="18" charset="0"/>
            </a:endParaRPr>
          </a:p>
        </p:txBody>
      </p:sp>
      <p:sp>
        <p:nvSpPr>
          <p:cNvPr id="34" name="Metin kutusu 33"/>
          <p:cNvSpPr txBox="1"/>
          <p:nvPr/>
        </p:nvSpPr>
        <p:spPr>
          <a:xfrm rot="1668536">
            <a:off x="4124323" y="4521511"/>
            <a:ext cx="1224136" cy="400110"/>
          </a:xfrm>
          <a:prstGeom prst="rect">
            <a:avLst/>
          </a:prstGeom>
          <a:noFill/>
        </p:spPr>
        <p:txBody>
          <a:bodyPr wrap="square" rtlCol="0">
            <a:spAutoFit/>
          </a:bodyPr>
          <a:lstStyle/>
          <a:p>
            <a:r>
              <a:rPr lang="tr-TR" sz="1400" dirty="0" smtClean="0"/>
              <a:t>Androgen</a:t>
            </a:r>
            <a:r>
              <a:rPr lang="tr-TR" sz="2000" dirty="0" smtClean="0"/>
              <a:t> </a:t>
            </a:r>
            <a:endParaRPr lang="tr-TR" sz="2000" dirty="0"/>
          </a:p>
        </p:txBody>
      </p:sp>
      <p:sp>
        <p:nvSpPr>
          <p:cNvPr id="35" name="Metin kutusu 34"/>
          <p:cNvSpPr txBox="1"/>
          <p:nvPr/>
        </p:nvSpPr>
        <p:spPr>
          <a:xfrm rot="18699705">
            <a:off x="2688684" y="2966614"/>
            <a:ext cx="1380981" cy="553998"/>
          </a:xfrm>
          <a:prstGeom prst="rect">
            <a:avLst/>
          </a:prstGeom>
          <a:noFill/>
        </p:spPr>
        <p:txBody>
          <a:bodyPr wrap="square" rtlCol="0">
            <a:spAutoFit/>
          </a:bodyPr>
          <a:lstStyle/>
          <a:p>
            <a:pPr algn="ctr"/>
            <a:r>
              <a:rPr lang="tr-TR" sz="1500" dirty="0" smtClean="0">
                <a:latin typeface="Times New Roman" panose="02020603050405020304" pitchFamily="18" charset="0"/>
                <a:cs typeface="Times New Roman" panose="02020603050405020304" pitchFamily="18" charset="0"/>
              </a:rPr>
              <a:t>Gonadotropic </a:t>
            </a:r>
            <a:r>
              <a:rPr lang="tr-TR" sz="1500" dirty="0">
                <a:latin typeface="Times New Roman" panose="02020603050405020304" pitchFamily="18" charset="0"/>
                <a:cs typeface="Times New Roman" panose="02020603050405020304" pitchFamily="18" charset="0"/>
              </a:rPr>
              <a:t>hormones</a:t>
            </a:r>
            <a:r>
              <a:rPr lang="tr-TR" sz="1500" dirty="0" smtClean="0">
                <a:latin typeface="Times New Roman" panose="02020603050405020304" pitchFamily="18" charset="0"/>
                <a:cs typeface="Times New Roman" panose="02020603050405020304" pitchFamily="18" charset="0"/>
              </a:rPr>
              <a:t> </a:t>
            </a:r>
            <a:endParaRPr lang="tr-TR" sz="1500" dirty="0">
              <a:latin typeface="Times New Roman" panose="02020603050405020304" pitchFamily="18" charset="0"/>
              <a:cs typeface="Times New Roman" panose="02020603050405020304" pitchFamily="18" charset="0"/>
            </a:endParaRPr>
          </a:p>
        </p:txBody>
      </p:sp>
      <p:sp>
        <p:nvSpPr>
          <p:cNvPr id="37" name="Metin kutusu 36"/>
          <p:cNvSpPr txBox="1"/>
          <p:nvPr/>
        </p:nvSpPr>
        <p:spPr>
          <a:xfrm rot="1950224">
            <a:off x="4306062" y="2824301"/>
            <a:ext cx="1380981" cy="553998"/>
          </a:xfrm>
          <a:prstGeom prst="rect">
            <a:avLst/>
          </a:prstGeom>
          <a:noFill/>
        </p:spPr>
        <p:txBody>
          <a:bodyPr wrap="square" rtlCol="0">
            <a:spAutoFit/>
          </a:bodyPr>
          <a:lstStyle/>
          <a:p>
            <a:pPr algn="ctr"/>
            <a:r>
              <a:rPr lang="tr-TR" sz="1500" dirty="0" smtClean="0">
                <a:latin typeface="Times New Roman" panose="02020603050405020304" pitchFamily="18" charset="0"/>
                <a:cs typeface="Times New Roman" panose="02020603050405020304" pitchFamily="18" charset="0"/>
              </a:rPr>
              <a:t>Gonadotropic </a:t>
            </a:r>
            <a:r>
              <a:rPr lang="tr-TR" sz="1500" dirty="0">
                <a:latin typeface="Times New Roman" panose="02020603050405020304" pitchFamily="18" charset="0"/>
                <a:cs typeface="Times New Roman" panose="02020603050405020304" pitchFamily="18" charset="0"/>
              </a:rPr>
              <a:t>hormones</a:t>
            </a:r>
            <a:r>
              <a:rPr lang="tr-TR" sz="1500" dirty="0" smtClean="0">
                <a:latin typeface="Times New Roman" panose="02020603050405020304" pitchFamily="18" charset="0"/>
                <a:cs typeface="Times New Roman" panose="02020603050405020304" pitchFamily="18" charset="0"/>
              </a:rPr>
              <a:t> </a:t>
            </a:r>
            <a:endParaRPr lang="tr-TR" sz="1500" dirty="0">
              <a:latin typeface="Times New Roman" panose="02020603050405020304" pitchFamily="18" charset="0"/>
              <a:cs typeface="Times New Roman" panose="02020603050405020304" pitchFamily="18" charset="0"/>
            </a:endParaRPr>
          </a:p>
        </p:txBody>
      </p:sp>
      <p:sp>
        <p:nvSpPr>
          <p:cNvPr id="38" name="Metin kutusu 37"/>
          <p:cNvSpPr txBox="1"/>
          <p:nvPr/>
        </p:nvSpPr>
        <p:spPr>
          <a:xfrm rot="1971868">
            <a:off x="5673753" y="3420310"/>
            <a:ext cx="622514" cy="707886"/>
          </a:xfrm>
          <a:prstGeom prst="rect">
            <a:avLst/>
          </a:prstGeom>
          <a:noFill/>
        </p:spPr>
        <p:txBody>
          <a:bodyPr wrap="square" rtlCol="0">
            <a:spAutoFit/>
          </a:bodyPr>
          <a:lstStyle/>
          <a:p>
            <a:r>
              <a:rPr lang="tr-TR" sz="1300" dirty="0" smtClean="0">
                <a:latin typeface="Times New Roman" panose="02020603050405020304" pitchFamily="18" charset="0"/>
                <a:cs typeface="Times New Roman" panose="02020603050405020304" pitchFamily="18" charset="0"/>
              </a:rPr>
              <a:t>LH</a:t>
            </a:r>
          </a:p>
          <a:p>
            <a:r>
              <a:rPr lang="tr-TR" sz="1300" dirty="0" smtClean="0">
                <a:latin typeface="Times New Roman" panose="02020603050405020304" pitchFamily="18" charset="0"/>
                <a:cs typeface="Times New Roman" panose="02020603050405020304" pitchFamily="18" charset="0"/>
              </a:rPr>
              <a:t>FSH</a:t>
            </a:r>
          </a:p>
          <a:p>
            <a:r>
              <a:rPr lang="tr-TR" sz="1400" dirty="0" smtClean="0">
                <a:latin typeface="Times New Roman" panose="02020603050405020304" pitchFamily="18" charset="0"/>
                <a:cs typeface="Times New Roman" panose="02020603050405020304" pitchFamily="18" charset="0"/>
              </a:rPr>
              <a:t> </a:t>
            </a:r>
            <a:endParaRPr lang="tr-TR" sz="1400" dirty="0">
              <a:latin typeface="Times New Roman" panose="02020603050405020304" pitchFamily="18" charset="0"/>
              <a:cs typeface="Times New Roman" panose="02020603050405020304" pitchFamily="18" charset="0"/>
            </a:endParaRPr>
          </a:p>
        </p:txBody>
      </p:sp>
      <p:sp>
        <p:nvSpPr>
          <p:cNvPr id="39" name="Metin kutusu 38"/>
          <p:cNvSpPr txBox="1"/>
          <p:nvPr/>
        </p:nvSpPr>
        <p:spPr>
          <a:xfrm rot="15845821">
            <a:off x="4946820" y="4322904"/>
            <a:ext cx="1258386" cy="338554"/>
          </a:xfrm>
          <a:prstGeom prst="rect">
            <a:avLst/>
          </a:prstGeom>
          <a:noFill/>
        </p:spPr>
        <p:txBody>
          <a:bodyPr wrap="square" rtlCol="0">
            <a:spAutoFit/>
          </a:bodyPr>
          <a:lstStyle/>
          <a:p>
            <a:pPr algn="ctr"/>
            <a:r>
              <a:rPr lang="tr-TR" sz="1600" dirty="0" smtClean="0"/>
              <a:t> oksitosin</a:t>
            </a:r>
            <a:endParaRPr lang="tr-TR" sz="1600" dirty="0"/>
          </a:p>
        </p:txBody>
      </p:sp>
      <p:sp>
        <p:nvSpPr>
          <p:cNvPr id="40" name="Metin kutusu 39"/>
          <p:cNvSpPr txBox="1"/>
          <p:nvPr/>
        </p:nvSpPr>
        <p:spPr>
          <a:xfrm rot="3704664">
            <a:off x="6793277" y="4840362"/>
            <a:ext cx="1224136" cy="400110"/>
          </a:xfrm>
          <a:prstGeom prst="rect">
            <a:avLst/>
          </a:prstGeom>
          <a:noFill/>
        </p:spPr>
        <p:txBody>
          <a:bodyPr wrap="square" rtlCol="0">
            <a:spAutoFit/>
          </a:bodyPr>
          <a:lstStyle/>
          <a:p>
            <a:r>
              <a:rPr lang="tr-TR" sz="1400" dirty="0" smtClean="0"/>
              <a:t>Androgen</a:t>
            </a:r>
            <a:r>
              <a:rPr lang="tr-TR" sz="2000" dirty="0" smtClean="0"/>
              <a:t> </a:t>
            </a:r>
            <a:endParaRPr lang="tr-TR" sz="2000" dirty="0"/>
          </a:p>
        </p:txBody>
      </p:sp>
      <p:sp>
        <p:nvSpPr>
          <p:cNvPr id="41" name="Metin kutusu 40"/>
          <p:cNvSpPr txBox="1"/>
          <p:nvPr/>
        </p:nvSpPr>
        <p:spPr>
          <a:xfrm rot="531337">
            <a:off x="6962871" y="3879915"/>
            <a:ext cx="1224136" cy="400110"/>
          </a:xfrm>
          <a:prstGeom prst="rect">
            <a:avLst/>
          </a:prstGeom>
          <a:noFill/>
        </p:spPr>
        <p:txBody>
          <a:bodyPr wrap="square" rtlCol="0">
            <a:spAutoFit/>
          </a:bodyPr>
          <a:lstStyle/>
          <a:p>
            <a:r>
              <a:rPr lang="tr-TR" sz="1400" dirty="0" smtClean="0"/>
              <a:t>Androgen</a:t>
            </a:r>
            <a:r>
              <a:rPr lang="tr-TR" sz="2000" dirty="0" smtClean="0"/>
              <a:t> </a:t>
            </a:r>
            <a:endParaRPr lang="tr-TR" sz="2000" dirty="0"/>
          </a:p>
        </p:txBody>
      </p:sp>
      <p:sp>
        <p:nvSpPr>
          <p:cNvPr id="2" name="Metin kutusu 1"/>
          <p:cNvSpPr txBox="1"/>
          <p:nvPr/>
        </p:nvSpPr>
        <p:spPr>
          <a:xfrm>
            <a:off x="6655734" y="173561"/>
            <a:ext cx="2264536" cy="1938992"/>
          </a:xfrm>
          <a:prstGeom prst="rect">
            <a:avLst/>
          </a:prstGeom>
          <a:noFill/>
        </p:spPr>
        <p:txBody>
          <a:bodyPr wrap="square" rtlCol="0">
            <a:spAutoFit/>
          </a:bodyPr>
          <a:lstStyle/>
          <a:p>
            <a:pPr algn="ctr"/>
            <a:r>
              <a:rPr lang="tr-TR" sz="2400" b="1" dirty="0">
                <a:latin typeface="Times New Roman" panose="02020603050405020304" pitchFamily="18" charset="0"/>
                <a:cs typeface="Times New Roman" panose="02020603050405020304" pitchFamily="18" charset="0"/>
              </a:rPr>
              <a:t>Tavukta </a:t>
            </a:r>
            <a:r>
              <a:rPr lang="tr-TR" sz="2400" b="1" dirty="0" smtClean="0">
                <a:latin typeface="Times New Roman" panose="02020603050405020304" pitchFamily="18" charset="0"/>
                <a:cs typeface="Times New Roman" panose="02020603050405020304" pitchFamily="18" charset="0"/>
              </a:rPr>
              <a:t>Endokrin </a:t>
            </a:r>
            <a:r>
              <a:rPr lang="tr-TR" sz="2400" b="1" dirty="0">
                <a:latin typeface="Times New Roman" panose="02020603050405020304" pitchFamily="18" charset="0"/>
                <a:cs typeface="Times New Roman" panose="02020603050405020304" pitchFamily="18" charset="0"/>
              </a:rPr>
              <a:t>S</a:t>
            </a:r>
            <a:r>
              <a:rPr lang="tr-TR" sz="2400" b="1" dirty="0" smtClean="0">
                <a:latin typeface="Times New Roman" panose="02020603050405020304" pitchFamily="18" charset="0"/>
                <a:cs typeface="Times New Roman" panose="02020603050405020304" pitchFamily="18" charset="0"/>
              </a:rPr>
              <a:t>istem </a:t>
            </a:r>
            <a:r>
              <a:rPr lang="tr-TR" sz="2400" b="1" dirty="0">
                <a:latin typeface="Times New Roman" panose="02020603050405020304" pitchFamily="18" charset="0"/>
                <a:cs typeface="Times New Roman" panose="02020603050405020304" pitchFamily="18" charset="0"/>
              </a:rPr>
              <a:t>ile </a:t>
            </a:r>
            <a:r>
              <a:rPr lang="tr-TR" sz="2400" b="1" dirty="0" smtClean="0">
                <a:latin typeface="Times New Roman" panose="02020603050405020304" pitchFamily="18" charset="0"/>
                <a:cs typeface="Times New Roman" panose="02020603050405020304" pitchFamily="18" charset="0"/>
              </a:rPr>
              <a:t>Sinir </a:t>
            </a:r>
            <a:r>
              <a:rPr lang="tr-TR" sz="2400" b="1" dirty="0">
                <a:latin typeface="Times New Roman" panose="02020603050405020304" pitchFamily="18" charset="0"/>
                <a:cs typeface="Times New Roman" panose="02020603050405020304" pitchFamily="18" charset="0"/>
              </a:rPr>
              <a:t>S</a:t>
            </a:r>
            <a:r>
              <a:rPr lang="tr-TR" sz="2400" b="1" dirty="0" smtClean="0">
                <a:latin typeface="Times New Roman" panose="02020603050405020304" pitchFamily="18" charset="0"/>
                <a:cs typeface="Times New Roman" panose="02020603050405020304" pitchFamily="18" charset="0"/>
              </a:rPr>
              <a:t>isteminin </a:t>
            </a:r>
            <a:r>
              <a:rPr lang="tr-TR" sz="2400" b="1" dirty="0">
                <a:latin typeface="Times New Roman" panose="02020603050405020304" pitchFamily="18" charset="0"/>
                <a:cs typeface="Times New Roman" panose="02020603050405020304" pitchFamily="18" charset="0"/>
              </a:rPr>
              <a:t>O</a:t>
            </a:r>
            <a:r>
              <a:rPr lang="tr-TR" sz="2400" b="1" dirty="0" smtClean="0">
                <a:latin typeface="Times New Roman" panose="02020603050405020304" pitchFamily="18" charset="0"/>
                <a:cs typeface="Times New Roman" panose="02020603050405020304" pitchFamily="18" charset="0"/>
              </a:rPr>
              <a:t>rtak </a:t>
            </a:r>
            <a:r>
              <a:rPr lang="tr-TR" sz="2400" b="1" dirty="0">
                <a:latin typeface="Times New Roman" panose="02020603050405020304" pitchFamily="18" charset="0"/>
                <a:cs typeface="Times New Roman" panose="02020603050405020304" pitchFamily="18" charset="0"/>
              </a:rPr>
              <a:t>E</a:t>
            </a:r>
            <a:r>
              <a:rPr lang="tr-TR" sz="2400" b="1" dirty="0" smtClean="0">
                <a:latin typeface="Times New Roman" panose="02020603050405020304" pitchFamily="18" charset="0"/>
                <a:cs typeface="Times New Roman" panose="02020603050405020304" pitchFamily="18" charset="0"/>
              </a:rPr>
              <a:t>tkileri </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75671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Resim 4"/>
          <p:cNvPicPr/>
          <p:nvPr/>
        </p:nvPicPr>
        <p:blipFill rotWithShape="1">
          <a:blip r:embed="rId2" cstate="print"/>
          <a:srcRect l="55363" t="29082" r="12713" b="3092"/>
          <a:stretch/>
        </p:blipFill>
        <p:spPr bwMode="auto">
          <a:xfrm>
            <a:off x="0" y="0"/>
            <a:ext cx="9144000" cy="6880804"/>
          </a:xfrm>
          <a:prstGeom prst="rect">
            <a:avLst/>
          </a:prstGeom>
          <a:ln>
            <a:noFill/>
          </a:ln>
          <a:extLst>
            <a:ext uri="{53640926-AAD7-44D8-BBD7-CCE9431645EC}">
              <a14:shadowObscured xmlns="" xmlns:a14="http://schemas.microsoft.com/office/drawing/2010/main"/>
            </a:ext>
          </a:extLst>
        </p:spPr>
      </p:pic>
      <p:sp>
        <p:nvSpPr>
          <p:cNvPr id="6" name="Metin kutusu 5"/>
          <p:cNvSpPr txBox="1"/>
          <p:nvPr/>
        </p:nvSpPr>
        <p:spPr>
          <a:xfrm>
            <a:off x="395536" y="5445224"/>
            <a:ext cx="2264536" cy="830997"/>
          </a:xfrm>
          <a:prstGeom prst="rect">
            <a:avLst/>
          </a:prstGeom>
          <a:noFill/>
        </p:spPr>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Horozda Üreme Sistemi</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1061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5199856"/>
          </a:xfrm>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Horozlarda </a:t>
            </a:r>
            <a:r>
              <a:rPr lang="tr-TR" sz="3200" dirty="0">
                <a:latin typeface="Times New Roman" panose="02020603050405020304" pitchFamily="18" charset="0"/>
                <a:cs typeface="Times New Roman" panose="02020603050405020304" pitchFamily="18" charset="0"/>
              </a:rPr>
              <a:t>üreme sisteminin görevi canlı sperma üretimini gerçekleştirmek ve bunun tavuğun vajinası içerisine naklini sağlamaktır. Semen üretimi ve olgunlaşması kanatlılarda memelilerden daha hızlıdır. </a:t>
            </a:r>
          </a:p>
          <a:p>
            <a:pPr marL="0" indent="0" algn="just">
              <a:lnSpc>
                <a:spcPct val="150000"/>
              </a:lnSpc>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97290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475"/>
          <a:stretch/>
        </p:blipFill>
        <p:spPr bwMode="auto">
          <a:xfrm>
            <a:off x="-30088" y="-26987"/>
            <a:ext cx="9174088" cy="688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5458" y="1678349"/>
            <a:ext cx="2876097"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Folikül içinde ovum ve sarı</a:t>
            </a:r>
            <a:endParaRPr lang="tr-TR"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1835696" y="1320642"/>
            <a:ext cx="1511219"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Folikül sapı</a:t>
            </a: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7020424" y="1691923"/>
            <a:ext cx="1188132"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Stigma </a:t>
            </a:r>
            <a:endParaRPr lang="tr-TR"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7261230" y="2645597"/>
            <a:ext cx="1656184"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İnfundibulum  </a:t>
            </a:r>
            <a:endParaRPr lang="tr-TR"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6786398" y="3219718"/>
            <a:ext cx="1656184"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Magnum  </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7020424" y="4480333"/>
            <a:ext cx="1656184"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İstmus   </a:t>
            </a:r>
            <a:endParaRPr lang="tr-TR"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1187624" y="6165304"/>
            <a:ext cx="105439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Uterus   </a:t>
            </a:r>
            <a:endParaRPr lang="tr-TR"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4551129" y="6349970"/>
            <a:ext cx="105439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Vajina  </a:t>
            </a:r>
            <a:endParaRPr lang="tr-TR"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5868144" y="6377805"/>
            <a:ext cx="105439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Kloak   </a:t>
            </a:r>
            <a:endParaRPr lang="tr-TR"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170353" y="116632"/>
            <a:ext cx="2264536" cy="830997"/>
          </a:xfrm>
          <a:prstGeom prst="rect">
            <a:avLst/>
          </a:prstGeom>
          <a:noFill/>
        </p:spPr>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Tavukta Üreme Sistemi</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03369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08720"/>
            <a:ext cx="8568952" cy="5832648"/>
          </a:xfrm>
        </p:spPr>
        <p:txBody>
          <a:bodyPr>
            <a:noAutofit/>
          </a:bodyPr>
          <a:lstStyle/>
          <a:p>
            <a:pPr marL="0" indent="0" algn="just">
              <a:buNone/>
              <a:defRPr/>
            </a:pPr>
            <a:r>
              <a:rPr lang="tr-TR" sz="3000" b="1" dirty="0" err="1">
                <a:latin typeface="Times New Roman" panose="02020603050405020304" pitchFamily="18" charset="0"/>
                <a:cs typeface="Times New Roman" panose="02020603050405020304" pitchFamily="18" charset="0"/>
              </a:rPr>
              <a:t>Infundibulum</a:t>
            </a:r>
            <a:r>
              <a:rPr lang="tr-TR" sz="3000" b="1" dirty="0">
                <a:latin typeface="Times New Roman" panose="02020603050405020304" pitchFamily="18" charset="0"/>
                <a:cs typeface="Times New Roman" panose="02020603050405020304" pitchFamily="18" charset="0"/>
              </a:rPr>
              <a:t>: </a:t>
            </a:r>
            <a:r>
              <a:rPr lang="tr-TR" sz="3000" dirty="0" err="1">
                <a:latin typeface="Times New Roman" panose="02020603050405020304" pitchFamily="18" charset="0"/>
                <a:cs typeface="Times New Roman" panose="02020603050405020304" pitchFamily="18" charset="0"/>
              </a:rPr>
              <a:t>Ovumun</a:t>
            </a:r>
            <a:r>
              <a:rPr lang="tr-TR" sz="3000" dirty="0">
                <a:latin typeface="Times New Roman" panose="02020603050405020304" pitchFamily="18" charset="0"/>
                <a:cs typeface="Times New Roman" panose="02020603050405020304" pitchFamily="18" charset="0"/>
              </a:rPr>
              <a:t> yakalandığı huni şeklindeki </a:t>
            </a:r>
          </a:p>
          <a:p>
            <a:pPr marL="0" indent="0" algn="just">
              <a:buNone/>
              <a:defRPr/>
            </a:pPr>
            <a:r>
              <a:rPr lang="tr-TR" sz="3000" dirty="0" smtClean="0">
                <a:latin typeface="Times New Roman" panose="02020603050405020304" pitchFamily="18" charset="0"/>
                <a:cs typeface="Times New Roman" panose="02020603050405020304" pitchFamily="18" charset="0"/>
              </a:rPr>
              <a:t>kısımdır. Döllenme burada gerçekleşir</a:t>
            </a:r>
            <a:endParaRPr lang="tr-TR" sz="3000" dirty="0">
              <a:latin typeface="Times New Roman" panose="02020603050405020304" pitchFamily="18" charset="0"/>
              <a:cs typeface="Times New Roman" panose="02020603050405020304" pitchFamily="18" charset="0"/>
            </a:endParaRPr>
          </a:p>
          <a:p>
            <a:pPr marL="0" indent="0" algn="just">
              <a:buNone/>
              <a:defRPr/>
            </a:pPr>
            <a:r>
              <a:rPr lang="tr-TR" sz="3000" b="1" dirty="0" err="1">
                <a:latin typeface="Times New Roman" panose="02020603050405020304" pitchFamily="18" charset="0"/>
                <a:cs typeface="Times New Roman" panose="02020603050405020304" pitchFamily="18" charset="0"/>
              </a:rPr>
              <a:t>Magnum</a:t>
            </a:r>
            <a:r>
              <a:rPr lang="tr-TR" sz="3000" b="1" dirty="0">
                <a:latin typeface="Times New Roman" panose="02020603050405020304" pitchFamily="18" charset="0"/>
                <a:cs typeface="Times New Roman" panose="02020603050405020304" pitchFamily="18" charset="0"/>
              </a:rPr>
              <a:t>: </a:t>
            </a:r>
            <a:r>
              <a:rPr lang="tr-TR" sz="3000" dirty="0">
                <a:latin typeface="Times New Roman" panose="02020603050405020304" pitchFamily="18" charset="0"/>
                <a:cs typeface="Times New Roman" panose="02020603050405020304" pitchFamily="18" charset="0"/>
              </a:rPr>
              <a:t>Yumurta akı proteinlerinin tamamına yakınının oluşturulduğu, fakat çok az miktar suyun da bağlandığı kısımdır. </a:t>
            </a:r>
            <a:r>
              <a:rPr lang="tr-TR" sz="3000" dirty="0" err="1">
                <a:latin typeface="Times New Roman" panose="02020603050405020304" pitchFamily="18" charset="0"/>
                <a:cs typeface="Times New Roman" panose="02020603050405020304" pitchFamily="18" charset="0"/>
              </a:rPr>
              <a:t>Magnum</a:t>
            </a:r>
            <a:r>
              <a:rPr lang="tr-TR" sz="3000" dirty="0">
                <a:latin typeface="Times New Roman" panose="02020603050405020304" pitchFamily="18" charset="0"/>
                <a:cs typeface="Times New Roman" panose="02020603050405020304" pitchFamily="18" charset="0"/>
              </a:rPr>
              <a:t> yaklaşık 33 cm ile yumurta kanalının en uzun parçasıdır. </a:t>
            </a:r>
          </a:p>
          <a:p>
            <a:pPr marL="0" indent="0" algn="just">
              <a:buNone/>
              <a:defRPr/>
            </a:pPr>
            <a:r>
              <a:rPr lang="tr-TR" sz="3000" b="1" dirty="0" err="1">
                <a:latin typeface="Times New Roman" panose="02020603050405020304" pitchFamily="18" charset="0"/>
                <a:cs typeface="Times New Roman" panose="02020603050405020304" pitchFamily="18" charset="0"/>
              </a:rPr>
              <a:t>İstmus</a:t>
            </a:r>
            <a:r>
              <a:rPr lang="tr-TR" sz="3000" b="1" dirty="0">
                <a:latin typeface="Times New Roman" panose="02020603050405020304" pitchFamily="18" charset="0"/>
                <a:cs typeface="Times New Roman" panose="02020603050405020304" pitchFamily="18" charset="0"/>
              </a:rPr>
              <a:t>: </a:t>
            </a:r>
            <a:r>
              <a:rPr lang="tr-TR" sz="3000" dirty="0">
                <a:latin typeface="Times New Roman" panose="02020603050405020304" pitchFamily="18" charset="0"/>
                <a:cs typeface="Times New Roman" panose="02020603050405020304" pitchFamily="18" charset="0"/>
              </a:rPr>
              <a:t>İç ve dış kabuk zarlarının oluşturulduğu kısımdır. Bu kısımda çok az miktarda yumurta akı da üretilmektedir. </a:t>
            </a:r>
          </a:p>
          <a:p>
            <a:pPr marL="0" indent="0" algn="just">
              <a:buNone/>
            </a:pPr>
            <a:endParaRPr lang="tr-TR" sz="3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86805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8568952" cy="5760640"/>
          </a:xfrm>
        </p:spPr>
        <p:txBody>
          <a:bodyPr>
            <a:normAutofit/>
          </a:bodyPr>
          <a:lstStyle/>
          <a:p>
            <a:pPr marL="0" indent="0" algn="just">
              <a:lnSpc>
                <a:spcPct val="90000"/>
              </a:lnSpc>
              <a:buNone/>
              <a:defRPr/>
            </a:pPr>
            <a:r>
              <a:rPr lang="tr-TR" sz="3000" b="1" dirty="0" err="1">
                <a:latin typeface="Times New Roman" panose="02020603050405020304" pitchFamily="18" charset="0"/>
                <a:cs typeface="Times New Roman" panose="02020603050405020304" pitchFamily="18" charset="0"/>
              </a:rPr>
              <a:t>Uterus</a:t>
            </a:r>
            <a:r>
              <a:rPr lang="tr-TR" sz="3000" b="1" dirty="0">
                <a:latin typeface="Times New Roman" panose="02020603050405020304" pitchFamily="18" charset="0"/>
                <a:cs typeface="Times New Roman" panose="02020603050405020304" pitchFamily="18" charset="0"/>
              </a:rPr>
              <a:t>: </a:t>
            </a:r>
            <a:r>
              <a:rPr lang="tr-TR" sz="3000" dirty="0">
                <a:latin typeface="Times New Roman" panose="02020603050405020304" pitchFamily="18" charset="0"/>
                <a:cs typeface="Times New Roman" panose="02020603050405020304" pitchFamily="18" charset="0"/>
              </a:rPr>
              <a:t>Yumurta kabuğu </a:t>
            </a:r>
            <a:r>
              <a:rPr lang="tr-TR" sz="3000" dirty="0" err="1">
                <a:latin typeface="Times New Roman" panose="02020603050405020304" pitchFamily="18" charset="0"/>
                <a:cs typeface="Times New Roman" panose="02020603050405020304" pitchFamily="18" charset="0"/>
              </a:rPr>
              <a:t>uterusta</a:t>
            </a:r>
            <a:r>
              <a:rPr lang="tr-TR" sz="3000" dirty="0">
                <a:latin typeface="Times New Roman" panose="02020603050405020304" pitchFamily="18" charset="0"/>
                <a:cs typeface="Times New Roman" panose="02020603050405020304" pitchFamily="18" charset="0"/>
              </a:rPr>
              <a:t> depolanır, bu nedenle bu kısma kabuk bezi de denir. Yumurta tavuklarında yaklaşık 10-13 cm uzunluğundadır</a:t>
            </a:r>
            <a:r>
              <a:rPr lang="tr-TR" sz="3000" dirty="0" smtClean="0">
                <a:latin typeface="Times New Roman" panose="02020603050405020304" pitchFamily="18" charset="0"/>
                <a:cs typeface="Times New Roman" panose="02020603050405020304" pitchFamily="18" charset="0"/>
              </a:rPr>
              <a:t>.</a:t>
            </a:r>
            <a:endParaRPr lang="tr-TR" sz="3000" dirty="0">
              <a:latin typeface="Times New Roman" panose="02020603050405020304" pitchFamily="18" charset="0"/>
              <a:cs typeface="Times New Roman" panose="02020603050405020304" pitchFamily="18" charset="0"/>
            </a:endParaRPr>
          </a:p>
          <a:p>
            <a:pPr marL="0" indent="0" algn="just">
              <a:lnSpc>
                <a:spcPct val="90000"/>
              </a:lnSpc>
              <a:buNone/>
              <a:defRPr/>
            </a:pPr>
            <a:r>
              <a:rPr lang="tr-TR" sz="3000" b="1" dirty="0">
                <a:latin typeface="Times New Roman" panose="02020603050405020304" pitchFamily="18" charset="0"/>
                <a:cs typeface="Times New Roman" panose="02020603050405020304" pitchFamily="18" charset="0"/>
              </a:rPr>
              <a:t>Vajina: </a:t>
            </a:r>
            <a:r>
              <a:rPr lang="tr-TR" sz="3000" dirty="0">
                <a:latin typeface="Times New Roman" panose="02020603050405020304" pitchFamily="18" charset="0"/>
                <a:cs typeface="Times New Roman" panose="02020603050405020304" pitchFamily="18" charset="0"/>
              </a:rPr>
              <a:t>Yumurta oluşumunda herhangi bir etkisi yoktur. </a:t>
            </a:r>
            <a:r>
              <a:rPr lang="tr-TR" sz="3000" dirty="0" err="1">
                <a:latin typeface="Times New Roman" panose="02020603050405020304" pitchFamily="18" charset="0"/>
                <a:cs typeface="Times New Roman" panose="02020603050405020304" pitchFamily="18" charset="0"/>
              </a:rPr>
              <a:t>Uterus</a:t>
            </a:r>
            <a:r>
              <a:rPr lang="tr-TR" sz="3000" dirty="0">
                <a:latin typeface="Times New Roman" panose="02020603050405020304" pitchFamily="18" charset="0"/>
                <a:cs typeface="Times New Roman" panose="02020603050405020304" pitchFamily="18" charset="0"/>
              </a:rPr>
              <a:t> ve vajina arasında belirgin bir kas yapı farklılığı ile ayrım noktası bulunur. Vajina çok kısa ve duvarı güçlü kaslarla kaplanmıştır. Verim dönemindeki bir tavukta 12 cm uzunluğundadır. Kaslardaki kasılmayla </a:t>
            </a:r>
            <a:r>
              <a:rPr lang="tr-TR" sz="3000" dirty="0" err="1">
                <a:latin typeface="Times New Roman" panose="02020603050405020304" pitchFamily="18" charset="0"/>
                <a:cs typeface="Times New Roman" panose="02020603050405020304" pitchFamily="18" charset="0"/>
              </a:rPr>
              <a:t>uterustan</a:t>
            </a:r>
            <a:r>
              <a:rPr lang="tr-TR" sz="3000" dirty="0">
                <a:latin typeface="Times New Roman" panose="02020603050405020304" pitchFamily="18" charset="0"/>
                <a:cs typeface="Times New Roman" panose="02020603050405020304" pitchFamily="18" charset="0"/>
              </a:rPr>
              <a:t> gelen yumurta hızlı bir şekilde </a:t>
            </a:r>
            <a:r>
              <a:rPr lang="tr-TR" sz="3000" dirty="0" err="1">
                <a:latin typeface="Times New Roman" panose="02020603050405020304" pitchFamily="18" charset="0"/>
                <a:cs typeface="Times New Roman" panose="02020603050405020304" pitchFamily="18" charset="0"/>
              </a:rPr>
              <a:t>kloaka</a:t>
            </a:r>
            <a:r>
              <a:rPr lang="tr-TR" sz="3000" dirty="0">
                <a:latin typeface="Times New Roman" panose="02020603050405020304" pitchFamily="18" charset="0"/>
                <a:cs typeface="Times New Roman" panose="02020603050405020304" pitchFamily="18" charset="0"/>
              </a:rPr>
              <a:t> geçirilir.</a:t>
            </a:r>
          </a:p>
        </p:txBody>
      </p:sp>
    </p:spTree>
    <p:extLst>
      <p:ext uri="{BB962C8B-B14F-4D97-AF65-F5344CB8AC3E}">
        <p14:creationId xmlns="" xmlns:p14="http://schemas.microsoft.com/office/powerpoint/2010/main" val="1316571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84976" cy="6021288"/>
          </a:xfrm>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Kanatlı </a:t>
            </a:r>
            <a:r>
              <a:rPr lang="tr-TR" sz="3200" dirty="0">
                <a:latin typeface="Times New Roman" panose="02020603050405020304" pitchFamily="18" charset="0"/>
                <a:cs typeface="Times New Roman" panose="02020603050405020304" pitchFamily="18" charset="0"/>
              </a:rPr>
              <a:t>hayvanlar hayatları boyunca çok sayıda yumurta üretim kapasitesine sahiptirler. Her bir yumurta bir </a:t>
            </a:r>
            <a:r>
              <a:rPr lang="tr-TR" sz="3200" dirty="0" err="1">
                <a:latin typeface="Times New Roman" panose="02020603050405020304" pitchFamily="18" charset="0"/>
                <a:cs typeface="Times New Roman" panose="02020603050405020304" pitchFamily="18" charset="0"/>
              </a:rPr>
              <a:t>ovum</a:t>
            </a:r>
            <a:r>
              <a:rPr lang="tr-TR" sz="3200" dirty="0">
                <a:latin typeface="Times New Roman" panose="02020603050405020304" pitchFamily="18" charset="0"/>
                <a:cs typeface="Times New Roman" panose="02020603050405020304" pitchFamily="18" charset="0"/>
              </a:rPr>
              <a:t> (yumurta hücresi) taşır ve tavuğun vücudunda iken döllenerek embriyo gelişmesi başlayabilir. Yumurta akı ve kabuğu döllenme olduktan sonra yumurta sarısı üzerinde depolanır. </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97941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HMET\Desktop\_20170214_101824.JPG"/>
          <p:cNvPicPr>
            <a:picLocks noChangeAspect="1" noChangeArrowheads="1"/>
          </p:cNvPicPr>
          <p:nvPr/>
        </p:nvPicPr>
        <p:blipFill>
          <a:blip r:embed="rId2" cstate="print"/>
          <a:srcRect/>
          <a:stretch>
            <a:fillRect/>
          </a:stretch>
        </p:blipFill>
        <p:spPr bwMode="auto">
          <a:xfrm>
            <a:off x="-2625" y="406524"/>
            <a:ext cx="9146625" cy="647886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496944" cy="5400600"/>
          </a:xfrm>
        </p:spPr>
        <p:txBody>
          <a:bodyPr>
            <a:no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Tavuk </a:t>
            </a:r>
            <a:r>
              <a:rPr lang="tr-TR" sz="3200" dirty="0">
                <a:latin typeface="Times New Roman" panose="02020603050405020304" pitchFamily="18" charset="0"/>
                <a:cs typeface="Times New Roman" panose="02020603050405020304" pitchFamily="18" charset="0"/>
              </a:rPr>
              <a:t>sperma ile tohumlansın veya tohumlanmasın sürekli aynı sayıda yumurtlar. </a:t>
            </a:r>
            <a:r>
              <a:rPr lang="tr-TR" sz="3200" dirty="0" err="1">
                <a:latin typeface="Times New Roman" panose="02020603050405020304" pitchFamily="18" charset="0"/>
                <a:cs typeface="Times New Roman" panose="02020603050405020304" pitchFamily="18" charset="0"/>
              </a:rPr>
              <a:t>Dölsüz</a:t>
            </a:r>
            <a:r>
              <a:rPr lang="tr-TR" sz="3200" dirty="0">
                <a:latin typeface="Times New Roman" panose="02020603050405020304" pitchFamily="18" charset="0"/>
                <a:cs typeface="Times New Roman" panose="02020603050405020304" pitchFamily="18" charset="0"/>
              </a:rPr>
              <a:t> yumurtalar </a:t>
            </a:r>
            <a:r>
              <a:rPr lang="tr-TR" sz="3200" dirty="0" err="1">
                <a:latin typeface="Times New Roman" panose="02020603050405020304" pitchFamily="18" charset="0"/>
                <a:cs typeface="Times New Roman" panose="02020603050405020304" pitchFamily="18" charset="0"/>
              </a:rPr>
              <a:t>döllü</a:t>
            </a:r>
            <a:r>
              <a:rPr lang="tr-TR" sz="3200" dirty="0">
                <a:latin typeface="Times New Roman" panose="02020603050405020304" pitchFamily="18" charset="0"/>
                <a:cs typeface="Times New Roman" panose="02020603050405020304" pitchFamily="18" charset="0"/>
              </a:rPr>
              <a:t> yumurtalarla aynı kimyasal kompozisyona sahiptir. Yemeklik yumurta üretiminde sürüde erkek olmadığı için üretim masrafları azalmaktadır.</a:t>
            </a:r>
            <a:endParaRPr lang="tr-TR" sz="2800" dirty="0"/>
          </a:p>
        </p:txBody>
      </p:sp>
    </p:spTree>
    <p:extLst>
      <p:ext uri="{BB962C8B-B14F-4D97-AF65-F5344CB8AC3E}">
        <p14:creationId xmlns="" xmlns:p14="http://schemas.microsoft.com/office/powerpoint/2010/main" val="75307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568952" cy="5760640"/>
          </a:xfrm>
        </p:spPr>
        <p:txBody>
          <a:bodyPr>
            <a:noAutofit/>
          </a:bodyPr>
          <a:lstStyle/>
          <a:p>
            <a:pPr marL="0" indent="0" algn="ctr">
              <a:lnSpc>
                <a:spcPct val="150000"/>
              </a:lnSpc>
              <a:buNone/>
            </a:pPr>
            <a:r>
              <a:rPr lang="tr-TR" sz="2800" b="1" dirty="0" smtClean="0">
                <a:latin typeface="Times New Roman" panose="02020603050405020304" pitchFamily="18" charset="0"/>
                <a:cs typeface="Times New Roman" panose="02020603050405020304" pitchFamily="18" charset="0"/>
              </a:rPr>
              <a:t>Yumurtlama Paterni</a:t>
            </a:r>
          </a:p>
          <a:p>
            <a:pPr marL="0" indent="0" algn="just">
              <a:lnSpc>
                <a:spcPct val="150000"/>
              </a:lnSpc>
              <a:buNone/>
            </a:pPr>
            <a:r>
              <a:rPr lang="tr-TR" sz="2800" dirty="0" smtClean="0">
                <a:latin typeface="Times New Roman" panose="02020603050405020304" pitchFamily="18" charset="0"/>
                <a:cs typeface="Times New Roman" panose="02020603050405020304" pitchFamily="18" charset="0"/>
              </a:rPr>
              <a:t>	Kanatlıların </a:t>
            </a:r>
            <a:r>
              <a:rPr lang="tr-TR" sz="2800" dirty="0">
                <a:latin typeface="Times New Roman" panose="02020603050405020304" pitchFamily="18" charset="0"/>
                <a:cs typeface="Times New Roman" panose="02020603050405020304" pitchFamily="18" charset="0"/>
              </a:rPr>
              <a:t>büyük </a:t>
            </a:r>
            <a:r>
              <a:rPr lang="tr-TR" sz="2800" dirty="0" smtClean="0">
                <a:latin typeface="Times New Roman" panose="02020603050405020304" pitchFamily="18" charset="0"/>
                <a:cs typeface="Times New Roman" panose="02020603050405020304" pitchFamily="18" charset="0"/>
              </a:rPr>
              <a:t>çoğunluğunda yumurtanın oluşumu </a:t>
            </a:r>
            <a:r>
              <a:rPr lang="tr-TR" sz="2800" dirty="0">
                <a:latin typeface="Times New Roman" panose="02020603050405020304" pitchFamily="18" charset="0"/>
                <a:cs typeface="Times New Roman" panose="02020603050405020304" pitchFamily="18" charset="0"/>
              </a:rPr>
              <a:t>24 </a:t>
            </a:r>
            <a:r>
              <a:rPr lang="tr-TR" sz="2800" dirty="0" smtClean="0">
                <a:latin typeface="Times New Roman" panose="02020603050405020304" pitchFamily="18" charset="0"/>
                <a:cs typeface="Times New Roman" panose="02020603050405020304" pitchFamily="18" charset="0"/>
              </a:rPr>
              <a:t>saatten fazla</a:t>
            </a:r>
            <a:r>
              <a:rPr lang="tr-TR" sz="2800" dirty="0">
                <a:latin typeface="Times New Roman" panose="02020603050405020304" pitchFamily="18" charset="0"/>
                <a:cs typeface="Times New Roman" panose="02020603050405020304" pitchFamily="18" charset="0"/>
              </a:rPr>
              <a:t>, 30 saatten az bir zamanda </a:t>
            </a:r>
            <a:r>
              <a:rPr lang="tr-TR" sz="2800" dirty="0" smtClean="0">
                <a:latin typeface="Times New Roman" panose="02020603050405020304" pitchFamily="18" charset="0"/>
                <a:cs typeface="Times New Roman" panose="02020603050405020304" pitchFamily="18" charset="0"/>
              </a:rPr>
              <a:t>gerçekleşir</a:t>
            </a:r>
            <a:r>
              <a:rPr lang="tr-TR" sz="2800" dirty="0">
                <a:latin typeface="Times New Roman" panose="02020603050405020304" pitchFamily="18" charset="0"/>
                <a:cs typeface="Times New Roman" panose="02020603050405020304" pitchFamily="18" charset="0"/>
              </a:rPr>
              <a:t>. Yumurtlama </a:t>
            </a:r>
            <a:r>
              <a:rPr lang="tr-TR" sz="2800" dirty="0" smtClean="0">
                <a:latin typeface="Times New Roman" panose="02020603050405020304" pitchFamily="18" charset="0"/>
                <a:cs typeface="Times New Roman" panose="02020603050405020304" pitchFamily="18" charset="0"/>
              </a:rPr>
              <a:t>ve ovipozisyon işlemi </a:t>
            </a:r>
            <a:r>
              <a:rPr lang="tr-TR" sz="2800" dirty="0">
                <a:latin typeface="Times New Roman" panose="02020603050405020304" pitchFamily="18" charset="0"/>
                <a:cs typeface="Times New Roman" panose="02020603050405020304" pitchFamily="18" charset="0"/>
              </a:rPr>
              <a:t>günün </a:t>
            </a:r>
            <a:r>
              <a:rPr lang="tr-TR" sz="2800" dirty="0" smtClean="0">
                <a:latin typeface="Times New Roman" panose="02020603050405020304" pitchFamily="18" charset="0"/>
                <a:cs typeface="Times New Roman" panose="02020603050405020304" pitchFamily="18" charset="0"/>
              </a:rPr>
              <a:t>aydınlık-karanlık periyodlarına bağlıdır. Yaklaşık </a:t>
            </a:r>
            <a:r>
              <a:rPr lang="tr-TR" sz="2800" dirty="0">
                <a:latin typeface="Times New Roman" panose="02020603050405020304" pitchFamily="18" charset="0"/>
                <a:cs typeface="Times New Roman" panose="02020603050405020304" pitchFamily="18" charset="0"/>
              </a:rPr>
              <a:t>24 saatte yumurtlama </a:t>
            </a:r>
            <a:r>
              <a:rPr lang="tr-TR" sz="2800" dirty="0" smtClean="0">
                <a:latin typeface="Times New Roman" panose="02020603050405020304" pitchFamily="18" charset="0"/>
                <a:cs typeface="Times New Roman" panose="02020603050405020304" pitchFamily="18" charset="0"/>
              </a:rPr>
              <a:t>tamamlanmasına karşın</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yaklaşık yarım</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saat </a:t>
            </a:r>
            <a:r>
              <a:rPr lang="tr-TR" sz="2800" dirty="0">
                <a:latin typeface="Times New Roman" panose="02020603050405020304" pitchFamily="18" charset="0"/>
                <a:cs typeface="Times New Roman" panose="02020603050405020304" pitchFamily="18" charset="0"/>
              </a:rPr>
              <a:t>sonra </a:t>
            </a:r>
            <a:r>
              <a:rPr lang="tr-TR" sz="2800" dirty="0" smtClean="0">
                <a:latin typeface="Times New Roman" panose="02020603050405020304" pitchFamily="18" charset="0"/>
                <a:cs typeface="Times New Roman" panose="02020603050405020304" pitchFamily="18" charset="0"/>
              </a:rPr>
              <a:t>olgunlaşmış sarının </a:t>
            </a:r>
            <a:r>
              <a:rPr lang="tr-TR" sz="2800" dirty="0">
                <a:latin typeface="Times New Roman" panose="02020603050405020304" pitchFamily="18" charset="0"/>
                <a:cs typeface="Times New Roman" panose="02020603050405020304" pitchFamily="18" charset="0"/>
              </a:rPr>
              <a:t>infundibuluma </a:t>
            </a:r>
            <a:r>
              <a:rPr lang="tr-TR" sz="2800" dirty="0" smtClean="0">
                <a:latin typeface="Times New Roman" panose="02020603050405020304" pitchFamily="18" charset="0"/>
                <a:cs typeface="Times New Roman" panose="02020603050405020304" pitchFamily="18" charset="0"/>
              </a:rPr>
              <a:t>düşüşü gerçekleşir. Böylece </a:t>
            </a:r>
            <a:r>
              <a:rPr lang="tr-TR" sz="2800" dirty="0">
                <a:latin typeface="Times New Roman" panose="02020603050405020304" pitchFamily="18" charset="0"/>
                <a:cs typeface="Times New Roman" panose="02020603050405020304" pitchFamily="18" charset="0"/>
              </a:rPr>
              <a:t>iki yumurtlama </a:t>
            </a:r>
            <a:r>
              <a:rPr lang="tr-TR" sz="2800" dirty="0" smtClean="0">
                <a:latin typeface="Times New Roman" panose="02020603050405020304" pitchFamily="18" charset="0"/>
                <a:cs typeface="Times New Roman" panose="02020603050405020304" pitchFamily="18" charset="0"/>
              </a:rPr>
              <a:t>arasında </a:t>
            </a:r>
            <a:r>
              <a:rPr lang="tr-TR" sz="2800" dirty="0">
                <a:latin typeface="Times New Roman" panose="02020603050405020304" pitchFamily="18" charset="0"/>
                <a:cs typeface="Times New Roman" panose="02020603050405020304" pitchFamily="18" charset="0"/>
              </a:rPr>
              <a:t>24.5-25 saatlik bir süre geçer. </a:t>
            </a:r>
          </a:p>
          <a:p>
            <a:pPr marL="0" indent="0" algn="just">
              <a:lnSpc>
                <a:spcPct val="150000"/>
              </a:lnSpc>
              <a:buNone/>
            </a:pPr>
            <a:endParaRPr lang="tr-TR" sz="28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44264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496944" cy="5271864"/>
          </a:xfrm>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Tavuk </a:t>
            </a:r>
            <a:r>
              <a:rPr lang="tr-TR" sz="3200" dirty="0">
                <a:latin typeface="Times New Roman" panose="02020603050405020304" pitchFamily="18" charset="0"/>
                <a:cs typeface="Times New Roman" panose="02020603050405020304" pitchFamily="18" charset="0"/>
              </a:rPr>
              <a:t>ilk yumurtasını sabah saat 10’da yumurtlamışsa ikinci gün 11’de, üçüncü gün 12’de yumurtlar. Eğer son yumurta öğleden sonra saat 16-17 gibi </a:t>
            </a:r>
            <a:r>
              <a:rPr lang="tr-TR" sz="3200" dirty="0" err="1" smtClean="0">
                <a:latin typeface="Times New Roman" panose="02020603050405020304" pitchFamily="18" charset="0"/>
                <a:cs typeface="Times New Roman" panose="02020603050405020304" pitchFamily="18" charset="0"/>
              </a:rPr>
              <a:t>yumurtlanmış</a:t>
            </a:r>
            <a:r>
              <a:rPr lang="tr-TR" sz="3200" dirty="0" smtClean="0">
                <a:latin typeface="Times New Roman" panose="02020603050405020304" pitchFamily="18" charset="0"/>
                <a:cs typeface="Times New Roman" panose="02020603050405020304" pitchFamily="18" charset="0"/>
              </a:rPr>
              <a:t> ise </a:t>
            </a:r>
            <a:r>
              <a:rPr lang="tr-TR" sz="3200" dirty="0">
                <a:latin typeface="Times New Roman" panose="02020603050405020304" pitchFamily="18" charset="0"/>
                <a:cs typeface="Times New Roman" panose="02020603050405020304" pitchFamily="18" charset="0"/>
              </a:rPr>
              <a:t>ışık azaldığından </a:t>
            </a:r>
            <a:r>
              <a:rPr lang="tr-TR" sz="3200" dirty="0" err="1">
                <a:latin typeface="Times New Roman" panose="02020603050405020304" pitchFamily="18" charset="0"/>
                <a:cs typeface="Times New Roman" panose="02020603050405020304" pitchFamily="18" charset="0"/>
              </a:rPr>
              <a:t>ovulasyon</a:t>
            </a:r>
            <a:r>
              <a:rPr lang="tr-TR" sz="3200" dirty="0">
                <a:latin typeface="Times New Roman" panose="02020603050405020304" pitchFamily="18" charset="0"/>
                <a:cs typeface="Times New Roman" panose="02020603050405020304" pitchFamily="18" charset="0"/>
              </a:rPr>
              <a:t> 10-12 saat gecikebilir ve ertesi gün yumurtlama olmaz. Böylece tavuk yumurtlama </a:t>
            </a:r>
            <a:r>
              <a:rPr lang="tr-TR" sz="3200" dirty="0" err="1">
                <a:latin typeface="Times New Roman" panose="02020603050405020304" pitchFamily="18" charset="0"/>
                <a:cs typeface="Times New Roman" panose="02020603050405020304" pitchFamily="18" charset="0"/>
              </a:rPr>
              <a:t>siklusuna</a:t>
            </a:r>
            <a:r>
              <a:rPr lang="tr-TR" sz="3200" dirty="0">
                <a:latin typeface="Times New Roman" panose="02020603050405020304" pitchFamily="18" charset="0"/>
                <a:cs typeface="Times New Roman" panose="02020603050405020304" pitchFamily="18" charset="0"/>
              </a:rPr>
              <a:t> bir gün ara vermiş olur. </a:t>
            </a:r>
          </a:p>
          <a:p>
            <a:pPr marL="0" indent="0" algn="just">
              <a:lnSpc>
                <a:spcPct val="150000"/>
              </a:lnSpc>
              <a:buNone/>
            </a:pPr>
            <a:endParaRPr lang="tr-TR" sz="3200" dirty="0"/>
          </a:p>
        </p:txBody>
      </p:sp>
    </p:spTree>
    <p:extLst>
      <p:ext uri="{BB962C8B-B14F-4D97-AF65-F5344CB8AC3E}">
        <p14:creationId xmlns="" xmlns:p14="http://schemas.microsoft.com/office/powerpoint/2010/main" val="33989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p:nvPr/>
        </p:nvPicPr>
        <p:blipFill rotWithShape="1">
          <a:blip r:embed="rId2" cstate="print"/>
          <a:srcRect l="59639" t="26804" r="13854" b="7732"/>
          <a:stretch/>
        </p:blipFill>
        <p:spPr bwMode="auto">
          <a:xfrm>
            <a:off x="0" y="0"/>
            <a:ext cx="9144000" cy="6858000"/>
          </a:xfrm>
          <a:prstGeom prst="rect">
            <a:avLst/>
          </a:prstGeom>
          <a:ln>
            <a:noFill/>
          </a:ln>
          <a:extLst>
            <a:ext uri="{53640926-AAD7-44D8-BBD7-CCE9431645EC}">
              <a14:shadowObscured xmlns="" xmlns:a14="http://schemas.microsoft.com/office/drawing/2010/main"/>
            </a:ext>
          </a:extLst>
        </p:spPr>
      </p:pic>
      <p:sp>
        <p:nvSpPr>
          <p:cNvPr id="6" name="Metin kutusu 5"/>
          <p:cNvSpPr txBox="1"/>
          <p:nvPr/>
        </p:nvSpPr>
        <p:spPr>
          <a:xfrm>
            <a:off x="251520" y="266737"/>
            <a:ext cx="3888432" cy="738664"/>
          </a:xfrm>
          <a:prstGeom prst="rect">
            <a:avLst/>
          </a:prstGeom>
          <a:noFill/>
        </p:spPr>
        <p:txBody>
          <a:bodyPr wrap="square" rtlCol="0">
            <a:spAutoFit/>
          </a:bodyPr>
          <a:lstStyle/>
          <a:p>
            <a:r>
              <a:rPr lang="tr-TR" sz="2400" b="1" dirty="0" smtClean="0"/>
              <a:t>Tavuğun Dış Organları</a:t>
            </a:r>
            <a:endParaRPr lang="tr-TR" sz="2400" b="1" dirty="0"/>
          </a:p>
          <a:p>
            <a:endParaRPr lang="tr-TR" dirty="0"/>
          </a:p>
        </p:txBody>
      </p:sp>
    </p:spTree>
    <p:extLst>
      <p:ext uri="{BB962C8B-B14F-4D97-AF65-F5344CB8AC3E}">
        <p14:creationId xmlns="" xmlns:p14="http://schemas.microsoft.com/office/powerpoint/2010/main" val="1018286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94" y="1"/>
            <a:ext cx="9443141"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277245" y="432865"/>
            <a:ext cx="720080" cy="369332"/>
          </a:xfrm>
          <a:prstGeom prst="rect">
            <a:avLst/>
          </a:prstGeom>
          <a:noFill/>
        </p:spPr>
        <p:txBody>
          <a:bodyPr wrap="square" rtlCol="0">
            <a:spAutoFit/>
          </a:bodyPr>
          <a:lstStyle/>
          <a:p>
            <a:r>
              <a:rPr lang="tr-TR" dirty="0" smtClean="0"/>
              <a:t>İbik</a:t>
            </a:r>
            <a:endParaRPr lang="tr-TR" dirty="0"/>
          </a:p>
        </p:txBody>
      </p:sp>
      <p:sp>
        <p:nvSpPr>
          <p:cNvPr id="6" name="Metin kutusu 5"/>
          <p:cNvSpPr txBox="1"/>
          <p:nvPr/>
        </p:nvSpPr>
        <p:spPr>
          <a:xfrm>
            <a:off x="5084529" y="1732686"/>
            <a:ext cx="847150" cy="369332"/>
          </a:xfrm>
          <a:prstGeom prst="rect">
            <a:avLst/>
          </a:prstGeom>
          <a:noFill/>
        </p:spPr>
        <p:txBody>
          <a:bodyPr wrap="square" rtlCol="0">
            <a:spAutoFit/>
          </a:bodyPr>
          <a:lstStyle/>
          <a:p>
            <a:r>
              <a:rPr lang="tr-TR" dirty="0"/>
              <a:t>B</a:t>
            </a:r>
            <a:r>
              <a:rPr lang="tr-TR" dirty="0" smtClean="0"/>
              <a:t>oyun</a:t>
            </a:r>
            <a:endParaRPr lang="tr-TR" dirty="0"/>
          </a:p>
        </p:txBody>
      </p:sp>
      <p:sp>
        <p:nvSpPr>
          <p:cNvPr id="7" name="Metin kutusu 6"/>
          <p:cNvSpPr txBox="1"/>
          <p:nvPr/>
        </p:nvSpPr>
        <p:spPr>
          <a:xfrm>
            <a:off x="4067944" y="1917352"/>
            <a:ext cx="847150" cy="369332"/>
          </a:xfrm>
          <a:prstGeom prst="rect">
            <a:avLst/>
          </a:prstGeom>
          <a:noFill/>
        </p:spPr>
        <p:txBody>
          <a:bodyPr wrap="square" rtlCol="0">
            <a:spAutoFit/>
          </a:bodyPr>
          <a:lstStyle/>
          <a:p>
            <a:r>
              <a:rPr lang="tr-TR" dirty="0" smtClean="0"/>
              <a:t>Sırt </a:t>
            </a:r>
            <a:endParaRPr lang="tr-TR" dirty="0"/>
          </a:p>
        </p:txBody>
      </p:sp>
      <p:sp>
        <p:nvSpPr>
          <p:cNvPr id="8" name="Metin kutusu 7"/>
          <p:cNvSpPr txBox="1"/>
          <p:nvPr/>
        </p:nvSpPr>
        <p:spPr>
          <a:xfrm>
            <a:off x="7157392" y="3645389"/>
            <a:ext cx="1423214" cy="646331"/>
          </a:xfrm>
          <a:prstGeom prst="rect">
            <a:avLst/>
          </a:prstGeom>
          <a:noFill/>
        </p:spPr>
        <p:txBody>
          <a:bodyPr wrap="square" rtlCol="0">
            <a:spAutoFit/>
          </a:bodyPr>
          <a:lstStyle/>
          <a:p>
            <a:r>
              <a:rPr lang="tr-TR" dirty="0" smtClean="0"/>
              <a:t>Kanat örtü tüyleri </a:t>
            </a:r>
            <a:endParaRPr lang="tr-TR" dirty="0"/>
          </a:p>
        </p:txBody>
      </p:sp>
      <p:sp>
        <p:nvSpPr>
          <p:cNvPr id="9" name="Metin kutusu 8"/>
          <p:cNvSpPr txBox="1"/>
          <p:nvPr/>
        </p:nvSpPr>
        <p:spPr>
          <a:xfrm>
            <a:off x="7659872" y="3244335"/>
            <a:ext cx="1304616" cy="369332"/>
          </a:xfrm>
          <a:prstGeom prst="rect">
            <a:avLst/>
          </a:prstGeom>
          <a:noFill/>
        </p:spPr>
        <p:txBody>
          <a:bodyPr wrap="square" rtlCol="0">
            <a:spAutoFit/>
          </a:bodyPr>
          <a:lstStyle/>
          <a:p>
            <a:r>
              <a:rPr lang="tr-TR" dirty="0" smtClean="0"/>
              <a:t>Kanat üstü </a:t>
            </a:r>
            <a:endParaRPr lang="tr-TR" dirty="0"/>
          </a:p>
        </p:txBody>
      </p:sp>
      <p:sp>
        <p:nvSpPr>
          <p:cNvPr id="10" name="Metin kutusu 9"/>
          <p:cNvSpPr txBox="1"/>
          <p:nvPr/>
        </p:nvSpPr>
        <p:spPr>
          <a:xfrm>
            <a:off x="7812360" y="2875003"/>
            <a:ext cx="847150" cy="369332"/>
          </a:xfrm>
          <a:prstGeom prst="rect">
            <a:avLst/>
          </a:prstGeom>
          <a:noFill/>
        </p:spPr>
        <p:txBody>
          <a:bodyPr wrap="square" rtlCol="0">
            <a:spAutoFit/>
          </a:bodyPr>
          <a:lstStyle/>
          <a:p>
            <a:r>
              <a:rPr lang="tr-TR" dirty="0" smtClean="0"/>
              <a:t>Omuz  </a:t>
            </a:r>
            <a:endParaRPr lang="tr-TR" dirty="0"/>
          </a:p>
        </p:txBody>
      </p:sp>
      <p:sp>
        <p:nvSpPr>
          <p:cNvPr id="11" name="Metin kutusu 10"/>
          <p:cNvSpPr txBox="1"/>
          <p:nvPr/>
        </p:nvSpPr>
        <p:spPr>
          <a:xfrm>
            <a:off x="6732240" y="5642132"/>
            <a:ext cx="1304616" cy="369332"/>
          </a:xfrm>
          <a:prstGeom prst="rect">
            <a:avLst/>
          </a:prstGeom>
          <a:noFill/>
        </p:spPr>
        <p:txBody>
          <a:bodyPr wrap="square" rtlCol="0">
            <a:spAutoFit/>
          </a:bodyPr>
          <a:lstStyle/>
          <a:p>
            <a:r>
              <a:rPr lang="tr-TR" dirty="0" smtClean="0"/>
              <a:t>Parmaklar </a:t>
            </a:r>
            <a:endParaRPr lang="tr-TR" dirty="0"/>
          </a:p>
        </p:txBody>
      </p:sp>
      <p:sp>
        <p:nvSpPr>
          <p:cNvPr id="12" name="Metin kutusu 11"/>
          <p:cNvSpPr txBox="1"/>
          <p:nvPr/>
        </p:nvSpPr>
        <p:spPr>
          <a:xfrm>
            <a:off x="3184702" y="5631609"/>
            <a:ext cx="1304616" cy="369332"/>
          </a:xfrm>
          <a:prstGeom prst="rect">
            <a:avLst/>
          </a:prstGeom>
          <a:noFill/>
        </p:spPr>
        <p:txBody>
          <a:bodyPr wrap="square" rtlCol="0">
            <a:spAutoFit/>
          </a:bodyPr>
          <a:lstStyle/>
          <a:p>
            <a:r>
              <a:rPr lang="tr-TR" dirty="0" smtClean="0"/>
              <a:t>Mahmuz </a:t>
            </a:r>
            <a:endParaRPr lang="tr-TR" dirty="0"/>
          </a:p>
        </p:txBody>
      </p:sp>
      <p:sp>
        <p:nvSpPr>
          <p:cNvPr id="13" name="Metin kutusu 12"/>
          <p:cNvSpPr txBox="1"/>
          <p:nvPr/>
        </p:nvSpPr>
        <p:spPr>
          <a:xfrm>
            <a:off x="3388711" y="5157192"/>
            <a:ext cx="1304616" cy="369332"/>
          </a:xfrm>
          <a:prstGeom prst="rect">
            <a:avLst/>
          </a:prstGeom>
          <a:noFill/>
        </p:spPr>
        <p:txBody>
          <a:bodyPr wrap="square" rtlCol="0">
            <a:spAutoFit/>
          </a:bodyPr>
          <a:lstStyle/>
          <a:p>
            <a:r>
              <a:rPr lang="tr-TR" dirty="0" smtClean="0"/>
              <a:t>Ayak </a:t>
            </a:r>
            <a:endParaRPr lang="tr-TR" dirty="0"/>
          </a:p>
        </p:txBody>
      </p:sp>
      <p:sp>
        <p:nvSpPr>
          <p:cNvPr id="14" name="Metin kutusu 13"/>
          <p:cNvSpPr txBox="1"/>
          <p:nvPr/>
        </p:nvSpPr>
        <p:spPr>
          <a:xfrm>
            <a:off x="3165195" y="4809756"/>
            <a:ext cx="1304616" cy="369332"/>
          </a:xfrm>
          <a:prstGeom prst="rect">
            <a:avLst/>
          </a:prstGeom>
          <a:noFill/>
        </p:spPr>
        <p:txBody>
          <a:bodyPr wrap="square" rtlCol="0">
            <a:spAutoFit/>
          </a:bodyPr>
          <a:lstStyle/>
          <a:p>
            <a:r>
              <a:rPr lang="tr-TR" dirty="0" smtClean="0"/>
              <a:t>But tüyleri</a:t>
            </a:r>
            <a:endParaRPr lang="tr-TR" dirty="0"/>
          </a:p>
        </p:txBody>
      </p:sp>
      <p:sp>
        <p:nvSpPr>
          <p:cNvPr id="15" name="Metin kutusu 14"/>
          <p:cNvSpPr txBox="1"/>
          <p:nvPr/>
        </p:nvSpPr>
        <p:spPr>
          <a:xfrm>
            <a:off x="2030551" y="4447210"/>
            <a:ext cx="1989299" cy="369332"/>
          </a:xfrm>
          <a:prstGeom prst="rect">
            <a:avLst/>
          </a:prstGeom>
          <a:noFill/>
        </p:spPr>
        <p:txBody>
          <a:bodyPr wrap="square" rtlCol="0">
            <a:spAutoFit/>
          </a:bodyPr>
          <a:lstStyle/>
          <a:p>
            <a:r>
              <a:rPr lang="tr-TR" dirty="0" smtClean="0"/>
              <a:t>Kanat altı tüyleri</a:t>
            </a:r>
            <a:endParaRPr lang="tr-TR" dirty="0"/>
          </a:p>
        </p:txBody>
      </p:sp>
      <p:sp>
        <p:nvSpPr>
          <p:cNvPr id="16" name="Metin kutusu 15"/>
          <p:cNvSpPr txBox="1"/>
          <p:nvPr/>
        </p:nvSpPr>
        <p:spPr>
          <a:xfrm>
            <a:off x="179512" y="4460965"/>
            <a:ext cx="1989299" cy="369332"/>
          </a:xfrm>
          <a:prstGeom prst="rect">
            <a:avLst/>
          </a:prstGeom>
          <a:noFill/>
        </p:spPr>
        <p:txBody>
          <a:bodyPr wrap="square" rtlCol="0">
            <a:spAutoFit/>
          </a:bodyPr>
          <a:lstStyle/>
          <a:p>
            <a:r>
              <a:rPr lang="tr-TR" dirty="0" smtClean="0"/>
              <a:t>Alt atkı tüyleri</a:t>
            </a:r>
            <a:endParaRPr lang="tr-TR" dirty="0"/>
          </a:p>
        </p:txBody>
      </p:sp>
      <p:sp>
        <p:nvSpPr>
          <p:cNvPr id="17" name="Metin kutusu 16"/>
          <p:cNvSpPr txBox="1"/>
          <p:nvPr/>
        </p:nvSpPr>
        <p:spPr>
          <a:xfrm>
            <a:off x="467544" y="991638"/>
            <a:ext cx="1989299" cy="369332"/>
          </a:xfrm>
          <a:prstGeom prst="rect">
            <a:avLst/>
          </a:prstGeom>
          <a:noFill/>
        </p:spPr>
        <p:txBody>
          <a:bodyPr wrap="square" rtlCol="0">
            <a:spAutoFit/>
          </a:bodyPr>
          <a:lstStyle/>
          <a:p>
            <a:r>
              <a:rPr lang="tr-TR" dirty="0" smtClean="0"/>
              <a:t>Atkı tüyleri</a:t>
            </a:r>
            <a:endParaRPr lang="tr-TR" dirty="0"/>
          </a:p>
        </p:txBody>
      </p:sp>
      <p:sp>
        <p:nvSpPr>
          <p:cNvPr id="18" name="Metin kutusu 17"/>
          <p:cNvSpPr txBox="1"/>
          <p:nvPr/>
        </p:nvSpPr>
        <p:spPr>
          <a:xfrm>
            <a:off x="1828204" y="1152003"/>
            <a:ext cx="2239740" cy="369332"/>
          </a:xfrm>
          <a:prstGeom prst="rect">
            <a:avLst/>
          </a:prstGeom>
          <a:noFill/>
        </p:spPr>
        <p:txBody>
          <a:bodyPr wrap="square" rtlCol="0">
            <a:spAutoFit/>
          </a:bodyPr>
          <a:lstStyle/>
          <a:p>
            <a:r>
              <a:rPr lang="tr-TR" dirty="0" smtClean="0"/>
              <a:t>Ana kuyruk tüyleri</a:t>
            </a:r>
            <a:endParaRPr lang="tr-TR" dirty="0"/>
          </a:p>
        </p:txBody>
      </p:sp>
      <p:sp>
        <p:nvSpPr>
          <p:cNvPr id="19" name="Metin kutusu 18"/>
          <p:cNvSpPr txBox="1"/>
          <p:nvPr/>
        </p:nvSpPr>
        <p:spPr>
          <a:xfrm>
            <a:off x="323528" y="248199"/>
            <a:ext cx="3888432" cy="738664"/>
          </a:xfrm>
          <a:prstGeom prst="rect">
            <a:avLst/>
          </a:prstGeom>
          <a:noFill/>
        </p:spPr>
        <p:txBody>
          <a:bodyPr wrap="square" rtlCol="0">
            <a:spAutoFit/>
          </a:bodyPr>
          <a:lstStyle/>
          <a:p>
            <a:r>
              <a:rPr lang="tr-TR" sz="2400" b="1" dirty="0" smtClean="0"/>
              <a:t>Horozun Dış Organları</a:t>
            </a:r>
            <a:endParaRPr lang="tr-TR" sz="2400" b="1" dirty="0"/>
          </a:p>
          <a:p>
            <a:endParaRPr lang="tr-TR" dirty="0"/>
          </a:p>
        </p:txBody>
      </p:sp>
    </p:spTree>
    <p:extLst>
      <p:ext uri="{BB962C8B-B14F-4D97-AF65-F5344CB8AC3E}">
        <p14:creationId xmlns="" xmlns:p14="http://schemas.microsoft.com/office/powerpoint/2010/main" val="1103247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8341" r="1728" b="9693"/>
          <a:stretch/>
        </p:blipFill>
        <p:spPr bwMode="auto">
          <a:xfrm>
            <a:off x="-713" y="0"/>
            <a:ext cx="9144713" cy="6824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012160" y="116632"/>
            <a:ext cx="1656184" cy="461665"/>
          </a:xfrm>
          <a:prstGeom prst="rect">
            <a:avLst/>
          </a:prstGeom>
          <a:noFill/>
        </p:spPr>
        <p:txBody>
          <a:bodyPr wrap="square" rtlCol="0">
            <a:spAutoFit/>
          </a:bodyPr>
          <a:lstStyle/>
          <a:p>
            <a:r>
              <a:rPr lang="tr-TR" sz="2400" dirty="0" smtClean="0"/>
              <a:t>İbik uçları</a:t>
            </a:r>
            <a:endParaRPr lang="tr-TR" sz="2400" dirty="0"/>
          </a:p>
        </p:txBody>
      </p:sp>
      <p:sp>
        <p:nvSpPr>
          <p:cNvPr id="8" name="Metin kutusu 7"/>
          <p:cNvSpPr txBox="1"/>
          <p:nvPr/>
        </p:nvSpPr>
        <p:spPr>
          <a:xfrm>
            <a:off x="6732240" y="908720"/>
            <a:ext cx="1656184" cy="461665"/>
          </a:xfrm>
          <a:prstGeom prst="rect">
            <a:avLst/>
          </a:prstGeom>
          <a:noFill/>
        </p:spPr>
        <p:txBody>
          <a:bodyPr wrap="square" rtlCol="0">
            <a:spAutoFit/>
          </a:bodyPr>
          <a:lstStyle/>
          <a:p>
            <a:r>
              <a:rPr lang="tr-TR" sz="2400" dirty="0" smtClean="0"/>
              <a:t>İbik yayı</a:t>
            </a:r>
            <a:endParaRPr lang="tr-TR" sz="2400" dirty="0"/>
          </a:p>
        </p:txBody>
      </p:sp>
      <p:sp>
        <p:nvSpPr>
          <p:cNvPr id="9" name="Metin kutusu 8"/>
          <p:cNvSpPr txBox="1"/>
          <p:nvPr/>
        </p:nvSpPr>
        <p:spPr>
          <a:xfrm>
            <a:off x="7236296" y="2204864"/>
            <a:ext cx="1656184" cy="461665"/>
          </a:xfrm>
          <a:prstGeom prst="rect">
            <a:avLst/>
          </a:prstGeom>
          <a:noFill/>
        </p:spPr>
        <p:txBody>
          <a:bodyPr wrap="square" rtlCol="0">
            <a:spAutoFit/>
          </a:bodyPr>
          <a:lstStyle/>
          <a:p>
            <a:r>
              <a:rPr lang="tr-TR" sz="2400" dirty="0" smtClean="0"/>
              <a:t>Kulak </a:t>
            </a:r>
            <a:endParaRPr lang="tr-TR" sz="2400" dirty="0"/>
          </a:p>
        </p:txBody>
      </p:sp>
      <p:sp>
        <p:nvSpPr>
          <p:cNvPr id="10" name="Metin kutusu 9"/>
          <p:cNvSpPr txBox="1"/>
          <p:nvPr/>
        </p:nvSpPr>
        <p:spPr>
          <a:xfrm>
            <a:off x="7236296" y="2950462"/>
            <a:ext cx="1656184" cy="461665"/>
          </a:xfrm>
          <a:prstGeom prst="rect">
            <a:avLst/>
          </a:prstGeom>
          <a:noFill/>
        </p:spPr>
        <p:txBody>
          <a:bodyPr wrap="square" rtlCol="0">
            <a:spAutoFit/>
          </a:bodyPr>
          <a:lstStyle/>
          <a:p>
            <a:r>
              <a:rPr lang="tr-TR" sz="2400" dirty="0" smtClean="0"/>
              <a:t>Kulakçık </a:t>
            </a:r>
            <a:endParaRPr lang="tr-TR" sz="2400" dirty="0"/>
          </a:p>
        </p:txBody>
      </p:sp>
      <p:sp>
        <p:nvSpPr>
          <p:cNvPr id="11" name="Metin kutusu 10"/>
          <p:cNvSpPr txBox="1"/>
          <p:nvPr/>
        </p:nvSpPr>
        <p:spPr>
          <a:xfrm>
            <a:off x="323528" y="1745190"/>
            <a:ext cx="1800200" cy="461665"/>
          </a:xfrm>
          <a:prstGeom prst="rect">
            <a:avLst/>
          </a:prstGeom>
          <a:noFill/>
        </p:spPr>
        <p:txBody>
          <a:bodyPr wrap="square" rtlCol="0">
            <a:spAutoFit/>
          </a:bodyPr>
          <a:lstStyle/>
          <a:p>
            <a:r>
              <a:rPr lang="tr-TR" sz="2400" dirty="0" smtClean="0"/>
              <a:t>Göz halkası </a:t>
            </a:r>
            <a:endParaRPr lang="tr-TR" sz="2400" dirty="0"/>
          </a:p>
        </p:txBody>
      </p:sp>
      <p:sp>
        <p:nvSpPr>
          <p:cNvPr id="12" name="Metin kutusu 11"/>
          <p:cNvSpPr txBox="1"/>
          <p:nvPr/>
        </p:nvSpPr>
        <p:spPr>
          <a:xfrm>
            <a:off x="647564" y="2517941"/>
            <a:ext cx="1152128" cy="461665"/>
          </a:xfrm>
          <a:prstGeom prst="rect">
            <a:avLst/>
          </a:prstGeom>
          <a:noFill/>
        </p:spPr>
        <p:txBody>
          <a:bodyPr wrap="square" rtlCol="0">
            <a:spAutoFit/>
          </a:bodyPr>
          <a:lstStyle/>
          <a:p>
            <a:r>
              <a:rPr lang="tr-TR" sz="2400" dirty="0" smtClean="0"/>
              <a:t>Gaga  </a:t>
            </a:r>
            <a:endParaRPr lang="tr-TR" sz="2400" dirty="0"/>
          </a:p>
        </p:txBody>
      </p:sp>
      <p:sp>
        <p:nvSpPr>
          <p:cNvPr id="13" name="Metin kutusu 12"/>
          <p:cNvSpPr txBox="1"/>
          <p:nvPr/>
        </p:nvSpPr>
        <p:spPr>
          <a:xfrm>
            <a:off x="949566" y="4581126"/>
            <a:ext cx="1175587" cy="461665"/>
          </a:xfrm>
          <a:prstGeom prst="rect">
            <a:avLst/>
          </a:prstGeom>
          <a:noFill/>
        </p:spPr>
        <p:txBody>
          <a:bodyPr wrap="square" rtlCol="0">
            <a:spAutoFit/>
          </a:bodyPr>
          <a:lstStyle/>
          <a:p>
            <a:r>
              <a:rPr lang="tr-TR" sz="2400" dirty="0" smtClean="0"/>
              <a:t>Sakal  </a:t>
            </a:r>
            <a:endParaRPr lang="tr-TR" sz="2400" dirty="0"/>
          </a:p>
        </p:txBody>
      </p:sp>
      <p:sp>
        <p:nvSpPr>
          <p:cNvPr id="7" name="Dikdörtgen 6"/>
          <p:cNvSpPr/>
          <p:nvPr/>
        </p:nvSpPr>
        <p:spPr>
          <a:xfrm>
            <a:off x="231240" y="162798"/>
            <a:ext cx="1808229" cy="754694"/>
          </a:xfrm>
          <a:prstGeom prst="rect">
            <a:avLst/>
          </a:prstGeom>
        </p:spPr>
        <p:txBody>
          <a:bodyPr wrap="square">
            <a:spAutoFit/>
          </a:bodyPr>
          <a:lstStyle/>
          <a:p>
            <a:pPr algn="ctr">
              <a:lnSpc>
                <a:spcPct val="150000"/>
              </a:lnSpc>
            </a:pPr>
            <a:r>
              <a:rPr lang="tr-TR" sz="3200" b="1" dirty="0"/>
              <a:t>Baş</a:t>
            </a:r>
          </a:p>
        </p:txBody>
      </p:sp>
    </p:spTree>
    <p:extLst>
      <p:ext uri="{BB962C8B-B14F-4D97-AF65-F5344CB8AC3E}">
        <p14:creationId xmlns="" xmlns:p14="http://schemas.microsoft.com/office/powerpoint/2010/main" val="364281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p:nvPr/>
        </p:nvPicPr>
        <p:blipFill rotWithShape="1">
          <a:blip r:embed="rId2" cstate="print"/>
          <a:srcRect l="11043" t="32939" r="67137" b="25885"/>
          <a:stretch/>
        </p:blipFill>
        <p:spPr bwMode="auto">
          <a:xfrm>
            <a:off x="0" y="0"/>
            <a:ext cx="9144000" cy="6842867"/>
          </a:xfrm>
          <a:prstGeom prst="rect">
            <a:avLst/>
          </a:prstGeom>
          <a:ln>
            <a:noFill/>
          </a:ln>
          <a:extLst>
            <a:ext uri="{53640926-AAD7-44D8-BBD7-CCE9431645EC}">
              <a14:shadowObscured xmlns="" xmlns:a14="http://schemas.microsoft.com/office/drawing/2010/main"/>
            </a:ext>
          </a:extLst>
        </p:spPr>
      </p:pic>
      <p:sp>
        <p:nvSpPr>
          <p:cNvPr id="3" name="Metin kutusu 2"/>
          <p:cNvSpPr txBox="1"/>
          <p:nvPr/>
        </p:nvSpPr>
        <p:spPr>
          <a:xfrm>
            <a:off x="3023828" y="116632"/>
            <a:ext cx="3096344" cy="584775"/>
          </a:xfrm>
          <a:prstGeom prst="rect">
            <a:avLst/>
          </a:prstGeom>
          <a:noFill/>
        </p:spPr>
        <p:txBody>
          <a:bodyPr wrap="square" rtlCol="0">
            <a:spAutoFit/>
          </a:bodyPr>
          <a:lstStyle/>
          <a:p>
            <a:r>
              <a:rPr lang="tr-TR" sz="3200" b="1" dirty="0" smtClean="0"/>
              <a:t>İbik Şekilleri</a:t>
            </a:r>
            <a:endParaRPr lang="tr-TR" sz="3200" b="1" dirty="0"/>
          </a:p>
        </p:txBody>
      </p:sp>
    </p:spTree>
    <p:extLst>
      <p:ext uri="{BB962C8B-B14F-4D97-AF65-F5344CB8AC3E}">
        <p14:creationId xmlns="" xmlns:p14="http://schemas.microsoft.com/office/powerpoint/2010/main" val="2122596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92696"/>
            <a:ext cx="8928992" cy="5976664"/>
          </a:xfrm>
        </p:spPr>
        <p:txBody>
          <a:bodyPr>
            <a:normAutofit fontScale="92500"/>
          </a:bodyPr>
          <a:lstStyle/>
          <a:p>
            <a:pPr marL="0" indent="0" algn="ctr">
              <a:lnSpc>
                <a:spcPct val="150000"/>
              </a:lnSpc>
              <a:buNone/>
            </a:pPr>
            <a:r>
              <a:rPr lang="tr-TR" sz="3200" b="1" dirty="0" smtClean="0">
                <a:latin typeface="Times New Roman" panose="02020603050405020304" pitchFamily="18" charset="0"/>
                <a:cs typeface="Times New Roman" panose="02020603050405020304" pitchFamily="18" charset="0"/>
              </a:rPr>
              <a:t>Kanatlar</a:t>
            </a:r>
          </a:p>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Uçma, vücudu koruma, vücut sıcaklığını dengeleme ve civcivleri olumsuz ortamlardan koruma gibi ana görevleri vardır. Üç farklı tüy; uçtan itibaren tek sıra halinde dizilmiş 10 adet </a:t>
            </a:r>
            <a:r>
              <a:rPr lang="tr-TR" sz="3200" b="1" dirty="0" err="1">
                <a:latin typeface="Times New Roman" panose="02020603050405020304" pitchFamily="18" charset="0"/>
                <a:cs typeface="Times New Roman" panose="02020603050405020304" pitchFamily="18" charset="0"/>
              </a:rPr>
              <a:t>P</a:t>
            </a:r>
            <a:r>
              <a:rPr lang="tr-TR" sz="3200" b="1" dirty="0" err="1" smtClean="0">
                <a:latin typeface="Times New Roman" panose="02020603050405020304" pitchFamily="18" charset="0"/>
                <a:cs typeface="Times New Roman" panose="02020603050405020304" pitchFamily="18" charset="0"/>
              </a:rPr>
              <a:t>rimer</a:t>
            </a:r>
            <a:r>
              <a:rPr lang="tr-TR" sz="3200" dirty="0" smtClean="0">
                <a:latin typeface="Times New Roman" panose="02020603050405020304" pitchFamily="18" charset="0"/>
                <a:cs typeface="Times New Roman" panose="02020603050405020304" pitchFamily="18" charset="0"/>
              </a:rPr>
              <a:t> tüyden, bunları takip eden 10-14 adet </a:t>
            </a:r>
            <a:r>
              <a:rPr lang="tr-TR" sz="3200" b="1" dirty="0" err="1">
                <a:latin typeface="Times New Roman" panose="02020603050405020304" pitchFamily="18" charset="0"/>
                <a:cs typeface="Times New Roman" panose="02020603050405020304" pitchFamily="18" charset="0"/>
              </a:rPr>
              <a:t>S</a:t>
            </a:r>
            <a:r>
              <a:rPr lang="tr-TR" sz="3200" b="1" dirty="0" err="1" smtClean="0">
                <a:latin typeface="Times New Roman" panose="02020603050405020304" pitchFamily="18" charset="0"/>
                <a:cs typeface="Times New Roman" panose="02020603050405020304" pitchFamily="18" charset="0"/>
              </a:rPr>
              <a:t>ekonder</a:t>
            </a:r>
            <a:r>
              <a:rPr lang="tr-TR" sz="3200" dirty="0" smtClean="0">
                <a:latin typeface="Times New Roman" panose="02020603050405020304" pitchFamily="18" charset="0"/>
                <a:cs typeface="Times New Roman" panose="02020603050405020304" pitchFamily="18" charset="0"/>
              </a:rPr>
              <a:t> tüyden ve bu tüylerin dip kısmından gövdeye doğru iki sıra halinde uzanan ve daha kısa yapıda olan </a:t>
            </a:r>
            <a:r>
              <a:rPr lang="tr-TR" sz="3200" b="1" dirty="0" smtClean="0">
                <a:latin typeface="Times New Roman" panose="02020603050405020304" pitchFamily="18" charset="0"/>
                <a:cs typeface="Times New Roman" panose="02020603050405020304" pitchFamily="18" charset="0"/>
              </a:rPr>
              <a:t>Örtü</a:t>
            </a:r>
            <a:r>
              <a:rPr lang="tr-TR" sz="3200" dirty="0" smtClean="0">
                <a:latin typeface="Times New Roman" panose="02020603050405020304" pitchFamily="18" charset="0"/>
                <a:cs typeface="Times New Roman" panose="02020603050405020304" pitchFamily="18" charset="0"/>
              </a:rPr>
              <a:t> tüyleri bulunur.</a:t>
            </a:r>
          </a:p>
          <a:p>
            <a:pPr marL="0" indent="0" algn="just">
              <a:lnSpc>
                <a:spcPct val="150000"/>
              </a:lnSpc>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22596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966</TotalTime>
  <Words>677</Words>
  <Application>Microsoft Office PowerPoint</Application>
  <PresentationFormat>Ekran Gösterisi (4:3)</PresentationFormat>
  <Paragraphs>161</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Akış</vt:lpstr>
      <vt:lpstr>TAVUĞUN BİYOLOJİK YAPISI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TAVUĞUN BİYOLOJİK YAPISI</dc:title>
  <dc:creator>Ahmet</dc:creator>
  <cp:lastModifiedBy>Samsung</cp:lastModifiedBy>
  <cp:revision>41</cp:revision>
  <dcterms:created xsi:type="dcterms:W3CDTF">2014-02-20T07:53:42Z</dcterms:created>
  <dcterms:modified xsi:type="dcterms:W3CDTF">2017-12-17T07:06:54Z</dcterms:modified>
</cp:coreProperties>
</file>