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56" r:id="rId9"/>
    <p:sldId id="258" r:id="rId10"/>
    <p:sldId id="261" r:id="rId11"/>
    <p:sldId id="260" r:id="rId12"/>
    <p:sldId id="259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8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49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3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5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79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41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16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7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3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84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88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49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93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49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4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7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0571-D6E8-48C0-83BE-BE3FB861633A}" type="datetimeFigureOut">
              <a:rPr lang="tr-TR" smtClean="0"/>
              <a:t>21.11.2017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EB38DF-AEF0-45F8-A4B9-B8FADBB4A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12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smek.ibb.gov.tr/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03075" y="198121"/>
            <a:ext cx="11201400" cy="701039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ÇİZİM TEKNİKLERİNE GÖRE ÇİÇEK MOTİFLERİ</a:t>
            </a:r>
            <a:endParaRPr lang="tr-TR" sz="3200" dirty="0">
              <a:solidFill>
                <a:srgbClr val="0070C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472695" y="1280160"/>
            <a:ext cx="4242306" cy="512064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 Aşırı </a:t>
            </a:r>
            <a:r>
              <a:rPr lang="tr-TR" b="1" dirty="0">
                <a:solidFill>
                  <a:srgbClr val="FF0000"/>
                </a:solidFill>
              </a:rPr>
              <a:t>Stilize Edilmiş Kaynağı Belli Olmayan </a:t>
            </a:r>
            <a:r>
              <a:rPr lang="tr-TR" b="1" dirty="0" smtClean="0">
                <a:solidFill>
                  <a:srgbClr val="FF0000"/>
                </a:solidFill>
              </a:rPr>
              <a:t>Çiçekler</a:t>
            </a:r>
          </a:p>
          <a:p>
            <a:r>
              <a:rPr lang="tr-TR" b="1" dirty="0" smtClean="0"/>
              <a:t>a. HATAİ (HATAYİ)</a:t>
            </a:r>
          </a:p>
          <a:p>
            <a:pPr algn="just"/>
            <a:r>
              <a:rPr lang="tr-TR" b="1" dirty="0" smtClean="0"/>
              <a:t>Orta </a:t>
            </a:r>
            <a:r>
              <a:rPr lang="tr-TR" b="1" dirty="0"/>
              <a:t>Asya kökenli bir motif olup, çıkış yeri </a:t>
            </a:r>
            <a:r>
              <a:rPr lang="tr-TR" b="1" dirty="0" smtClean="0"/>
              <a:t>(</a:t>
            </a:r>
            <a:r>
              <a:rPr lang="tr-TR" b="1" dirty="0" err="1"/>
              <a:t>Hıtay</a:t>
            </a:r>
            <a:r>
              <a:rPr lang="tr-TR" b="1" dirty="0"/>
              <a:t>, </a:t>
            </a:r>
            <a:r>
              <a:rPr lang="tr-TR" b="1" dirty="0" smtClean="0"/>
              <a:t>Hatay)olduğu düşünülmektedir. Çiçeklerin dikey </a:t>
            </a:r>
            <a:r>
              <a:rPr lang="tr-TR" b="1" dirty="0"/>
              <a:t>kesitlerinin, anatomik çizgilerinin üsluplaştırılmasıyla </a:t>
            </a:r>
            <a:r>
              <a:rPr lang="tr-TR" b="1" dirty="0" smtClean="0"/>
              <a:t>oluşur ve motif </a:t>
            </a:r>
            <a:r>
              <a:rPr lang="tr-TR" b="1" dirty="0"/>
              <a:t>genellikle simetrik olarak çizilir. Dış hat olarak </a:t>
            </a:r>
            <a:r>
              <a:rPr lang="tr-TR" b="1" dirty="0" smtClean="0"/>
              <a:t>oval görünümdedir. Temel </a:t>
            </a:r>
            <a:r>
              <a:rPr lang="tr-TR" b="1" dirty="0"/>
              <a:t>özellikleri bozulmadan </a:t>
            </a:r>
            <a:r>
              <a:rPr lang="tr-TR" b="1" dirty="0" smtClean="0"/>
              <a:t>değişik şekillerde yorumlanarak zengin </a:t>
            </a:r>
            <a:r>
              <a:rPr lang="tr-TR" b="1" dirty="0"/>
              <a:t>bir çeşitlilik kazanmıştır.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74" y="1158240"/>
            <a:ext cx="5720331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3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99653" y="213361"/>
            <a:ext cx="8915399" cy="7010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Yaprak ve Çiçek Motifi </a:t>
            </a:r>
            <a:r>
              <a:rPr lang="tr-TR" sz="3600" b="1" dirty="0" smtClean="0">
                <a:solidFill>
                  <a:srgbClr val="0070C0"/>
                </a:solidFill>
              </a:rPr>
              <a:t>Çizimleri</a:t>
            </a:r>
            <a:br>
              <a:rPr lang="tr-TR" sz="3600" b="1" dirty="0" smtClean="0">
                <a:solidFill>
                  <a:srgbClr val="0070C0"/>
                </a:solidFill>
              </a:rPr>
            </a:br>
            <a:r>
              <a:rPr lang="tr-TR" sz="2200" b="1" dirty="0" smtClean="0">
                <a:solidFill>
                  <a:srgbClr val="0070C0"/>
                </a:solidFill>
              </a:rPr>
              <a:t>Sümbül</a:t>
            </a:r>
            <a:endParaRPr lang="tr-TR" sz="2200" dirty="0">
              <a:solidFill>
                <a:srgbClr val="0070C0"/>
              </a:solidFill>
            </a:endParaRPr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424622"/>
            <a:ext cx="7898130" cy="4960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48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99653" y="213361"/>
            <a:ext cx="8915399" cy="7010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Yaprak ve Çiçek Motifi </a:t>
            </a:r>
            <a:r>
              <a:rPr lang="tr-TR" sz="3600" b="1" dirty="0" smtClean="0">
                <a:solidFill>
                  <a:srgbClr val="0070C0"/>
                </a:solidFill>
              </a:rPr>
              <a:t>Çizimleri</a:t>
            </a:r>
            <a:br>
              <a:rPr lang="tr-TR" sz="3600" b="1" dirty="0" smtClean="0">
                <a:solidFill>
                  <a:srgbClr val="0070C0"/>
                </a:solidFill>
              </a:rPr>
            </a:br>
            <a:r>
              <a:rPr lang="tr-TR" sz="2200" b="1" dirty="0" smtClean="0">
                <a:solidFill>
                  <a:srgbClr val="0070C0"/>
                </a:solidFill>
              </a:rPr>
              <a:t>Bahar dalı</a:t>
            </a:r>
            <a:endParaRPr lang="tr-TR" sz="2200" dirty="0">
              <a:solidFill>
                <a:srgbClr val="0070C0"/>
              </a:solidFill>
            </a:endParaRPr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1421447"/>
            <a:ext cx="7178040" cy="464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06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672840" y="213361"/>
            <a:ext cx="4358640" cy="701039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Başak Çizimi</a:t>
            </a:r>
            <a:endParaRPr lang="tr-TR" sz="3600" dirty="0">
              <a:solidFill>
                <a:srgbClr val="0070C0"/>
              </a:solidFill>
            </a:endParaRPr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74" y="1173480"/>
            <a:ext cx="8060372" cy="43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1417320" y="6050280"/>
            <a:ext cx="10546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KAYNAKLAR </a:t>
            </a:r>
          </a:p>
          <a:p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1- 8. Slaytlar: </a:t>
            </a:r>
            <a:r>
              <a:rPr lang="tr-TR" sz="1400" b="1" dirty="0"/>
              <a:t>M.E.B. </a:t>
            </a:r>
            <a:r>
              <a:rPr lang="tr-TR" sz="1400" b="1" dirty="0" err="1"/>
              <a:t>Megep</a:t>
            </a:r>
            <a:r>
              <a:rPr lang="tr-TR" sz="1400" b="1" dirty="0"/>
              <a:t> (2009).El Sanatları. Bitkisel Motif Çizimi Modülü. Ankara. </a:t>
            </a:r>
          </a:p>
          <a:p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9-13. Slaytlar (Çizimler) : </a:t>
            </a:r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http://ismek.ibb.gov.tr</a:t>
            </a:r>
            <a:r>
              <a:rPr lang="tr-TR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11.11. 2017. 11:45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154742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40081" y="213361"/>
            <a:ext cx="10843706" cy="7010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ÇİZİM TEKNİKLERİNE GÖRE ÇİÇEK MOTİFLERİ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463039" y="1219200"/>
            <a:ext cx="4617721" cy="27432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1. Aşırı Stilize Edilmiş Kaynağı Belli Olmayan Çiçekler</a:t>
            </a:r>
          </a:p>
          <a:p>
            <a:r>
              <a:rPr lang="tr-TR" b="1" dirty="0" smtClean="0"/>
              <a:t>b. GONCAGÜL</a:t>
            </a:r>
          </a:p>
          <a:p>
            <a:pPr algn="just"/>
            <a:r>
              <a:rPr lang="tr-TR" b="1" dirty="0" smtClean="0"/>
              <a:t>Tam </a:t>
            </a:r>
            <a:r>
              <a:rPr lang="tr-TR" b="1" dirty="0"/>
              <a:t>açılmamış bir çiçeğin </a:t>
            </a:r>
            <a:r>
              <a:rPr lang="tr-TR" b="1" dirty="0" smtClean="0"/>
              <a:t>dikey </a:t>
            </a:r>
            <a:r>
              <a:rPr lang="tr-TR" b="1" dirty="0"/>
              <a:t>kesitinin stilize edilmesiyle oluşur.</a:t>
            </a:r>
          </a:p>
          <a:p>
            <a:pPr algn="just"/>
            <a:r>
              <a:rPr lang="tr-TR" b="1" dirty="0" smtClean="0"/>
              <a:t>Taç yaprakları </a:t>
            </a:r>
            <a:r>
              <a:rPr lang="tr-TR" b="1" dirty="0"/>
              <a:t>ve çanak kısmı belli olan </a:t>
            </a:r>
            <a:r>
              <a:rPr lang="tr-TR" b="1" dirty="0" smtClean="0"/>
              <a:t>goncagülün tohumları daha belirgin </a:t>
            </a:r>
            <a:r>
              <a:rPr lang="tr-TR" b="1" dirty="0"/>
              <a:t>olarak çizilirse motif </a:t>
            </a:r>
            <a:r>
              <a:rPr lang="tr-TR" b="1" dirty="0" err="1"/>
              <a:t>Hataiye</a:t>
            </a:r>
            <a:r>
              <a:rPr lang="tr-TR" b="1" dirty="0"/>
              <a:t> dönüşür</a:t>
            </a:r>
            <a:r>
              <a:rPr lang="tr-TR" b="1" dirty="0" smtClean="0"/>
              <a:t>.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57" y="1356360"/>
            <a:ext cx="1944484" cy="23622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099" y="1356360"/>
            <a:ext cx="1646515" cy="234696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409698" y="3962400"/>
            <a:ext cx="4724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c. PENÇ</a:t>
            </a:r>
          </a:p>
          <a:p>
            <a:pPr algn="just"/>
            <a:r>
              <a:rPr lang="tr-TR" b="1" dirty="0" smtClean="0"/>
              <a:t>Herhangi </a:t>
            </a:r>
            <a:r>
              <a:rPr lang="tr-TR" b="1" dirty="0"/>
              <a:t>bir çiçeğin </a:t>
            </a:r>
            <a:r>
              <a:rPr lang="tr-TR" b="1" dirty="0" smtClean="0"/>
              <a:t>yatay </a:t>
            </a:r>
            <a:r>
              <a:rPr lang="tr-TR" b="1" dirty="0"/>
              <a:t>kesitinin anatomik çizgilerinin üsluplaştırılmasıyla</a:t>
            </a:r>
          </a:p>
          <a:p>
            <a:pPr algn="just"/>
            <a:r>
              <a:rPr lang="tr-TR" b="1" dirty="0"/>
              <a:t>oluşur</a:t>
            </a:r>
            <a:r>
              <a:rPr lang="tr-TR" b="1" dirty="0" smtClean="0"/>
              <a:t>. </a:t>
            </a:r>
            <a:r>
              <a:rPr lang="tr-TR" b="1" dirty="0"/>
              <a:t>Farsça isimler </a:t>
            </a:r>
            <a:r>
              <a:rPr lang="tr-TR" b="1" dirty="0" smtClean="0"/>
              <a:t>alan </a:t>
            </a:r>
            <a:r>
              <a:rPr lang="tr-TR" b="1" dirty="0" err="1" smtClean="0"/>
              <a:t>pençler</a:t>
            </a:r>
            <a:r>
              <a:rPr lang="tr-TR" b="1" dirty="0" smtClean="0"/>
              <a:t> altı </a:t>
            </a:r>
            <a:r>
              <a:rPr lang="tr-TR" b="1" dirty="0"/>
              <a:t>yaprağa kadar çeşitleri </a:t>
            </a:r>
            <a:r>
              <a:rPr lang="tr-TR" b="1" dirty="0" smtClean="0"/>
              <a:t>vardır. </a:t>
            </a:r>
            <a:r>
              <a:rPr lang="tr-TR" b="1" dirty="0"/>
              <a:t>(yek </a:t>
            </a:r>
            <a:r>
              <a:rPr lang="tr-TR" b="1" dirty="0" err="1"/>
              <a:t>penç</a:t>
            </a:r>
            <a:r>
              <a:rPr lang="tr-TR" b="1" dirty="0"/>
              <a:t>, </a:t>
            </a:r>
            <a:r>
              <a:rPr lang="tr-TR" b="1" dirty="0" err="1" smtClean="0"/>
              <a:t>dü</a:t>
            </a:r>
            <a:r>
              <a:rPr lang="tr-TR" b="1" dirty="0" smtClean="0"/>
              <a:t> </a:t>
            </a:r>
            <a:r>
              <a:rPr lang="tr-TR" b="1" dirty="0" err="1" smtClean="0"/>
              <a:t>penç</a:t>
            </a:r>
            <a:r>
              <a:rPr lang="tr-TR" b="1" dirty="0"/>
              <a:t>, se </a:t>
            </a:r>
            <a:r>
              <a:rPr lang="tr-TR" b="1" dirty="0" err="1"/>
              <a:t>penç</a:t>
            </a:r>
            <a:r>
              <a:rPr lang="tr-TR" b="1" dirty="0"/>
              <a:t> vb.). En çok kullanılan </a:t>
            </a:r>
            <a:r>
              <a:rPr lang="tr-TR" b="1" dirty="0" err="1"/>
              <a:t>penç</a:t>
            </a:r>
            <a:r>
              <a:rPr lang="tr-TR" b="1" dirty="0"/>
              <a:t> (beş) berk (yaprak) motifi olup, kısaca </a:t>
            </a:r>
            <a:r>
              <a:rPr lang="tr-TR" b="1" dirty="0" err="1"/>
              <a:t>penç</a:t>
            </a:r>
            <a:r>
              <a:rPr lang="tr-TR" b="1" dirty="0"/>
              <a:t> </a:t>
            </a:r>
            <a:r>
              <a:rPr lang="tr-TR" b="1" dirty="0" smtClean="0"/>
              <a:t>diye adlandırılır.</a:t>
            </a:r>
            <a:endParaRPr lang="tr-TR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200451"/>
            <a:ext cx="1803962" cy="182633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440" y="4172586"/>
            <a:ext cx="1879962" cy="17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5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40081" y="213361"/>
            <a:ext cx="10843706" cy="7010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ÇİZİM TEKNİKLERİNE GÖRE ÇİÇEK MOTİFLERİ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688053" y="1158240"/>
            <a:ext cx="4617721" cy="531876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>
                <a:solidFill>
                  <a:srgbClr val="FF0000"/>
                </a:solidFill>
              </a:rPr>
              <a:t>Yarı Stilize Edilip Kaynağı Belli Olan </a:t>
            </a:r>
            <a:r>
              <a:rPr lang="tr-TR" b="1" dirty="0" smtClean="0">
                <a:solidFill>
                  <a:srgbClr val="FF0000"/>
                </a:solidFill>
              </a:rPr>
              <a:t>Çiçekler</a:t>
            </a:r>
          </a:p>
          <a:p>
            <a:pPr algn="just"/>
            <a:r>
              <a:rPr lang="tr-TR" b="1" dirty="0"/>
              <a:t>Stilize edilmiş olmalarına rağmen karakteristik özelliklerini koruyan çiçekler </a:t>
            </a:r>
            <a:r>
              <a:rPr lang="tr-TR" b="1" dirty="0" smtClean="0"/>
              <a:t>kendi isimleriyle kompozisyon-</a:t>
            </a:r>
            <a:r>
              <a:rPr lang="tr-TR" b="1" dirty="0" err="1" smtClean="0"/>
              <a:t>larda</a:t>
            </a:r>
            <a:r>
              <a:rPr lang="tr-TR" b="1" dirty="0" smtClean="0"/>
              <a:t> </a:t>
            </a:r>
            <a:r>
              <a:rPr lang="tr-TR" b="1" dirty="0"/>
              <a:t>yer alırlar (lale, sümbül, karanfil vb.).</a:t>
            </a:r>
          </a:p>
          <a:p>
            <a:pPr algn="just"/>
            <a:r>
              <a:rPr lang="tr-TR" b="1" dirty="0"/>
              <a:t>Bu türdeki çiçekler de </a:t>
            </a:r>
            <a:r>
              <a:rPr lang="tr-TR" b="1" dirty="0" smtClean="0"/>
              <a:t>dikey </a:t>
            </a:r>
            <a:r>
              <a:rPr lang="tr-TR" b="1" dirty="0"/>
              <a:t>kesitinin stilize edilmeleriyle oluşur. Her çiçek </a:t>
            </a:r>
            <a:r>
              <a:rPr lang="tr-TR" b="1" dirty="0" smtClean="0"/>
              <a:t>kendi sapı </a:t>
            </a:r>
            <a:r>
              <a:rPr lang="tr-TR" b="1" dirty="0"/>
              <a:t>üzerinde bulunur. Sümbül gibi bir dal etrafında çiçekler desene hareketlilik kazandırır.</a:t>
            </a:r>
          </a:p>
          <a:p>
            <a:pPr algn="just"/>
            <a:r>
              <a:rPr lang="tr-TR" b="1" dirty="0"/>
              <a:t>Çok zengin bir çeşitliliğe sahip olan bu </a:t>
            </a:r>
            <a:r>
              <a:rPr lang="tr-TR" b="1" dirty="0" smtClean="0"/>
              <a:t>grup çiçeklerinden </a:t>
            </a:r>
            <a:r>
              <a:rPr lang="tr-TR" b="1" dirty="0"/>
              <a:t>sadece lale </a:t>
            </a:r>
            <a:r>
              <a:rPr lang="tr-TR" b="1" dirty="0" smtClean="0"/>
              <a:t>motifinin </a:t>
            </a:r>
            <a:r>
              <a:rPr lang="tr-TR" b="1" dirty="0"/>
              <a:t>1250’ye </a:t>
            </a:r>
            <a:r>
              <a:rPr lang="tr-TR" b="1" dirty="0" smtClean="0"/>
              <a:t>yakın türü İstanbul’da </a:t>
            </a:r>
            <a:r>
              <a:rPr lang="tr-TR" b="1" dirty="0"/>
              <a:t>değişik alanlarda </a:t>
            </a:r>
            <a:r>
              <a:rPr lang="tr-TR" b="1" dirty="0" smtClean="0"/>
              <a:t>kullanılmaktadır.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768" y="1274504"/>
            <a:ext cx="4674624" cy="46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9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40081" y="213361"/>
            <a:ext cx="10843706" cy="7010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ÇİZİM TEKNİKLERİNE GÖRE ÇİÇEK MOTİFLERİ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600201" y="1310640"/>
            <a:ext cx="4937759" cy="5318760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3. </a:t>
            </a:r>
            <a:r>
              <a:rPr lang="tr-TR" b="1" dirty="0">
                <a:solidFill>
                  <a:srgbClr val="FF0000"/>
                </a:solidFill>
              </a:rPr>
              <a:t>Hayvansal Kökenli Stilize </a:t>
            </a:r>
            <a:r>
              <a:rPr lang="tr-TR" b="1" dirty="0" smtClean="0">
                <a:solidFill>
                  <a:srgbClr val="FF0000"/>
                </a:solidFill>
              </a:rPr>
              <a:t>Çiçekler</a:t>
            </a:r>
          </a:p>
          <a:p>
            <a:r>
              <a:rPr lang="tr-TR" b="1" dirty="0" smtClean="0"/>
              <a:t>a. RUMİ (SELÇUKİ)</a:t>
            </a:r>
          </a:p>
          <a:p>
            <a:pPr algn="just"/>
            <a:r>
              <a:rPr lang="tr-TR" b="1" dirty="0" smtClean="0"/>
              <a:t>Orta </a:t>
            </a:r>
            <a:r>
              <a:rPr lang="tr-TR" b="1" dirty="0"/>
              <a:t>Asya kökenli bir motif olmalarına karşın Anadolu Selçukluları </a:t>
            </a:r>
            <a:r>
              <a:rPr lang="tr-TR" b="1" dirty="0" smtClean="0"/>
              <a:t>tarafından geliştirilip</a:t>
            </a:r>
            <a:r>
              <a:rPr lang="tr-TR" b="1" dirty="0"/>
              <a:t>, sıkça kullanıldıkları için (Selçuki) olarak da tanınırlar</a:t>
            </a:r>
            <a:r>
              <a:rPr lang="tr-TR" b="1" dirty="0" smtClean="0"/>
              <a:t>. Rumi</a:t>
            </a:r>
            <a:r>
              <a:rPr lang="tr-TR" b="1" dirty="0"/>
              <a:t>, filiz ve yaprak biçiminde üsluplaştırılmış aşırı stilize hayvan figürleridir</a:t>
            </a:r>
            <a:r>
              <a:rPr lang="tr-TR" b="1" dirty="0" smtClean="0"/>
              <a:t>. Önceleri </a:t>
            </a:r>
            <a:r>
              <a:rPr lang="tr-TR" b="1" dirty="0"/>
              <a:t>ejder, Zümrüt-ü Anka gibi mitolojik varlıklardan esinlenilirken, sonraları aslan</a:t>
            </a:r>
            <a:r>
              <a:rPr lang="tr-TR" b="1" dirty="0" smtClean="0"/>
              <a:t>, kartal </a:t>
            </a:r>
            <a:r>
              <a:rPr lang="tr-TR" b="1" dirty="0"/>
              <a:t>gibi doğa hayvanlarından </a:t>
            </a:r>
            <a:r>
              <a:rPr lang="tr-TR" b="1" dirty="0" smtClean="0"/>
              <a:t>esinlenilmiştir. Selçuklu </a:t>
            </a:r>
            <a:r>
              <a:rPr lang="tr-TR" b="1" dirty="0"/>
              <a:t>taş ve ahşap işçiliğinde sıkça kullanılan Rumi, Osmanlı sanatında </a:t>
            </a:r>
            <a:r>
              <a:rPr lang="tr-TR" b="1" dirty="0" smtClean="0"/>
              <a:t>zirveye çıkmıştır</a:t>
            </a:r>
            <a:r>
              <a:rPr lang="tr-TR" b="1" dirty="0"/>
              <a:t>. Penç, Hatayi, yaprak, bulut vb. </a:t>
            </a:r>
            <a:r>
              <a:rPr lang="tr-TR" b="1" dirty="0" smtClean="0"/>
              <a:t>motiflerle </a:t>
            </a:r>
            <a:r>
              <a:rPr lang="tr-TR" b="1" dirty="0"/>
              <a:t>birlikte çizilebilen Rumi, bu </a:t>
            </a:r>
            <a:r>
              <a:rPr lang="tr-TR" b="1" dirty="0" smtClean="0"/>
              <a:t>motiflerden ayrı </a:t>
            </a:r>
            <a:r>
              <a:rPr lang="tr-TR" b="1" dirty="0"/>
              <a:t>bir sap üzerinden bulunur</a:t>
            </a:r>
            <a:r>
              <a:rPr lang="tr-TR" b="1" dirty="0" smtClean="0"/>
              <a:t>. Rumiler </a:t>
            </a:r>
            <a:r>
              <a:rPr lang="tr-TR" b="1" dirty="0"/>
              <a:t>çizim özelliklerine göre altı grupta </a:t>
            </a:r>
            <a:r>
              <a:rPr lang="tr-TR" b="1" dirty="0" smtClean="0"/>
              <a:t>incelenir.</a:t>
            </a:r>
          </a:p>
          <a:p>
            <a:pPr algn="just"/>
            <a:r>
              <a:rPr lang="tr-TR" b="1" dirty="0"/>
              <a:t>	</a:t>
            </a:r>
            <a:r>
              <a:rPr lang="tr-TR" b="1" dirty="0" smtClean="0"/>
              <a:t>					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958" y="1267508"/>
            <a:ext cx="2331706" cy="22484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663" y="1265952"/>
            <a:ext cx="2350691" cy="22240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451" y="3490049"/>
            <a:ext cx="2331705" cy="23577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884" y="3490049"/>
            <a:ext cx="2331706" cy="243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7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40081" y="213361"/>
            <a:ext cx="10843706" cy="7010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ÇİZİM TEKNİKLERİNE GÖRE ÇİÇEK MOTİFLERİ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786449" y="1036320"/>
            <a:ext cx="6172199" cy="2194560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3. </a:t>
            </a:r>
            <a:r>
              <a:rPr lang="tr-TR" b="1" dirty="0">
                <a:solidFill>
                  <a:srgbClr val="FF0000"/>
                </a:solidFill>
              </a:rPr>
              <a:t>Hayvansal Kökenli Stilize </a:t>
            </a:r>
            <a:r>
              <a:rPr lang="tr-TR" b="1" dirty="0" smtClean="0">
                <a:solidFill>
                  <a:srgbClr val="FF0000"/>
                </a:solidFill>
              </a:rPr>
              <a:t>Çiçekler</a:t>
            </a:r>
          </a:p>
          <a:p>
            <a:r>
              <a:rPr lang="tr-TR" b="1" dirty="0" smtClean="0"/>
              <a:t>b. MÜNHANİ</a:t>
            </a:r>
          </a:p>
          <a:p>
            <a:pPr algn="just"/>
            <a:r>
              <a:rPr lang="tr-TR" b="1" dirty="0"/>
              <a:t>Münhaniler birbirlerinin arkasından çıkacak şekillerde çizilerek oluşur. </a:t>
            </a:r>
            <a:r>
              <a:rPr lang="tr-TR" b="1" dirty="0" smtClean="0"/>
              <a:t>Süsleme sanatında </a:t>
            </a:r>
            <a:r>
              <a:rPr lang="tr-TR" b="1" dirty="0"/>
              <a:t>bordür veya bağımsız desen olarak kullanılır. Simetri veya aynı </a:t>
            </a:r>
            <a:r>
              <a:rPr lang="tr-TR" b="1" dirty="0" smtClean="0"/>
              <a:t>şeklin tekrarlarından </a:t>
            </a:r>
            <a:r>
              <a:rPr lang="tr-TR" b="1" dirty="0"/>
              <a:t>da oluşabilir.	</a:t>
            </a:r>
            <a:r>
              <a:rPr lang="tr-TR" b="1" dirty="0" smtClean="0"/>
              <a:t>					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614" y="1341120"/>
            <a:ext cx="2731658" cy="188976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272" y="1330568"/>
            <a:ext cx="2225234" cy="1893639"/>
          </a:xfrm>
          <a:prstGeom prst="rect">
            <a:avLst/>
          </a:prstGeom>
        </p:spPr>
      </p:pic>
      <p:sp>
        <p:nvSpPr>
          <p:cNvPr id="10" name="Alt Başlık 3"/>
          <p:cNvSpPr txBox="1">
            <a:spLocks/>
          </p:cNvSpPr>
          <p:nvPr/>
        </p:nvSpPr>
        <p:spPr>
          <a:xfrm>
            <a:off x="1737360" y="3246120"/>
            <a:ext cx="5107045" cy="3383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/>
              <a:t>c. SALYANGOZ</a:t>
            </a:r>
          </a:p>
          <a:p>
            <a:pPr algn="just"/>
            <a:r>
              <a:rPr lang="tr-TR" b="1" dirty="0" smtClean="0"/>
              <a:t>Hayvansal </a:t>
            </a:r>
            <a:r>
              <a:rPr lang="tr-TR" b="1" dirty="0"/>
              <a:t>bir motif olmasına karşın, bitki motiflerine mükemmel uyumları </a:t>
            </a:r>
            <a:r>
              <a:rPr lang="tr-TR" b="1" dirty="0" smtClean="0"/>
              <a:t>nedeniyle bitkisel </a:t>
            </a:r>
            <a:r>
              <a:rPr lang="tr-TR" b="1" dirty="0"/>
              <a:t>motifler grubunda değerlendirilir</a:t>
            </a:r>
            <a:r>
              <a:rPr lang="tr-TR" b="1" dirty="0" smtClean="0"/>
              <a:t>. Salyangozun </a:t>
            </a:r>
            <a:r>
              <a:rPr lang="tr-TR" b="1" dirty="0"/>
              <a:t>karın kısmı motifin üstüne gelecek şekilde çizilir, tamamı görünmez</a:t>
            </a:r>
            <a:r>
              <a:rPr lang="tr-TR" b="1" dirty="0" smtClean="0"/>
              <a:t>. Monotonluğu </a:t>
            </a:r>
            <a:r>
              <a:rPr lang="tr-TR" b="1" dirty="0"/>
              <a:t>bozmak, deseni süslemek ve küçük alanların </a:t>
            </a:r>
            <a:r>
              <a:rPr lang="tr-TR" b="1" dirty="0" smtClean="0"/>
              <a:t>değerlendirilme-sinde </a:t>
            </a:r>
            <a:r>
              <a:rPr lang="tr-TR" b="1" dirty="0"/>
              <a:t>kullanılır</a:t>
            </a:r>
            <a:r>
              <a:rPr lang="tr-TR" b="1" dirty="0" smtClean="0"/>
              <a:t>.</a:t>
            </a:r>
          </a:p>
          <a:p>
            <a:pPr algn="just"/>
            <a:endParaRPr lang="tr-TR" b="1" dirty="0" smtClean="0"/>
          </a:p>
          <a:p>
            <a:pPr algn="just"/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534" y="4319548"/>
            <a:ext cx="1642038" cy="150213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620" y="4319548"/>
            <a:ext cx="2055941" cy="149825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5561" y="4319548"/>
            <a:ext cx="1348392" cy="14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1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40081" y="213361"/>
            <a:ext cx="10843706" cy="7010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ÇİZİM TEKNİKLERİNE GÖRE ÇİÇEK MOTİFLERİ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457009" y="1329552"/>
            <a:ext cx="6025831" cy="260604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4. </a:t>
            </a:r>
            <a:r>
              <a:rPr lang="tr-TR" b="1" dirty="0">
                <a:solidFill>
                  <a:srgbClr val="FF0000"/>
                </a:solidFill>
              </a:rPr>
              <a:t>Natüralist Özelliklerini Koruyan Çiçekler</a:t>
            </a:r>
          </a:p>
          <a:p>
            <a:r>
              <a:rPr lang="tr-TR" b="1" dirty="0"/>
              <a:t>Bu tür motiflere şukufe veya minyatür çiçekler denir. Tek çiçek, buketli vazolu</a:t>
            </a:r>
            <a:r>
              <a:rPr lang="tr-TR" b="1" dirty="0" smtClean="0"/>
              <a:t>, vazosuz  kompozisyonlar </a:t>
            </a:r>
            <a:r>
              <a:rPr lang="tr-TR" b="1" dirty="0"/>
              <a:t>hâlinde çizilir.</a:t>
            </a:r>
          </a:p>
          <a:p>
            <a:r>
              <a:rPr lang="tr-TR" b="1" dirty="0"/>
              <a:t>III. Ahmet devrinde bazı sanatçılar tarafından kullanılan şukufeye sonraları </a:t>
            </a:r>
            <a:r>
              <a:rPr lang="tr-TR" b="1" dirty="0" smtClean="0"/>
              <a:t>ilgi azalmıştır</a:t>
            </a:r>
            <a:r>
              <a:rPr lang="tr-TR" b="1" dirty="0"/>
              <a:t>.</a:t>
            </a:r>
          </a:p>
          <a:p>
            <a:r>
              <a:rPr lang="tr-TR" b="1" dirty="0" smtClean="0"/>
              <a:t>			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80" y="1329552"/>
            <a:ext cx="2377440" cy="52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5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40081" y="213361"/>
            <a:ext cx="10843706" cy="70103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ÇİZİM TEKNİKLERİNE GÖRE </a:t>
            </a:r>
            <a:r>
              <a:rPr lang="tr-TR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YAPRAK </a:t>
            </a: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MOTİFLERİ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554480" y="1286597"/>
            <a:ext cx="5090160" cy="5068483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/>
              <a:t>Geometrik </a:t>
            </a:r>
            <a:r>
              <a:rPr lang="tr-TR" b="1" dirty="0"/>
              <a:t>desen ağırlıklı Selçuklu sanatında yerini fazla bulamayan yaprak</a:t>
            </a:r>
            <a:r>
              <a:rPr lang="tr-TR" b="1" dirty="0" smtClean="0"/>
              <a:t>, özellikle </a:t>
            </a:r>
            <a:r>
              <a:rPr lang="tr-TR" b="1" dirty="0"/>
              <a:t>XVI. </a:t>
            </a:r>
            <a:r>
              <a:rPr lang="tr-TR" b="1" dirty="0" err="1" smtClean="0"/>
              <a:t>yy.da</a:t>
            </a:r>
            <a:r>
              <a:rPr lang="tr-TR" b="1" dirty="0" smtClean="0"/>
              <a:t> Osmanlı sanatında stilize </a:t>
            </a:r>
            <a:r>
              <a:rPr lang="tr-TR" b="1" dirty="0"/>
              <a:t>ve doğal hâliyle mükemmele ulaşmıştır.</a:t>
            </a:r>
          </a:p>
          <a:p>
            <a:pPr algn="just"/>
            <a:r>
              <a:rPr lang="tr-TR" b="1" dirty="0" err="1"/>
              <a:t>Hatai</a:t>
            </a:r>
            <a:r>
              <a:rPr lang="tr-TR" b="1" dirty="0"/>
              <a:t>, </a:t>
            </a:r>
            <a:r>
              <a:rPr lang="tr-TR" b="1" dirty="0" err="1"/>
              <a:t>penç</a:t>
            </a:r>
            <a:r>
              <a:rPr lang="tr-TR" b="1" dirty="0"/>
              <a:t> ve </a:t>
            </a:r>
            <a:r>
              <a:rPr lang="tr-TR" b="1" dirty="0" err="1"/>
              <a:t>goncagülü</a:t>
            </a:r>
            <a:r>
              <a:rPr lang="tr-TR" b="1" dirty="0"/>
              <a:t> oluşturan yaprak, süsleme sanatımızda </a:t>
            </a:r>
            <a:r>
              <a:rPr lang="tr-TR" b="1" dirty="0" smtClean="0"/>
              <a:t>alttaki biçimlerde çizilmiştir</a:t>
            </a:r>
            <a:r>
              <a:rPr lang="tr-TR" b="1" dirty="0"/>
              <a:t>:</a:t>
            </a:r>
          </a:p>
          <a:p>
            <a:r>
              <a:rPr lang="tr-TR" b="1" dirty="0" smtClean="0"/>
              <a:t>	  Basit </a:t>
            </a:r>
            <a:r>
              <a:rPr lang="tr-TR" b="1" dirty="0"/>
              <a:t>ve küçük yapraklar</a:t>
            </a:r>
          </a:p>
          <a:p>
            <a:r>
              <a:rPr lang="tr-TR" b="1" dirty="0" smtClean="0"/>
              <a:t>	 </a:t>
            </a:r>
            <a:r>
              <a:rPr lang="tr-TR" b="1" dirty="0"/>
              <a:t>Parçalı ve dilimli yapraklar</a:t>
            </a:r>
          </a:p>
          <a:p>
            <a:r>
              <a:rPr lang="tr-TR" b="1" dirty="0" smtClean="0"/>
              <a:t>	 </a:t>
            </a:r>
            <a:r>
              <a:rPr lang="tr-TR" b="1" dirty="0"/>
              <a:t>İri dişli yapraklar</a:t>
            </a:r>
          </a:p>
          <a:p>
            <a:r>
              <a:rPr lang="tr-TR" b="1" dirty="0" smtClean="0"/>
              <a:t>	 </a:t>
            </a:r>
            <a:r>
              <a:rPr lang="tr-TR" b="1" dirty="0"/>
              <a:t>Hançer (kıvrım) yapraklar</a:t>
            </a:r>
          </a:p>
          <a:p>
            <a:r>
              <a:rPr lang="tr-TR" b="1" dirty="0" smtClean="0"/>
              <a:t>	 </a:t>
            </a:r>
            <a:r>
              <a:rPr lang="tr-TR" b="1" dirty="0"/>
              <a:t>Ortadan katlı yapraklar</a:t>
            </a:r>
          </a:p>
          <a:p>
            <a:r>
              <a:rPr lang="tr-TR" b="1" dirty="0" smtClean="0"/>
              <a:t>	 </a:t>
            </a:r>
            <a:r>
              <a:rPr lang="tr-TR" b="1" dirty="0"/>
              <a:t>Geometrik </a:t>
            </a:r>
            <a:r>
              <a:rPr lang="tr-TR" b="1" dirty="0" smtClean="0"/>
              <a:t>yapraklar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85" y="1032959"/>
            <a:ext cx="1482001" cy="14257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066" y="1034667"/>
            <a:ext cx="1459201" cy="140519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267" y="1062973"/>
            <a:ext cx="1652113" cy="125833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559" y="2439861"/>
            <a:ext cx="1483638" cy="163946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9768" y="3931708"/>
            <a:ext cx="1646303" cy="155090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363" y="4080281"/>
            <a:ext cx="1326904" cy="140233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2787" y="2321303"/>
            <a:ext cx="1428253" cy="180493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6946" y="2276547"/>
            <a:ext cx="1553367" cy="1818475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9558666" y="5618080"/>
            <a:ext cx="1810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</a:rPr>
              <a:t>Yaprak </a:t>
            </a:r>
            <a:r>
              <a:rPr lang="tr-TR" b="1" dirty="0">
                <a:latin typeface="TimesNewRoman,Bold"/>
              </a:rPr>
              <a:t>ş</a:t>
            </a:r>
            <a:r>
              <a:rPr lang="tr-TR" b="1" dirty="0">
                <a:latin typeface="Times New Roman" panose="02020603050405020304" pitchFamily="18" charset="0"/>
              </a:rPr>
              <a:t>ekilleri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040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99653" y="213361"/>
            <a:ext cx="8915399" cy="1005839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0070C0"/>
                </a:solidFill>
              </a:rPr>
              <a:t>Yaprak ve Çiçek Motifi </a:t>
            </a:r>
            <a:r>
              <a:rPr lang="tr-TR" sz="3600" b="1" dirty="0" smtClean="0">
                <a:solidFill>
                  <a:srgbClr val="0070C0"/>
                </a:solidFill>
              </a:rPr>
              <a:t>Çizimleri</a:t>
            </a:r>
            <a:r>
              <a:rPr lang="tr-TR" sz="3600" b="1" dirty="0">
                <a:solidFill>
                  <a:srgbClr val="0070C0"/>
                </a:solidFill>
              </a:rPr>
              <a:t/>
            </a:r>
            <a:br>
              <a:rPr lang="tr-TR" sz="3600" b="1" dirty="0">
                <a:solidFill>
                  <a:srgbClr val="0070C0"/>
                </a:solidFill>
              </a:rPr>
            </a:br>
            <a:r>
              <a:rPr lang="tr-TR" sz="2200" b="1" dirty="0" smtClean="0">
                <a:solidFill>
                  <a:srgbClr val="0070C0"/>
                </a:solidFill>
              </a:rPr>
              <a:t>Yaprak</a:t>
            </a:r>
            <a:endParaRPr lang="tr-TR" sz="2200" dirty="0">
              <a:solidFill>
                <a:srgbClr val="0070C0"/>
              </a:solidFill>
            </a:endParaRPr>
          </a:p>
        </p:txBody>
      </p:sp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53" y="1402080"/>
            <a:ext cx="7895907" cy="460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95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99653" y="213361"/>
            <a:ext cx="8915399" cy="1447799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</a:rPr>
              <a:t>Çiçek </a:t>
            </a:r>
            <a:r>
              <a:rPr lang="tr-TR" sz="3600" b="1" dirty="0">
                <a:solidFill>
                  <a:srgbClr val="0070C0"/>
                </a:solidFill>
              </a:rPr>
              <a:t>Motifi </a:t>
            </a:r>
            <a:r>
              <a:rPr lang="tr-TR" sz="3600" b="1" dirty="0" smtClean="0">
                <a:solidFill>
                  <a:srgbClr val="0070C0"/>
                </a:solidFill>
              </a:rPr>
              <a:t>Çizimleri</a:t>
            </a:r>
            <a:br>
              <a:rPr lang="tr-TR" sz="3600" b="1" dirty="0" smtClean="0">
                <a:solidFill>
                  <a:srgbClr val="0070C0"/>
                </a:solidFill>
              </a:rPr>
            </a:br>
            <a:r>
              <a:rPr lang="tr-TR" sz="2000" b="1" dirty="0" smtClean="0">
                <a:solidFill>
                  <a:srgbClr val="0070C0"/>
                </a:solidFill>
              </a:rPr>
              <a:t>Karanfil</a:t>
            </a:r>
            <a:endParaRPr lang="tr-TR" sz="2000" dirty="0">
              <a:solidFill>
                <a:srgbClr val="0070C0"/>
              </a:solidFill>
            </a:endParaRPr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53" y="1965960"/>
            <a:ext cx="7591107" cy="477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43060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</TotalTime>
  <Words>587</Words>
  <Application>Microsoft Office PowerPoint</Application>
  <PresentationFormat>Geniş ekran</PresentationFormat>
  <Paragraphs>51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TimesNewRoman,Bold</vt:lpstr>
      <vt:lpstr>Wingdings 3</vt:lpstr>
      <vt:lpstr>Duman</vt:lpstr>
      <vt:lpstr>ÇİZİM TEKNİKLERİNE GÖRE ÇİÇEK MOTİFLERİ</vt:lpstr>
      <vt:lpstr>ÇİZİM TEKNİKLERİNE GÖRE ÇİÇEK MOTİFLERİ</vt:lpstr>
      <vt:lpstr>ÇİZİM TEKNİKLERİNE GÖRE ÇİÇEK MOTİFLERİ</vt:lpstr>
      <vt:lpstr>ÇİZİM TEKNİKLERİNE GÖRE ÇİÇEK MOTİFLERİ</vt:lpstr>
      <vt:lpstr>ÇİZİM TEKNİKLERİNE GÖRE ÇİÇEK MOTİFLERİ</vt:lpstr>
      <vt:lpstr>ÇİZİM TEKNİKLERİNE GÖRE ÇİÇEK MOTİFLERİ</vt:lpstr>
      <vt:lpstr>ÇİZİM TEKNİKLERİNE GÖRE YAPRAK MOTİFLERİ</vt:lpstr>
      <vt:lpstr>Yaprak ve Çiçek Motifi Çizimleri Yaprak</vt:lpstr>
      <vt:lpstr>Çiçek Motifi Çizimleri Karanfil</vt:lpstr>
      <vt:lpstr>Yaprak ve Çiçek Motifi Çizimleri Sümbül</vt:lpstr>
      <vt:lpstr>Yaprak ve Çiçek Motifi Çizimleri Bahar dalı</vt:lpstr>
      <vt:lpstr>Başak Çizimi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Hatice</dc:creator>
  <cp:lastModifiedBy>Hatice</cp:lastModifiedBy>
  <cp:revision>60</cp:revision>
  <dcterms:created xsi:type="dcterms:W3CDTF">2017-11-18T12:59:46Z</dcterms:created>
  <dcterms:modified xsi:type="dcterms:W3CDTF">2017-11-21T09:41:36Z</dcterms:modified>
</cp:coreProperties>
</file>