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323" r:id="rId3"/>
    <p:sldId id="324" r:id="rId4"/>
    <p:sldId id="325" r:id="rId5"/>
    <p:sldId id="326" r:id="rId6"/>
    <p:sldId id="327" r:id="rId7"/>
    <p:sldId id="328" r:id="rId8"/>
    <p:sldId id="329" r:id="rId9"/>
    <p:sldId id="330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5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679D75-CD60-4B04-B83D-22387634754C}" type="datetimeFigureOut">
              <a:rPr lang="tr-TR" smtClean="0"/>
              <a:t>8.01.2018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80C9A0-10BC-4FC4-AABC-3ED8DD20C9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4032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0C9A0-10BC-4FC4-AABC-3ED8DD20C936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2089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5CE52-007C-4F30-B0B3-90C002B95D2D}" type="datetime1">
              <a:rPr lang="tr-TR" smtClean="0"/>
              <a:t>8.01.2018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CE2CE-10EF-422B-8428-DC9A139AAA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2018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84EC2-F150-439F-8CFD-ADB41203F0A3}" type="datetime1">
              <a:rPr lang="tr-TR" smtClean="0"/>
              <a:t>8.01.2018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CE2CE-10EF-422B-8428-DC9A139AAA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9035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CFBFF-384E-4DBB-A2A3-38511958ED04}" type="datetime1">
              <a:rPr lang="tr-TR" smtClean="0"/>
              <a:t>8.01.2018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CE2CE-10EF-422B-8428-DC9A139AAA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4864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B0CC9-F482-4ADB-BF98-D9DE913A076C}" type="datetime1">
              <a:rPr lang="tr-TR" smtClean="0"/>
              <a:t>8.01.2018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CE2CE-10EF-422B-8428-DC9A139AAA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2213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CE0CE-8B0B-41CE-A386-2EBD2F82EE16}" type="datetime1">
              <a:rPr lang="tr-TR" smtClean="0"/>
              <a:t>8.01.2018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CE2CE-10EF-422B-8428-DC9A139AAA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1997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ECD60-9DF5-4CD0-AEBA-500DEC5DBE53}" type="datetime1">
              <a:rPr lang="tr-TR" smtClean="0"/>
              <a:t>8.01.2018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CE2CE-10EF-422B-8428-DC9A139AAA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9801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A3A96-4DD9-406F-8393-B8D8B05A80AA}" type="datetime1">
              <a:rPr lang="tr-TR" smtClean="0"/>
              <a:t>8.01.2018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CE2CE-10EF-422B-8428-DC9A139AAA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6224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5F7F0-55BC-4A8F-B349-F3406306FDDB}" type="datetime1">
              <a:rPr lang="tr-TR" smtClean="0"/>
              <a:t>8.01.2018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CE2CE-10EF-422B-8428-DC9A139AAA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6798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78C62-2082-47E3-8AF2-4BB17AA9FED0}" type="datetime1">
              <a:rPr lang="tr-TR" smtClean="0"/>
              <a:t>8.01.2018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CE2CE-10EF-422B-8428-DC9A139AAA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2337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723D1-AADD-44C6-BF50-1CB4E0DA282D}" type="datetime1">
              <a:rPr lang="tr-TR" smtClean="0"/>
              <a:t>8.01.2018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CE2CE-10EF-422B-8428-DC9A139AAA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2895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34441-7F99-4DDA-8FF0-FB4717F0460E}" type="datetime1">
              <a:rPr lang="tr-TR" smtClean="0"/>
              <a:t>8.01.2018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CE2CE-10EF-422B-8428-DC9A139AAA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9120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67ABD-85BC-4C0D-9136-6EBDCD8BAFAC}" type="datetime1">
              <a:rPr lang="tr-TR" smtClean="0"/>
              <a:t>8.01.2018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CE2CE-10EF-422B-8428-DC9A139AAA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25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11" Type="http://schemas.openxmlformats.org/officeDocument/2006/relationships/image" Target="../media/image9.jpg"/><Relationship Id="rId5" Type="http://schemas.openxmlformats.org/officeDocument/2006/relationships/image" Target="../media/image3.jpg"/><Relationship Id="rId10" Type="http://schemas.openxmlformats.org/officeDocument/2006/relationships/image" Target="../media/image8.jpg"/><Relationship Id="rId4" Type="http://schemas.openxmlformats.org/officeDocument/2006/relationships/image" Target="../media/image2.tiff"/><Relationship Id="rId9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7" Type="http://schemas.openxmlformats.org/officeDocument/2006/relationships/image" Target="../media/image15.jpg"/><Relationship Id="rId2" Type="http://schemas.openxmlformats.org/officeDocument/2006/relationships/image" Target="../media/image10.tif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7" Type="http://schemas.openxmlformats.org/officeDocument/2006/relationships/image" Target="../media/image15.jpg"/><Relationship Id="rId2" Type="http://schemas.openxmlformats.org/officeDocument/2006/relationships/image" Target="../media/image10.tif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7" Type="http://schemas.openxmlformats.org/officeDocument/2006/relationships/image" Target="../media/image15.jpg"/><Relationship Id="rId2" Type="http://schemas.openxmlformats.org/officeDocument/2006/relationships/image" Target="../media/image10.tif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7" Type="http://schemas.openxmlformats.org/officeDocument/2006/relationships/image" Target="../media/image15.jpg"/><Relationship Id="rId2" Type="http://schemas.openxmlformats.org/officeDocument/2006/relationships/image" Target="../media/image10.tif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7" Type="http://schemas.openxmlformats.org/officeDocument/2006/relationships/image" Target="../media/image15.jpg"/><Relationship Id="rId2" Type="http://schemas.openxmlformats.org/officeDocument/2006/relationships/image" Target="../media/image10.tif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7" Type="http://schemas.openxmlformats.org/officeDocument/2006/relationships/image" Target="../media/image15.jpg"/><Relationship Id="rId2" Type="http://schemas.openxmlformats.org/officeDocument/2006/relationships/image" Target="../media/image10.tif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7" Type="http://schemas.openxmlformats.org/officeDocument/2006/relationships/image" Target="../media/image15.jpg"/><Relationship Id="rId2" Type="http://schemas.openxmlformats.org/officeDocument/2006/relationships/image" Target="../media/image10.tif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7" Type="http://schemas.openxmlformats.org/officeDocument/2006/relationships/image" Target="../media/image15.jpg"/><Relationship Id="rId2" Type="http://schemas.openxmlformats.org/officeDocument/2006/relationships/image" Target="../media/image10.tif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033132" y="2828506"/>
            <a:ext cx="6858000" cy="17907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solidFill>
                  <a:srgbClr val="C00000"/>
                </a:solidFill>
              </a:rPr>
              <a:t/>
            </a:r>
            <a:br>
              <a:rPr lang="tr-TR" sz="3600" b="1" dirty="0" smtClean="0">
                <a:solidFill>
                  <a:srgbClr val="C00000"/>
                </a:solidFill>
              </a:rPr>
            </a:br>
            <a:r>
              <a:rPr lang="tr-TR" sz="3600" b="1" dirty="0">
                <a:solidFill>
                  <a:srgbClr val="C00000"/>
                </a:solidFill>
              </a:rPr>
              <a:t/>
            </a:r>
            <a:br>
              <a:rPr lang="tr-TR" sz="3600" b="1" dirty="0">
                <a:solidFill>
                  <a:srgbClr val="C00000"/>
                </a:solidFill>
              </a:rPr>
            </a:br>
            <a:r>
              <a:rPr lang="tr-TR" sz="5400" b="1" dirty="0" err="1">
                <a:solidFill>
                  <a:srgbClr val="C00000"/>
                </a:solidFill>
              </a:rPr>
              <a:t>Feed</a:t>
            </a:r>
            <a:r>
              <a:rPr lang="tr-TR" sz="5400" b="1" dirty="0">
                <a:solidFill>
                  <a:srgbClr val="C00000"/>
                </a:solidFill>
              </a:rPr>
              <a:t> </a:t>
            </a:r>
            <a:r>
              <a:rPr lang="tr-TR" sz="5400" b="1" dirty="0" err="1">
                <a:solidFill>
                  <a:srgbClr val="C00000"/>
                </a:solidFill>
              </a:rPr>
              <a:t>Additives</a:t>
            </a:r>
            <a:r>
              <a:rPr lang="tr-TR" sz="3600" dirty="0" smtClean="0">
                <a:solidFill>
                  <a:srgbClr val="C00000"/>
                </a:solidFill>
              </a:rPr>
              <a:t/>
            </a:r>
            <a:br>
              <a:rPr lang="tr-TR" sz="3600" dirty="0" smtClean="0">
                <a:solidFill>
                  <a:srgbClr val="C00000"/>
                </a:solidFill>
              </a:rPr>
            </a:br>
            <a:r>
              <a:rPr lang="tr-TR" sz="3600" dirty="0" smtClean="0">
                <a:solidFill>
                  <a:srgbClr val="C00000"/>
                </a:solidFill>
              </a:rPr>
              <a:t/>
            </a:r>
            <a:br>
              <a:rPr lang="tr-TR" sz="3600" dirty="0" smtClean="0">
                <a:solidFill>
                  <a:srgbClr val="C00000"/>
                </a:solidFill>
              </a:rPr>
            </a:br>
            <a:r>
              <a:rPr lang="tr-TR" sz="3600" b="1" u="sng" dirty="0" smtClean="0"/>
              <a:t>Dr. Özge SIZMAZ</a:t>
            </a:r>
            <a:r>
              <a:rPr lang="tr-TR" sz="3600" u="sng" baseline="30000" dirty="0" smtClean="0"/>
              <a:t/>
            </a:r>
            <a:br>
              <a:rPr lang="tr-TR" sz="3600" u="sng" baseline="30000" dirty="0" smtClean="0"/>
            </a:br>
            <a:r>
              <a:rPr lang="tr-TR" sz="1800" dirty="0" err="1" smtClean="0"/>
              <a:t>University</a:t>
            </a:r>
            <a:r>
              <a:rPr lang="tr-TR" sz="1800" dirty="0" smtClean="0"/>
              <a:t> of Ankara </a:t>
            </a:r>
            <a:r>
              <a:rPr lang="tr-TR" sz="1800" dirty="0" err="1" smtClean="0"/>
              <a:t>Faculty</a:t>
            </a:r>
            <a:r>
              <a:rPr lang="tr-TR" sz="1800" dirty="0" smtClean="0"/>
              <a:t> of </a:t>
            </a:r>
            <a:r>
              <a:rPr lang="tr-TR" sz="1800" dirty="0" err="1" smtClean="0"/>
              <a:t>Veterinary</a:t>
            </a:r>
            <a:r>
              <a:rPr lang="tr-TR" sz="1800" dirty="0" smtClean="0"/>
              <a:t> </a:t>
            </a:r>
            <a:r>
              <a:rPr lang="tr-TR" sz="1800" dirty="0" err="1" smtClean="0"/>
              <a:t>Medicine</a:t>
            </a:r>
            <a:r>
              <a:rPr lang="tr-TR" sz="1800" dirty="0" smtClean="0"/>
              <a:t> </a:t>
            </a:r>
            <a:r>
              <a:rPr lang="tr-TR" sz="1800" dirty="0" err="1" smtClean="0"/>
              <a:t>Department</a:t>
            </a:r>
            <a:r>
              <a:rPr lang="tr-TR" sz="1800" dirty="0" smtClean="0"/>
              <a:t> of </a:t>
            </a:r>
            <a:r>
              <a:rPr lang="tr-TR" sz="1800" dirty="0" err="1" smtClean="0"/>
              <a:t>Animal</a:t>
            </a:r>
            <a:r>
              <a:rPr lang="tr-TR" sz="1800" dirty="0" smtClean="0"/>
              <a:t> </a:t>
            </a:r>
            <a:r>
              <a:rPr lang="tr-TR" sz="1800" dirty="0" err="1" smtClean="0"/>
              <a:t>Nutrition</a:t>
            </a:r>
            <a:r>
              <a:rPr lang="tr-TR" sz="1800" dirty="0" smtClean="0"/>
              <a:t> </a:t>
            </a:r>
            <a:r>
              <a:rPr lang="tr-TR" sz="1800" dirty="0" err="1" smtClean="0"/>
              <a:t>and</a:t>
            </a:r>
            <a:r>
              <a:rPr lang="tr-TR" sz="1800" dirty="0" smtClean="0"/>
              <a:t> </a:t>
            </a:r>
            <a:r>
              <a:rPr lang="tr-TR" sz="1800" dirty="0" err="1" smtClean="0"/>
              <a:t>Nutritional</a:t>
            </a:r>
            <a:r>
              <a:rPr lang="tr-TR" sz="1800" dirty="0" smtClean="0"/>
              <a:t> </a:t>
            </a:r>
            <a:r>
              <a:rPr lang="tr-TR" sz="1800" dirty="0" err="1" smtClean="0"/>
              <a:t>Diseases</a:t>
            </a:r>
            <a:r>
              <a:rPr lang="tr-TR" sz="1800" dirty="0" smtClean="0"/>
              <a:t>, Ankara, </a:t>
            </a:r>
            <a:r>
              <a:rPr lang="tr-TR" sz="1800" dirty="0" err="1" smtClean="0"/>
              <a:t>Turkey</a:t>
            </a:r>
            <a:r>
              <a:rPr lang="tr-TR" sz="1800" b="1" dirty="0" smtClean="0"/>
              <a:t/>
            </a:r>
            <a:br>
              <a:rPr lang="tr-TR" sz="1800" b="1" dirty="0" smtClean="0"/>
            </a:br>
            <a:endParaRPr lang="tr-TR" sz="1800" dirty="0"/>
          </a:p>
        </p:txBody>
      </p:sp>
      <p:pic>
        <p:nvPicPr>
          <p:cNvPr id="4" name="Picture 5" descr="AÜT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1408BA"/>
              </a:clrFrom>
              <a:clrTo>
                <a:srgbClr val="1408B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4096" y="6047629"/>
            <a:ext cx="689735" cy="688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991" y="6025543"/>
            <a:ext cx="793404" cy="710923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4928" y="-1"/>
            <a:ext cx="2080639" cy="1076385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5567" y="-2"/>
            <a:ext cx="1417989" cy="1076385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2713" y="0"/>
            <a:ext cx="1151591" cy="1076385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132" y="-6"/>
            <a:ext cx="1248619" cy="1076384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43337" cy="1076384"/>
          </a:xfrm>
          <a:prstGeom prst="rect">
            <a:avLst/>
          </a:prstGeom>
        </p:spPr>
      </p:pic>
      <p:pic>
        <p:nvPicPr>
          <p:cNvPr id="13" name="Resim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780" y="0"/>
            <a:ext cx="1176910" cy="1076385"/>
          </a:xfrm>
          <a:prstGeom prst="rect">
            <a:avLst/>
          </a:prstGeom>
        </p:spPr>
      </p:pic>
      <p:pic>
        <p:nvPicPr>
          <p:cNvPr id="14" name="Resim 1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8434" y="-3"/>
            <a:ext cx="1182698" cy="1076385"/>
          </a:xfrm>
          <a:prstGeom prst="rect">
            <a:avLst/>
          </a:prstGeom>
        </p:spPr>
      </p:pic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471667" y="6371341"/>
            <a:ext cx="5338823" cy="365125"/>
          </a:xfrm>
        </p:spPr>
        <p:txBody>
          <a:bodyPr/>
          <a:lstStyle/>
          <a:p>
            <a:r>
              <a:rPr lang="tr-TR" dirty="0" smtClean="0"/>
              <a:t>Ankara Üniversitesi Veteriner Fakültesi Hayvan Besleme ve Beslenme Hastalıkları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8706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4877" y="104302"/>
            <a:ext cx="844952" cy="803917"/>
          </a:xfrm>
          <a:prstGeom prst="rect">
            <a:avLst/>
          </a:prstGeom>
        </p:spPr>
      </p:pic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>
          <a:xfrm>
            <a:off x="1" y="5379530"/>
            <a:ext cx="8574602" cy="499551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fld id="{2FDCE2CE-10EF-422B-8428-DC9A139AAAF8}" type="slidenum">
              <a:rPr lang="tr-TR" sz="1200" b="1"/>
              <a:t>2</a:t>
            </a:fld>
            <a:endParaRPr lang="tr-TR" sz="1200" b="1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00" y="5388740"/>
            <a:ext cx="846308" cy="490341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910" y="5379530"/>
            <a:ext cx="727804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714" y="5388740"/>
            <a:ext cx="651076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3788" y="5388740"/>
            <a:ext cx="518691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481" y="5388740"/>
            <a:ext cx="727804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776288" y="1044576"/>
            <a:ext cx="7597691" cy="4129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1200"/>
              </a:spcBef>
              <a:spcAft>
                <a:spcPts val="300"/>
              </a:spcAft>
              <a:buNone/>
            </a:pPr>
            <a:r>
              <a:rPr lang="tr-TR" altLang="tr-TR" dirty="0" err="1" smtClean="0"/>
              <a:t>In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all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biological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liquid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sum</a:t>
            </a:r>
            <a:r>
              <a:rPr lang="tr-TR" altLang="tr-TR" dirty="0" smtClean="0"/>
              <a:t> of </a:t>
            </a:r>
            <a:r>
              <a:rPr lang="tr-TR" altLang="tr-TR" dirty="0" err="1" smtClean="0"/>
              <a:t>positive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charge</a:t>
            </a:r>
            <a:r>
              <a:rPr lang="tr-TR" altLang="tr-TR" dirty="0" smtClean="0"/>
              <a:t> is </a:t>
            </a:r>
            <a:r>
              <a:rPr lang="tr-TR" altLang="tr-TR" dirty="0" err="1" smtClean="0"/>
              <a:t>equal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to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sum</a:t>
            </a:r>
            <a:r>
              <a:rPr lang="tr-TR" altLang="tr-TR" dirty="0" smtClean="0"/>
              <a:t> of </a:t>
            </a:r>
            <a:r>
              <a:rPr lang="tr-TR" altLang="tr-TR" dirty="0" err="1" smtClean="0"/>
              <a:t>negative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charge</a:t>
            </a:r>
            <a:endParaRPr lang="tr-TR" altLang="tr-TR" dirty="0" smtClean="0"/>
          </a:p>
          <a:p>
            <a:pPr marL="0" indent="0" algn="just">
              <a:spcBef>
                <a:spcPts val="1200"/>
              </a:spcBef>
              <a:spcAft>
                <a:spcPts val="300"/>
              </a:spcAft>
              <a:buNone/>
            </a:pPr>
            <a:r>
              <a:rPr lang="tr-TR" altLang="tr-TR" dirty="0" err="1" smtClean="0"/>
              <a:t>Electrolites</a:t>
            </a:r>
            <a:r>
              <a:rPr lang="tr-TR" altLang="tr-TR" dirty="0" smtClean="0"/>
              <a:t> in </a:t>
            </a:r>
            <a:r>
              <a:rPr lang="tr-TR" altLang="tr-TR" dirty="0" err="1" smtClean="0"/>
              <a:t>ration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give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that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charges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to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the</a:t>
            </a:r>
            <a:r>
              <a:rPr lang="tr-TR" altLang="tr-TR" dirty="0" smtClean="0"/>
              <a:t> body</a:t>
            </a:r>
          </a:p>
          <a:p>
            <a:pPr marL="0" indent="0" algn="just">
              <a:spcBef>
                <a:spcPts val="1200"/>
              </a:spcBef>
              <a:spcAft>
                <a:spcPts val="300"/>
              </a:spcAft>
              <a:buNone/>
            </a:pPr>
            <a:r>
              <a:rPr lang="tr-TR" altLang="tr-TR" dirty="0" err="1" smtClean="0"/>
              <a:t>Effective</a:t>
            </a:r>
            <a:r>
              <a:rPr lang="tr-TR" altLang="tr-TR" dirty="0" smtClean="0"/>
              <a:t> on </a:t>
            </a:r>
            <a:r>
              <a:rPr lang="tr-TR" altLang="tr-TR" dirty="0" err="1" smtClean="0"/>
              <a:t>electrical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balance</a:t>
            </a:r>
            <a:r>
              <a:rPr lang="tr-TR" altLang="tr-TR" dirty="0" smtClean="0"/>
              <a:t>, </a:t>
            </a:r>
            <a:r>
              <a:rPr lang="tr-TR" altLang="tr-TR" dirty="0" err="1" smtClean="0"/>
              <a:t>acid-base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balance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and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performance</a:t>
            </a:r>
            <a:r>
              <a:rPr lang="tr-TR" altLang="tr-TR" dirty="0" smtClean="0"/>
              <a:t> of </a:t>
            </a:r>
            <a:r>
              <a:rPr lang="tr-TR" altLang="tr-TR" dirty="0" err="1" smtClean="0"/>
              <a:t>animal</a:t>
            </a:r>
            <a:endParaRPr lang="tr-TR" altLang="tr-TR" dirty="0" smtClean="0"/>
          </a:p>
          <a:p>
            <a:pPr marL="0" indent="0" algn="just">
              <a:spcBef>
                <a:spcPts val="1200"/>
              </a:spcBef>
              <a:spcAft>
                <a:spcPts val="300"/>
              </a:spcAft>
              <a:buNone/>
            </a:pPr>
            <a:endParaRPr lang="tr-TR" altLang="tr-TR" dirty="0"/>
          </a:p>
        </p:txBody>
      </p:sp>
      <p:sp>
        <p:nvSpPr>
          <p:cNvPr id="4" name="Metin kutusu 3"/>
          <p:cNvSpPr txBox="1"/>
          <p:nvPr/>
        </p:nvSpPr>
        <p:spPr>
          <a:xfrm>
            <a:off x="4656222" y="1848492"/>
            <a:ext cx="3633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800" dirty="0"/>
          </a:p>
        </p:txBody>
      </p:sp>
      <p:sp>
        <p:nvSpPr>
          <p:cNvPr id="15" name="TextBox 5"/>
          <p:cNvSpPr txBox="1"/>
          <p:nvPr/>
        </p:nvSpPr>
        <p:spPr>
          <a:xfrm>
            <a:off x="-961317" y="82859"/>
            <a:ext cx="89154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3600" b="1" dirty="0" err="1" smtClean="0">
                <a:solidFill>
                  <a:srgbClr val="C00000"/>
                </a:solidFill>
              </a:rPr>
              <a:t>Buffers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99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4877" y="104302"/>
            <a:ext cx="844952" cy="803917"/>
          </a:xfrm>
          <a:prstGeom prst="rect">
            <a:avLst/>
          </a:prstGeom>
        </p:spPr>
      </p:pic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>
          <a:xfrm>
            <a:off x="1" y="5379530"/>
            <a:ext cx="8574602" cy="499551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fld id="{2FDCE2CE-10EF-422B-8428-DC9A139AAAF8}" type="slidenum">
              <a:rPr lang="tr-TR" sz="1200" b="1"/>
              <a:t>3</a:t>
            </a:fld>
            <a:endParaRPr lang="tr-TR" sz="1200" b="1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00" y="5388740"/>
            <a:ext cx="846308" cy="490341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910" y="5379530"/>
            <a:ext cx="727804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714" y="5388740"/>
            <a:ext cx="651076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3788" y="5388740"/>
            <a:ext cx="518691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481" y="5388740"/>
            <a:ext cx="727804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776288" y="1044576"/>
            <a:ext cx="7597691" cy="4129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1200"/>
              </a:spcBef>
              <a:spcAft>
                <a:spcPts val="300"/>
              </a:spcAft>
              <a:buNone/>
            </a:pPr>
            <a:r>
              <a:rPr lang="tr-TR" altLang="tr-TR" dirty="0" err="1" smtClean="0"/>
              <a:t>Balance</a:t>
            </a:r>
            <a:r>
              <a:rPr lang="tr-TR" altLang="tr-TR" dirty="0" smtClean="0"/>
              <a:t> of </a:t>
            </a:r>
            <a:r>
              <a:rPr lang="tr-TR" altLang="tr-TR" dirty="0" err="1" smtClean="0"/>
              <a:t>acid-base</a:t>
            </a:r>
            <a:r>
              <a:rPr lang="tr-TR" altLang="tr-TR" dirty="0" smtClean="0"/>
              <a:t>;</a:t>
            </a:r>
          </a:p>
          <a:p>
            <a:pPr marL="0" indent="0" algn="just">
              <a:spcBef>
                <a:spcPts val="1200"/>
              </a:spcBef>
              <a:spcAft>
                <a:spcPts val="300"/>
              </a:spcAft>
              <a:buNone/>
            </a:pPr>
            <a:r>
              <a:rPr lang="tr-TR" altLang="tr-TR" dirty="0" err="1" smtClean="0"/>
              <a:t>anion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and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cation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balance</a:t>
            </a:r>
            <a:r>
              <a:rPr lang="tr-TR" altLang="tr-TR" dirty="0" smtClean="0"/>
              <a:t> in </a:t>
            </a:r>
            <a:r>
              <a:rPr lang="tr-TR" altLang="tr-TR" dirty="0" err="1" smtClean="0"/>
              <a:t>ruminants</a:t>
            </a:r>
            <a:endParaRPr lang="tr-TR" altLang="tr-TR" dirty="0" smtClean="0"/>
          </a:p>
          <a:p>
            <a:pPr marL="0" indent="0" algn="just">
              <a:spcBef>
                <a:spcPts val="1200"/>
              </a:spcBef>
              <a:spcAft>
                <a:spcPts val="300"/>
              </a:spcAft>
              <a:buNone/>
            </a:pPr>
            <a:r>
              <a:rPr lang="tr-TR" altLang="tr-TR" dirty="0" err="1" smtClean="0"/>
              <a:t>Electrolite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balance</a:t>
            </a:r>
            <a:r>
              <a:rPr lang="tr-TR" altLang="tr-TR" dirty="0" smtClean="0"/>
              <a:t> in </a:t>
            </a:r>
            <a:r>
              <a:rPr lang="tr-TR" altLang="tr-TR" dirty="0" err="1" smtClean="0"/>
              <a:t>poultry</a:t>
            </a:r>
            <a:endParaRPr lang="tr-TR" altLang="tr-TR" dirty="0" smtClean="0"/>
          </a:p>
          <a:p>
            <a:pPr marL="0" indent="0" algn="just">
              <a:spcBef>
                <a:spcPts val="1200"/>
              </a:spcBef>
              <a:spcAft>
                <a:spcPts val="300"/>
              </a:spcAft>
              <a:buNone/>
            </a:pPr>
            <a:endParaRPr lang="tr-TR" altLang="tr-TR" dirty="0"/>
          </a:p>
          <a:p>
            <a:pPr marL="0" indent="0" algn="just">
              <a:spcBef>
                <a:spcPts val="1200"/>
              </a:spcBef>
              <a:spcAft>
                <a:spcPts val="300"/>
              </a:spcAft>
              <a:buNone/>
            </a:pPr>
            <a:r>
              <a:rPr lang="tr-TR" altLang="tr-TR" dirty="0" smtClean="0"/>
              <a:t>= </a:t>
            </a:r>
            <a:r>
              <a:rPr lang="tr-TR" altLang="tr-TR" dirty="0" err="1" smtClean="0"/>
              <a:t>difference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between</a:t>
            </a:r>
            <a:r>
              <a:rPr lang="tr-TR" altLang="tr-TR" dirty="0" smtClean="0"/>
              <a:t> total </a:t>
            </a:r>
            <a:r>
              <a:rPr lang="tr-TR" altLang="tr-TR" dirty="0" err="1" smtClean="0"/>
              <a:t>anions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and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cations</a:t>
            </a:r>
            <a:r>
              <a:rPr lang="tr-TR" altLang="tr-TR" dirty="0" smtClean="0"/>
              <a:t> in </a:t>
            </a:r>
            <a:r>
              <a:rPr lang="tr-TR" altLang="tr-TR" dirty="0" err="1" smtClean="0"/>
              <a:t>rations</a:t>
            </a:r>
            <a:r>
              <a:rPr lang="tr-TR" altLang="tr-TR" dirty="0" smtClean="0"/>
              <a:t>/</a:t>
            </a:r>
            <a:r>
              <a:rPr lang="tr-TR" altLang="tr-TR" dirty="0" err="1" smtClean="0"/>
              <a:t>diets</a:t>
            </a:r>
            <a:endParaRPr lang="tr-TR" altLang="tr-TR" dirty="0" smtClean="0"/>
          </a:p>
          <a:p>
            <a:pPr marL="0" indent="0" algn="just">
              <a:spcBef>
                <a:spcPts val="1200"/>
              </a:spcBef>
              <a:spcAft>
                <a:spcPts val="300"/>
              </a:spcAft>
              <a:buNone/>
            </a:pPr>
            <a:r>
              <a:rPr lang="tr-TR" altLang="tr-TR" dirty="0" err="1" smtClean="0"/>
              <a:t>Unit</a:t>
            </a:r>
            <a:r>
              <a:rPr lang="tr-TR" altLang="tr-TR" dirty="0" smtClean="0"/>
              <a:t>= </a:t>
            </a:r>
            <a:r>
              <a:rPr lang="tr-TR" altLang="tr-TR" dirty="0" err="1" smtClean="0"/>
              <a:t>miliequaval</a:t>
            </a:r>
            <a:endParaRPr lang="tr-TR" altLang="tr-TR" dirty="0"/>
          </a:p>
        </p:txBody>
      </p:sp>
      <p:sp>
        <p:nvSpPr>
          <p:cNvPr id="15" name="TextBox 5"/>
          <p:cNvSpPr txBox="1"/>
          <p:nvPr/>
        </p:nvSpPr>
        <p:spPr>
          <a:xfrm>
            <a:off x="-961317" y="82859"/>
            <a:ext cx="89154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3600" b="1" dirty="0" err="1" smtClean="0">
                <a:solidFill>
                  <a:srgbClr val="C00000"/>
                </a:solidFill>
              </a:rPr>
              <a:t>Buffers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31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4877" y="104302"/>
            <a:ext cx="844952" cy="803917"/>
          </a:xfrm>
          <a:prstGeom prst="rect">
            <a:avLst/>
          </a:prstGeom>
        </p:spPr>
      </p:pic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>
          <a:xfrm>
            <a:off x="1" y="5379530"/>
            <a:ext cx="8574602" cy="499551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fld id="{2FDCE2CE-10EF-422B-8428-DC9A139AAAF8}" type="slidenum">
              <a:rPr lang="tr-TR" sz="1200" b="1"/>
              <a:t>4</a:t>
            </a:fld>
            <a:endParaRPr lang="tr-TR" sz="1200" b="1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00" y="5388740"/>
            <a:ext cx="846308" cy="490341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910" y="5379530"/>
            <a:ext cx="727804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714" y="5388740"/>
            <a:ext cx="651076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3788" y="5388740"/>
            <a:ext cx="518691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481" y="5388740"/>
            <a:ext cx="727804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776288" y="1044576"/>
            <a:ext cx="7597691" cy="4129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1200"/>
              </a:spcBef>
              <a:spcAft>
                <a:spcPts val="300"/>
              </a:spcAft>
              <a:buNone/>
            </a:pPr>
            <a:r>
              <a:rPr lang="tr-TR" altLang="tr-TR" dirty="0" err="1" smtClean="0"/>
              <a:t>Absorbtion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and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metabolism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complicate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the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definition</a:t>
            </a:r>
            <a:r>
              <a:rPr lang="tr-TR" altLang="tr-TR" dirty="0" smtClean="0"/>
              <a:t> of </a:t>
            </a:r>
            <a:r>
              <a:rPr lang="tr-TR" altLang="tr-TR" dirty="0" err="1" smtClean="0"/>
              <a:t>real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amount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and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properties</a:t>
            </a:r>
            <a:r>
              <a:rPr lang="tr-TR" altLang="tr-TR" dirty="0" smtClean="0"/>
              <a:t> of </a:t>
            </a:r>
            <a:r>
              <a:rPr lang="tr-TR" altLang="tr-TR" dirty="0" err="1" smtClean="0"/>
              <a:t>balance</a:t>
            </a:r>
            <a:endParaRPr lang="tr-TR" altLang="tr-TR" dirty="0" smtClean="0"/>
          </a:p>
          <a:p>
            <a:pPr marL="0" indent="0" algn="just">
              <a:spcBef>
                <a:spcPts val="1200"/>
              </a:spcBef>
              <a:spcAft>
                <a:spcPts val="300"/>
              </a:spcAft>
              <a:buNone/>
            </a:pPr>
            <a:r>
              <a:rPr lang="tr-TR" altLang="tr-TR" dirty="0" smtClean="0"/>
              <a:t>I</a:t>
            </a:r>
            <a:r>
              <a:rPr lang="en-US" altLang="tr-TR" dirty="0" smtClean="0"/>
              <a:t>t </a:t>
            </a:r>
            <a:r>
              <a:rPr lang="en-US" altLang="tr-TR" dirty="0"/>
              <a:t>is important to use electrolyte balance to correct any mineral deficiencies or toxicity in the construction of the </a:t>
            </a:r>
            <a:r>
              <a:rPr lang="en-US" altLang="tr-TR" dirty="0" smtClean="0"/>
              <a:t>ration</a:t>
            </a:r>
            <a:endParaRPr lang="tr-TR" altLang="tr-TR" dirty="0" smtClean="0"/>
          </a:p>
          <a:p>
            <a:pPr marL="0" indent="0" algn="just">
              <a:spcBef>
                <a:spcPts val="1200"/>
              </a:spcBef>
              <a:spcAft>
                <a:spcPts val="300"/>
              </a:spcAft>
              <a:buNone/>
            </a:pPr>
            <a:r>
              <a:rPr lang="tr-TR" altLang="tr-TR" dirty="0" err="1" smtClean="0"/>
              <a:t>Exp</a:t>
            </a:r>
            <a:r>
              <a:rPr lang="tr-TR" altLang="tr-TR" dirty="0" smtClean="0"/>
              <a:t>: </a:t>
            </a:r>
            <a:r>
              <a:rPr lang="tr-TR" altLang="tr-TR" dirty="0" err="1" smtClean="0"/>
              <a:t>NaCl</a:t>
            </a:r>
            <a:endParaRPr lang="tr-TR" altLang="tr-TR" dirty="0"/>
          </a:p>
        </p:txBody>
      </p:sp>
      <p:sp>
        <p:nvSpPr>
          <p:cNvPr id="15" name="TextBox 5"/>
          <p:cNvSpPr txBox="1"/>
          <p:nvPr/>
        </p:nvSpPr>
        <p:spPr>
          <a:xfrm>
            <a:off x="-961317" y="82859"/>
            <a:ext cx="89154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3600" b="1" dirty="0" err="1" smtClean="0">
                <a:solidFill>
                  <a:srgbClr val="C00000"/>
                </a:solidFill>
              </a:rPr>
              <a:t>Buffers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10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4877" y="104302"/>
            <a:ext cx="844952" cy="803917"/>
          </a:xfrm>
          <a:prstGeom prst="rect">
            <a:avLst/>
          </a:prstGeom>
        </p:spPr>
      </p:pic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>
          <a:xfrm>
            <a:off x="1" y="5379530"/>
            <a:ext cx="8574602" cy="499551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fld id="{2FDCE2CE-10EF-422B-8428-DC9A139AAAF8}" type="slidenum">
              <a:rPr lang="tr-TR" sz="1200" b="1"/>
              <a:t>5</a:t>
            </a:fld>
            <a:endParaRPr lang="tr-TR" sz="1200" b="1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00" y="5388740"/>
            <a:ext cx="846308" cy="490341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910" y="5379530"/>
            <a:ext cx="727804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714" y="5388740"/>
            <a:ext cx="651076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3788" y="5388740"/>
            <a:ext cx="518691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481" y="5388740"/>
            <a:ext cx="727804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776288" y="1044576"/>
            <a:ext cx="7597691" cy="4129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1200"/>
              </a:spcBef>
              <a:spcAft>
                <a:spcPts val="300"/>
              </a:spcAft>
              <a:buNone/>
            </a:pPr>
            <a:r>
              <a:rPr lang="tr-TR" altLang="tr-TR" dirty="0" err="1" smtClean="0"/>
              <a:t>Acid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base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balance</a:t>
            </a:r>
            <a:r>
              <a:rPr lang="tr-TR" altLang="tr-TR" dirty="0" smtClean="0"/>
              <a:t> is </a:t>
            </a:r>
            <a:r>
              <a:rPr lang="tr-TR" altLang="tr-TR" dirty="0" err="1" smtClean="0"/>
              <a:t>important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for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all</a:t>
            </a:r>
            <a:r>
              <a:rPr lang="tr-TR" altLang="tr-TR" dirty="0" smtClean="0"/>
              <a:t> life</a:t>
            </a:r>
          </a:p>
          <a:p>
            <a:pPr marL="0" indent="0" algn="just">
              <a:spcBef>
                <a:spcPts val="1200"/>
              </a:spcBef>
              <a:spcAft>
                <a:spcPts val="300"/>
              </a:spcAft>
              <a:buNone/>
            </a:pPr>
            <a:r>
              <a:rPr lang="tr-TR" altLang="tr-TR" dirty="0" err="1" smtClean="0"/>
              <a:t>Anion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cation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balance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important</a:t>
            </a:r>
            <a:r>
              <a:rPr lang="tr-TR" altLang="tr-TR" dirty="0" smtClean="0"/>
              <a:t> in </a:t>
            </a:r>
            <a:r>
              <a:rPr lang="tr-TR" altLang="tr-TR" dirty="0" err="1" smtClean="0"/>
              <a:t>dairies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for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performance</a:t>
            </a:r>
            <a:endParaRPr lang="tr-TR" altLang="tr-TR" dirty="0" smtClean="0"/>
          </a:p>
          <a:p>
            <a:pPr marL="0" indent="0" algn="just">
              <a:spcBef>
                <a:spcPts val="1200"/>
              </a:spcBef>
              <a:spcAft>
                <a:spcPts val="300"/>
              </a:spcAft>
              <a:buNone/>
            </a:pPr>
            <a:r>
              <a:rPr lang="tr-TR" altLang="tr-TR" dirty="0" err="1" smtClean="0"/>
              <a:t>In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dry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period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the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ration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must</a:t>
            </a:r>
            <a:r>
              <a:rPr lang="tr-TR" altLang="tr-TR" dirty="0" smtClean="0"/>
              <a:t> be </a:t>
            </a:r>
            <a:r>
              <a:rPr lang="tr-TR" altLang="tr-TR" dirty="0" err="1" smtClean="0"/>
              <a:t>anionic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for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prevention</a:t>
            </a:r>
            <a:r>
              <a:rPr lang="tr-TR" altLang="tr-TR" dirty="0" smtClean="0"/>
              <a:t> of </a:t>
            </a:r>
            <a:r>
              <a:rPr lang="tr-TR" altLang="tr-TR" dirty="0" err="1" smtClean="0"/>
              <a:t>milk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fewer</a:t>
            </a:r>
            <a:endParaRPr lang="tr-TR" altLang="tr-TR" dirty="0"/>
          </a:p>
        </p:txBody>
      </p:sp>
      <p:sp>
        <p:nvSpPr>
          <p:cNvPr id="15" name="TextBox 5"/>
          <p:cNvSpPr txBox="1"/>
          <p:nvPr/>
        </p:nvSpPr>
        <p:spPr>
          <a:xfrm>
            <a:off x="-961317" y="82859"/>
            <a:ext cx="89154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3600" b="1" dirty="0" err="1" smtClean="0">
                <a:solidFill>
                  <a:srgbClr val="C00000"/>
                </a:solidFill>
              </a:rPr>
              <a:t>Buffers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32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4877" y="104302"/>
            <a:ext cx="844952" cy="803917"/>
          </a:xfrm>
          <a:prstGeom prst="rect">
            <a:avLst/>
          </a:prstGeom>
        </p:spPr>
      </p:pic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>
          <a:xfrm>
            <a:off x="1" y="5379530"/>
            <a:ext cx="8574602" cy="499551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fld id="{2FDCE2CE-10EF-422B-8428-DC9A139AAAF8}" type="slidenum">
              <a:rPr lang="tr-TR" sz="1200" b="1"/>
              <a:t>6</a:t>
            </a:fld>
            <a:endParaRPr lang="tr-TR" sz="1200" b="1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00" y="5388740"/>
            <a:ext cx="846308" cy="490341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910" y="5379530"/>
            <a:ext cx="727804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714" y="5388740"/>
            <a:ext cx="651076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3788" y="5388740"/>
            <a:ext cx="518691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481" y="5388740"/>
            <a:ext cx="727804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776288" y="1044576"/>
            <a:ext cx="7597691" cy="4129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1200"/>
              </a:spcBef>
              <a:spcAft>
                <a:spcPts val="300"/>
              </a:spcAft>
              <a:buNone/>
            </a:pPr>
            <a:r>
              <a:rPr lang="tr-TR" altLang="tr-TR" dirty="0" err="1" smtClean="0"/>
              <a:t>In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poultry</a:t>
            </a:r>
            <a:r>
              <a:rPr lang="tr-TR" altLang="tr-TR" dirty="0" smtClean="0"/>
              <a:t>,</a:t>
            </a:r>
          </a:p>
          <a:p>
            <a:pPr marL="0" indent="0" algn="just">
              <a:spcBef>
                <a:spcPts val="1200"/>
              </a:spcBef>
              <a:spcAft>
                <a:spcPts val="300"/>
              </a:spcAft>
              <a:buNone/>
            </a:pPr>
            <a:r>
              <a:rPr lang="tr-TR" altLang="tr-TR" dirty="0" smtClean="0"/>
              <a:t>High </a:t>
            </a:r>
            <a:r>
              <a:rPr lang="tr-TR" altLang="tr-TR" dirty="0" err="1" smtClean="0"/>
              <a:t>temerature</a:t>
            </a:r>
            <a:r>
              <a:rPr lang="tr-TR" altLang="tr-TR" dirty="0" smtClean="0"/>
              <a:t>/ </a:t>
            </a:r>
            <a:r>
              <a:rPr lang="tr-TR" altLang="tr-TR" dirty="0" err="1" smtClean="0"/>
              <a:t>heat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stress-increase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the</a:t>
            </a:r>
            <a:r>
              <a:rPr lang="tr-TR" altLang="tr-TR" dirty="0" smtClean="0"/>
              <a:t> CO2 </a:t>
            </a:r>
            <a:r>
              <a:rPr lang="tr-TR" altLang="tr-TR" dirty="0" err="1" smtClean="0"/>
              <a:t>retention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with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respiration-change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the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electrolite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balance</a:t>
            </a:r>
            <a:r>
              <a:rPr lang="tr-TR" altLang="tr-TR" dirty="0" smtClean="0"/>
              <a:t>- </a:t>
            </a:r>
            <a:r>
              <a:rPr lang="tr-TR" altLang="tr-TR" dirty="0" err="1" smtClean="0"/>
              <a:t>effected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the</a:t>
            </a:r>
            <a:r>
              <a:rPr lang="tr-TR" altLang="tr-TR" dirty="0" smtClean="0"/>
              <a:t>;</a:t>
            </a:r>
          </a:p>
          <a:p>
            <a:pPr algn="just">
              <a:spcBef>
                <a:spcPts val="1200"/>
              </a:spcBef>
              <a:spcAft>
                <a:spcPts val="300"/>
              </a:spcAft>
            </a:pPr>
            <a:r>
              <a:rPr lang="tr-TR" altLang="tr-TR" dirty="0" err="1" smtClean="0"/>
              <a:t>Egg</a:t>
            </a:r>
            <a:r>
              <a:rPr lang="tr-TR" altLang="tr-TR" dirty="0" smtClean="0"/>
              <a:t> Shell </a:t>
            </a:r>
            <a:r>
              <a:rPr lang="tr-TR" altLang="tr-TR" dirty="0" err="1" smtClean="0"/>
              <a:t>quality</a:t>
            </a:r>
            <a:endParaRPr lang="tr-TR" altLang="tr-TR" dirty="0" smtClean="0"/>
          </a:p>
          <a:p>
            <a:pPr algn="just">
              <a:spcBef>
                <a:spcPts val="1200"/>
              </a:spcBef>
              <a:spcAft>
                <a:spcPts val="300"/>
              </a:spcAft>
            </a:pPr>
            <a:r>
              <a:rPr lang="tr-TR" altLang="tr-TR" dirty="0" err="1" smtClean="0"/>
              <a:t>Health</a:t>
            </a:r>
            <a:endParaRPr lang="tr-TR" altLang="tr-TR" dirty="0" smtClean="0"/>
          </a:p>
          <a:p>
            <a:pPr algn="just">
              <a:spcBef>
                <a:spcPts val="1200"/>
              </a:spcBef>
              <a:spcAft>
                <a:spcPts val="300"/>
              </a:spcAft>
            </a:pPr>
            <a:r>
              <a:rPr lang="tr-TR" altLang="tr-TR" dirty="0" err="1" smtClean="0"/>
              <a:t>metabolism</a:t>
            </a:r>
            <a:endParaRPr lang="tr-TR" altLang="tr-TR" dirty="0" smtClean="0"/>
          </a:p>
          <a:p>
            <a:pPr algn="just">
              <a:spcBef>
                <a:spcPts val="1200"/>
              </a:spcBef>
              <a:spcAft>
                <a:spcPts val="300"/>
              </a:spcAft>
            </a:pPr>
            <a:endParaRPr lang="tr-TR" altLang="tr-TR" dirty="0"/>
          </a:p>
        </p:txBody>
      </p:sp>
      <p:sp>
        <p:nvSpPr>
          <p:cNvPr id="15" name="TextBox 5"/>
          <p:cNvSpPr txBox="1"/>
          <p:nvPr/>
        </p:nvSpPr>
        <p:spPr>
          <a:xfrm>
            <a:off x="-961317" y="82859"/>
            <a:ext cx="89154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3600" b="1" dirty="0" err="1" smtClean="0">
                <a:solidFill>
                  <a:srgbClr val="C00000"/>
                </a:solidFill>
              </a:rPr>
              <a:t>Buffers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17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4877" y="104302"/>
            <a:ext cx="844952" cy="803917"/>
          </a:xfrm>
          <a:prstGeom prst="rect">
            <a:avLst/>
          </a:prstGeom>
        </p:spPr>
      </p:pic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>
          <a:xfrm>
            <a:off x="1" y="5379530"/>
            <a:ext cx="8574602" cy="499551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fld id="{2FDCE2CE-10EF-422B-8428-DC9A139AAAF8}" type="slidenum">
              <a:rPr lang="tr-TR" sz="1200" b="1"/>
              <a:t>7</a:t>
            </a:fld>
            <a:endParaRPr lang="tr-TR" sz="1200" b="1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00" y="5388740"/>
            <a:ext cx="846308" cy="490341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910" y="5379530"/>
            <a:ext cx="727804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714" y="5388740"/>
            <a:ext cx="651076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3788" y="5388740"/>
            <a:ext cx="518691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481" y="5388740"/>
            <a:ext cx="727804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776288" y="1044576"/>
            <a:ext cx="7597691" cy="4129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1200"/>
              </a:spcBef>
              <a:spcAft>
                <a:spcPts val="300"/>
              </a:spcAft>
              <a:buNone/>
            </a:pPr>
            <a:r>
              <a:rPr lang="tr-TR" altLang="tr-TR" dirty="0" err="1" smtClean="0"/>
              <a:t>In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poultry</a:t>
            </a:r>
            <a:r>
              <a:rPr lang="tr-TR" altLang="tr-TR" dirty="0" smtClean="0"/>
              <a:t>,</a:t>
            </a:r>
          </a:p>
          <a:p>
            <a:pPr marL="0" indent="0" algn="just">
              <a:spcBef>
                <a:spcPts val="1200"/>
              </a:spcBef>
              <a:spcAft>
                <a:spcPts val="300"/>
              </a:spcAft>
              <a:buNone/>
            </a:pPr>
            <a:r>
              <a:rPr lang="tr-TR" altLang="tr-TR" dirty="0" err="1" smtClean="0"/>
              <a:t>To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prevent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from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these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negative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effects</a:t>
            </a:r>
            <a:r>
              <a:rPr lang="tr-TR" altLang="tr-TR" dirty="0" smtClean="0"/>
              <a:t>,</a:t>
            </a:r>
          </a:p>
          <a:p>
            <a:pPr marL="0" indent="0" algn="just">
              <a:spcBef>
                <a:spcPts val="1200"/>
              </a:spcBef>
              <a:spcAft>
                <a:spcPts val="300"/>
              </a:spcAft>
              <a:buNone/>
            </a:pPr>
            <a:r>
              <a:rPr lang="tr-TR" altLang="tr-TR" dirty="0" err="1" smtClean="0"/>
              <a:t>Should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arrange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the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balance</a:t>
            </a:r>
            <a:endParaRPr lang="tr-TR" altLang="tr-TR" dirty="0" smtClean="0"/>
          </a:p>
          <a:p>
            <a:pPr marL="0" indent="0" algn="just">
              <a:spcBef>
                <a:spcPts val="1200"/>
              </a:spcBef>
              <a:spcAft>
                <a:spcPts val="300"/>
              </a:spcAft>
              <a:buNone/>
            </a:pPr>
            <a:r>
              <a:rPr lang="tr-TR" altLang="tr-TR" dirty="0" err="1" smtClean="0"/>
              <a:t>Especially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should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supply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the</a:t>
            </a:r>
            <a:r>
              <a:rPr lang="tr-TR" altLang="tr-TR" dirty="0" smtClean="0"/>
              <a:t> NaHCO3 </a:t>
            </a:r>
            <a:r>
              <a:rPr lang="tr-TR" altLang="tr-TR" dirty="0" err="1" smtClean="0"/>
              <a:t>instead</a:t>
            </a:r>
            <a:r>
              <a:rPr lang="tr-TR" altLang="tr-TR" dirty="0" smtClean="0"/>
              <a:t> of </a:t>
            </a:r>
            <a:r>
              <a:rPr lang="tr-TR" altLang="tr-TR" dirty="0" err="1" smtClean="0"/>
              <a:t>NaCl</a:t>
            </a:r>
            <a:endParaRPr lang="tr-TR" altLang="tr-TR" dirty="0" smtClean="0"/>
          </a:p>
          <a:p>
            <a:pPr algn="just">
              <a:spcBef>
                <a:spcPts val="1200"/>
              </a:spcBef>
              <a:spcAft>
                <a:spcPts val="300"/>
              </a:spcAft>
            </a:pPr>
            <a:endParaRPr lang="tr-TR" altLang="tr-TR" dirty="0"/>
          </a:p>
        </p:txBody>
      </p:sp>
      <p:sp>
        <p:nvSpPr>
          <p:cNvPr id="15" name="TextBox 5"/>
          <p:cNvSpPr txBox="1"/>
          <p:nvPr/>
        </p:nvSpPr>
        <p:spPr>
          <a:xfrm>
            <a:off x="-961317" y="82859"/>
            <a:ext cx="89154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3600" b="1" dirty="0" err="1" smtClean="0">
                <a:solidFill>
                  <a:srgbClr val="C00000"/>
                </a:solidFill>
              </a:rPr>
              <a:t>Buffers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71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4877" y="104302"/>
            <a:ext cx="844952" cy="803917"/>
          </a:xfrm>
          <a:prstGeom prst="rect">
            <a:avLst/>
          </a:prstGeom>
        </p:spPr>
      </p:pic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>
          <a:xfrm>
            <a:off x="1" y="5379530"/>
            <a:ext cx="8574602" cy="499551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fld id="{2FDCE2CE-10EF-422B-8428-DC9A139AAAF8}" type="slidenum">
              <a:rPr lang="tr-TR" sz="1200" b="1"/>
              <a:t>8</a:t>
            </a:fld>
            <a:endParaRPr lang="tr-TR" sz="1200" b="1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00" y="5388740"/>
            <a:ext cx="846308" cy="490341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910" y="5379530"/>
            <a:ext cx="727804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714" y="5388740"/>
            <a:ext cx="651076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3788" y="5388740"/>
            <a:ext cx="518691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481" y="5388740"/>
            <a:ext cx="727804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776288" y="1044576"/>
            <a:ext cx="7597691" cy="4129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1200"/>
              </a:spcBef>
              <a:spcAft>
                <a:spcPts val="300"/>
              </a:spcAft>
              <a:buNone/>
            </a:pPr>
            <a:r>
              <a:rPr lang="tr-TR" altLang="tr-TR" dirty="0" err="1" smtClean="0"/>
              <a:t>The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calculation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formula</a:t>
            </a:r>
            <a:r>
              <a:rPr lang="tr-TR" altLang="tr-TR" dirty="0" smtClean="0"/>
              <a:t>:</a:t>
            </a:r>
          </a:p>
          <a:p>
            <a:pPr marL="0" indent="0" algn="just">
              <a:spcBef>
                <a:spcPts val="1200"/>
              </a:spcBef>
              <a:spcAft>
                <a:spcPts val="300"/>
              </a:spcAft>
              <a:buNone/>
            </a:pPr>
            <a:r>
              <a:rPr lang="tr-TR" altLang="tr-TR" dirty="0" err="1" smtClean="0"/>
              <a:t>Na</a:t>
            </a:r>
            <a:r>
              <a:rPr lang="tr-TR" altLang="tr-TR" dirty="0" smtClean="0"/>
              <a:t> + K – Cl</a:t>
            </a:r>
          </a:p>
          <a:p>
            <a:pPr marL="0" indent="0" algn="just">
              <a:spcBef>
                <a:spcPts val="1200"/>
              </a:spcBef>
              <a:spcAft>
                <a:spcPts val="300"/>
              </a:spcAft>
              <a:buNone/>
            </a:pPr>
            <a:r>
              <a:rPr lang="tr-TR" altLang="tr-TR" dirty="0"/>
              <a:t>(</a:t>
            </a:r>
            <a:r>
              <a:rPr lang="tr-TR" altLang="tr-TR" dirty="0" err="1" smtClean="0"/>
              <a:t>Na</a:t>
            </a:r>
            <a:r>
              <a:rPr lang="tr-TR" altLang="tr-TR" dirty="0" smtClean="0"/>
              <a:t> + K) – (Cl + S) = </a:t>
            </a:r>
            <a:r>
              <a:rPr lang="tr-TR" altLang="tr-TR" dirty="0" err="1" smtClean="0"/>
              <a:t>miliequaval</a:t>
            </a:r>
            <a:r>
              <a:rPr lang="tr-TR" altLang="tr-TR" dirty="0" smtClean="0"/>
              <a:t> (</a:t>
            </a:r>
            <a:r>
              <a:rPr lang="tr-TR" altLang="tr-TR" dirty="0" err="1" smtClean="0"/>
              <a:t>mEq</a:t>
            </a:r>
            <a:r>
              <a:rPr lang="tr-TR" altLang="tr-TR" dirty="0" smtClean="0"/>
              <a:t>) </a:t>
            </a:r>
            <a:r>
              <a:rPr lang="tr-TR" altLang="tr-TR" dirty="0" err="1" smtClean="0"/>
              <a:t>or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miliosmol</a:t>
            </a:r>
            <a:r>
              <a:rPr lang="tr-TR" altLang="tr-TR" dirty="0" smtClean="0"/>
              <a:t> (</a:t>
            </a:r>
            <a:r>
              <a:rPr lang="tr-TR" altLang="tr-TR" dirty="0" err="1" smtClean="0"/>
              <a:t>mOsm</a:t>
            </a:r>
            <a:r>
              <a:rPr lang="tr-TR" altLang="tr-TR" dirty="0" smtClean="0"/>
              <a:t>)</a:t>
            </a:r>
          </a:p>
          <a:p>
            <a:pPr marL="0" indent="0" algn="just">
              <a:spcBef>
                <a:spcPts val="1200"/>
              </a:spcBef>
              <a:spcAft>
                <a:spcPts val="300"/>
              </a:spcAft>
              <a:buNone/>
            </a:pPr>
            <a:r>
              <a:rPr lang="tr-TR" altLang="tr-TR" dirty="0" err="1" smtClean="0"/>
              <a:t>Additives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are</a:t>
            </a:r>
            <a:r>
              <a:rPr lang="tr-TR" altLang="tr-TR" dirty="0" smtClean="0"/>
              <a:t>: </a:t>
            </a:r>
            <a:r>
              <a:rPr lang="tr-TR" altLang="tr-TR" dirty="0" err="1" smtClean="0"/>
              <a:t>ammonium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sulphate</a:t>
            </a:r>
            <a:r>
              <a:rPr lang="tr-TR" altLang="tr-TR" dirty="0" smtClean="0"/>
              <a:t>, </a:t>
            </a:r>
            <a:r>
              <a:rPr lang="tr-TR" altLang="tr-TR" dirty="0" err="1" smtClean="0"/>
              <a:t>ammonium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clorite</a:t>
            </a:r>
            <a:r>
              <a:rPr lang="tr-TR" altLang="tr-TR" dirty="0" smtClean="0"/>
              <a:t>, </a:t>
            </a:r>
            <a:r>
              <a:rPr lang="tr-TR" altLang="tr-TR" dirty="0" err="1" smtClean="0"/>
              <a:t>calcium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sulphate</a:t>
            </a:r>
            <a:r>
              <a:rPr lang="tr-TR" altLang="tr-TR" dirty="0" smtClean="0"/>
              <a:t>, </a:t>
            </a:r>
            <a:r>
              <a:rPr lang="tr-TR" altLang="tr-TR" dirty="0" err="1" smtClean="0"/>
              <a:t>calcium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clorite</a:t>
            </a:r>
            <a:r>
              <a:rPr lang="tr-TR" altLang="tr-TR" dirty="0" smtClean="0"/>
              <a:t>, </a:t>
            </a:r>
            <a:r>
              <a:rPr lang="tr-TR" altLang="tr-TR" dirty="0" err="1" smtClean="0"/>
              <a:t>magnesium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sulphate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and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magnesium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clorit</a:t>
            </a:r>
            <a:endParaRPr lang="tr-TR" altLang="tr-TR" dirty="0" smtClean="0"/>
          </a:p>
        </p:txBody>
      </p:sp>
      <p:sp>
        <p:nvSpPr>
          <p:cNvPr id="15" name="TextBox 5"/>
          <p:cNvSpPr txBox="1"/>
          <p:nvPr/>
        </p:nvSpPr>
        <p:spPr>
          <a:xfrm>
            <a:off x="-961317" y="82859"/>
            <a:ext cx="89154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3600" b="1" dirty="0" err="1" smtClean="0">
                <a:solidFill>
                  <a:srgbClr val="C00000"/>
                </a:solidFill>
              </a:rPr>
              <a:t>Buffers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81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4877" y="104302"/>
            <a:ext cx="844952" cy="803917"/>
          </a:xfrm>
          <a:prstGeom prst="rect">
            <a:avLst/>
          </a:prstGeom>
        </p:spPr>
      </p:pic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>
          <a:xfrm>
            <a:off x="1" y="5379530"/>
            <a:ext cx="8574602" cy="499551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fld id="{2FDCE2CE-10EF-422B-8428-DC9A139AAAF8}" type="slidenum">
              <a:rPr lang="tr-TR" sz="1200" b="1"/>
              <a:t>9</a:t>
            </a:fld>
            <a:endParaRPr lang="tr-TR" sz="1200" b="1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00" y="5388740"/>
            <a:ext cx="846308" cy="490341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910" y="5379530"/>
            <a:ext cx="727804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714" y="5388740"/>
            <a:ext cx="651076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3788" y="5388740"/>
            <a:ext cx="518691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481" y="5388740"/>
            <a:ext cx="727804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776288" y="1044576"/>
            <a:ext cx="7597691" cy="4129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1200"/>
              </a:spcBef>
              <a:spcAft>
                <a:spcPts val="300"/>
              </a:spcAft>
              <a:buNone/>
            </a:pPr>
            <a:r>
              <a:rPr lang="tr-TR" altLang="tr-TR" dirty="0" err="1" smtClean="0"/>
              <a:t>Broiler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and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laying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hens</a:t>
            </a:r>
            <a:r>
              <a:rPr lang="tr-TR" altLang="tr-TR" dirty="0" smtClean="0"/>
              <a:t>; 250 </a:t>
            </a:r>
            <a:r>
              <a:rPr lang="tr-TR" altLang="tr-TR" dirty="0" err="1" smtClean="0"/>
              <a:t>mEq</a:t>
            </a:r>
            <a:r>
              <a:rPr lang="tr-TR" altLang="tr-TR" dirty="0" smtClean="0"/>
              <a:t>/kg</a:t>
            </a:r>
          </a:p>
          <a:p>
            <a:pPr marL="0" indent="0" algn="just">
              <a:spcBef>
                <a:spcPts val="1200"/>
              </a:spcBef>
              <a:spcAft>
                <a:spcPts val="300"/>
              </a:spcAft>
              <a:buNone/>
            </a:pPr>
            <a:r>
              <a:rPr lang="tr-TR" altLang="tr-TR" dirty="0" err="1" smtClean="0"/>
              <a:t>Dairy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cow</a:t>
            </a:r>
            <a:r>
              <a:rPr lang="tr-TR" altLang="tr-TR" dirty="0" smtClean="0"/>
              <a:t>; in </a:t>
            </a:r>
            <a:r>
              <a:rPr lang="tr-TR" altLang="tr-TR" dirty="0" err="1" smtClean="0"/>
              <a:t>dry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period</a:t>
            </a:r>
            <a:r>
              <a:rPr lang="tr-TR" altLang="tr-TR" dirty="0" smtClean="0"/>
              <a:t> -100 -150 </a:t>
            </a:r>
            <a:r>
              <a:rPr lang="tr-TR" altLang="tr-TR" dirty="0" err="1" smtClean="0"/>
              <a:t>mEq</a:t>
            </a:r>
            <a:r>
              <a:rPr lang="tr-TR" altLang="tr-TR" dirty="0" smtClean="0"/>
              <a:t>/kg/KM</a:t>
            </a:r>
          </a:p>
          <a:p>
            <a:pPr marL="0" indent="0" algn="just">
              <a:spcBef>
                <a:spcPts val="1200"/>
              </a:spcBef>
              <a:spcAft>
                <a:spcPts val="300"/>
              </a:spcAft>
              <a:buNone/>
            </a:pPr>
            <a:r>
              <a:rPr lang="tr-TR" altLang="tr-TR" dirty="0"/>
              <a:t> </a:t>
            </a:r>
            <a:r>
              <a:rPr lang="tr-TR" altLang="tr-TR" dirty="0" smtClean="0"/>
              <a:t>                   in </a:t>
            </a:r>
            <a:r>
              <a:rPr lang="tr-TR" altLang="tr-TR" dirty="0" err="1" smtClean="0"/>
              <a:t>lactation</a:t>
            </a:r>
            <a:r>
              <a:rPr lang="tr-TR" altLang="tr-TR" dirty="0" smtClean="0"/>
              <a:t> 300-400 </a:t>
            </a:r>
            <a:r>
              <a:rPr lang="tr-TR" altLang="tr-TR" dirty="0" err="1" smtClean="0"/>
              <a:t>mEq</a:t>
            </a:r>
            <a:r>
              <a:rPr lang="tr-TR" altLang="tr-TR" smtClean="0"/>
              <a:t>/kg/KM</a:t>
            </a:r>
            <a:endParaRPr lang="tr-TR" altLang="tr-TR" dirty="0" smtClean="0"/>
          </a:p>
        </p:txBody>
      </p:sp>
      <p:sp>
        <p:nvSpPr>
          <p:cNvPr id="15" name="TextBox 5"/>
          <p:cNvSpPr txBox="1"/>
          <p:nvPr/>
        </p:nvSpPr>
        <p:spPr>
          <a:xfrm>
            <a:off x="-961317" y="82859"/>
            <a:ext cx="89154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3600" b="1" dirty="0" err="1" smtClean="0">
                <a:solidFill>
                  <a:srgbClr val="C00000"/>
                </a:solidFill>
              </a:rPr>
              <a:t>Buffers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97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2239</TotalTime>
  <Words>272</Words>
  <Application>Microsoft Office PowerPoint</Application>
  <PresentationFormat>Ekran Gösterisi (4:3)</PresentationFormat>
  <Paragraphs>50</Paragraphs>
  <Slides>9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  Feed Additives  Dr. Özge SIZMAZ University of Ankara Faculty of Veterinary Medicine Department of Animal Nutrition and Nutritional Diseases, Ankara, Turkey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Özge</dc:creator>
  <cp:lastModifiedBy>Özge</cp:lastModifiedBy>
  <cp:revision>182</cp:revision>
  <dcterms:created xsi:type="dcterms:W3CDTF">2015-04-15T06:32:36Z</dcterms:created>
  <dcterms:modified xsi:type="dcterms:W3CDTF">2018-01-08T08:17:58Z</dcterms:modified>
</cp:coreProperties>
</file>