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5" r:id="rId30"/>
    <p:sldId id="284" r:id="rId31"/>
    <p:sldId id="286" r:id="rId32"/>
    <p:sldId id="287" r:id="rId33"/>
    <p:sldId id="288" r:id="rId34"/>
    <p:sldId id="289" r:id="rId35"/>
    <p:sldId id="290" r:id="rId36"/>
    <p:sldId id="291" r:id="rId37"/>
    <p:sldId id="292" r:id="rId38"/>
    <p:sldId id="297" r:id="rId39"/>
    <p:sldId id="293" r:id="rId40"/>
    <p:sldId id="296" r:id="rId41"/>
    <p:sldId id="294" r:id="rId42"/>
    <p:sldId id="295"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17" name="16 Altbilgi Yer Tutucusu"/>
          <p:cNvSpPr>
            <a:spLocks noGrp="1"/>
          </p:cNvSpPr>
          <p:nvPr>
            <p:ph type="ftr" sz="quarter" idx="11"/>
          </p:nvPr>
        </p:nvSpPr>
        <p:spPr/>
        <p:txBody>
          <a:bodyPr/>
          <a:lstStyle>
            <a:extLst/>
          </a:lstStyle>
          <a:p>
            <a:endParaRPr lang="tr-TR"/>
          </a:p>
        </p:txBody>
      </p:sp>
      <p:sp>
        <p:nvSpPr>
          <p:cNvPr id="29" name="2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12.2.2017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extLst/>
          </a:lstStyle>
          <a:p>
            <a:fld id="{D9F75050-0E15-4C5B-92B0-66D068882F1F}" type="datetimeFigureOut">
              <a:rPr lang="tr-TR" smtClean="0"/>
              <a:pPr/>
              <a:t>12.2.2017</a:t>
            </a:fld>
            <a:endParaRPr lang="tr-TR"/>
          </a:p>
        </p:txBody>
      </p:sp>
      <p:sp>
        <p:nvSpPr>
          <p:cNvPr id="6" name="5 Altbilgi Yer Tutucusu"/>
          <p:cNvSpPr>
            <a:spLocks noGrp="1"/>
          </p:cNvSpPr>
          <p:nvPr>
            <p:ph type="ftr" sz="quarter" idx="11"/>
          </p:nvPr>
        </p:nvSpPr>
        <p:spPr>
          <a:xfrm>
            <a:off x="914400" y="55499"/>
            <a:ext cx="5562600" cy="365125"/>
          </a:xfrm>
        </p:spPr>
        <p:txBody>
          <a:bodyPr/>
          <a:lstStyle>
            <a:extLst/>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extLst/>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9F75050-0E15-4C5B-92B0-66D068882F1F}" type="datetimeFigureOut">
              <a:rPr lang="tr-TR" smtClean="0"/>
              <a:pPr/>
              <a:t>12.2.2017</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28596" y="785794"/>
            <a:ext cx="7000924" cy="4071966"/>
          </a:xfrm>
        </p:spPr>
        <p:txBody>
          <a:bodyPr>
            <a:normAutofit/>
          </a:bodyPr>
          <a:lstStyle/>
          <a:p>
            <a:r>
              <a:rPr lang="tr-TR" sz="6600" b="1" i="1" dirty="0" smtClean="0">
                <a:solidFill>
                  <a:schemeClr val="accent2">
                    <a:lumMod val="50000"/>
                  </a:schemeClr>
                </a:solidFill>
                <a:latin typeface="Comic Sans MS" pitchFamily="66" charset="0"/>
              </a:rPr>
              <a:t>TÜRK-İSLAM SANATINDA AHŞAP</a:t>
            </a:r>
            <a:endParaRPr lang="tr-TR" sz="6600" b="1"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500042"/>
            <a:ext cx="7772400" cy="5855518"/>
          </a:xfrm>
        </p:spPr>
        <p:txBody>
          <a:bodyPr/>
          <a:lstStyle/>
          <a:p>
            <a:r>
              <a:rPr lang="tr-TR" sz="3200" dirty="0" smtClean="0"/>
              <a:t>Türklerin Müslümanlığı kabul etmelerinden sonra oyma sanatı daha çok Türkistan’da gelişim göstermiştir. Sonraları Büyük Selçuklu Devleti’nin hakim olduğu ülkelerde meydana getirdikleri mimari eserlerin tezyinatında da oyma işçiliğine geniş yer verilmiştir. Oyma sanatı özellikle Türkmenistan' da uzun yıllar kalıcı olmuştur. Daha sonra Selçuklular saray, </a:t>
            </a:r>
            <a:r>
              <a:rPr lang="tr-TR" sz="3200" dirty="0" smtClean="0"/>
              <a:t>cami ve </a:t>
            </a:r>
            <a:r>
              <a:rPr lang="tr-TR" sz="3200" dirty="0" err="1" smtClean="0"/>
              <a:t>mescid</a:t>
            </a:r>
            <a:r>
              <a:rPr lang="tr-TR" sz="3200" dirty="0" smtClean="0"/>
              <a:t> </a:t>
            </a:r>
            <a:r>
              <a:rPr lang="tr-TR" sz="3200" dirty="0" smtClean="0"/>
              <a:t>gibi yapılarda süsleme amaçlı olarak kullanmışlardır</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28604"/>
            <a:ext cx="7772400" cy="5926956"/>
          </a:xfrm>
        </p:spPr>
        <p:txBody>
          <a:bodyPr/>
          <a:lstStyle/>
          <a:p>
            <a:r>
              <a:rPr lang="tr-TR" sz="3200" dirty="0" smtClean="0"/>
              <a:t>Anadolu Selçukluları devrinde çini tezyinatına önem verilmekle beraber, oyma sanatı da ehemmiyetini muhafaza etmiş ve Erzurum, Harput, Beyşehir, Konya gibi büyük merkezlerde bu sanatın en güzel örnekleri meydana getirilmiştir Yalnız bu devirde tezyini </a:t>
            </a:r>
            <a:r>
              <a:rPr lang="tr-TR" sz="3200" dirty="0" smtClean="0"/>
              <a:t>motiflerin esas </a:t>
            </a:r>
            <a:r>
              <a:rPr lang="tr-TR" sz="3200" dirty="0" smtClean="0"/>
              <a:t>karakterlerini çini süslemelerinde olduğu gibi daha ziyade geometrik şekiller teşkil etmiştir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Abanoz, ceviz, elma, armut, sedir, gül ağacı, çam vb gibi ağaçlar üzerine </a:t>
            </a:r>
            <a:r>
              <a:rPr lang="tr-TR" dirty="0" smtClean="0"/>
              <a:t>oyma(kafes işi-ajur), </a:t>
            </a:r>
            <a:r>
              <a:rPr lang="tr-TR" dirty="0" smtClean="0"/>
              <a:t>kakma, boyama, çatma (</a:t>
            </a:r>
            <a:r>
              <a:rPr lang="tr-TR" dirty="0" err="1" smtClean="0"/>
              <a:t>kündekari</a:t>
            </a:r>
            <a:r>
              <a:rPr lang="tr-TR" dirty="0" smtClean="0"/>
              <a:t>) </a:t>
            </a:r>
            <a:r>
              <a:rPr lang="tr-TR" dirty="0" smtClean="0"/>
              <a:t>gibi </a:t>
            </a:r>
            <a:r>
              <a:rPr lang="tr-TR" dirty="0" smtClean="0"/>
              <a:t>tekniklerle bezenmiş ahşap örnekleri Selçuklu Dönemi’nde </a:t>
            </a:r>
            <a:r>
              <a:rPr lang="tr-TR" dirty="0" smtClean="0"/>
              <a:t>en üst düzeye ulaşmıştır.</a:t>
            </a:r>
            <a:r>
              <a:rPr lang="tr-TR" dirty="0" smtClean="0"/>
              <a:t> </a:t>
            </a:r>
            <a:r>
              <a:rPr lang="tr-TR" dirty="0" smtClean="0"/>
              <a:t>Düz satıhlı derin oyma, yuvarlak satıhlı derin oyma, eğri kesim, şebekeli oyma (ajur) gibi </a:t>
            </a:r>
            <a:r>
              <a:rPr lang="tr-TR" dirty="0" smtClean="0"/>
              <a:t>oyma </a:t>
            </a:r>
            <a:r>
              <a:rPr lang="tr-TR" dirty="0" smtClean="0"/>
              <a:t>teknikleriyle süslenmiş parçalar; düz satıhlı kakma ve kabartmalı kakma gibi kakma ve kabartmalı kakma gibi kakma teknikleriyle </a:t>
            </a:r>
            <a:r>
              <a:rPr lang="tr-TR" dirty="0" smtClean="0"/>
              <a:t>tezyin</a:t>
            </a:r>
            <a:r>
              <a:rPr lang="tr-TR" dirty="0" smtClean="0"/>
              <a:t> </a:t>
            </a:r>
            <a:r>
              <a:rPr lang="tr-TR" dirty="0" smtClean="0"/>
              <a:t>edilmiş örnekler, düz yüzeyli boyama, kabartmalı yüzeyli boyama gibi boyama </a:t>
            </a:r>
            <a:r>
              <a:rPr lang="tr-TR" dirty="0" smtClean="0"/>
              <a:t>teknikleri, hakiki </a:t>
            </a:r>
            <a:r>
              <a:rPr lang="tr-TR" dirty="0" err="1" smtClean="0"/>
              <a:t>kündekari</a:t>
            </a:r>
            <a:r>
              <a:rPr lang="tr-TR" dirty="0"/>
              <a:t> </a:t>
            </a:r>
            <a:r>
              <a:rPr lang="tr-TR" dirty="0" smtClean="0"/>
              <a:t>ve</a:t>
            </a:r>
            <a:r>
              <a:rPr lang="tr-TR" dirty="0" smtClean="0"/>
              <a:t> </a:t>
            </a:r>
            <a:r>
              <a:rPr lang="tr-TR" dirty="0" smtClean="0"/>
              <a:t>yalancı </a:t>
            </a:r>
            <a:r>
              <a:rPr lang="tr-TR" dirty="0" err="1" smtClean="0"/>
              <a:t>kündekari</a:t>
            </a:r>
            <a:r>
              <a:rPr lang="tr-TR" dirty="0" smtClean="0"/>
              <a:t> gibi çatma teknikleriyle yapılmış eserler her tekniğin zengin bir </a:t>
            </a:r>
            <a:r>
              <a:rPr lang="tr-TR" dirty="0" smtClean="0"/>
              <a:t>repertuara sahip olduğunu göstermektedir. </a:t>
            </a:r>
            <a:endParaRPr lang="tr-TR" dirty="0" smtClean="0"/>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endParaRPr lang="tr-TR" dirty="0" smtClean="0"/>
          </a:p>
          <a:p>
            <a:r>
              <a:rPr lang="tr-TR" dirty="0" smtClean="0"/>
              <a:t>Bıçak</a:t>
            </a:r>
            <a:r>
              <a:rPr lang="tr-TR" dirty="0" smtClean="0"/>
              <a:t>, yüzeyden zemine doğru dik </a:t>
            </a:r>
            <a:r>
              <a:rPr lang="tr-TR" dirty="0" smtClean="0"/>
              <a:t>tutularak </a:t>
            </a:r>
            <a:r>
              <a:rPr lang="tr-TR" dirty="0" smtClean="0"/>
              <a:t>çalışılan düz satıhlı derin oyma, bıçak kullanarak serbest el hareketleriyle uygulanan ve yüzeyin yuvarlak olmasına özen gösterilen yuvarlak satıhlı derin oyma, yüzey daha derin oyularak zeminin belli parçaları çıkarılarak </a:t>
            </a:r>
            <a:r>
              <a:rPr lang="tr-TR" dirty="0" smtClean="0"/>
              <a:t>yapılan ve </a:t>
            </a:r>
            <a:r>
              <a:rPr lang="tr-TR" dirty="0" smtClean="0"/>
              <a:t>dantel görünümü </a:t>
            </a:r>
            <a:r>
              <a:rPr lang="tr-TR" dirty="0" smtClean="0"/>
              <a:t>verilen </a:t>
            </a:r>
            <a:r>
              <a:rPr lang="tr-TR" dirty="0" smtClean="0"/>
              <a:t>şebekeli derin oyma (ajur) ile bezenmiş paçalar ustaların el maharetini belgelemektedir .Osmanlı İmparatorluğu zamanında ise ağaç oyma sanatı en yüksek seviyesine ulaşmıştır Rumi ve </a:t>
            </a:r>
            <a:r>
              <a:rPr lang="tr-TR" dirty="0" err="1" smtClean="0"/>
              <a:t>hatai</a:t>
            </a:r>
            <a:r>
              <a:rPr lang="tr-TR" dirty="0" smtClean="0"/>
              <a:t> dediğimiz çiçek, </a:t>
            </a:r>
            <a:r>
              <a:rPr lang="tr-TR" dirty="0" smtClean="0"/>
              <a:t>nebati </a:t>
            </a:r>
            <a:r>
              <a:rPr lang="tr-TR" dirty="0" smtClean="0"/>
              <a:t>ve hayvanların stilize edilmesinden meydana gelen tezyini motifler </a:t>
            </a:r>
            <a:r>
              <a:rPr lang="tr-TR" dirty="0" smtClean="0"/>
              <a:t>kullanılmıştır. </a:t>
            </a:r>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5202952"/>
          </a:xfrm>
        </p:spPr>
        <p:txBody>
          <a:bodyPr/>
          <a:lstStyle/>
          <a:p>
            <a:r>
              <a:rPr lang="tr-TR" sz="8000" dirty="0" smtClean="0">
                <a:solidFill>
                  <a:schemeClr val="accent1">
                    <a:lumMod val="50000"/>
                  </a:schemeClr>
                </a:solidFill>
              </a:rPr>
              <a:t>BAŞLICA UYGULAMA ALANLARI</a:t>
            </a:r>
            <a:endParaRPr lang="tr-TR" sz="8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16632"/>
            <a:ext cx="8075240" cy="6624736"/>
          </a:xfrm>
        </p:spPr>
        <p:txBody>
          <a:bodyPr>
            <a:normAutofit/>
          </a:bodyPr>
          <a:lstStyle/>
          <a:p>
            <a:r>
              <a:rPr lang="tr-TR" dirty="0" smtClean="0"/>
              <a:t>Türk İslam sanatlarında ahşap, c</a:t>
            </a:r>
            <a:r>
              <a:rPr lang="tr-TR" dirty="0" smtClean="0"/>
              <a:t>amilerin minber ve mihraplarında, </a:t>
            </a:r>
            <a:r>
              <a:rPr lang="tr-TR" dirty="0" smtClean="0"/>
              <a:t>cami ve medreselerde kullanılan </a:t>
            </a:r>
            <a:r>
              <a:rPr lang="tr-TR" dirty="0" smtClean="0"/>
              <a:t>rahlelerde, padişah, sultan ve halifelerin  tahtlarında, türbelerin sandukalarında, çeşitli mimari yapıların kapılarında, pencerelerinde, </a:t>
            </a:r>
            <a:r>
              <a:rPr lang="tr-TR" dirty="0" smtClean="0"/>
              <a:t>dolap </a:t>
            </a:r>
            <a:r>
              <a:rPr lang="tr-TR" dirty="0" smtClean="0"/>
              <a:t>kapaklarında, iskemlelerde, </a:t>
            </a:r>
            <a:r>
              <a:rPr lang="tr-TR" dirty="0" smtClean="0"/>
              <a:t>mücevher </a:t>
            </a:r>
            <a:r>
              <a:rPr lang="tr-TR" dirty="0" smtClean="0"/>
              <a:t>kutularında, </a:t>
            </a:r>
            <a:r>
              <a:rPr lang="tr-TR" dirty="0" err="1" smtClean="0"/>
              <a:t>beşiklerde,sofra</a:t>
            </a:r>
            <a:r>
              <a:rPr lang="tr-TR" dirty="0" smtClean="0"/>
              <a:t> altlıkları gibi çok geniş bir alanda kullanılmıştır. Evlerde </a:t>
            </a:r>
            <a:r>
              <a:rPr lang="tr-TR" dirty="0" smtClean="0"/>
              <a:t>kullanılan çekmece, sandık gibi eşyaların süslemelerini, çeşitli mimari eserlerin iç kısımlarına yazı yazan hattatların yazılarını tahta üzerine tatbik edenler de bu sanatın </a:t>
            </a:r>
            <a:r>
              <a:rPr lang="tr-TR" dirty="0" smtClean="0"/>
              <a:t>üstatları olmuştur.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85728"/>
            <a:ext cx="7772400" cy="6069832"/>
          </a:xfrm>
        </p:spPr>
        <p:txBody>
          <a:bodyPr>
            <a:normAutofit fontScale="92500"/>
          </a:bodyPr>
          <a:lstStyle/>
          <a:p>
            <a:r>
              <a:rPr lang="tr-TR" dirty="0" smtClean="0"/>
              <a:t>Osmanlı İmparatorluğu devrinde tahta oymacılığına </a:t>
            </a:r>
            <a:r>
              <a:rPr lang="tr-TR" dirty="0" err="1" smtClean="0"/>
              <a:t>naht</a:t>
            </a:r>
            <a:r>
              <a:rPr lang="tr-TR" dirty="0" smtClean="0"/>
              <a:t> denirse de bu sanatın erbabına izafe edildiği söylenen “</a:t>
            </a:r>
            <a:r>
              <a:rPr lang="tr-TR" dirty="0" err="1" smtClean="0"/>
              <a:t>nahhât</a:t>
            </a:r>
            <a:r>
              <a:rPr lang="tr-TR" dirty="0" smtClean="0"/>
              <a:t>” </a:t>
            </a:r>
            <a:r>
              <a:rPr lang="tr-TR" dirty="0" smtClean="0"/>
              <a:t>tabirine </a:t>
            </a:r>
            <a:r>
              <a:rPr lang="tr-TR" dirty="0" err="1" smtClean="0"/>
              <a:t>ehl</a:t>
            </a:r>
            <a:r>
              <a:rPr lang="tr-TR" dirty="0" smtClean="0"/>
              <a:t>-i </a:t>
            </a:r>
            <a:r>
              <a:rPr lang="tr-TR" dirty="0" err="1" smtClean="0"/>
              <a:t>hiref</a:t>
            </a:r>
            <a:r>
              <a:rPr lang="tr-TR" dirty="0" smtClean="0"/>
              <a:t> defterlerinde ve diğer kayıtlarda tesadüf edilmemiştir Bu sebepten ağaç oyma sanatkarlarına hususi bir isim verilip verilmediğini bilmiyoruz Türk oymacıları eserlerinde malzeme olarak en ziyade şimşir, ıhlamur, meşe ve ceviz ağaçlarından yararlanmışlardır. </a:t>
            </a:r>
            <a:r>
              <a:rPr lang="tr-TR" dirty="0" smtClean="0"/>
              <a:t>19. yüzyılda </a:t>
            </a:r>
            <a:r>
              <a:rPr lang="tr-TR" dirty="0" smtClean="0"/>
              <a:t>ahşap oyma sanatının kullanımı yaygınlaşmıştır Bitlis, Bursa, Gaziantep, İstanbul (Beykoz), ve Zonguldak gibi illerde ahşap ağırlıklı malzeme kullanılan sektörler ortaya çıkmıştır</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olajlar (1) (4).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85728"/>
            <a:ext cx="8686800" cy="6069832"/>
          </a:xfrm>
        </p:spPr>
        <p:txBody>
          <a:bodyPr/>
          <a:lstStyle/>
          <a:p>
            <a:endParaRPr lang="tr-TR" dirty="0" smtClean="0"/>
          </a:p>
          <a:p>
            <a:r>
              <a:rPr lang="tr-TR" dirty="0" smtClean="0"/>
              <a:t>Günümüzde </a:t>
            </a:r>
            <a:r>
              <a:rPr lang="tr-TR" dirty="0" smtClean="0"/>
              <a:t>ise, ahşap oyma ustalığı gün geçtikçe azalmış, cami minberlerinde kullanılan ahşap </a:t>
            </a:r>
            <a:r>
              <a:rPr lang="tr-TR" dirty="0" smtClean="0"/>
              <a:t>oymaların </a:t>
            </a:r>
            <a:r>
              <a:rPr lang="tr-TR" dirty="0" smtClean="0"/>
              <a:t>yerini, usta azlığından boyalı desenler almıştır Anadolu'nun bazı yerlerinde çok az sayıda kalmış ustalar tarafından icra edilmekte, bazı üniversitelerin heykel bölümlerinde </a:t>
            </a:r>
            <a:r>
              <a:rPr lang="tr-TR" dirty="0" smtClean="0"/>
              <a:t>de ahşaba önem verilmektedir.</a:t>
            </a:r>
            <a:r>
              <a:rPr lang="tr-TR" dirty="0" smtClean="0"/>
              <a:t> Ayrıca </a:t>
            </a:r>
            <a:r>
              <a:rPr lang="tr-TR" dirty="0" smtClean="0"/>
              <a:t>Tarım ve </a:t>
            </a:r>
            <a:r>
              <a:rPr lang="tr-TR" dirty="0" err="1" smtClean="0"/>
              <a:t>Köyişleri</a:t>
            </a:r>
            <a:r>
              <a:rPr lang="tr-TR" dirty="0" smtClean="0"/>
              <a:t> </a:t>
            </a:r>
            <a:r>
              <a:rPr lang="tr-TR" dirty="0" smtClean="0"/>
              <a:t>Bakanlığı’na </a:t>
            </a:r>
            <a:r>
              <a:rPr lang="tr-TR" dirty="0" smtClean="0"/>
              <a:t>bağlı Düzce El Sanatları Eğitim Merkezi'nde </a:t>
            </a:r>
            <a:r>
              <a:rPr lang="tr-TR" dirty="0" smtClean="0"/>
              <a:t>de bazı çalışmalar yapılmaktadır. </a:t>
            </a:r>
            <a:endParaRPr lang="tr-TR" dirty="0" smtClean="0"/>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1357298"/>
            <a:ext cx="7772400" cy="5060076"/>
          </a:xfrm>
        </p:spPr>
        <p:txBody>
          <a:bodyPr/>
          <a:lstStyle/>
          <a:p>
            <a:r>
              <a:rPr lang="tr-TR" sz="9600" dirty="0" smtClean="0">
                <a:solidFill>
                  <a:schemeClr val="accent1">
                    <a:lumMod val="50000"/>
                  </a:schemeClr>
                </a:solidFill>
              </a:rPr>
              <a:t>YAPILIŞI</a:t>
            </a:r>
            <a:endParaRPr lang="tr-TR" sz="9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0"/>
            <a:ext cx="7772400" cy="914400"/>
          </a:xfrm>
        </p:spPr>
        <p:txBody>
          <a:bodyPr/>
          <a:lstStyle/>
          <a:p>
            <a:r>
              <a:rPr lang="tr-TR" dirty="0" smtClean="0"/>
              <a:t>TAHTA SEÇİMİ</a:t>
            </a:r>
            <a:endParaRPr lang="tr-TR" dirty="0"/>
          </a:p>
        </p:txBody>
      </p:sp>
      <p:sp>
        <p:nvSpPr>
          <p:cNvPr id="3" name="2 İçerik Yer Tutucusu"/>
          <p:cNvSpPr>
            <a:spLocks noGrp="1"/>
          </p:cNvSpPr>
          <p:nvPr>
            <p:ph idx="1"/>
          </p:nvPr>
        </p:nvSpPr>
        <p:spPr>
          <a:xfrm>
            <a:off x="285720" y="1000108"/>
            <a:ext cx="8401080" cy="5355452"/>
          </a:xfrm>
        </p:spPr>
        <p:txBody>
          <a:bodyPr/>
          <a:lstStyle/>
          <a:p>
            <a:r>
              <a:rPr lang="tr-TR" dirty="0" smtClean="0"/>
              <a:t>Ağaç oymacılığı kolay ve masrafsız yapılabilen bir sanattır Öncelikle tahta seçimi yapılır Tahta seçiminde ağacın genel özelliklerine göre çeşitli faktörler </a:t>
            </a:r>
            <a:r>
              <a:rPr lang="tr-TR" dirty="0" smtClean="0"/>
              <a:t>etkindir. </a:t>
            </a:r>
            <a:r>
              <a:rPr lang="tr-TR" dirty="0" smtClean="0"/>
              <a:t>Bunlar şu şekilde sıralanabilir:</a:t>
            </a:r>
          </a:p>
          <a:p>
            <a:r>
              <a:rPr lang="tr-TR" dirty="0" smtClean="0"/>
              <a:t>1- Ağaçların sertlikleri, ağırlıkları bir birinin aynı değildir</a:t>
            </a:r>
          </a:p>
          <a:p>
            <a:r>
              <a:rPr lang="tr-TR" dirty="0" smtClean="0"/>
              <a:t>2- Bir kısım ağaçlar kolay kesilir, rendelenir ve boyanır</a:t>
            </a:r>
          </a:p>
          <a:p>
            <a:r>
              <a:rPr lang="tr-TR" dirty="0" smtClean="0"/>
              <a:t>3- Bir kısım ağaçlar çabuk bükülür ya da bükülmez</a:t>
            </a:r>
          </a:p>
          <a:p>
            <a:r>
              <a:rPr lang="tr-TR" dirty="0" smtClean="0"/>
              <a:t>4- Bazı ağaçların üzerleri pürüzlenir, tiftiklenir</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785794"/>
            <a:ext cx="7772400" cy="5569766"/>
          </a:xfrm>
        </p:spPr>
        <p:txBody>
          <a:bodyPr/>
          <a:lstStyle/>
          <a:p>
            <a:r>
              <a:rPr lang="tr-TR" dirty="0" smtClean="0"/>
              <a:t>Ayrıca seçilen ağaçlarda incelik, kalınlık ve ağacın damarlarının (</a:t>
            </a:r>
            <a:r>
              <a:rPr lang="tr-TR" dirty="0" smtClean="0"/>
              <a:t>liflerinin</a:t>
            </a:r>
            <a:r>
              <a:rPr lang="tr-TR" dirty="0" smtClean="0"/>
              <a:t>) akış istikametine, üzerindeki beneklerin küçüklük ve büyüklüğüne, açıklık ve koyuluk rengine de önem verilirse yapılan oyma </a:t>
            </a:r>
            <a:r>
              <a:rPr lang="tr-TR" dirty="0" smtClean="0"/>
              <a:t>işi </a:t>
            </a:r>
            <a:r>
              <a:rPr lang="tr-TR" dirty="0" smtClean="0"/>
              <a:t>göze daha hoş görülür.</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KIL TESTERENİN KULLANILIŞI</a:t>
            </a:r>
            <a:endParaRPr lang="tr-TR" dirty="0"/>
          </a:p>
        </p:txBody>
      </p:sp>
      <p:sp>
        <p:nvSpPr>
          <p:cNvPr id="3" name="2 İçerik Yer Tutucusu"/>
          <p:cNvSpPr>
            <a:spLocks noGrp="1"/>
          </p:cNvSpPr>
          <p:nvPr>
            <p:ph idx="1"/>
          </p:nvPr>
        </p:nvSpPr>
        <p:spPr/>
        <p:txBody>
          <a:bodyPr/>
          <a:lstStyle/>
          <a:p>
            <a:r>
              <a:rPr lang="tr-TR" dirty="0" smtClean="0"/>
              <a:t>Tahtaya çizilen motifin çevre kesiminin dışında kalan yerlerin kesim işlemi gayet kolaydır Ancak motifin iç kısımlarında kalan yerleri kesebilmek için kıl testerenin geçebileceği kadar bir deliğin açılması icap eder.El matkabı yardımı ile delik açılır Kıl testeresi buradan geçirilip iyice gerdirilerek hazırlamış olan testere, kolu dik tutulmak suretiyle kesim işine hazırlanır</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0"/>
            <a:ext cx="8258204" cy="6858000"/>
          </a:xfrm>
        </p:spPr>
        <p:txBody>
          <a:bodyPr>
            <a:normAutofit/>
          </a:bodyPr>
          <a:lstStyle/>
          <a:p>
            <a:r>
              <a:rPr lang="tr-TR" dirty="0" smtClean="0"/>
              <a:t>Testerenin dik tutulabilmesi için;</a:t>
            </a:r>
          </a:p>
          <a:p>
            <a:r>
              <a:rPr lang="tr-TR" dirty="0" smtClean="0"/>
              <a:t>a- testerenin öne yatık olmamasına,</a:t>
            </a:r>
          </a:p>
          <a:p>
            <a:r>
              <a:rPr lang="tr-TR" dirty="0" smtClean="0"/>
              <a:t>b- Testerenin arkaya doğru yatık olmamasına,</a:t>
            </a:r>
          </a:p>
          <a:p>
            <a:r>
              <a:rPr lang="tr-TR" dirty="0" smtClean="0"/>
              <a:t>c- Testerenin sağa ve sola yatık olmamasına,</a:t>
            </a:r>
          </a:p>
          <a:p>
            <a:r>
              <a:rPr lang="tr-TR" dirty="0" smtClean="0"/>
              <a:t>d- Testerenin el ile tutulan sapın üst mengenenin kesim yüzeyine düşey olmasına,</a:t>
            </a:r>
          </a:p>
          <a:p>
            <a:r>
              <a:rPr lang="tr-TR" dirty="0" smtClean="0"/>
              <a:t>e- Testerenin arka gövde kısmının kola temas etmesine,</a:t>
            </a:r>
          </a:p>
          <a:p>
            <a:r>
              <a:rPr lang="tr-TR" dirty="0" smtClean="0"/>
              <a:t>f- Omuzdan dirseğe kadar olan kol kısmının vücuda yapışık olmasına,</a:t>
            </a:r>
          </a:p>
          <a:p>
            <a:r>
              <a:rPr lang="tr-TR" dirty="0" smtClean="0"/>
              <a:t>g- Dirsekten elimize kadar olan kısmın yukarı ve aşağı muntazam bir şekilde hareket ettirilmesine dikkat etmek gerekir</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28604"/>
            <a:ext cx="7772400" cy="5926956"/>
          </a:xfrm>
        </p:spPr>
        <p:txBody>
          <a:bodyPr/>
          <a:lstStyle/>
          <a:p>
            <a:r>
              <a:rPr lang="tr-TR" dirty="0" smtClean="0"/>
              <a:t>Tahtanın kesimi sırasında testerenin gerek tahtanın sertliğinden ve gerekse testerenin kullanma şekil hatasından dolayı bir ısınma meydana gelir Isınmadan ötürü testerenin hareketi ede olmadan ağırlaşır Bu ağırlaşmanın önüne geçmek için dolayısıyla elin hareket sahasını genişletmek maksadı ile </a:t>
            </a:r>
            <a:r>
              <a:rPr lang="tr-TR" dirty="0" err="1" smtClean="0"/>
              <a:t>tazgaha</a:t>
            </a:r>
            <a:r>
              <a:rPr lang="tr-TR" dirty="0" smtClean="0"/>
              <a:t> veya masaya sıkıştırılabilecek V harfi şeklinde yardımcı yedek tezgaha ihtiyaç duyulabilecektir.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KULLANILAN BIÇAKLAR</a:t>
            </a:r>
            <a:endParaRPr lang="tr-TR" dirty="0"/>
          </a:p>
        </p:txBody>
      </p:sp>
      <p:sp>
        <p:nvSpPr>
          <p:cNvPr id="3" name="2 İçerik Yer Tutucusu"/>
          <p:cNvSpPr>
            <a:spLocks noGrp="1"/>
          </p:cNvSpPr>
          <p:nvPr>
            <p:ph idx="1"/>
          </p:nvPr>
        </p:nvSpPr>
        <p:spPr/>
        <p:txBody>
          <a:bodyPr/>
          <a:lstStyle/>
          <a:p>
            <a:r>
              <a:rPr lang="tr-TR" dirty="0" smtClean="0"/>
              <a:t>Bıçak ile köşe yuvarlatma</a:t>
            </a:r>
          </a:p>
          <a:p>
            <a:r>
              <a:rPr lang="tr-TR" dirty="0" smtClean="0"/>
              <a:t>V şeklinde kanal açmaya yarayan bir alet</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8.jpg"/>
          <p:cNvPicPr>
            <a:picLocks noGrp="1" noChangeAspect="1"/>
          </p:cNvPicPr>
          <p:nvPr>
            <p:ph idx="1"/>
          </p:nvPr>
        </p:nvPicPr>
        <p:blipFill>
          <a:blip r:embed="rId2" cstate="print"/>
          <a:stretch>
            <a:fillRect/>
          </a:stretch>
        </p:blipFill>
        <p:spPr>
          <a:xfrm>
            <a:off x="0" y="-28143"/>
            <a:ext cx="9144000" cy="688614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sz="3200" dirty="0" smtClean="0"/>
              <a:t>Ahşap kelimesinin aslı, Arapça </a:t>
            </a:r>
            <a:r>
              <a:rPr lang="tr-TR" sz="3200" dirty="0" err="1" smtClean="0"/>
              <a:t>haşeb</a:t>
            </a:r>
            <a:r>
              <a:rPr lang="tr-TR" sz="3200" dirty="0" smtClean="0"/>
              <a:t> (ağaç), (kereste)’den gelen ve onun çoğulu olan </a:t>
            </a:r>
            <a:r>
              <a:rPr lang="tr-TR" sz="3200" dirty="0" err="1" smtClean="0"/>
              <a:t>ahşâbdır</a:t>
            </a:r>
            <a:r>
              <a:rPr lang="tr-TR" sz="3200" dirty="0" smtClean="0"/>
              <a:t>. Mana olarak da; “Herhangi bir imalâtta kullanılmak üzere ağaçtan kesilmiş yapı malzemesi, kereste” anlamına gelir. İnsanoğlunun kovuğunda barındığı, kendisini vahşi hayvanlardan ve tehlikeli dış etkenlerden korumak için ilk barınma mekânı olarak kullandığı ağacı, zamanla günlük hayatta da kullanmaya başlamasıyla mimarlık ve el sanatlarında ahşap işçiliğinin doğması kaçınılmaz olmuştur.</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1785926"/>
            <a:ext cx="7772400" cy="4560010"/>
          </a:xfrm>
        </p:spPr>
        <p:txBody>
          <a:bodyPr/>
          <a:lstStyle/>
          <a:p>
            <a:r>
              <a:rPr lang="tr-TR" sz="8800" dirty="0" smtClean="0">
                <a:solidFill>
                  <a:schemeClr val="accent1">
                    <a:lumMod val="50000"/>
                  </a:schemeClr>
                </a:solidFill>
              </a:rPr>
              <a:t>TÜRLERİ</a:t>
            </a:r>
            <a:endParaRPr lang="tr-TR" sz="8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401080" cy="6572272"/>
          </a:xfrm>
        </p:spPr>
        <p:txBody>
          <a:bodyPr/>
          <a:lstStyle/>
          <a:p>
            <a:r>
              <a:rPr lang="tr-TR" b="1" dirty="0" smtClean="0"/>
              <a:t>1-</a:t>
            </a:r>
            <a:r>
              <a:rPr lang="tr-TR" dirty="0" smtClean="0"/>
              <a:t> </a:t>
            </a:r>
            <a:r>
              <a:rPr lang="tr-TR" b="1" dirty="0" smtClean="0"/>
              <a:t>Kesme Oyma (Düşey Kesme)(Dekupe):</a:t>
            </a:r>
          </a:p>
          <a:p>
            <a:pPr>
              <a:buNone/>
            </a:pPr>
            <a:r>
              <a:rPr lang="tr-TR" dirty="0" smtClean="0"/>
              <a:t>     Bu tür çalışmalar bir masif veya </a:t>
            </a:r>
            <a:r>
              <a:rPr lang="tr-TR" dirty="0" err="1" smtClean="0"/>
              <a:t>kontraplağın</a:t>
            </a:r>
            <a:r>
              <a:rPr lang="tr-TR" dirty="0" smtClean="0"/>
              <a:t> her iki yüzeyinin aynı düşeyde kesilerek çıkartılmasıdır. Keserek oymaya örnek; tuğra, sandalye sırtı vb. Belli bir kalınlıktaki parça üzerine çizilen bir süslemenin kıl testeresi, fare kuyruğu testere, dekupaj testeresi ile boşaltarak </a:t>
            </a:r>
            <a:r>
              <a:rPr lang="tr-TR" dirty="0" smtClean="0"/>
              <a:t>yapılır. </a:t>
            </a:r>
            <a:r>
              <a:rPr lang="tr-TR" dirty="0" smtClean="0"/>
              <a:t>Kafes yanları, </a:t>
            </a:r>
            <a:r>
              <a:rPr lang="tr-TR" dirty="0" err="1" smtClean="0"/>
              <a:t>ud</a:t>
            </a:r>
            <a:r>
              <a:rPr lang="tr-TR" dirty="0" smtClean="0"/>
              <a:t> göğüs tahtasının ses deliği örtüsü, dolap ve bazı mobilyalarda süslü çerçeve yüzeyleri yapımında kullanılır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500042"/>
            <a:ext cx="7772400" cy="5855518"/>
          </a:xfrm>
        </p:spPr>
        <p:txBody>
          <a:bodyPr>
            <a:normAutofit fontScale="92500" lnSpcReduction="10000"/>
          </a:bodyPr>
          <a:lstStyle/>
          <a:p>
            <a:r>
              <a:rPr lang="tr-TR" dirty="0" smtClean="0"/>
              <a:t>Bu parçaların yüzü düz kalabildiği gibi tekrar üslubuna uygun oyulur Testere ile boşaltılarak yapılan bu oymalı şekiller bir yüzeye yapıştırılıp kullanılırsa bu parçanın ismi aplik, (Üstten yapıştırma) çalışma üslubuna aplike denir Aplike kolay bir çalışma usulüdür Aplik yapılacak resmin derinliği belirtilir, şekil kağıt üzerinden ağaç yüzeyine kopya edildikten sonra dış ve orta kısımlarından çıkacak kısımlar uygun testere ile boşaltılır Aynı aplik parçadan fazla lazım ise testerenin keseceği miktar kadar parça, aralarına kağıt konularak tutkallanır Tutkal kuruduktan sonra kesilir. Dikkatli yapılırsa birleştirme işi tel çivi ile de yapılır </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0"/>
            <a:ext cx="8358246" cy="6858000"/>
          </a:xfrm>
        </p:spPr>
        <p:txBody>
          <a:bodyPr>
            <a:normAutofit/>
          </a:bodyPr>
          <a:lstStyle/>
          <a:p>
            <a:r>
              <a:rPr lang="tr-TR" dirty="0" smtClean="0"/>
              <a:t>Kesilen parçalar bıçak veya düz kalemle ayrılır Altlarındaki kağıtlar temizlenir Parçaların kullanılacak yüzeyleri işaretlenir Çalışabilecek ölçüde bir ağaç üzerine bir ambalaj kağıdı tutkallanır Buraya parçaların altlarını fazla dışarıya çıkmayacak şekilde tutkal sürülüp daha önce işaret edilen yerlere konur. Dikkatlice bir parça ile üzerinden sıkılır .Tutkal kuruduktan sonra kenara taşan tutkallar temizlenir ve işlenir. Zımpara ve cila yapılacaksa bunlar tamamlanır. Keskin sivri bir bıçak veya düz kalemle kaldırılır Altları temizlenip lüzumlu yerlere tutkal veya çivilerle tespit edilir</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hsap-oyma-sanati-ilgi-bekliyor2X9B.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_5_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85728"/>
            <a:ext cx="8115328" cy="6069832"/>
          </a:xfrm>
        </p:spPr>
        <p:txBody>
          <a:bodyPr/>
          <a:lstStyle/>
          <a:p>
            <a:r>
              <a:rPr lang="tr-TR" b="1" dirty="0" smtClean="0"/>
              <a:t>2-Yüzey Oymacılığı (</a:t>
            </a:r>
            <a:r>
              <a:rPr lang="tr-TR" b="1" dirty="0" err="1" smtClean="0"/>
              <a:t>Röliyef</a:t>
            </a:r>
            <a:r>
              <a:rPr lang="tr-TR" b="1" dirty="0" smtClean="0"/>
              <a:t>): </a:t>
            </a:r>
            <a:r>
              <a:rPr lang="tr-TR" dirty="0" smtClean="0"/>
              <a:t>Ağaç yüzeyinden yalnız yapılacak motif veya şeklin ana hatlarıyla belli bir hareket vermek için kullanılır</a:t>
            </a:r>
            <a:r>
              <a:rPr lang="tr-TR" dirty="0" smtClean="0"/>
              <a:t>. Üçgen </a:t>
            </a:r>
            <a:r>
              <a:rPr lang="tr-TR" dirty="0" smtClean="0"/>
              <a:t>veya U kalemiyle yapılabilir Bu çalışma cilalı, boyalı bir yüzeye yapılabildiği gibi ham bir yüzeyde işlendikten sonra gerekli boya-cila yapılmak suretiyle tamamlanır .Gerekirse bu kalem çizgileri (Kanalları) renkli boya, yaldız vb ile değişiklik yapılabilir </a:t>
            </a:r>
          </a:p>
          <a:p>
            <a:pPr>
              <a:buNone/>
            </a:pPr>
            <a:endParaRPr lang="tr-TR" dirty="0" smtClean="0"/>
          </a:p>
          <a:p>
            <a:r>
              <a:rPr lang="tr-TR" dirty="0" smtClean="0"/>
              <a:t>İki şekilde incelenir:</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0"/>
            <a:ext cx="8186766" cy="6858000"/>
          </a:xfrm>
        </p:spPr>
        <p:txBody>
          <a:bodyPr/>
          <a:lstStyle/>
          <a:p>
            <a:r>
              <a:rPr lang="tr-TR" b="1" dirty="0" smtClean="0"/>
              <a:t>a-Alçak yüzey oymacılığı (Alçak kabartma):</a:t>
            </a:r>
            <a:r>
              <a:rPr lang="tr-TR" dirty="0" smtClean="0"/>
              <a:t>Derinliği dış yüzeyden üç dört mm’yi geçmeyen rölyeflerdir. Yapılacak motif-yaprak kenar süsü vesaire belli bir üslubun ana hatlarını kaybetmeden yapılmalıdır. Aksi taktirde çalışma tarzı şahsiyetsiz bir sonuç vermesi her an mümkündür .Temizlenmesi kolay ve cilalandıktan sonra kibar görünüşü sayesinde her zaman tatbik edilen bir </a:t>
            </a:r>
            <a:r>
              <a:rPr lang="tr-TR" dirty="0" smtClean="0"/>
              <a:t>tarzdır. </a:t>
            </a:r>
            <a:r>
              <a:rPr lang="tr-TR" dirty="0" smtClean="0"/>
              <a:t>Derin olmayan oyma aralarındaki tozların daha kolay temizlenmesinden dolayı ayrıca tercih edilme imkanı sağlar. </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017.jpg"/>
          <p:cNvPicPr>
            <a:picLocks noGrp="1" noChangeAspect="1"/>
          </p:cNvPicPr>
          <p:nvPr>
            <p:ph idx="1"/>
          </p:nvPr>
        </p:nvPicPr>
        <p:blipFill>
          <a:blip r:embed="rId2" cstate="print"/>
          <a:stretch>
            <a:fillRect/>
          </a:stretch>
        </p:blipFill>
        <p:spPr>
          <a:xfrm>
            <a:off x="0" y="51744"/>
            <a:ext cx="9144000" cy="6806256"/>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0"/>
            <a:ext cx="8115328" cy="6858000"/>
          </a:xfrm>
        </p:spPr>
        <p:txBody>
          <a:bodyPr/>
          <a:lstStyle/>
          <a:p>
            <a:r>
              <a:rPr lang="tr-TR" b="1" dirty="0" smtClean="0"/>
              <a:t>b-Yüksek yüzey oymacılığı (Yüksek kabartma): </a:t>
            </a:r>
            <a:r>
              <a:rPr lang="tr-TR" dirty="0" smtClean="0"/>
              <a:t>Sandık üzeri, koltuk işlemesi gibi </a:t>
            </a:r>
            <a:r>
              <a:rPr lang="tr-TR" dirty="0" err="1" smtClean="0"/>
              <a:t>rölyeflendirmeler</a:t>
            </a:r>
            <a:r>
              <a:rPr lang="tr-TR" dirty="0" smtClean="0"/>
              <a:t>. Alçak yüzey çalışmalarının daha derin ve hareketli bir tarzıdır. İşlenen motifler daha canlıdır. En karakteristik örneği 19 yüzyılda meydana gelen gotik sitilinde görülür Bu gün bu üslupla çalışmalar yapmak pek pahalıya mal olacağı gibi kullanış itibariyle de oldukça güçtür. Derin süsler arasında biriken tozları devamlı olarak temizlemek ağacın çeşitli yönlerden işlenmesi ile mukavemetini oldukça azalmış olacağından çok dikkatli kullanmayı gerektirir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8794" y="2000240"/>
            <a:ext cx="6372244" cy="3131250"/>
          </a:xfrm>
        </p:spPr>
        <p:txBody>
          <a:bodyPr/>
          <a:lstStyle/>
          <a:p>
            <a:r>
              <a:rPr lang="tr-TR" sz="9600" dirty="0" smtClean="0">
                <a:solidFill>
                  <a:schemeClr val="accent1">
                    <a:lumMod val="50000"/>
                  </a:schemeClr>
                </a:solidFill>
              </a:rPr>
              <a:t>TARİHÇESİ</a:t>
            </a:r>
            <a:endParaRPr lang="tr-TR" sz="9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6_483KAPIFATIHCAMI0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0"/>
            <a:ext cx="8786842" cy="6858000"/>
          </a:xfrm>
        </p:spPr>
        <p:txBody>
          <a:bodyPr>
            <a:normAutofit/>
          </a:bodyPr>
          <a:lstStyle/>
          <a:p>
            <a:r>
              <a:rPr lang="tr-TR" b="1" dirty="0" smtClean="0"/>
              <a:t> -Düz Satıhlı Derin Oyma : </a:t>
            </a:r>
            <a:r>
              <a:rPr lang="tr-TR" dirty="0" smtClean="0"/>
              <a:t>Bu grup ahşaplarda ahşap yüzeyi aynı seviyede düz bir satıh teşkil eder. Motifler satıhtan derin oyma ile </a:t>
            </a:r>
            <a:r>
              <a:rPr lang="tr-TR" dirty="0" smtClean="0"/>
              <a:t>belirtilmiştir. </a:t>
            </a:r>
            <a:r>
              <a:rPr lang="tr-TR" dirty="0" smtClean="0"/>
              <a:t>Aynı eserde bazı motiflerin bu teknikte, bazılarının da daha sonra tanıtılan “yuvarlak satıhlı derin oyma” ile işlendiğinin örnekleri boldur. Ankara </a:t>
            </a:r>
            <a:r>
              <a:rPr lang="tr-TR" dirty="0" err="1" smtClean="0"/>
              <a:t>Alaaddin</a:t>
            </a:r>
            <a:r>
              <a:rPr lang="tr-TR" dirty="0" smtClean="0"/>
              <a:t> minberi ön cephesi kapı köşelikleri, (1197-98) , Malatya Ulu Camisi minberi (13 Asır), Kayseri Ulu Camisi minber kapısı rozetleri (1205), Amasya Burmalı Minare Camisinin minber kitabesi (13 Asır), Ankara Hacı Bayram Veli Türbesi kapısı (15Asır), Akşehir Kileci mescidi pencere kapakları (14-15 Asır</a:t>
            </a:r>
            <a:r>
              <a:rPr lang="tr-TR" dirty="0" smtClean="0"/>
              <a:t>), </a:t>
            </a:r>
            <a:r>
              <a:rPr lang="tr-TR" dirty="0" smtClean="0"/>
              <a:t>Ankara Ahi Şerafettin Sandukası (1350) bu tekniğe ait örnekler sunmaktadır.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B,2497,26,ahsap-oyma-tepsi-ahsap-tepsiler.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lnSpcReduction="10000"/>
          </a:bodyPr>
          <a:lstStyle/>
          <a:p>
            <a:r>
              <a:rPr lang="tr-TR" b="1" dirty="0" smtClean="0"/>
              <a:t>*-Yuvarlak Satıhlı Derin Oyma: </a:t>
            </a:r>
            <a:r>
              <a:rPr lang="tr-TR" dirty="0" smtClean="0"/>
              <a:t>Bilhassa kitabelerde, yazılarda, arabesk dekorda, çok zengin bir görünüş kazandıran ve en yaygın grup olan bu ahşap işçiliğinde </a:t>
            </a:r>
            <a:r>
              <a:rPr lang="tr-TR" dirty="0" smtClean="0"/>
              <a:t>rölyefler </a:t>
            </a:r>
            <a:r>
              <a:rPr lang="tr-TR" dirty="0" smtClean="0"/>
              <a:t>engebeli yuvarlak bir satıh meydana getirmek üzere işlenmiştir Bazı örneklerde kabartmalar çok yüksektir ve ajur işçiliği etkisini </a:t>
            </a:r>
            <a:r>
              <a:rPr lang="tr-TR" dirty="0" smtClean="0"/>
              <a:t>verir. </a:t>
            </a:r>
            <a:r>
              <a:rPr lang="tr-TR" dirty="0" smtClean="0"/>
              <a:t>İslam sanatında ilk bol örneklerini 11 asır </a:t>
            </a:r>
            <a:r>
              <a:rPr lang="tr-TR" dirty="0" err="1" smtClean="0"/>
              <a:t>Fatimi</a:t>
            </a:r>
            <a:r>
              <a:rPr lang="tr-TR" dirty="0" smtClean="0"/>
              <a:t> ahşap işçiliğinde gördüğümüz Anadolu’da her devir ve bölgede, çeşitli tip malzemede kullanılan yuvarlak satıhlı derin oyma tekniği için şu örnekleri sayabiliriz Siirt Ulu </a:t>
            </a:r>
            <a:r>
              <a:rPr lang="tr-TR" dirty="0" smtClean="0"/>
              <a:t>Cami’nin minberindeki yazılar </a:t>
            </a:r>
            <a:r>
              <a:rPr lang="tr-TR" dirty="0" smtClean="0"/>
              <a:t>(13 Asır başı), Ankara </a:t>
            </a:r>
            <a:r>
              <a:rPr lang="tr-TR" dirty="0" err="1" smtClean="0"/>
              <a:t>Kızılbey</a:t>
            </a:r>
            <a:r>
              <a:rPr lang="tr-TR" dirty="0" smtClean="0"/>
              <a:t> </a:t>
            </a:r>
            <a:r>
              <a:rPr lang="tr-TR" dirty="0" smtClean="0"/>
              <a:t>Camii’nin kapısı </a:t>
            </a:r>
            <a:r>
              <a:rPr lang="tr-TR" dirty="0" smtClean="0"/>
              <a:t>(13Asır</a:t>
            </a:r>
            <a:r>
              <a:rPr lang="tr-TR" dirty="0" smtClean="0"/>
              <a:t>), Ankara </a:t>
            </a:r>
            <a:r>
              <a:rPr lang="tr-TR" dirty="0" err="1" smtClean="0"/>
              <a:t>Aslanhane</a:t>
            </a:r>
            <a:r>
              <a:rPr lang="tr-TR" dirty="0" smtClean="0"/>
              <a:t> </a:t>
            </a:r>
            <a:r>
              <a:rPr lang="tr-TR" dirty="0" smtClean="0"/>
              <a:t>Cami minber kapısının kanatları </a:t>
            </a:r>
            <a:r>
              <a:rPr lang="tr-TR" dirty="0" smtClean="0"/>
              <a:t>(1289), Divriği Ulu </a:t>
            </a:r>
            <a:r>
              <a:rPr lang="tr-TR" dirty="0" smtClean="0"/>
              <a:t>Camii minberinin </a:t>
            </a:r>
            <a:r>
              <a:rPr lang="tr-TR" dirty="0" smtClean="0"/>
              <a:t>yazıları (1228-29), </a:t>
            </a:r>
            <a:r>
              <a:rPr lang="tr-TR" dirty="0" err="1" smtClean="0"/>
              <a:t>Kaykavus</a:t>
            </a:r>
            <a:r>
              <a:rPr lang="tr-TR" dirty="0" smtClean="0"/>
              <a:t> rahlesi (İstanbul Türk İslam Eserleri Müzesi), Birgi Ulu Camisinin pencere kanatlarından </a:t>
            </a:r>
            <a:r>
              <a:rPr lang="tr-TR" dirty="0" smtClean="0"/>
              <a:t>bazıları.</a:t>
            </a:r>
            <a:endParaRPr lang="tr-TR" dirty="0" smtClean="0"/>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0"/>
            <a:ext cx="7772400" cy="6355560"/>
          </a:xfrm>
        </p:spPr>
        <p:txBody>
          <a:bodyPr/>
          <a:lstStyle/>
          <a:p>
            <a:endParaRPr lang="tr-TR" b="1" dirty="0" smtClean="0"/>
          </a:p>
          <a:p>
            <a:r>
              <a:rPr lang="tr-TR" b="1" dirty="0" smtClean="0"/>
              <a:t>*- </a:t>
            </a:r>
            <a:r>
              <a:rPr lang="tr-TR" b="1" dirty="0" smtClean="0"/>
              <a:t>Çift Katlı Rölyef Tekniği: </a:t>
            </a:r>
            <a:r>
              <a:rPr lang="tr-TR" dirty="0" smtClean="0"/>
              <a:t>Bu teknikte daha önce bahsedilen iki rölyef tekniği bir arada kullanılmıştır. </a:t>
            </a:r>
            <a:r>
              <a:rPr lang="tr-TR" b="1" dirty="0" smtClean="0"/>
              <a:t> </a:t>
            </a:r>
            <a:r>
              <a:rPr lang="tr-TR" dirty="0" smtClean="0"/>
              <a:t>Çok zengin bir görünüşü sahip olan bu teknik özellikle</a:t>
            </a:r>
            <a:r>
              <a:rPr lang="tr-TR" dirty="0" smtClean="0"/>
              <a:t> çeşitli yazı ve kitabelerde </a:t>
            </a:r>
            <a:r>
              <a:rPr lang="tr-TR" dirty="0" err="1" smtClean="0"/>
              <a:t>kitabelerde</a:t>
            </a:r>
            <a:r>
              <a:rPr lang="tr-TR" dirty="0" smtClean="0"/>
              <a:t> kullanılmıştır </a:t>
            </a:r>
            <a:r>
              <a:rPr lang="tr-TR" dirty="0" smtClean="0"/>
              <a:t>Genellikle altta kalan, arabeskler veya spiraller meydana getiren </a:t>
            </a:r>
            <a:r>
              <a:rPr lang="tr-TR" dirty="0" smtClean="0"/>
              <a:t>tezyini motifler </a:t>
            </a:r>
            <a:r>
              <a:rPr lang="tr-TR" dirty="0" smtClean="0"/>
              <a:t>düz satıhlı derin </a:t>
            </a:r>
            <a:r>
              <a:rPr lang="tr-TR" dirty="0" smtClean="0"/>
              <a:t>oyma, </a:t>
            </a:r>
            <a:r>
              <a:rPr lang="tr-TR" dirty="0" smtClean="0"/>
              <a:t>üstteki </a:t>
            </a:r>
            <a:r>
              <a:rPr lang="tr-TR" dirty="0" smtClean="0"/>
              <a:t>tezyini yazılar</a:t>
            </a:r>
            <a:r>
              <a:rPr lang="tr-TR" dirty="0" smtClean="0"/>
              <a:t> </a:t>
            </a:r>
            <a:r>
              <a:rPr lang="tr-TR" dirty="0" smtClean="0"/>
              <a:t>ise yuvarlak satıhlı derin oyma ile </a:t>
            </a:r>
            <a:r>
              <a:rPr lang="tr-TR" dirty="0" smtClean="0"/>
              <a:t>işlenmiştir. </a:t>
            </a:r>
            <a:r>
              <a:rPr lang="tr-TR" dirty="0" smtClean="0"/>
              <a:t>Ankara </a:t>
            </a:r>
            <a:r>
              <a:rPr lang="tr-TR" dirty="0" err="1" smtClean="0"/>
              <a:t>Alaaddin</a:t>
            </a:r>
            <a:r>
              <a:rPr lang="tr-TR" dirty="0" smtClean="0"/>
              <a:t> Cami minberinin </a:t>
            </a:r>
            <a:r>
              <a:rPr lang="tr-TR" dirty="0" smtClean="0"/>
              <a:t>kitabesi </a:t>
            </a:r>
            <a:r>
              <a:rPr lang="tr-TR" dirty="0" smtClean="0"/>
              <a:t>bu tekniğe </a:t>
            </a:r>
            <a:r>
              <a:rPr lang="tr-TR" dirty="0" smtClean="0"/>
              <a:t>güzel bir </a:t>
            </a:r>
            <a:r>
              <a:rPr lang="tr-TR" dirty="0" smtClean="0"/>
              <a:t>örnektir. </a:t>
            </a:r>
            <a:endParaRPr lang="tr-TR" dirty="0" smtClean="0"/>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lnSpcReduction="10000"/>
          </a:bodyPr>
          <a:lstStyle/>
          <a:p>
            <a:r>
              <a:rPr lang="tr-TR" b="1" dirty="0" smtClean="0"/>
              <a:t>*- Eğri Kesim Tekniği (Mail Kesim Tekniği): </a:t>
            </a:r>
            <a:r>
              <a:rPr lang="tr-TR" dirty="0" smtClean="0"/>
              <a:t>Avrasya menşeli olan ve Orta Asya İskit ahşap, metal, kemik işçiliğinde gelişen bu </a:t>
            </a:r>
            <a:r>
              <a:rPr lang="tr-TR" dirty="0" smtClean="0"/>
              <a:t>teknik, </a:t>
            </a:r>
            <a:r>
              <a:rPr lang="tr-TR" dirty="0" err="1" smtClean="0"/>
              <a:t>Samarra’daki</a:t>
            </a:r>
            <a:r>
              <a:rPr lang="tr-TR" dirty="0" smtClean="0"/>
              <a:t> Türk askerleri kanalıyla </a:t>
            </a:r>
            <a:r>
              <a:rPr lang="tr-TR" dirty="0" smtClean="0"/>
              <a:t>9. asır </a:t>
            </a:r>
            <a:r>
              <a:rPr lang="tr-TR" dirty="0" smtClean="0"/>
              <a:t>Abbasi ahşap ve alçı işçiliğinde, 11 asır </a:t>
            </a:r>
            <a:r>
              <a:rPr lang="tr-TR" dirty="0" err="1" smtClean="0"/>
              <a:t>Gazne</a:t>
            </a:r>
            <a:r>
              <a:rPr lang="tr-TR" dirty="0" smtClean="0"/>
              <a:t> ahşap işçiliğine girerek İslam sanatına intikal </a:t>
            </a:r>
            <a:r>
              <a:rPr lang="tr-TR" dirty="0" smtClean="0"/>
              <a:t>etmiştir. </a:t>
            </a:r>
            <a:r>
              <a:rPr lang="tr-TR" dirty="0" smtClean="0"/>
              <a:t>İran Selçuklularının alçı, Anadolu Selçukluların da figürlü taş işçiliğinde çok görülen bu teknik, Anadolu ahşap işçiliğinde daha ziyade erken örneklerde stilize yarım </a:t>
            </a:r>
            <a:r>
              <a:rPr lang="tr-TR" dirty="0" err="1" smtClean="0"/>
              <a:t>palmet</a:t>
            </a:r>
            <a:r>
              <a:rPr lang="tr-TR" dirty="0" smtClean="0"/>
              <a:t> motifleriyle dikkatleri </a:t>
            </a:r>
            <a:r>
              <a:rPr lang="tr-TR" dirty="0" smtClean="0"/>
              <a:t>çeker. </a:t>
            </a:r>
            <a:r>
              <a:rPr lang="tr-TR" dirty="0" smtClean="0"/>
              <a:t>Bu teknikte </a:t>
            </a:r>
            <a:r>
              <a:rPr lang="tr-TR" dirty="0" smtClean="0"/>
              <a:t>rölyefli </a:t>
            </a:r>
            <a:r>
              <a:rPr lang="tr-TR" dirty="0" smtClean="0"/>
              <a:t>satıhlar derine birbirini kesen satıhlara </a:t>
            </a:r>
            <a:r>
              <a:rPr lang="tr-TR" dirty="0" smtClean="0"/>
              <a:t>iner. </a:t>
            </a:r>
            <a:r>
              <a:rPr lang="tr-TR" dirty="0" smtClean="0"/>
              <a:t>Ermenek </a:t>
            </a:r>
            <a:r>
              <a:rPr lang="tr-TR" dirty="0" err="1" smtClean="0"/>
              <a:t>Sare</a:t>
            </a:r>
            <a:r>
              <a:rPr lang="tr-TR" dirty="0" smtClean="0"/>
              <a:t> Hatun </a:t>
            </a:r>
            <a:r>
              <a:rPr lang="tr-TR" dirty="0" smtClean="0"/>
              <a:t>Cami(12Asır</a:t>
            </a:r>
            <a:r>
              <a:rPr lang="tr-TR" dirty="0" smtClean="0"/>
              <a:t>) </a:t>
            </a:r>
            <a:r>
              <a:rPr lang="tr-TR" dirty="0" smtClean="0"/>
              <a:t>minberinin </a:t>
            </a:r>
            <a:r>
              <a:rPr lang="tr-TR" dirty="0" smtClean="0"/>
              <a:t>yan aynalıklardaki geometrik kafesin iç </a:t>
            </a:r>
            <a:r>
              <a:rPr lang="tr-TR" dirty="0" smtClean="0"/>
              <a:t>dolguları, </a:t>
            </a:r>
            <a:r>
              <a:rPr lang="tr-TR" dirty="0" smtClean="0"/>
              <a:t>Aksaray Ulu </a:t>
            </a:r>
            <a:r>
              <a:rPr lang="tr-TR" dirty="0" smtClean="0"/>
              <a:t>Cami </a:t>
            </a:r>
            <a:r>
              <a:rPr lang="tr-TR" dirty="0" smtClean="0"/>
              <a:t>minberinde pabuçluk kısmının etrafındaki bordürde ucu </a:t>
            </a:r>
            <a:r>
              <a:rPr lang="tr-TR" dirty="0" err="1" smtClean="0"/>
              <a:t>volütlü</a:t>
            </a:r>
            <a:r>
              <a:rPr lang="tr-TR" dirty="0" smtClean="0"/>
              <a:t> yarım </a:t>
            </a:r>
            <a:r>
              <a:rPr lang="tr-TR" dirty="0" err="1" smtClean="0"/>
              <a:t>palmetlerin</a:t>
            </a:r>
            <a:r>
              <a:rPr lang="tr-TR" dirty="0" smtClean="0"/>
              <a:t> </a:t>
            </a:r>
            <a:r>
              <a:rPr lang="tr-TR" dirty="0" smtClean="0"/>
              <a:t>bu teknikte </a:t>
            </a:r>
            <a:r>
              <a:rPr lang="tr-TR" dirty="0" smtClean="0"/>
              <a:t>işlendiği </a:t>
            </a:r>
            <a:r>
              <a:rPr lang="tr-TR" dirty="0" smtClean="0"/>
              <a:t>tespit edilmektedir.</a:t>
            </a:r>
            <a:endParaRPr lang="tr-TR" dirty="0" smtClean="0"/>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 (1).JPG"/>
          <p:cNvPicPr>
            <a:picLocks noGrp="1" noChangeAspect="1"/>
          </p:cNvPicPr>
          <p:nvPr>
            <p:ph idx="1"/>
          </p:nvPr>
        </p:nvPicPr>
        <p:blipFill>
          <a:blip r:embed="rId2" cstate="print"/>
          <a:stretch>
            <a:fillRect/>
          </a:stretch>
        </p:blipFill>
        <p:spPr>
          <a:xfrm>
            <a:off x="40189" y="0"/>
            <a:ext cx="9103811" cy="68580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500042"/>
            <a:ext cx="7772400" cy="5855518"/>
          </a:xfrm>
        </p:spPr>
        <p:txBody>
          <a:bodyPr>
            <a:normAutofit/>
          </a:bodyPr>
          <a:lstStyle/>
          <a:p>
            <a:r>
              <a:rPr lang="tr-TR" b="1" dirty="0" smtClean="0"/>
              <a:t>3-Tabii Şekil Oymacılığı: </a:t>
            </a:r>
            <a:r>
              <a:rPr lang="tr-TR" dirty="0" smtClean="0"/>
              <a:t>Bu tür oymacılık daha ziyade heykel </a:t>
            </a:r>
            <a:r>
              <a:rPr lang="tr-TR" dirty="0" err="1" smtClean="0"/>
              <a:t>traşçılığa</a:t>
            </a:r>
            <a:r>
              <a:rPr lang="tr-TR" dirty="0" smtClean="0"/>
              <a:t> girmektedir(Üç boyutlu oyma;heykel, kaşık, müzik aleti gibi yontular</a:t>
            </a:r>
            <a:r>
              <a:rPr lang="tr-TR" dirty="0" smtClean="0"/>
              <a:t>). Bu teknik en zor </a:t>
            </a:r>
            <a:r>
              <a:rPr lang="tr-TR" dirty="0" smtClean="0"/>
              <a:t>ağaç oyma </a:t>
            </a:r>
            <a:r>
              <a:rPr lang="tr-TR" dirty="0" smtClean="0"/>
              <a:t>tekniğidir. </a:t>
            </a:r>
            <a:r>
              <a:rPr lang="tr-TR" dirty="0" smtClean="0"/>
              <a:t>Tabii şekil oyması yapabilmek için yeteri kadar anatomi ve biyoloji bilgisine sahip olmak </a:t>
            </a:r>
            <a:r>
              <a:rPr lang="tr-TR" dirty="0" smtClean="0"/>
              <a:t>şarttır. Çünkü </a:t>
            </a:r>
            <a:r>
              <a:rPr lang="tr-TR" dirty="0" smtClean="0"/>
              <a:t>bu oyma, bir heykel oymacılığı </a:t>
            </a:r>
            <a:r>
              <a:rPr lang="tr-TR" dirty="0" smtClean="0"/>
              <a:t>demektir. </a:t>
            </a:r>
            <a:r>
              <a:rPr lang="tr-TR" dirty="0" smtClean="0"/>
              <a:t>İşlenecek konu tabiattaki şekline uygun karakter ve </a:t>
            </a:r>
            <a:r>
              <a:rPr lang="tr-TR" dirty="0" smtClean="0"/>
              <a:t>canlılıktadır. </a:t>
            </a:r>
            <a:r>
              <a:rPr lang="tr-TR" dirty="0" smtClean="0"/>
              <a:t>Üç ölçüsü de mevcuttur</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357166"/>
            <a:ext cx="7772400" cy="5998394"/>
          </a:xfrm>
        </p:spPr>
        <p:txBody>
          <a:bodyPr>
            <a:normAutofit/>
          </a:bodyPr>
          <a:lstStyle/>
          <a:p>
            <a:r>
              <a:rPr lang="tr-TR" b="1" dirty="0" smtClean="0"/>
              <a:t>4- Makine Oymacılığı: </a:t>
            </a:r>
            <a:r>
              <a:rPr lang="tr-TR" dirty="0" smtClean="0"/>
              <a:t>El oymacılığının uzun zaman alması ve maliyetinin yüksek olmasından dolayı bu sahada da makineleşmeye gidilmiştir </a:t>
            </a:r>
          </a:p>
          <a:p>
            <a:r>
              <a:rPr lang="tr-TR" b="1" dirty="0" smtClean="0"/>
              <a:t>a- Kopya (Pantograf) makinesinde yapılan oyma</a:t>
            </a:r>
            <a:r>
              <a:rPr lang="tr-TR" dirty="0" smtClean="0"/>
              <a:t>:</a:t>
            </a:r>
          </a:p>
          <a:p>
            <a:r>
              <a:rPr lang="tr-TR" dirty="0" smtClean="0"/>
              <a:t>İstenilen oyma şekli kalıp yardımıyla Pantograf makinesi ile yüzeye işlenmektedir Kısa zamanda daha çok oyma işi gerçekleşmektedir Son zamanlarda gelişmiş bilgisayarlı Pantograf makinelerini görmekteyiz </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28604"/>
            <a:ext cx="7772400" cy="5926956"/>
          </a:xfrm>
        </p:spPr>
        <p:txBody>
          <a:bodyPr/>
          <a:lstStyle/>
          <a:p>
            <a:r>
              <a:rPr lang="tr-TR" b="1" dirty="0" smtClean="0"/>
              <a:t>b- Baskı (Pres) oymacılık : </a:t>
            </a:r>
          </a:p>
          <a:p>
            <a:pPr>
              <a:buNone/>
            </a:pPr>
            <a:r>
              <a:rPr lang="tr-TR" dirty="0" smtClean="0"/>
              <a:t>     Oyma şekilleri makinenin oyulacak yerleri presleyip ezmesiyle meydana </a:t>
            </a:r>
            <a:r>
              <a:rPr lang="tr-TR" dirty="0" smtClean="0"/>
              <a:t>gelmektedir. </a:t>
            </a:r>
            <a:r>
              <a:rPr lang="tr-TR" dirty="0" smtClean="0"/>
              <a:t>Şekiller yüksekte oyulacak kısım derinde </a:t>
            </a:r>
            <a:r>
              <a:rPr lang="tr-TR" dirty="0" smtClean="0"/>
              <a:t>kalır. </a:t>
            </a:r>
            <a:r>
              <a:rPr lang="tr-TR" dirty="0" smtClean="0"/>
              <a:t>Pres oyma metoduyla aplik şeklinde çiçek yaprak vb şekillerde </a:t>
            </a:r>
            <a:r>
              <a:rPr lang="tr-TR" dirty="0" smtClean="0"/>
              <a:t>üretilmektedir. </a:t>
            </a:r>
            <a:r>
              <a:rPr lang="tr-TR" dirty="0" smtClean="0"/>
              <a:t>Bu motifler istenilen yüzeylere çivi veya tutkalla monte edilebilir .</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85728"/>
            <a:ext cx="7872442" cy="6572272"/>
          </a:xfrm>
        </p:spPr>
        <p:txBody>
          <a:bodyPr/>
          <a:lstStyle/>
          <a:p>
            <a:r>
              <a:rPr lang="tr-TR" sz="4000" dirty="0" smtClean="0"/>
              <a:t>Şekil verilmesi kolay bir malzeme olduğundan </a:t>
            </a:r>
            <a:r>
              <a:rPr lang="tr-TR" sz="4000" dirty="0" smtClean="0"/>
              <a:t>ahşaba </a:t>
            </a:r>
            <a:r>
              <a:rPr lang="tr-TR" sz="4000" dirty="0" smtClean="0"/>
              <a:t>şekil verme sanatı çok eski çağlara dayanmaktadır. Ahşaptan şekillendirilmiş heykellere Mısır'da piramitlerde de rastlanmıştır.</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liye_Berger_Baski.jpg"/>
          <p:cNvPicPr>
            <a:picLocks noGrp="1" noChangeAspect="1"/>
          </p:cNvPicPr>
          <p:nvPr>
            <p:ph idx="1"/>
          </p:nvPr>
        </p:nvPicPr>
        <p:blipFill>
          <a:blip r:embed="rId2" cstate="print"/>
          <a:stretch>
            <a:fillRect/>
          </a:stretch>
        </p:blipFill>
        <p:spPr>
          <a:xfrm>
            <a:off x="81410" y="0"/>
            <a:ext cx="9062589" cy="6858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fontScale="92500" lnSpcReduction="20000"/>
          </a:bodyPr>
          <a:lstStyle/>
          <a:p>
            <a:r>
              <a:rPr lang="tr-TR" dirty="0" smtClean="0"/>
              <a:t> </a:t>
            </a:r>
            <a:endParaRPr lang="tr-TR" b="1" dirty="0" smtClean="0"/>
          </a:p>
          <a:p>
            <a:r>
              <a:rPr lang="tr-TR" b="1" dirty="0" smtClean="0"/>
              <a:t>5 Plastik Oymalar: </a:t>
            </a:r>
            <a:r>
              <a:rPr lang="tr-TR" dirty="0" smtClean="0"/>
              <a:t>Özel döküm polyesteriyle yapılan </a:t>
            </a:r>
            <a:r>
              <a:rPr lang="tr-TR" dirty="0" smtClean="0"/>
              <a:t>oymalardır. </a:t>
            </a:r>
            <a:r>
              <a:rPr lang="tr-TR" dirty="0" smtClean="0"/>
              <a:t>Ayrı bir ustalık isteyen iştir Piyasada bu sahada çalışan sanayi kolları </a:t>
            </a:r>
            <a:r>
              <a:rPr lang="tr-TR" dirty="0" smtClean="0"/>
              <a:t>bulunmaktadır. </a:t>
            </a:r>
            <a:r>
              <a:rPr lang="tr-TR" dirty="0" smtClean="0"/>
              <a:t>Başlı başına bir </a:t>
            </a:r>
            <a:r>
              <a:rPr lang="tr-TR" dirty="0" smtClean="0"/>
              <a:t>sektördür. </a:t>
            </a:r>
            <a:r>
              <a:rPr lang="tr-TR" dirty="0" smtClean="0"/>
              <a:t>Plastik oymaların yapılışı aşağıdaki gibidir:</a:t>
            </a:r>
          </a:p>
          <a:p>
            <a:r>
              <a:rPr lang="tr-TR" dirty="0" smtClean="0"/>
              <a:t>Önce ağaç üzerine şekil oyulur, oyulan bu şekil kalıp olarak kullanılır, şeklin düzgün çıkması için oyulan kalıp </a:t>
            </a:r>
            <a:r>
              <a:rPr lang="tr-TR" dirty="0" smtClean="0"/>
              <a:t>verniklenir. </a:t>
            </a:r>
            <a:r>
              <a:rPr lang="tr-TR" dirty="0" smtClean="0"/>
              <a:t>Vernik kuruduktan sonra üzerine kalıp ayırıcı </a:t>
            </a:r>
            <a:r>
              <a:rPr lang="tr-TR" dirty="0" smtClean="0"/>
              <a:t>sürülür. </a:t>
            </a:r>
            <a:r>
              <a:rPr lang="tr-TR" dirty="0" smtClean="0"/>
              <a:t>Daha sonra hazırlanmış döküm polyesteri karışımı kalıp üzerine </a:t>
            </a:r>
            <a:r>
              <a:rPr lang="tr-TR" dirty="0" smtClean="0"/>
              <a:t>dökülür. </a:t>
            </a:r>
            <a:r>
              <a:rPr lang="tr-TR" dirty="0" smtClean="0"/>
              <a:t>Belli bir süre sonra kalıptan </a:t>
            </a:r>
            <a:r>
              <a:rPr lang="tr-TR" dirty="0" smtClean="0"/>
              <a:t>ayrılır. </a:t>
            </a:r>
            <a:r>
              <a:rPr lang="tr-TR" dirty="0" smtClean="0"/>
              <a:t>Kalıptan ayrılan polyesterden elde edilen şekil bizim esas </a:t>
            </a:r>
            <a:r>
              <a:rPr lang="tr-TR" dirty="0" smtClean="0"/>
              <a:t>kalıbımızdır. </a:t>
            </a:r>
            <a:r>
              <a:rPr lang="tr-TR" dirty="0" smtClean="0"/>
              <a:t>Ayırma sırasında bozulan yerler varsa tamir edilerek kalıp kullanılmaya hazır hale </a:t>
            </a:r>
            <a:r>
              <a:rPr lang="tr-TR" dirty="0" smtClean="0"/>
              <a:t>getirilir. </a:t>
            </a:r>
            <a:r>
              <a:rPr lang="tr-TR" dirty="0" smtClean="0"/>
              <a:t>Esas kalıbın üzerine kalıp ayırıcı sürülür belli bir süre sonra üzerine hazırlanmış olan döküm polyesteri </a:t>
            </a:r>
            <a:r>
              <a:rPr lang="tr-TR" dirty="0" smtClean="0"/>
              <a:t>dökülür. </a:t>
            </a:r>
            <a:r>
              <a:rPr lang="tr-TR" dirty="0" smtClean="0"/>
              <a:t>Polyester cam elyafı ile takviye edilebilir Bu şekilde daha dayanıklı ve sağlam </a:t>
            </a:r>
            <a:r>
              <a:rPr lang="tr-TR" dirty="0" smtClean="0"/>
              <a:t>olur. </a:t>
            </a:r>
            <a:r>
              <a:rPr lang="tr-TR" dirty="0" smtClean="0"/>
              <a:t>Polyesterin donmasından belli bir süre sonra sökülür Böylece istenilen şekil elde edilmiş olur </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430.jpg.650x650_q85.jpg"/>
          <p:cNvPicPr>
            <a:picLocks noGrp="1" noChangeAspect="1"/>
          </p:cNvPicPr>
          <p:nvPr>
            <p:ph idx="1"/>
          </p:nvPr>
        </p:nvPicPr>
        <p:blipFill>
          <a:blip r:embed="rId2" cstate="print"/>
          <a:stretch>
            <a:fillRect/>
          </a:stretch>
        </p:blipFill>
        <p:spPr>
          <a:xfrm>
            <a:off x="62568" y="0"/>
            <a:ext cx="9081432" cy="6858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5560142"/>
          </a:xfrm>
        </p:spPr>
        <p:txBody>
          <a:bodyPr/>
          <a:lstStyle/>
          <a:p>
            <a:r>
              <a:rPr lang="tr-TR" sz="6600" dirty="0" smtClean="0">
                <a:solidFill>
                  <a:schemeClr val="accent1">
                    <a:lumMod val="50000"/>
                  </a:schemeClr>
                </a:solidFill>
              </a:rPr>
              <a:t>Ahşap Oyma Sanatında Kullanılan İşleme Teknikleri </a:t>
            </a:r>
            <a:r>
              <a:rPr lang="tr-TR" dirty="0" smtClean="0"/>
              <a:t/>
            </a:r>
            <a:br>
              <a:rPr lang="tr-TR" dirty="0" smtClean="0"/>
            </a:b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0"/>
            <a:ext cx="8786842" cy="6858000"/>
          </a:xfrm>
        </p:spPr>
        <p:txBody>
          <a:bodyPr>
            <a:normAutofit fontScale="85000" lnSpcReduction="20000"/>
          </a:bodyPr>
          <a:lstStyle/>
          <a:p>
            <a:r>
              <a:rPr lang="tr-TR" b="1" dirty="0" smtClean="0"/>
              <a:t>Kakma: </a:t>
            </a:r>
            <a:r>
              <a:rPr lang="tr-TR" dirty="0" smtClean="0"/>
              <a:t>Kakmacılık </a:t>
            </a:r>
            <a:r>
              <a:rPr lang="tr-TR" dirty="0" smtClean="0"/>
              <a:t>oyulabilecek </a:t>
            </a:r>
            <a:r>
              <a:rPr lang="tr-TR" dirty="0" smtClean="0"/>
              <a:t>nitelikteki herhangi bir malzeme üzerine, istenilen şekillerde oyarak açılan yuvalara, diğer bir maddeden oyulan şeklin aynısından kesilmiş parçaların kakarak yerleştirilmesi </a:t>
            </a:r>
            <a:r>
              <a:rPr lang="tr-TR" dirty="0" smtClean="0"/>
              <a:t>işidir. Tahtanın </a:t>
            </a:r>
            <a:r>
              <a:rPr lang="tr-TR" dirty="0" smtClean="0"/>
              <a:t>bazı kısımlarını oyarak bu oyulan kısımlara daha kıymetli başka bir madenden veya maddeden oyulan şekle göre kesilmiş parçaların gömülmesi suretiyle kakma işi </a:t>
            </a:r>
            <a:r>
              <a:rPr lang="tr-TR" dirty="0" smtClean="0"/>
              <a:t>gerçekleşir. Üzerinde </a:t>
            </a:r>
            <a:r>
              <a:rPr lang="tr-TR" dirty="0" smtClean="0"/>
              <a:t>kakma olan eserler, vazifelerine göre mimari yapılarda yer </a:t>
            </a:r>
            <a:r>
              <a:rPr lang="tr-TR" dirty="0" smtClean="0"/>
              <a:t>alırlar. </a:t>
            </a:r>
            <a:r>
              <a:rPr lang="tr-TR" dirty="0" smtClean="0"/>
              <a:t>Bir camide kapı kanatları, pencere kanatları, minber, kürsü, rahle gibi ahşap kısımlarda tahta üzerine sedef, fildişi, </a:t>
            </a:r>
            <a:r>
              <a:rPr lang="tr-TR" dirty="0" smtClean="0"/>
              <a:t>kakma </a:t>
            </a:r>
            <a:r>
              <a:rPr lang="tr-TR" dirty="0" smtClean="0"/>
              <a:t>olarak görüldüğü gibi; yine minber, mihrap, kürsü ve duvarlarda mermer veya taş üzerine aynı maddenin diğer renkleri veya başka maddeler kakılarak yapılmış işler de görmek </a:t>
            </a:r>
            <a:r>
              <a:rPr lang="tr-TR" dirty="0" smtClean="0"/>
              <a:t>mümkündür. Eskiden </a:t>
            </a:r>
            <a:r>
              <a:rPr lang="tr-TR" dirty="0" smtClean="0"/>
              <a:t>tabaka, çubuk, baston gibi bazı eşyalar hep kakma ile </a:t>
            </a:r>
            <a:r>
              <a:rPr lang="tr-TR" dirty="0" smtClean="0"/>
              <a:t>süslenirdi. </a:t>
            </a:r>
            <a:r>
              <a:rPr lang="tr-TR" dirty="0" smtClean="0"/>
              <a:t>Kakma çeşitlerine göre bunlara, altın, gümüş, sedef veya fildişi kakmalı </a:t>
            </a:r>
            <a:r>
              <a:rPr lang="tr-TR" dirty="0" smtClean="0"/>
              <a:t>denilirdi. </a:t>
            </a:r>
            <a:r>
              <a:rPr lang="tr-TR" dirty="0" smtClean="0"/>
              <a:t>Bıçak, kılıç, kama, kalkan ve tüfek gibi silahların da üzerine altın kakma ile süsler </a:t>
            </a:r>
            <a:r>
              <a:rPr lang="tr-TR" dirty="0" smtClean="0"/>
              <a:t>yapılırdı. </a:t>
            </a:r>
            <a:endParaRPr lang="tr-TR" dirty="0" smtClean="0"/>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idx="1"/>
          </p:nvPr>
        </p:nvPicPr>
        <p:blipFill>
          <a:blip r:embed="rId2" cstate="print"/>
          <a:stretch>
            <a:fillRect/>
          </a:stretch>
        </p:blipFill>
        <p:spPr>
          <a:xfrm>
            <a:off x="0" y="-12180"/>
            <a:ext cx="9144000" cy="6870179"/>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85728"/>
            <a:ext cx="7772400" cy="6069832"/>
          </a:xfrm>
        </p:spPr>
        <p:txBody>
          <a:bodyPr/>
          <a:lstStyle/>
          <a:p>
            <a:r>
              <a:rPr lang="tr-TR" dirty="0" smtClean="0"/>
              <a:t>Boyama</a:t>
            </a:r>
          </a:p>
          <a:p>
            <a:r>
              <a:rPr lang="tr-TR" dirty="0" err="1" smtClean="0"/>
              <a:t>Kündekâriz</a:t>
            </a:r>
            <a:endParaRPr lang="tr-TR" dirty="0" smtClean="0"/>
          </a:p>
          <a:p>
            <a:r>
              <a:rPr lang="tr-TR" dirty="0" smtClean="0"/>
              <a:t>Kabartma-oyma,</a:t>
            </a:r>
          </a:p>
          <a:p>
            <a:r>
              <a:rPr lang="tr-TR" dirty="0" smtClean="0"/>
              <a:t>Kafes: (</a:t>
            </a:r>
            <a:r>
              <a:rPr lang="tr-TR" dirty="0" smtClean="0"/>
              <a:t>Ajur </a:t>
            </a:r>
            <a:r>
              <a:rPr lang="tr-TR" dirty="0" smtClean="0"/>
              <a:t>Tekniği): Bilhassa minberlerin korkuluk, bazen de taç kısımlarında görülen bu teknik, ahşap kirişlerin geometrik üçgenler, yıldızlar vb meydana getirecek şekilde bir araya çakılması ile elde edilir Bu ahşap işçiliği de iki grupta toplamak </a:t>
            </a:r>
            <a:r>
              <a:rPr lang="tr-TR" dirty="0" smtClean="0"/>
              <a:t>mümkündür. </a:t>
            </a:r>
            <a:endParaRPr lang="tr-TR" dirty="0" smtClean="0"/>
          </a:p>
          <a:p>
            <a:pPr>
              <a:buNone/>
            </a:pP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hşap-boyama-25.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_00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85728"/>
            <a:ext cx="7772400" cy="6069832"/>
          </a:xfrm>
        </p:spPr>
        <p:txBody>
          <a:bodyPr/>
          <a:lstStyle/>
          <a:p>
            <a:r>
              <a:rPr lang="tr-TR" sz="4000" dirty="0" smtClean="0"/>
              <a:t>Türk tarihinde Türkmenistan'da rastlanan bu sanat, İslami motiflerle birleşerek Endülüs’e, Asya, Avrupa, Afrika kıtalarına yayılmıştır Şu anda Fas, Tunus, Cezayir gibi ülkelerde de ahşap motiflere sıklıkla rastlanılmaktadır</a:t>
            </a:r>
          </a:p>
          <a:p>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lnSpcReduction="10000"/>
          </a:bodyPr>
          <a:lstStyle/>
          <a:p>
            <a:r>
              <a:rPr lang="tr-TR" b="1" dirty="0" smtClean="0"/>
              <a:t>*Sade Kafes Tekniği: </a:t>
            </a:r>
            <a:r>
              <a:rPr lang="tr-TR" dirty="0" smtClean="0"/>
              <a:t>Bu örnekler daha </a:t>
            </a:r>
            <a:r>
              <a:rPr lang="tr-TR" dirty="0" smtClean="0"/>
              <a:t>yaygındır. </a:t>
            </a:r>
            <a:r>
              <a:rPr lang="tr-TR" dirty="0" smtClean="0"/>
              <a:t>Çatma kafesin arasına süsleyici başka bir parça </a:t>
            </a:r>
            <a:r>
              <a:rPr lang="tr-TR" dirty="0" smtClean="0"/>
              <a:t>katılmaz. </a:t>
            </a:r>
            <a:r>
              <a:rPr lang="tr-TR" dirty="0" smtClean="0"/>
              <a:t>Ankara </a:t>
            </a:r>
            <a:r>
              <a:rPr lang="tr-TR" dirty="0" err="1" smtClean="0"/>
              <a:t>kızılbey</a:t>
            </a:r>
            <a:r>
              <a:rPr lang="tr-TR" dirty="0" smtClean="0"/>
              <a:t>, </a:t>
            </a:r>
            <a:r>
              <a:rPr lang="tr-TR" dirty="0" err="1" smtClean="0"/>
              <a:t>Aslanhane</a:t>
            </a:r>
            <a:r>
              <a:rPr lang="tr-TR" dirty="0" smtClean="0"/>
              <a:t>, </a:t>
            </a:r>
            <a:r>
              <a:rPr lang="tr-TR" dirty="0" err="1" smtClean="0"/>
              <a:t>Ahielvan</a:t>
            </a:r>
            <a:r>
              <a:rPr lang="tr-TR" dirty="0" smtClean="0"/>
              <a:t>, Beyşehir </a:t>
            </a:r>
            <a:r>
              <a:rPr lang="tr-TR" dirty="0" err="1" smtClean="0"/>
              <a:t>Eşrafoğlu</a:t>
            </a:r>
            <a:r>
              <a:rPr lang="tr-TR" dirty="0"/>
              <a:t> </a:t>
            </a:r>
            <a:r>
              <a:rPr lang="tr-TR" dirty="0" smtClean="0"/>
              <a:t>ve</a:t>
            </a:r>
            <a:r>
              <a:rPr lang="tr-TR" dirty="0" smtClean="0"/>
              <a:t> </a:t>
            </a:r>
            <a:r>
              <a:rPr lang="tr-TR" dirty="0" smtClean="0"/>
              <a:t>Birgi Ulu </a:t>
            </a:r>
            <a:r>
              <a:rPr lang="tr-TR" dirty="0" smtClean="0"/>
              <a:t>camilerinin</a:t>
            </a:r>
            <a:r>
              <a:rPr lang="tr-TR" dirty="0" smtClean="0"/>
              <a:t> minber </a:t>
            </a:r>
            <a:r>
              <a:rPr lang="tr-TR" dirty="0" smtClean="0"/>
              <a:t>korkuluklarında, Ürgüp </a:t>
            </a:r>
            <a:r>
              <a:rPr lang="tr-TR" dirty="0" err="1" smtClean="0"/>
              <a:t>Taşkınpaşa</a:t>
            </a:r>
            <a:r>
              <a:rPr lang="tr-TR" dirty="0" smtClean="0"/>
              <a:t> </a:t>
            </a:r>
            <a:r>
              <a:rPr lang="tr-TR" dirty="0" smtClean="0"/>
              <a:t>minberinin </a:t>
            </a:r>
            <a:r>
              <a:rPr lang="tr-TR" dirty="0" err="1"/>
              <a:t>a</a:t>
            </a:r>
            <a:r>
              <a:rPr lang="tr-TR" dirty="0" err="1" smtClean="0"/>
              <a:t>ynalığında</a:t>
            </a:r>
            <a:r>
              <a:rPr lang="tr-TR" dirty="0" smtClean="0"/>
              <a:t>, Kayseri Lala Paşa </a:t>
            </a:r>
            <a:r>
              <a:rPr lang="tr-TR" dirty="0" smtClean="0"/>
              <a:t>Camii’nin </a:t>
            </a:r>
            <a:r>
              <a:rPr lang="tr-TR" dirty="0"/>
              <a:t>y</a:t>
            </a:r>
            <a:r>
              <a:rPr lang="tr-TR" dirty="0" smtClean="0"/>
              <a:t>an </a:t>
            </a:r>
            <a:r>
              <a:rPr lang="tr-TR" dirty="0" smtClean="0"/>
              <a:t>aynalıklarında bu tekniğe ait çeşitli örnekler </a:t>
            </a:r>
            <a:r>
              <a:rPr lang="tr-TR" dirty="0" smtClean="0"/>
              <a:t>görmekteyiz.</a:t>
            </a:r>
            <a:endParaRPr lang="tr-TR" dirty="0" smtClean="0"/>
          </a:p>
          <a:p>
            <a:r>
              <a:rPr lang="tr-TR" b="1" dirty="0" smtClean="0"/>
              <a:t>*Arası Dolgulu Kafes Tekniği</a:t>
            </a:r>
            <a:r>
              <a:rPr lang="tr-TR" dirty="0" smtClean="0"/>
              <a:t>: Bu grup kafes işçiliğinde ahşap kirişlerin arasına içi arabesk dolgulu çokgenler, yıldızlar </a:t>
            </a:r>
            <a:r>
              <a:rPr lang="tr-TR" dirty="0" smtClean="0"/>
              <a:t>girer. </a:t>
            </a:r>
            <a:r>
              <a:rPr lang="tr-TR" dirty="0" smtClean="0"/>
              <a:t>Böylece kafesler daha zengin bir görünüm </a:t>
            </a:r>
            <a:r>
              <a:rPr lang="tr-TR" dirty="0" smtClean="0"/>
              <a:t>kazanır. </a:t>
            </a:r>
            <a:r>
              <a:rPr lang="tr-TR" dirty="0" smtClean="0"/>
              <a:t>Ankara </a:t>
            </a:r>
            <a:r>
              <a:rPr lang="tr-TR" dirty="0" err="1" smtClean="0"/>
              <a:t>Alaaddin</a:t>
            </a:r>
            <a:r>
              <a:rPr lang="tr-TR" dirty="0" smtClean="0"/>
              <a:t>, Divriği Ulu, Kayseri </a:t>
            </a:r>
            <a:r>
              <a:rPr lang="tr-TR" dirty="0" err="1" smtClean="0"/>
              <a:t>Huand</a:t>
            </a:r>
            <a:r>
              <a:rPr lang="tr-TR" dirty="0" smtClean="0"/>
              <a:t> Hatun, Çorum Ulu </a:t>
            </a:r>
            <a:r>
              <a:rPr lang="tr-TR" dirty="0" smtClean="0"/>
              <a:t>camilerinin</a:t>
            </a:r>
            <a:r>
              <a:rPr lang="tr-TR" dirty="0" smtClean="0"/>
              <a:t> </a:t>
            </a:r>
            <a:r>
              <a:rPr lang="tr-TR" dirty="0"/>
              <a:t>k</a:t>
            </a:r>
            <a:r>
              <a:rPr lang="tr-TR" dirty="0" smtClean="0"/>
              <a:t>orkuluğunda </a:t>
            </a:r>
            <a:r>
              <a:rPr lang="tr-TR" dirty="0" smtClean="0"/>
              <a:t>çokgenlerin </a:t>
            </a:r>
            <a:r>
              <a:rPr lang="tr-TR" dirty="0" smtClean="0"/>
              <a:t>iç içe </a:t>
            </a:r>
            <a:r>
              <a:rPr lang="tr-TR" dirty="0" smtClean="0"/>
              <a:t>girmesi ile daha zengin bir kompozisyon </a:t>
            </a:r>
            <a:r>
              <a:rPr lang="tr-TR" dirty="0" smtClean="0"/>
              <a:t>mevcuttur.</a:t>
            </a:r>
            <a:endParaRPr lang="tr-TR" dirty="0" smtClean="0"/>
          </a:p>
          <a:p>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85728"/>
            <a:ext cx="7772400" cy="6069832"/>
          </a:xfrm>
        </p:spPr>
        <p:txBody>
          <a:bodyPr>
            <a:normAutofit/>
          </a:bodyPr>
          <a:lstStyle/>
          <a:p>
            <a:r>
              <a:rPr lang="tr-TR" sz="4400" b="1" dirty="0" smtClean="0">
                <a:solidFill>
                  <a:schemeClr val="accent1">
                    <a:lumMod val="50000"/>
                  </a:schemeClr>
                </a:solidFill>
              </a:rPr>
              <a:t>YAPMA OYMACILIKTA SÜSLEME ŞEKİLLERİ VE ÇİZİMLERİ: </a:t>
            </a:r>
          </a:p>
          <a:p>
            <a:endParaRPr lang="tr-TR" sz="4400" b="1" dirty="0" smtClean="0">
              <a:solidFill>
                <a:schemeClr val="accent1">
                  <a:lumMod val="50000"/>
                </a:schemeClr>
              </a:solidFill>
            </a:endParaRPr>
          </a:p>
          <a:p>
            <a:r>
              <a:rPr lang="tr-TR" sz="3600" b="1" dirty="0" smtClean="0">
                <a:solidFill>
                  <a:schemeClr val="accent2">
                    <a:lumMod val="75000"/>
                  </a:schemeClr>
                </a:solidFill>
              </a:rPr>
              <a:t>OYMA YAPILACAK FORMUN HAZIRLANMASI:</a:t>
            </a:r>
            <a:endParaRPr lang="tr-TR" sz="3600" b="1" dirty="0">
              <a:solidFill>
                <a:schemeClr val="accent2">
                  <a:lumMod val="7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28604"/>
            <a:ext cx="7772400" cy="5926956"/>
          </a:xfrm>
        </p:spPr>
        <p:txBody>
          <a:bodyPr>
            <a:normAutofit lnSpcReduction="10000"/>
          </a:bodyPr>
          <a:lstStyle/>
          <a:p>
            <a:r>
              <a:rPr lang="tr-TR" dirty="0" smtClean="0"/>
              <a:t>Şekil kağıt üzerine ince ayrıntılarına kadar çizilir, çizim ince uçlu kalem ile yapılmalıdır. Oymacılıkta ön hazırlık işlemleri;</a:t>
            </a:r>
          </a:p>
          <a:p>
            <a:pPr>
              <a:buNone/>
            </a:pPr>
            <a:r>
              <a:rPr lang="tr-TR" dirty="0" smtClean="0"/>
              <a:t>a)Çizilen resmin üzerine gölgeler vererek yapılacak oymanın derinlikleri belirtilmelidir. Gölgenin koyuluğu derinliği belirler.</a:t>
            </a:r>
          </a:p>
          <a:p>
            <a:pPr>
              <a:buNone/>
            </a:pPr>
            <a:r>
              <a:rPr lang="tr-TR" dirty="0" smtClean="0"/>
              <a:t>b)Gerektiğinde bazı kısımlarının detayları çizilmelidir.</a:t>
            </a:r>
          </a:p>
          <a:p>
            <a:pPr>
              <a:buNone/>
            </a:pPr>
            <a:r>
              <a:rPr lang="tr-TR" dirty="0" smtClean="0"/>
              <a:t>c)Şekil örneği alçı ve benzeri malzemeler üzerine önceden yapılmalıdır.</a:t>
            </a:r>
          </a:p>
          <a:p>
            <a:pPr>
              <a:buNone/>
            </a:pPr>
            <a:r>
              <a:rPr lang="tr-TR" dirty="0" smtClean="0"/>
              <a:t>d)Oymayı yapacak amatör kişi oyma kalemlerini, kullanma yerlerini ve oyma yöntemlerini iyi bilmelidir.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85728"/>
            <a:ext cx="8286808" cy="6572272"/>
          </a:xfrm>
        </p:spPr>
        <p:txBody>
          <a:bodyPr/>
          <a:lstStyle/>
          <a:p>
            <a:r>
              <a:rPr lang="tr-TR" dirty="0" smtClean="0"/>
              <a:t>Oyma işlerinde markalama: Markalama metre, gönye, pergel, kalem vb. aletlerin yardımı ile yapılır. Oyma yapılacak şekil ahşap üzerine çizilmeden bu aletlerin yardımıyla kağıt yada karton üzerine çizilir. Kağıt yada karton üzerindeki resim karbon kağıdı ile malzeme üzerine aktarılır. Seri işlerin markalanmasında karton kullanılır. Gerekli markalama yerleri belirlenir, gereksiz yerler boşaltılır böylece bir şablon oluşturulur. Şablonu çıkarılan form işlenecek malzeme üzerine tespit edilir. İnce uçlu bir kalemle veya çizecekle markalama yapılır.</a:t>
            </a: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0"/>
            <a:ext cx="7772400" cy="6355560"/>
          </a:xfrm>
        </p:spPr>
        <p:txBody>
          <a:bodyPr/>
          <a:lstStyle/>
          <a:p>
            <a:r>
              <a:rPr lang="tr-TR" dirty="0" smtClean="0"/>
              <a:t>Oymacılıkta bezeme ve bezeme şekilleri:</a:t>
            </a:r>
          </a:p>
          <a:p>
            <a:pPr>
              <a:buNone/>
            </a:pPr>
            <a:r>
              <a:rPr lang="tr-TR" dirty="0" smtClean="0"/>
              <a:t>Herhangi </a:t>
            </a:r>
            <a:r>
              <a:rPr lang="tr-TR" dirty="0" err="1" smtClean="0"/>
              <a:t>birşeyi</a:t>
            </a:r>
            <a:r>
              <a:rPr lang="tr-TR" dirty="0" smtClean="0"/>
              <a:t> süslemek için onun yüzeyine yapılan düz veya kabartma boyalı yada boyasız şekillerin </a:t>
            </a:r>
            <a:r>
              <a:rPr lang="tr-TR" dirty="0" err="1" smtClean="0"/>
              <a:t>biraraya</a:t>
            </a:r>
            <a:r>
              <a:rPr lang="tr-TR" dirty="0" smtClean="0"/>
              <a:t> gelmesinden oluşan terkibe bezeme denir. </a:t>
            </a:r>
          </a:p>
          <a:p>
            <a:pPr>
              <a:buNone/>
            </a:pPr>
            <a:r>
              <a:rPr lang="tr-TR" dirty="0" smtClean="0"/>
              <a:t>a)Aynı şeklin yan yana tekrarı</a:t>
            </a:r>
          </a:p>
          <a:p>
            <a:pPr>
              <a:buNone/>
            </a:pPr>
            <a:r>
              <a:rPr lang="tr-TR" dirty="0" smtClean="0"/>
              <a:t>b)Motiflerin birer ara ile tekrarı</a:t>
            </a:r>
          </a:p>
          <a:p>
            <a:pPr>
              <a:buNone/>
            </a:pPr>
            <a:r>
              <a:rPr lang="tr-TR" dirty="0" smtClean="0"/>
              <a:t>c)Aynı şeklin simetrik olarak tekrarı</a:t>
            </a:r>
          </a:p>
          <a:p>
            <a:pPr>
              <a:buNone/>
            </a:pPr>
            <a:r>
              <a:rPr lang="tr-TR" dirty="0" smtClean="0"/>
              <a:t>d)Motiflerin büyütülmesi ve küçültülmesi</a:t>
            </a:r>
          </a:p>
          <a:p>
            <a:pPr>
              <a:buNone/>
            </a:pPr>
            <a:r>
              <a:rPr lang="tr-TR" dirty="0" smtClean="0"/>
              <a:t>e)Motiflerin birbirine girift olarak karışması</a:t>
            </a:r>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7772400" cy="914400"/>
          </a:xfrm>
        </p:spPr>
        <p:txBody>
          <a:bodyPr/>
          <a:lstStyle/>
          <a:p>
            <a:r>
              <a:rPr lang="tr-TR" b="1" dirty="0" smtClean="0">
                <a:solidFill>
                  <a:schemeClr val="accent1">
                    <a:lumMod val="50000"/>
                  </a:schemeClr>
                </a:solidFill>
              </a:rPr>
              <a:t>KULLANILAN MALZEMELER:</a:t>
            </a:r>
            <a:br>
              <a:rPr lang="tr-TR" b="1" dirty="0" smtClean="0">
                <a:solidFill>
                  <a:schemeClr val="accent1">
                    <a:lumMod val="50000"/>
                  </a:schemeClr>
                </a:solidFill>
              </a:rPr>
            </a:br>
            <a:r>
              <a:rPr lang="tr-TR" dirty="0" smtClean="0">
                <a:solidFill>
                  <a:schemeClr val="tx1">
                    <a:lumMod val="95000"/>
                  </a:schemeClr>
                </a:solidFill>
              </a:rPr>
              <a:t>bıçaklar</a:t>
            </a:r>
            <a:endParaRPr lang="tr-TR" dirty="0">
              <a:solidFill>
                <a:schemeClr val="tx1">
                  <a:lumMod val="95000"/>
                </a:schemeClr>
              </a:solidFill>
            </a:endParaRPr>
          </a:p>
        </p:txBody>
      </p:sp>
      <p:pic>
        <p:nvPicPr>
          <p:cNvPr id="4" name="3 İçerik Yer Tutucusu" descr="10 [640x480].jpg"/>
          <p:cNvPicPr>
            <a:picLocks noGrp="1" noChangeAspect="1"/>
          </p:cNvPicPr>
          <p:nvPr>
            <p:ph idx="1"/>
          </p:nvPr>
        </p:nvPicPr>
        <p:blipFill>
          <a:blip r:embed="rId2" cstate="print"/>
          <a:stretch>
            <a:fillRect/>
          </a:stretch>
        </p:blipFill>
        <p:spPr>
          <a:xfrm>
            <a:off x="0" y="1535032"/>
            <a:ext cx="9144000" cy="5322968"/>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Bıçak ile köşe yuvarlatma</a:t>
            </a:r>
            <a:br>
              <a:rPr lang="tr-TR" dirty="0" smtClean="0"/>
            </a:br>
            <a:endParaRPr lang="tr-TR" dirty="0"/>
          </a:p>
        </p:txBody>
      </p:sp>
      <p:pic>
        <p:nvPicPr>
          <p:cNvPr id="4" name="3 İçerik Yer Tutucusu" descr="11 [640x480].jpg"/>
          <p:cNvPicPr>
            <a:picLocks noGrp="1" noChangeAspect="1"/>
          </p:cNvPicPr>
          <p:nvPr>
            <p:ph idx="1"/>
          </p:nvPr>
        </p:nvPicPr>
        <p:blipFill>
          <a:blip r:embed="rId2" cstate="print"/>
          <a:stretch>
            <a:fillRect/>
          </a:stretch>
        </p:blipFill>
        <p:spPr>
          <a:xfrm>
            <a:off x="0" y="1500174"/>
            <a:ext cx="9144000" cy="5357826"/>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 şeklinde kanal açmaya yarayan alet</a:t>
            </a:r>
            <a:endParaRPr lang="tr-TR" dirty="0"/>
          </a:p>
        </p:txBody>
      </p:sp>
      <p:pic>
        <p:nvPicPr>
          <p:cNvPr id="4" name="3 İçerik Yer Tutucusu" descr="12 [640x480].jpg"/>
          <p:cNvPicPr>
            <a:picLocks noGrp="1" noChangeAspect="1"/>
          </p:cNvPicPr>
          <p:nvPr>
            <p:ph idx="1"/>
          </p:nvPr>
        </p:nvPicPr>
        <p:blipFill>
          <a:blip r:embed="rId2" cstate="print"/>
          <a:stretch>
            <a:fillRect/>
          </a:stretch>
        </p:blipFill>
        <p:spPr>
          <a:xfrm>
            <a:off x="0" y="1784350"/>
            <a:ext cx="9144000" cy="50736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16632"/>
            <a:ext cx="8075240" cy="6238928"/>
          </a:xfrm>
        </p:spPr>
        <p:txBody>
          <a:bodyPr/>
          <a:lstStyle/>
          <a:p>
            <a:r>
              <a:rPr lang="tr-TR" sz="3600" dirty="0" smtClean="0"/>
              <a:t>Yapılan araştırmalarda İslamiyet’ten önce Orta Asya’da yaşayan Türklerin heykel ve oyma süslemeler eserlerine rastlanmıştır Bu eserlerde Çin ve Hint sanatının izleri görülmektedir Ancak İslam dininin heykeltıraşlık sanatına müsaade etmemesi, Müslümanlar ve Türkler arasında ahşap oymacılığı sanatında </a:t>
            </a:r>
            <a:r>
              <a:rPr lang="tr-TR" sz="3600" dirty="0" smtClean="0"/>
              <a:t>ilerlememelerine </a:t>
            </a:r>
            <a:r>
              <a:rPr lang="tr-TR" sz="3600" dirty="0" smtClean="0"/>
              <a:t>yol açmıştır</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 [640x48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263</TotalTime>
  <Words>2576</Words>
  <Application>Microsoft Office PowerPoint</Application>
  <PresentationFormat>Ekran Gösterisi (4:3)</PresentationFormat>
  <Paragraphs>89</Paragraphs>
  <Slides>67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67</vt:i4>
      </vt:variant>
    </vt:vector>
  </HeadingPairs>
  <TitlesOfParts>
    <vt:vector size="74" baseType="lpstr">
      <vt:lpstr>Comic Sans MS</vt:lpstr>
      <vt:lpstr>Consolas</vt:lpstr>
      <vt:lpstr>Corbel</vt:lpstr>
      <vt:lpstr>Wingdings</vt:lpstr>
      <vt:lpstr>Wingdings 2</vt:lpstr>
      <vt:lpstr>Wingdings 3</vt:lpstr>
      <vt:lpstr>Metro</vt:lpstr>
      <vt:lpstr>PowerPoint Sunusu</vt:lpstr>
      <vt:lpstr>PowerPoint Sunusu</vt:lpstr>
      <vt:lpstr>PowerPoint Sunusu</vt:lpstr>
      <vt:lpstr>TARİHÇESİ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BAŞLICA UYGULAMA ALANLARI</vt:lpstr>
      <vt:lpstr>PowerPoint Sunusu</vt:lpstr>
      <vt:lpstr>PowerPoint Sunusu</vt:lpstr>
      <vt:lpstr>PowerPoint Sunusu</vt:lpstr>
      <vt:lpstr>PowerPoint Sunusu</vt:lpstr>
      <vt:lpstr>PowerPoint Sunusu</vt:lpstr>
      <vt:lpstr>YAPILIŞI</vt:lpstr>
      <vt:lpstr>TAHTA SEÇİMİ</vt:lpstr>
      <vt:lpstr>PowerPoint Sunusu</vt:lpstr>
      <vt:lpstr>KIL TESTERENİN KULLANILIŞI</vt:lpstr>
      <vt:lpstr>PowerPoint Sunusu</vt:lpstr>
      <vt:lpstr>PowerPoint Sunusu</vt:lpstr>
      <vt:lpstr>KULLANILAN BIÇAKLAR</vt:lpstr>
      <vt:lpstr>PowerPoint Sunusu</vt:lpstr>
      <vt:lpstr>TÜRLERİ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Ahşap Oyma Sanatında Kullanılan İşleme Teknikleri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KULLANILAN MALZEMELER: bıçaklar</vt:lpstr>
      <vt:lpstr>Bıçak ile köşe yuvarlatma </vt:lpstr>
      <vt:lpstr>V şeklinde kanal açmaya yarayan alet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sonyolcu</dc:creator>
  <cp:lastModifiedBy>ADUNDAR</cp:lastModifiedBy>
  <cp:revision>30</cp:revision>
  <dcterms:created xsi:type="dcterms:W3CDTF">2014-04-24T15:36:25Z</dcterms:created>
  <dcterms:modified xsi:type="dcterms:W3CDTF">2017-02-12T21:09:02Z</dcterms:modified>
</cp:coreProperties>
</file>