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70" r:id="rId7"/>
    <p:sldId id="279" r:id="rId8"/>
    <p:sldId id="278" r:id="rId9"/>
    <p:sldId id="261" r:id="rId10"/>
    <p:sldId id="273" r:id="rId11"/>
    <p:sldId id="274" r:id="rId12"/>
    <p:sldId id="281" r:id="rId13"/>
    <p:sldId id="277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45" y="8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903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088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4632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1223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3888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2361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5907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540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3025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1946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0439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15106-652F-4CCA-8BA5-C0914CEE90A2}" type="datetimeFigureOut">
              <a:rPr lang="tr-TR" smtClean="0"/>
              <a:pPr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56CD4-B4DA-4034-8FC9-73B9A995A5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57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Soğuk Savaş Döneminde </a:t>
            </a:r>
            <a:br>
              <a:rPr lang="tr-TR" dirty="0" smtClean="0"/>
            </a:br>
            <a:r>
              <a:rPr lang="tr-TR" dirty="0" smtClean="0"/>
              <a:t>IMF ve Dünya Bankası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</p:txBody>
      </p:sp>
      <p:pic>
        <p:nvPicPr>
          <p:cNvPr id="1026" name="Picture 2" descr="C:\Users\Cenk\Google Drive\Cenk Documents\Hazirladigim Dersler\ILEF DERSLERI\Uluslararasi Iliskiler ve Orgutler 2015\İMF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2114550" cy="2162175"/>
          </a:xfrm>
          <a:prstGeom prst="rect">
            <a:avLst/>
          </a:prstGeom>
          <a:noFill/>
        </p:spPr>
      </p:pic>
      <p:pic>
        <p:nvPicPr>
          <p:cNvPr id="1027" name="Picture 3" descr="C:\Users\Cenk\Google Drive\Cenk Documents\Hazirladigim Dersler\ILEF DERSLERI\Uluslararasi Iliskiler ve Orgutler 2015\w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243840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76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IMF: Oy Gücü Dağılımı ve Veto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</p:txBody>
      </p:sp>
      <p:pic>
        <p:nvPicPr>
          <p:cNvPr id="2050" name="Picture 2" descr="C:\Users\Cenk\Google Drive\Cenk Documents\Hazirladigim Dersler\ILEF DERSLERI\Uluslararasi Iliskiler ve Orgutler 2015\imf quota and vo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80920" cy="4295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816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dirty="0" smtClean="0"/>
              <a:t>DB Oy Gücü Dağılımı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endParaRPr lang="tr-TR" sz="5500" dirty="0" smtClean="0"/>
          </a:p>
          <a:p>
            <a:endParaRPr lang="tr-TR" sz="55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074" name="Picture 2" descr="C:\Users\Cenk\Google Drive\Cenk Documents\Hazirladigim Dersler\ILEF DERSLERI\Uluslararasi Iliskiler ve Orgutler 2015\dunya bankasi oy hak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552728" cy="532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502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IMF ve </a:t>
            </a:r>
            <a:r>
              <a:rPr lang="tr-TR" dirty="0" err="1" smtClean="0"/>
              <a:t>Neoliberalizm</a:t>
            </a:r>
            <a:endParaRPr lang="tr-TR" dirty="0"/>
          </a:p>
        </p:txBody>
      </p:sp>
      <p:pic>
        <p:nvPicPr>
          <p:cNvPr id="4" name="Picture 2" descr="Naim-Turk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064896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83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 ve IMF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http://www.bilgesam.org/Images/Haberler/HaberlerDiger/kredimiktar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470525" cy="415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4799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Tarihsel bağlam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1929 Ekonomik krizinde ortaya çıkan durum</a:t>
            </a:r>
          </a:p>
          <a:p>
            <a:r>
              <a:rPr lang="tr-TR" dirty="0" smtClean="0"/>
              <a:t>İkinci Dünya Savaşı’nın Yarattığı Yıkım </a:t>
            </a:r>
          </a:p>
          <a:p>
            <a:r>
              <a:rPr lang="tr-TR" dirty="0" smtClean="0"/>
              <a:t>SSCB’nin artan etkisi ve Soğuk Savaş</a:t>
            </a:r>
          </a:p>
          <a:p>
            <a:r>
              <a:rPr lang="tr-TR" dirty="0" err="1" smtClean="0"/>
              <a:t>Dekolonizasyon</a:t>
            </a:r>
            <a:r>
              <a:rPr lang="tr-TR" dirty="0" smtClean="0"/>
              <a:t> süreci</a:t>
            </a:r>
          </a:p>
        </p:txBody>
      </p:sp>
    </p:spTree>
    <p:extLst>
      <p:ext uri="{BB962C8B-B14F-4D97-AF65-F5344CB8AC3E}">
        <p14:creationId xmlns="" xmlns:p14="http://schemas.microsoft.com/office/powerpoint/2010/main" val="17814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Soğuk Savaş Sürecinde </a:t>
            </a:r>
            <a:r>
              <a:rPr lang="tr-TR" dirty="0" err="1" smtClean="0"/>
              <a:t>Dekolonizasyon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tr-TR" dirty="0" smtClean="0"/>
              <a:t>1949-1954’te </a:t>
            </a:r>
            <a:r>
              <a:rPr lang="tr-TR" dirty="0" err="1" smtClean="0"/>
              <a:t>Hindiçin’de</a:t>
            </a:r>
            <a:r>
              <a:rPr lang="tr-TR" dirty="0" smtClean="0"/>
              <a:t> Vietnam, </a:t>
            </a:r>
            <a:r>
              <a:rPr lang="tr-TR" dirty="0" err="1" smtClean="0"/>
              <a:t>Laos</a:t>
            </a:r>
            <a:r>
              <a:rPr lang="tr-TR" dirty="0" smtClean="0"/>
              <a:t>, Kamboçya halkları savaşarak Fransız boyunduruğundan kurtuldu. </a:t>
            </a:r>
          </a:p>
          <a:p>
            <a:pPr lvl="0"/>
            <a:r>
              <a:rPr lang="tr-TR" dirty="0" smtClean="0"/>
              <a:t>1954-1962 yıllarında Cezayirliler uzun ve kanlı bir savaş sonucu Fransa’dan bağımsızlığını elde etti. </a:t>
            </a:r>
          </a:p>
          <a:p>
            <a:pPr lvl="0"/>
            <a:r>
              <a:rPr lang="tr-TR" dirty="0" smtClean="0"/>
              <a:t>1947’de Hindistan, Pakistan ve Sri Lanka İngiltere boyunduruğundan kurtuldu. İngiltere 1948’de Filistin’den ve 1956’da Süveyş Kanalından çekildi. </a:t>
            </a:r>
          </a:p>
          <a:p>
            <a:pPr lvl="0"/>
            <a:r>
              <a:rPr lang="tr-TR" dirty="0" smtClean="0"/>
              <a:t>Kıbrıs halkı gerilla savaşı sonucunda 1960’ta İngiltere’den bağımsızlığını elde etti. </a:t>
            </a:r>
          </a:p>
          <a:p>
            <a:pPr lvl="0"/>
            <a:r>
              <a:rPr lang="tr-TR" dirty="0" smtClean="0"/>
              <a:t>1948-1960 yıllarında İngiltere Güneydoğu Asya’daki sömürgelerinden (</a:t>
            </a:r>
            <a:r>
              <a:rPr lang="tr-TR" dirty="0" err="1" smtClean="0"/>
              <a:t>Myanmar’dan</a:t>
            </a:r>
            <a:r>
              <a:rPr lang="tr-TR" dirty="0" smtClean="0"/>
              <a:t>, Malezya’dan, Singapur’dan) çekildi. </a:t>
            </a:r>
          </a:p>
          <a:p>
            <a:pPr lvl="0"/>
            <a:r>
              <a:rPr lang="tr-TR" dirty="0" smtClean="0"/>
              <a:t>Endonezyalılar 1945-1949 arasında gerilla savaşı ile Hollandalıları ülkelerinden attı.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144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IMF ve </a:t>
            </a:r>
            <a:r>
              <a:rPr lang="tr-TR" dirty="0" err="1" smtClean="0"/>
              <a:t>DB’nin</a:t>
            </a:r>
            <a:r>
              <a:rPr lang="tr-TR" dirty="0" smtClean="0"/>
              <a:t> Üçlü Misyonu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>
                <a:solidFill>
                  <a:srgbClr val="FF0000"/>
                </a:solidFill>
              </a:rPr>
              <a:t>İktisadi Misyon</a:t>
            </a:r>
            <a:r>
              <a:rPr lang="tr-TR" dirty="0" smtClean="0"/>
              <a:t>: </a:t>
            </a:r>
            <a:r>
              <a:rPr lang="tr-TR" sz="2000" dirty="0" smtClean="0"/>
              <a:t>Ekonomik istikrar; sorunsuz bütçe; sürdürülebilir büyüme ve kalkınma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Sosyal Misyon: </a:t>
            </a:r>
            <a:r>
              <a:rPr lang="tr-TR" sz="1800" dirty="0" smtClean="0"/>
              <a:t>Rıza üretimi; sistemin toplumsal yeniden üretimi; küresel bir “toplumsal sorunun” önlenmesi</a:t>
            </a:r>
            <a:endParaRPr lang="tr-TR" sz="1800" b="1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Politik Misyon</a:t>
            </a:r>
            <a:r>
              <a:rPr lang="tr-TR" sz="1800" b="1" dirty="0" smtClean="0">
                <a:solidFill>
                  <a:srgbClr val="FF0000"/>
                </a:solidFill>
              </a:rPr>
              <a:t>: </a:t>
            </a:r>
            <a:r>
              <a:rPr lang="tr-TR" sz="1800" dirty="0" smtClean="0"/>
              <a:t>SSCB’nin artan etkisine karşı ABD öncülüğündeki bloğun konsolidasyonu.</a:t>
            </a:r>
          </a:p>
          <a:p>
            <a:pPr lvl="0">
              <a:buNone/>
            </a:pPr>
            <a:endParaRPr lang="tr-TR" sz="1800" dirty="0" smtClean="0"/>
          </a:p>
          <a:p>
            <a:pPr lvl="0">
              <a:buNone/>
            </a:pPr>
            <a:r>
              <a:rPr lang="tr-TR" sz="1800" dirty="0" smtClean="0"/>
              <a:t>	Dünya Bankası’nın işleyişi ağırlıklı olarak ikincisi; IMF’nin ise birincisi tarafından belirlenmiştir.</a:t>
            </a:r>
          </a:p>
          <a:p>
            <a:pPr lvl="0"/>
            <a:endParaRPr lang="tr-TR" sz="2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66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İKTİSADİ MİSYON -IMF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tr-TR" dirty="0" smtClean="0"/>
              <a:t>Parasal istikrar sorununda uluslararası işbirliği sağlamak ve dünya ticaretinin gelişmesine katkıda bulunmak.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pPr lvl="0"/>
            <a:r>
              <a:rPr lang="tr-TR" dirty="0" smtClean="0"/>
              <a:t>Para değişimi esaslarına ilişkin düzen sağlayacak önlemler almak. (Dolar esaslı para sistemi- </a:t>
            </a:r>
            <a:r>
              <a:rPr lang="tr-TR" dirty="0" err="1" smtClean="0"/>
              <a:t>Bretton</a:t>
            </a:r>
            <a:r>
              <a:rPr lang="tr-TR" dirty="0" smtClean="0"/>
              <a:t> </a:t>
            </a:r>
            <a:r>
              <a:rPr lang="tr-TR" dirty="0" err="1" smtClean="0"/>
              <a:t>Woods</a:t>
            </a:r>
            <a:r>
              <a:rPr lang="tr-TR" dirty="0" smtClean="0"/>
              <a:t> antlaşması).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Ticaretin liberalleştirilmesini sağlamak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pPr lvl="0"/>
            <a:r>
              <a:rPr lang="tr-TR" dirty="0" smtClean="0"/>
              <a:t>Üye ülkelerin ticari işlemlerinde çok taraflı ödeme kolaylıkları getirmek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pPr lvl="0"/>
            <a:r>
              <a:rPr lang="tr-TR" dirty="0" smtClean="0"/>
              <a:t>Kronik ve </a:t>
            </a:r>
            <a:r>
              <a:rPr lang="tr-TR" dirty="0" err="1" smtClean="0"/>
              <a:t>konjonktürel</a:t>
            </a:r>
            <a:r>
              <a:rPr lang="tr-TR" dirty="0" smtClean="0"/>
              <a:t> kriz yaşayan, ödemeler dengesi sorunu içindeki üye ülkelere teknik ve mali yardımda bulunmak.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22770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İKTİSADİ MİSYON-DB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Avrupa Ülkelerinin Yeniden Yapılanması</a:t>
            </a:r>
          </a:p>
          <a:p>
            <a:r>
              <a:rPr lang="tr-TR" dirty="0" smtClean="0"/>
              <a:t>Uzun vadeli proje kredileri</a:t>
            </a:r>
          </a:p>
          <a:p>
            <a:pPr lvl="1"/>
            <a:r>
              <a:rPr lang="tr-TR" dirty="0" smtClean="0"/>
              <a:t>Yeşil Devrim ve Uluslararası İş Bölümünün Tesisi </a:t>
            </a:r>
          </a:p>
          <a:p>
            <a:r>
              <a:rPr lang="tr-TR" dirty="0" smtClean="0"/>
              <a:t>Özel sektöre fon</a:t>
            </a:r>
          </a:p>
          <a:p>
            <a:pPr lvl="0">
              <a:buNone/>
            </a:pPr>
            <a:r>
              <a:rPr lang="tr-TR" sz="2800" i="1" dirty="0" smtClean="0">
                <a:solidFill>
                  <a:srgbClr val="0070C0"/>
                </a:solidFill>
              </a:rPr>
              <a:t>	Bunlara rağmen bugüne göre sınırlı bir kontrol. Nedenleri:</a:t>
            </a:r>
            <a:r>
              <a:rPr lang="tr-TR" sz="2800" dirty="0" smtClean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tr-TR" sz="2800" dirty="0" smtClean="0"/>
              <a:t>Soğuk Savaş döneminde taraf olmama çabası</a:t>
            </a:r>
          </a:p>
          <a:p>
            <a:pPr lvl="0"/>
            <a:r>
              <a:rPr lang="tr-TR" sz="2800" dirty="0" smtClean="0"/>
              <a:t>Bağımsızlıkçı ideolojilerin etkisi</a:t>
            </a:r>
          </a:p>
          <a:p>
            <a:pPr lvl="0"/>
            <a:r>
              <a:rPr lang="tr-TR" sz="2800" dirty="0" smtClean="0"/>
              <a:t>Petrol kaynaklarının kalkınmada kullanılabilmesi. </a:t>
            </a:r>
          </a:p>
          <a:p>
            <a:pPr>
              <a:buNone/>
            </a:pPr>
            <a:endParaRPr lang="tr-TR" sz="2800" i="1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693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IMF ve Ekonomik Misyon</a:t>
            </a:r>
            <a:endParaRPr lang="en-CA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Gözetim</a:t>
            </a:r>
          </a:p>
          <a:p>
            <a:pPr lvl="1"/>
            <a:r>
              <a:rPr lang="tr-TR" dirty="0" smtClean="0"/>
              <a:t>Yıllık raporlar</a:t>
            </a:r>
          </a:p>
          <a:p>
            <a:r>
              <a:rPr lang="tr-TR" dirty="0" smtClean="0"/>
              <a:t>Finansal Yardım</a:t>
            </a:r>
          </a:p>
          <a:p>
            <a:pPr lvl="1"/>
            <a:r>
              <a:rPr lang="tr-TR" dirty="0" smtClean="0"/>
              <a:t>Kronik Borç ve kriz durumunda koşullu krediler. (</a:t>
            </a:r>
            <a:r>
              <a:rPr lang="tr-TR" dirty="0" err="1" smtClean="0"/>
              <a:t>Stand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Antlaşmaları- 1 yıllık)</a:t>
            </a:r>
          </a:p>
          <a:p>
            <a:pPr lvl="1"/>
            <a:r>
              <a:rPr lang="tr-TR" dirty="0" smtClean="0"/>
              <a:t>Uzun vadeli krediler (Yapısal ve derin sorunların aşılması)</a:t>
            </a:r>
          </a:p>
          <a:p>
            <a:r>
              <a:rPr lang="tr-TR" dirty="0" smtClean="0"/>
              <a:t>Teknik yardım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31767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SOSYAL MİSYON – IMF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tr-TR" dirty="0" smtClean="0"/>
              <a:t>	</a:t>
            </a:r>
          </a:p>
          <a:p>
            <a:r>
              <a:rPr lang="tr-TR" sz="2800" dirty="0"/>
              <a:t>Yoksulluğun </a:t>
            </a:r>
            <a:r>
              <a:rPr lang="tr-TR" sz="2800" dirty="0" smtClean="0"/>
              <a:t>Kontrolü.</a:t>
            </a:r>
            <a:endParaRPr lang="tr-TR" sz="2800" dirty="0"/>
          </a:p>
          <a:p>
            <a:r>
              <a:rPr lang="tr-TR" sz="2800" dirty="0"/>
              <a:t>Altyapı </a:t>
            </a:r>
            <a:r>
              <a:rPr lang="tr-TR" sz="2800" dirty="0" smtClean="0"/>
              <a:t>Yatırımları: </a:t>
            </a:r>
            <a:r>
              <a:rPr lang="tr-TR" sz="2800" dirty="0"/>
              <a:t>Eğitim ve </a:t>
            </a:r>
            <a:r>
              <a:rPr lang="tr-TR" sz="2800" dirty="0" smtClean="0"/>
              <a:t>Sağlık.</a:t>
            </a:r>
          </a:p>
          <a:p>
            <a:r>
              <a:rPr lang="tr-TR" sz="2800" dirty="0" smtClean="0"/>
              <a:t>Afet ve salgın hastalıklarla baş etme</a:t>
            </a:r>
          </a:p>
          <a:p>
            <a:r>
              <a:rPr lang="tr-TR" sz="2800" dirty="0" smtClean="0"/>
              <a:t>Sosyal programlar: istihdam, toplumsal cinsiyet, çocuklar. </a:t>
            </a:r>
            <a:endParaRPr lang="tr-TR" sz="2800" dirty="0"/>
          </a:p>
          <a:p>
            <a:r>
              <a:rPr lang="tr-TR" sz="2800" dirty="0" smtClean="0"/>
              <a:t>Özellikle 1970’lerden sonra </a:t>
            </a:r>
            <a:r>
              <a:rPr lang="tr-TR" sz="2800" dirty="0" err="1" smtClean="0"/>
              <a:t>DB’nın</a:t>
            </a:r>
            <a:r>
              <a:rPr lang="tr-TR" sz="2800" dirty="0" smtClean="0"/>
              <a:t> bu misyonu yoğunlaştı. (Robert </a:t>
            </a:r>
            <a:r>
              <a:rPr lang="tr-TR" sz="2800" dirty="0" err="1" smtClean="0"/>
              <a:t>McNamara’nın</a:t>
            </a:r>
            <a:r>
              <a:rPr lang="tr-TR" sz="2800" dirty="0" smtClean="0"/>
              <a:t> başkanlık dönemi)</a:t>
            </a:r>
          </a:p>
          <a:p>
            <a:pPr lvl="1"/>
            <a:r>
              <a:rPr lang="tr-TR" sz="2400" dirty="0" smtClean="0"/>
              <a:t>Koşullu yardım ve denetim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0780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POLİTİK MİSYON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Font typeface="Wingdings" pitchFamily="2" charset="2"/>
              <a:buChar char="§"/>
            </a:pPr>
            <a:endParaRPr lang="tr-TR" dirty="0" smtClean="0"/>
          </a:p>
          <a:p>
            <a:pPr lvl="1">
              <a:buFont typeface="Wingdings" pitchFamily="2" charset="2"/>
              <a:buChar char="q"/>
            </a:pPr>
            <a:r>
              <a:rPr lang="tr-TR" dirty="0" smtClean="0"/>
              <a:t> Karşı blok içerisinde yarılma yaratma: Yugoslavya Örneği </a:t>
            </a:r>
          </a:p>
          <a:p>
            <a:pPr lvl="1">
              <a:buFont typeface="Wingdings" pitchFamily="2" charset="2"/>
              <a:buChar char="q"/>
            </a:pPr>
            <a:r>
              <a:rPr lang="tr-TR" dirty="0" smtClean="0"/>
              <a:t>ABD hegemonyası altında Batı bloğunun konsolide edilmesi.</a:t>
            </a:r>
          </a:p>
          <a:p>
            <a:pPr lvl="2">
              <a:buNone/>
            </a:pPr>
            <a:r>
              <a:rPr lang="tr-TR" dirty="0" smtClean="0"/>
              <a:t>Kota ve Oylama Sistemi. Kotanın parametreleri:</a:t>
            </a:r>
          </a:p>
          <a:p>
            <a:pPr lvl="3">
              <a:buFont typeface="Wingdings" pitchFamily="2" charset="2"/>
              <a:buChar char="q"/>
            </a:pPr>
            <a:r>
              <a:rPr lang="tr-TR" dirty="0" smtClean="0"/>
              <a:t>ortalama ihracat ve ithalat hacimleri, </a:t>
            </a:r>
          </a:p>
          <a:p>
            <a:pPr lvl="3">
              <a:buFont typeface="Wingdings" pitchFamily="2" charset="2"/>
              <a:buChar char="q"/>
            </a:pPr>
            <a:r>
              <a:rPr lang="tr-TR" dirty="0" smtClean="0"/>
              <a:t>altın ve döviz rezervleri</a:t>
            </a:r>
          </a:p>
          <a:p>
            <a:pPr lvl="3">
              <a:buFont typeface="Wingdings" pitchFamily="2" charset="2"/>
              <a:buChar char="q"/>
            </a:pPr>
            <a:r>
              <a:rPr lang="tr-TR" dirty="0" smtClean="0"/>
              <a:t>milli gelirleri ( GSMH)</a:t>
            </a:r>
          </a:p>
          <a:p>
            <a:pPr lvl="2">
              <a:buNone/>
            </a:pPr>
            <a:endParaRPr lang="tr-TR" dirty="0" smtClean="0"/>
          </a:p>
          <a:p>
            <a:pPr lvl="2">
              <a:buNone/>
            </a:pPr>
            <a:endParaRPr lang="tr-TR" dirty="0" smtClean="0"/>
          </a:p>
          <a:p>
            <a:pPr lvl="1">
              <a:buNone/>
            </a:pPr>
            <a:r>
              <a:rPr lang="tr-TR" dirty="0" smtClean="0"/>
              <a:t>	</a:t>
            </a:r>
          </a:p>
          <a:p>
            <a:pPr lvl="1">
              <a:buNone/>
            </a:pPr>
            <a:r>
              <a:rPr lang="tr-TR" dirty="0" smtClean="0"/>
              <a:t>	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501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295</Words>
  <Application>Microsoft Office PowerPoint</Application>
  <PresentationFormat>Ekran Gösterisi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Soğuk Savaş Döneminde  IMF ve Dünya Bankası</vt:lpstr>
      <vt:lpstr>Tarihsel bağlam</vt:lpstr>
      <vt:lpstr>Soğuk Savaş Sürecinde Dekolonizasyon</vt:lpstr>
      <vt:lpstr>IMF ve DB’nin Üçlü Misyonu</vt:lpstr>
      <vt:lpstr>İKTİSADİ MİSYON -IMF</vt:lpstr>
      <vt:lpstr>İKTİSADİ MİSYON-DB</vt:lpstr>
      <vt:lpstr>IMF ve Ekonomik Misyon</vt:lpstr>
      <vt:lpstr>SOSYAL MİSYON – IMF</vt:lpstr>
      <vt:lpstr>POLİTİK MİSYON</vt:lpstr>
      <vt:lpstr>IMF: Oy Gücü Dağılımı ve Veto</vt:lpstr>
      <vt:lpstr>DB Oy Gücü Dağılımı</vt:lpstr>
      <vt:lpstr>IMF ve Neoliberalizm</vt:lpstr>
      <vt:lpstr>Türkiye ve IMF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Birleşmiş Milletler</dc:title>
  <dc:creator>ismail - [2010]</dc:creator>
  <cp:lastModifiedBy>Cenk Saraçoğlu</cp:lastModifiedBy>
  <cp:revision>53</cp:revision>
  <dcterms:created xsi:type="dcterms:W3CDTF">2015-03-22T14:54:58Z</dcterms:created>
  <dcterms:modified xsi:type="dcterms:W3CDTF">2018-01-10T17:49:41Z</dcterms:modified>
</cp:coreProperties>
</file>