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7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327" r:id="rId20"/>
    <p:sldId id="284" r:id="rId21"/>
    <p:sldId id="286" r:id="rId22"/>
    <p:sldId id="283" r:id="rId23"/>
    <p:sldId id="281" r:id="rId24"/>
    <p:sldId id="287" r:id="rId25"/>
    <p:sldId id="302" r:id="rId26"/>
    <p:sldId id="322" r:id="rId27"/>
    <p:sldId id="291" r:id="rId28"/>
    <p:sldId id="293" r:id="rId29"/>
    <p:sldId id="294" r:id="rId30"/>
    <p:sldId id="299" r:id="rId31"/>
    <p:sldId id="300" r:id="rId32"/>
    <p:sldId id="328" r:id="rId33"/>
    <p:sldId id="305" r:id="rId34"/>
    <p:sldId id="304" r:id="rId35"/>
    <p:sldId id="306" r:id="rId36"/>
    <p:sldId id="316" r:id="rId37"/>
    <p:sldId id="315" r:id="rId38"/>
    <p:sldId id="309" r:id="rId39"/>
    <p:sldId id="310" r:id="rId40"/>
    <p:sldId id="319" r:id="rId41"/>
    <p:sldId id="324" r:id="rId42"/>
    <p:sldId id="325" r:id="rId43"/>
    <p:sldId id="330" r:id="rId44"/>
    <p:sldId id="332" r:id="rId45"/>
    <p:sldId id="329" r:id="rId46"/>
    <p:sldId id="335" r:id="rId47"/>
    <p:sldId id="333" r:id="rId48"/>
    <p:sldId id="334" r:id="rId49"/>
    <p:sldId id="296" r:id="rId50"/>
    <p:sldId id="336" r:id="rId51"/>
    <p:sldId id="337" r:id="rId52"/>
    <p:sldId id="338" r:id="rId53"/>
    <p:sldId id="340" r:id="rId54"/>
    <p:sldId id="339" r:id="rId55"/>
    <p:sldId id="341" r:id="rId56"/>
    <p:sldId id="342" r:id="rId57"/>
    <p:sldId id="347" r:id="rId58"/>
    <p:sldId id="346" r:id="rId59"/>
    <p:sldId id="343" r:id="rId6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593BA-82EC-43EA-9E12-878F8F573B44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D06C4-A3EB-4F53-99F1-59B00E82D1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08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706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198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242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3789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88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371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553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172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636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675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DF74-9A03-497A-A893-133A7B2406EE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42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8945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400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312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82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2975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936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579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830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98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0934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39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7136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4061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5201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DF74-9A03-497A-A893-133A7B2406EE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0088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7097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56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2956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29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5947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8578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14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0249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9765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8415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1465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DF74-9A03-497A-A893-133A7B2406EE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754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7877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6030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2441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87159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6922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03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018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2869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813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81890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1366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68598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65135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28587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13873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DF74-9A03-497A-A893-133A7B2406EE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8610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B1F5-978A-4C79-8D41-4DE75FAC8F20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15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948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809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25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D06C4-A3EB-4F53-99F1-59B00E82D17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87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18D0-FEFA-44A4-8831-780180171D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Belgesi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Belgesi2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Elaidic-acid-2D-skeletal.png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hyperlink" Target="http://en.wikipedia.org/wiki/Image:Oleic-acid-skeletal.svg" TargetMode="Externa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Oleic-acid-3D-vdW.png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hyperlink" Target="http://en.wikipedia.org/wiki/Image:Elaidic-acid-3D-vdW.png" TargetMode="External"/><Relationship Id="rId4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LİPİTLER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32" name="AutoShape 8" descr="data:image/jpg;base64,/9j/4AAQSkZJRgABAQAAAQABAAD/2wCEAAkGBhAQEA8PDxAPDQ0NDQwNDw8NDQ4NDQ0NFBAVFBQQEhIXHCYeFxkjGRISHy8gIycpLCwsFR4xNTAqNSYrLCkBCQoKDgwOFw8PGikcHRwpKSksKSkpKSwpLCkpKSkpKSkpKSkpKSkuKSwpKSwpLCksLCksLCwpKSksKSwsLCkpLP/AABEIANcA6gMBIgACEQEDEQH/xAAbAAADAQEBAQEAAAAAAAAAAAAAAQMCBAUHBv/EADMQAAIBAgUCBAQGAgMBAAAAAAABAgMRBCExQVESYRNxgZEFIrHwMlJiocHRQuEVcpIU/8QAGgEBAAMBAQEAAAAAAAAAAAAAAAECAwQFBv/EACwRAQACAgEDAgQFBQAAAAAAAAABAgMRIQQSMUFREyIyYQVxgdHwFCMzQlL/2gAMAwEAAhEDEQA/APr4ABAAAAABgAAAAAAAAAAAAAAAAAAAAAAwABAMAEDAAEAxAIBiABDADQBYLAAILAAwAAAENoV1yhuAWAxOsl3zsT/+rtmY3z46zra0VmXRYy5Jas5JVJPV+wun7bOe3Wf8x+q8Y/d1eNHk2uzv5HGkO/p5EV6ud/NBOOPSXWBGFZrV3+pSNVPsdVc1LeJUmsw0AfuBqqAAAAAABAAwMgaCwGQsasAGQNAAAAAAAAGZVUt1fbzOapWlZ52tZvuQ+JZT80mKnjMumSvy9zxs3Wf3ZpM9uv5y6a4/l26pyzebakldcGZN23yat3QoWaun1Ldb2CXK9nsR3TMeTUQOlasaMXGVjhLQCH1F9wjZgIGNgaByBisRoa62UjXe+f1IhcvXJaniUaiXTHERfZ9yn3c4m0JNrRtHRXq5/wBo3+Sk43aBzrFSX4kmuUdEKilmvbc6seamTiPKs0mPIHYYG2lCsFhgQEFhhYkKwWGAGQACAAhOSW5KeKSImdHlyfFlnD/q/qcCkdfxCr1dPZHFc+Y6yY/qLvQxfRC0K7TyysdMMWnk9eUcFzSkYVy2p4TNYeknfTMH5HDGrY6I4jk6K54n6uGc0WC5lzM+Ijb4sK6VuF7EfFQOqiZyR7p0t1h1EPFF4hT40Qdq85W3/Yz19/2JeIxdb5Kzl2ntXVx/epz9Xd+4uofE9oO10L7zF1pb28siAD4kx4T2+7ojimv8m/PMtSxyeUsr7nEgNsfVZKT5UmkS9he67AefgK1pKO0tuH2PRPaw5Yy07oc1q6nRDCwGypAMAOepiEjmnjWcTqNjRy3y+zSKKzrNmLisM5b3tLSIhivoc501/wAJyXPD6n/NP6Oqn0w0CEFzLazVzSZO40R5NOmE7ruguSpys/PUozeJ3G1J8n1BcQF9IaC4gLRoMAASGMyaJAAAAAgGiVThJpxf6l7HsvU8NzzXCaPSpY1PU9X8PtGrb92GWPEuoDMaieho9NgAAAPzdORZMlFFII8/W2+2wBGowKzj2bTrfhZyHfVpfKzgZ4vW0muWN+sOnFO4K4wA5NtZDGmJDCDTLwd15HOUpSz8zSluVZhUBiNoVMYhFhoAQAMaMo0WQBiuADsZnPgzOewolLW9ITEFLQOto2zFj0Ojj5d/dlk8wrSxLR20cbyecolqaPTreWEw9eFRMOo4acmW62dESpp5EodLs/fYpEtGat0yV19Cc6Tj3i9H/ZzWpqeFolSDNXJxY2y0QmSxMvll95Hm9Xqj0Jvbk8zFYWUX1U/mW8N/Q8j8QwWvq9fR0YrRHClxshRxClzfdPJoumeNLoIBgwBGkZQyR0Qd0O5KlLbkqdFZ3DOYAABfYYBcCdhoaYgsNh3J1Kmy1FUqbLNkkUtf0hMVURSKIxRdR0Kx9yTcQUS1One74H4Z7PR03iiff93PeeU4wLwgFOB0QpnoVqxZhSKOkbhE3bsaaV282tSzutHqicatsnmnquDqkiFSluvYnQxKlleOnG6J3Nxm1p68GpQUs45PdcmVq68LQiOS9xW9HwbsYzytDgxfw+Mn1J9E1pJfyjjp4pxl0VF0y0T/AMZd78ntqHsQxWEjONpLqXD28mefn6WL8x5b1yacyZo4p050c/mq0lzdzh/Z0UMRGavF9Se+/k+Dxr0tSdWdETuFQFc0QBfQundXOexWk9jSk64RZQLhYLGqgGAIkCJ1qlslqFatbJanM2Z3v6QtEGmbizARZjvSy8GWicsZFoVduS8W3wrMcPRwzsvNl+lMhTVkkViz6vDTtpWHDadztSFMqomIBWxMYa5y41N4UVvZcLuY8Rcr3ODEYtyyyS4OWzJQ9KUTDiWaMOIHm1FZv6DUt08ytWGZzuLWhCXRdS7S+orWIxlfNalo1L5P3M7U1zC0WOwWG00Bn9pS56lI8rE/DWpOpSfh1N/yy7NbHuuJKpSObLgi8amGlL9rxcNjrvoqLwquyf4Zd0zsTFi8BGas1fh3s15HB406GVTqqUlpJZzgv1co8bN0s05q6ovEvRHFk6dVSSlGSlF6NaFEcnqsuuQFReqKJHRHPLPwyTq1raahXrWyWbOSUyl764haIabM9RNyJyq21y75WOfbTS3WZda3ZHDUx13aCdR9vw38xUvh9So+qtN5aU4XUF67s6KdNkyfkra0Q6Xi87RTk+34V6nTQou/VJ3b/YdHDRjorHRBcanp4ekrSdzzLG2Ta9LENZXud1CvF5s8+OH3k7Ljc3Kpxkv3PXxxaXLLsrY/aKsudzj6/P11MOQ0rm6jUXfLbko49zMWFwh6zQmjbQmgOOtDMhKJ21YnPOIHFKNnkOFS+uT4LTgQqQAtGpbJ6FPocca1smWjUa8ik12tEugTQQaemvA0Z60lCpTOepRv/Wx3tEpwMrUWidPBqYGVKTnRdm85U3nCfoWwmOU8rOE1rB6+nY9KdNM4cV8PUs18slo1qjzM/SRbmropk93RCWf3kUxD+V7HmQxrpvprZJaVEsvU6cbiIqCblHpkspdSaZ5fbam6y2iImUpz2/nNkMRiYwV5yUF+rV+S1ZyVcZKWVL/3JaLsidD4Xd9U26k/zTd36cGmLpr38pm8QX/JSqZUaba/PU+WPoilP4bOedWTf6V8sT0aWGS2Lxgj0sfSVpywnJPohSwqirJJeSOiKKQot9lyyqjGPd/sd1MUz4Y2uxToN5u0YlFNLKKz5MSqN/1sZ6rHVTFFWc22p1bsy5mLt9ikIWNtqhR5KIyaRCDQAh2A9kTGBInOJzyR1tEKkMyEueUSE4nXKJKpAIcM4ElNx7r6HZOJCcBrYcKieaf+johiFv7nmzptO8Xb+TUa+0sn9SqdvVTBnnxqtZplo47kiap2tOBO32xrGw3Dxab0mvUpNNrRMOerhlLLbjtwefU+FwWkUuOF6HsNx/PEw5U96i9Fcwt08W9FoyTDzIYRI6I0jodeitLzfsYlj1/jFR+peuDX2JvsQoPyN/LHuznliWycpm0Y6wpNnRLEN/6M35ZBVODUYN6l0bU676G40+RwgjaJVCQ7iGgBGkCRtRAIo1Y1GJrpA9MBDJCMygbEQOWUTEonTUiRaCUJRIygdUkTcQhxzpnNVonfOBGVMDznePdcGlXT7djqnSOWrh0xpOw2YdibpNaMw5yI0bVyBnO60uB9cvIaNrpoJVUiKg2UhhwbPxG9DcKPJSFOxWxKChBIpEykaSA0maQoo2kAWNqIJFIxAUYm1EaibSAUYjsbih2A7AACQDEhgJkqkCwrEDlZho6JwJNARlAlKB1WMSQS4pQJuB2SiTcAhxypk3ROyUTDQHG8OLwLHW0JoDn8MaiW6Q6QJGkjaiaUQMJG1E0om4xAxGJWMRxiUUQMqJSMRqJtRCSUTaQ0h2ASQGgA6BgBKAhgAAAAQE0QlCwwAmzLQAEsSROSAAhOSJtAAGWhOIAArBYYACiasIANKJSMQADaRtIYAaSNJAAS3YAAAAAA/9k="/>
          <p:cNvSpPr>
            <a:spLocks noChangeAspect="1" noChangeArrowheads="1"/>
          </p:cNvSpPr>
          <p:nvPr/>
        </p:nvSpPr>
        <p:spPr bwMode="auto">
          <a:xfrm>
            <a:off x="63500" y="-817563"/>
            <a:ext cx="183832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4" name="AutoShape 10" descr="data:image/jpg;base64,/9j/4AAQSkZJRgABAQAAAQABAAD/2wCEAAkGBhAQEA8PDxAPDQ0NDQwNDw8NDQ4NDQ0NFBAVFBQQEhIXHCYeFxkjGRISHy8gIycpLCwsFR4xNTAqNSYrLCkBCQoKDgwOFw8PGikcHRwpKSksKSkpKSwpLCkpKSkpKSkpKSkpKSkuKSwpKSwpLCksLCksLCwpKSksKSwsLCkpLP/AABEIANcA6gMBIgACEQEDEQH/xAAbAAADAQEBAQEAAAAAAAAAAAAAAQMCBAUHBv/EADMQAAIBAgUCBAQGAgMBAAAAAAABAgMRBCExQVESYRNxgZEFIrHwMlJiocHRQuEVcpIU/8QAGgEBAAMBAQEAAAAAAAAAAAAAAAECAwQFBv/EACwRAQACAgEDAgQFBQAAAAAAAAABAgMRIQQSMUFREyIyYQVxgdHwFCMzQlL/2gAMAwEAAhEDEQA/APr4ABAAAAABgAAAAAAAAAAAAAAAAAAAAAAwABAMAEDAAEAxAIBiABDADQBYLAAILAAwAAAENoV1yhuAWAxOsl3zsT/+rtmY3z46zra0VmXRYy5Jas5JVJPV+wun7bOe3Wf8x+q8Y/d1eNHk2uzv5HGkO/p5EV6ud/NBOOPSXWBGFZrV3+pSNVPsdVc1LeJUmsw0AfuBqqAAAAAABAAwMgaCwGQsasAGQNAAAAAAAAGZVUt1fbzOapWlZ52tZvuQ+JZT80mKnjMumSvy9zxs3Wf3ZpM9uv5y6a4/l26pyzebakldcGZN23yat3QoWaun1Ldb2CXK9nsR3TMeTUQOlasaMXGVjhLQCH1F9wjZgIGNgaByBisRoa62UjXe+f1IhcvXJaniUaiXTHERfZ9yn3c4m0JNrRtHRXq5/wBo3+Sk43aBzrFSX4kmuUdEKilmvbc6seamTiPKs0mPIHYYG2lCsFhgQEFhhYkKwWGAGQACAAhOSW5KeKSImdHlyfFlnD/q/qcCkdfxCr1dPZHFc+Y6yY/qLvQxfRC0K7TyysdMMWnk9eUcFzSkYVy2p4TNYeknfTMH5HDGrY6I4jk6K54n6uGc0WC5lzM+Ijb4sK6VuF7EfFQOqiZyR7p0t1h1EPFF4hT40Qdq85W3/Yz19/2JeIxdb5Kzl2ntXVx/epz9Xd+4uofE9oO10L7zF1pb28siAD4kx4T2+7ojimv8m/PMtSxyeUsr7nEgNsfVZKT5UmkS9he67AefgK1pKO0tuH2PRPaw5Yy07oc1q6nRDCwGypAMAOepiEjmnjWcTqNjRy3y+zSKKzrNmLisM5b3tLSIhivoc501/wAJyXPD6n/NP6Oqn0w0CEFzLazVzSZO40R5NOmE7ruguSpys/PUozeJ3G1J8n1BcQF9IaC4gLRoMAASGMyaJAAAAAgGiVThJpxf6l7HsvU8NzzXCaPSpY1PU9X8PtGrb92GWPEuoDMaieho9NgAAAPzdORZMlFFII8/W2+2wBGowKzj2bTrfhZyHfVpfKzgZ4vW0muWN+sOnFO4K4wA5NtZDGmJDCDTLwd15HOUpSz8zSluVZhUBiNoVMYhFhoAQAMaMo0WQBiuADsZnPgzOewolLW9ITEFLQOto2zFj0Ojj5d/dlk8wrSxLR20cbyecolqaPTreWEw9eFRMOo4acmW62dESpp5EodLs/fYpEtGat0yV19Cc6Tj3i9H/ZzWpqeFolSDNXJxY2y0QmSxMvll95Hm9Xqj0Jvbk8zFYWUX1U/mW8N/Q8j8QwWvq9fR0YrRHClxshRxClzfdPJoumeNLoIBgwBGkZQyR0Qd0O5KlLbkqdFZ3DOYAABfYYBcCdhoaYgsNh3J1Kmy1FUqbLNkkUtf0hMVURSKIxRdR0Kx9yTcQUS1One74H4Z7PR03iiff93PeeU4wLwgFOB0QpnoVqxZhSKOkbhE3bsaaV282tSzutHqicatsnmnquDqkiFSluvYnQxKlleOnG6J3Nxm1p68GpQUs45PdcmVq68LQiOS9xW9HwbsYzytDgxfw+Mn1J9E1pJfyjjp4pxl0VF0y0T/AMZd78ntqHsQxWEjONpLqXD28mefn6WL8x5b1yacyZo4p050c/mq0lzdzh/Z0UMRGavF9Se+/k+Dxr0tSdWdETuFQFc0QBfQundXOexWk9jSk64RZQLhYLGqgGAIkCJ1qlslqFatbJanM2Z3v6QtEGmbizARZjvSy8GWicsZFoVduS8W3wrMcPRwzsvNl+lMhTVkkViz6vDTtpWHDadztSFMqomIBWxMYa5y41N4UVvZcLuY8Rcr3ODEYtyyyS4OWzJQ9KUTDiWaMOIHm1FZv6DUt08ytWGZzuLWhCXRdS7S+orWIxlfNalo1L5P3M7U1zC0WOwWG00Bn9pS56lI8rE/DWpOpSfh1N/yy7NbHuuJKpSObLgi8amGlL9rxcNjrvoqLwquyf4Zd0zsTFi8BGas1fh3s15HB406GVTqqUlpJZzgv1co8bN0s05q6ovEvRHFk6dVSSlGSlF6NaFEcnqsuuQFReqKJHRHPLPwyTq1raahXrWyWbOSUyl764haIabM9RNyJyq21y75WOfbTS3WZda3ZHDUx13aCdR9vw38xUvh9So+qtN5aU4XUF67s6KdNkyfkra0Q6Xi87RTk+34V6nTQou/VJ3b/YdHDRjorHRBcanp4ekrSdzzLG2Ta9LENZXud1CvF5s8+OH3k7Ljc3Kpxkv3PXxxaXLLsrY/aKsudzj6/P11MOQ0rm6jUXfLbko49zMWFwh6zQmjbQmgOOtDMhKJ21YnPOIHFKNnkOFS+uT4LTgQqQAtGpbJ6FPocca1smWjUa8ik12tEugTQQaemvA0Z60lCpTOepRv/Wx3tEpwMrUWidPBqYGVKTnRdm85U3nCfoWwmOU8rOE1rB6+nY9KdNM4cV8PUs18slo1qjzM/SRbmropk93RCWf3kUxD+V7HmQxrpvprZJaVEsvU6cbiIqCblHpkspdSaZ5fbam6y2iImUpz2/nNkMRiYwV5yUF+rV+S1ZyVcZKWVL/3JaLsidD4Xd9U26k/zTd36cGmLpr38pm8QX/JSqZUaba/PU+WPoilP4bOedWTf6V8sT0aWGS2Lxgj0sfSVpywnJPohSwqirJJeSOiKKQot9lyyqjGPd/sd1MUz4Y2uxToN5u0YlFNLKKz5MSqN/1sZ6rHVTFFWc22p1bsy5mLt9ikIWNtqhR5KIyaRCDQAh2A9kTGBInOJzyR1tEKkMyEueUSE4nXKJKpAIcM4ElNx7r6HZOJCcBrYcKieaf+johiFv7nmzptO8Xb+TUa+0sn9SqdvVTBnnxqtZplo47kiap2tOBO32xrGw3Dxab0mvUpNNrRMOerhlLLbjtwefU+FwWkUuOF6HsNx/PEw5U96i9Fcwt08W9FoyTDzIYRI6I0jodeitLzfsYlj1/jFR+peuDX2JvsQoPyN/LHuznliWycpm0Y6wpNnRLEN/6M35ZBVODUYN6l0bU676G40+RwgjaJVCQ7iGgBGkCRtRAIo1Y1GJrpA9MBDJCMygbEQOWUTEonTUiRaCUJRIygdUkTcQhxzpnNVonfOBGVMDznePdcGlXT7djqnSOWrh0xpOw2YdibpNaMw5yI0bVyBnO60uB9cvIaNrpoJVUiKg2UhhwbPxG9DcKPJSFOxWxKChBIpEykaSA0maQoo2kAWNqIJFIxAUYm1EaibSAUYjsbih2A7AACQDEhgJkqkCwrEDlZho6JwJNARlAlKB1WMSQS4pQJuB2SiTcAhxypk3ROyUTDQHG8OLwLHW0JoDn8MaiW6Q6QJGkjaiaUQMJG1E0om4xAxGJWMRxiUUQMqJSMRqJtRCSUTaQ0h2ASQGgA6BgBKAhgAAAAQE0QlCwwAmzLQAEsSROSAAhOSJtAAGWhOIAArBYYACiasIANKJSMQADaRtIYAaSNJAAS3YAAAAAA/9k="/>
          <p:cNvSpPr>
            <a:spLocks noChangeAspect="1" noChangeArrowheads="1"/>
          </p:cNvSpPr>
          <p:nvPr/>
        </p:nvSpPr>
        <p:spPr bwMode="auto">
          <a:xfrm>
            <a:off x="63500" y="-817563"/>
            <a:ext cx="183832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Yağ asitleri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sz="3100" dirty="0" smtClean="0">
                <a:latin typeface="Comic Sans MS" pitchFamily="66" charset="0"/>
              </a:rPr>
              <a:t>Çeşitli özelliklerine göre sınıflandırılır</a:t>
            </a:r>
            <a:endParaRPr lang="tr-TR" sz="31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5-Nokta Yıldız"/>
          <p:cNvSpPr/>
          <p:nvPr/>
        </p:nvSpPr>
        <p:spPr>
          <a:xfrm>
            <a:off x="7812360" y="908720"/>
            <a:ext cx="576064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2123728" y="1412776"/>
            <a:ext cx="360040" cy="158417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4283968" y="1412776"/>
            <a:ext cx="360040" cy="158417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6588224" y="1412776"/>
            <a:ext cx="360040" cy="158417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971600" y="3068960"/>
            <a:ext cx="216024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C sayısına göre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635896" y="3068960"/>
            <a:ext cx="1944216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C atomları arasındaki çift bağlara göre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3068960"/>
            <a:ext cx="2016224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İnsan vücudunda sentezlenme durumuna göre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1043608" y="4437112"/>
            <a:ext cx="2088232" cy="1152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1.Kısa zincirli</a:t>
            </a:r>
          </a:p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2.Orta zincirli</a:t>
            </a:r>
          </a:p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3.Uzun zincirli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419872" y="4365104"/>
            <a:ext cx="2448272" cy="20162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Doymuş</a:t>
            </a: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Doymamış </a:t>
            </a:r>
          </a:p>
          <a:p>
            <a:pPr marL="342900" indent="-342900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  - Tekli doymamış</a:t>
            </a:r>
          </a:p>
          <a:p>
            <a:pPr marL="342900" indent="-342900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  - Çoklu doymamış</a:t>
            </a:r>
          </a:p>
          <a:p>
            <a:pPr marL="342900" indent="-342900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    n-6 , n-3 veya</a:t>
            </a:r>
          </a:p>
          <a:p>
            <a:pPr marL="342900" indent="-342900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    w-6 , w-3</a:t>
            </a:r>
          </a:p>
          <a:p>
            <a:pPr marL="342900" indent="-342900"/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</a:p>
          <a:p>
            <a:pPr marL="342900" indent="-342900"/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6228184" y="4437112"/>
            <a:ext cx="2232248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Elzem </a:t>
            </a: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Elzem olmayan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47248" cy="796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b="1" dirty="0" smtClean="0">
                <a:solidFill>
                  <a:srgbClr val="FF33CC"/>
                </a:solidFill>
                <a:latin typeface="Comic Sans MS" pitchFamily="66" charset="0"/>
              </a:rPr>
              <a:t>C sayısına göre yağ asitlerinin sınıflandırılması</a:t>
            </a:r>
            <a:r>
              <a:rPr lang="tr-TR" sz="4000" dirty="0" smtClean="0">
                <a:solidFill>
                  <a:srgbClr val="800080"/>
                </a:solidFill>
              </a:rPr>
              <a:t/>
            </a:r>
            <a:br>
              <a:rPr lang="tr-TR" sz="4000" dirty="0" smtClean="0">
                <a:solidFill>
                  <a:srgbClr val="800080"/>
                </a:solidFill>
              </a:rPr>
            </a:br>
            <a:endParaRPr lang="tr-TR" sz="4000" dirty="0" smtClean="0">
              <a:solidFill>
                <a:srgbClr val="80008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hangingPunct="1">
              <a:buAutoNum type="arabicPeriod"/>
            </a:pPr>
            <a:r>
              <a:rPr lang="tr-TR" dirty="0" smtClean="0">
                <a:latin typeface="Comic Sans MS" pitchFamily="66" charset="0"/>
              </a:rPr>
              <a:t>&lt;6 C olanlar </a:t>
            </a:r>
            <a:r>
              <a:rPr lang="tr-TR" i="1" u="sng" dirty="0" smtClean="0">
                <a:latin typeface="Comic Sans MS" pitchFamily="66" charset="0"/>
              </a:rPr>
              <a:t>Kısa Zincirli Yağ Asitleri</a:t>
            </a:r>
          </a:p>
          <a:p>
            <a:pPr marL="514350" indent="-514350" eaLnBrk="1" hangingPunct="1">
              <a:buNone/>
            </a:pPr>
            <a:r>
              <a:rPr lang="tr-TR" dirty="0" smtClean="0">
                <a:latin typeface="Comic Sans MS" pitchFamily="66" charset="0"/>
              </a:rPr>
              <a:t>    (2,4 C)</a:t>
            </a:r>
          </a:p>
          <a:p>
            <a:pPr marL="514350" indent="-514350" eaLnBrk="1" hangingPunct="1">
              <a:buNone/>
            </a:pPr>
            <a:endParaRPr lang="tr-TR" dirty="0" smtClean="0">
              <a:latin typeface="Comic Sans MS" pitchFamily="66" charset="0"/>
            </a:endParaRPr>
          </a:p>
          <a:p>
            <a:pPr marL="514350" indent="-514350" eaLnBrk="1" hangingPunct="1">
              <a:buAutoNum type="arabicPeriod" startAt="2"/>
            </a:pPr>
            <a:r>
              <a:rPr lang="tr-TR" dirty="0" smtClean="0">
                <a:latin typeface="Comic Sans MS" pitchFamily="66" charset="0"/>
              </a:rPr>
              <a:t>6-10 C olanlar </a:t>
            </a:r>
            <a:r>
              <a:rPr lang="tr-TR" i="1" u="sng" dirty="0" smtClean="0">
                <a:latin typeface="Comic Sans MS" pitchFamily="66" charset="0"/>
              </a:rPr>
              <a:t>Orta Zincirli Yağ Asitleri</a:t>
            </a:r>
          </a:p>
          <a:p>
            <a:pPr marL="514350" indent="-514350" eaLnBrk="1" hangingPunct="1">
              <a:buNone/>
            </a:pPr>
            <a:r>
              <a:rPr lang="tr-TR" dirty="0" smtClean="0">
                <a:latin typeface="Comic Sans MS" pitchFamily="66" charset="0"/>
              </a:rPr>
              <a:t>   (6, 8, 10 C)</a:t>
            </a:r>
          </a:p>
          <a:p>
            <a:pPr marL="514350" indent="-514350" eaLnBrk="1" hangingPunct="1">
              <a:buNone/>
            </a:pPr>
            <a:endParaRPr lang="tr-TR" dirty="0" smtClean="0">
              <a:latin typeface="Comic Sans MS" pitchFamily="66" charset="0"/>
            </a:endParaRPr>
          </a:p>
          <a:p>
            <a:pPr marL="514350" indent="-514350" eaLnBrk="1" hangingPunct="1">
              <a:buAutoNum type="arabicPeriod" startAt="3"/>
            </a:pPr>
            <a:r>
              <a:rPr lang="tr-TR" dirty="0" smtClean="0">
                <a:latin typeface="Comic Sans MS" pitchFamily="66" charset="0"/>
              </a:rPr>
              <a:t>&gt;10 C olanlar </a:t>
            </a:r>
            <a:r>
              <a:rPr lang="tr-TR" i="1" u="sng" dirty="0" smtClean="0">
                <a:latin typeface="Comic Sans MS" pitchFamily="66" charset="0"/>
              </a:rPr>
              <a:t>Uzun Zincirli Yağ Asitleri</a:t>
            </a:r>
          </a:p>
          <a:p>
            <a:pPr marL="514350" indent="-514350" eaLnBrk="1" hangingPunct="1">
              <a:buNone/>
            </a:pPr>
            <a:r>
              <a:rPr lang="tr-TR" dirty="0" smtClean="0">
                <a:latin typeface="Comic Sans MS" pitchFamily="66" charset="0"/>
              </a:rPr>
              <a:t>    (12 C ve üstü)</a:t>
            </a:r>
          </a:p>
          <a:p>
            <a:pPr marL="514350" indent="-514350" eaLnBrk="1" hangingPunct="1">
              <a:buAutoNum type="arabicPeriod" startAt="3"/>
            </a:pP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33CC"/>
                </a:solidFill>
              </a:rPr>
              <a:t>Yağ asitlerinin gösterilmesi</a:t>
            </a:r>
            <a:endParaRPr lang="tr-TR" b="1" dirty="0">
              <a:solidFill>
                <a:srgbClr val="FF33CC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               </a:t>
            </a:r>
          </a:p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     </a:t>
            </a:r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C sayısı            Çift Bağ Sayısı</a:t>
            </a:r>
          </a:p>
          <a:p>
            <a:pPr>
              <a:buNone/>
            </a:pPr>
            <a:endParaRPr lang="tr-TR" b="1" dirty="0" smtClean="0">
              <a:solidFill>
                <a:srgbClr val="FF33CC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                </a:t>
            </a:r>
            <a:r>
              <a:rPr lang="tr-TR" sz="2800" b="1" dirty="0" smtClean="0">
                <a:solidFill>
                  <a:srgbClr val="FF33CC"/>
                </a:solidFill>
                <a:latin typeface="Comic Sans MS" pitchFamily="66" charset="0"/>
              </a:rPr>
              <a:t>10:0</a:t>
            </a:r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 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(10 </a:t>
            </a:r>
            <a:r>
              <a:rPr lang="tr-TR" sz="2400" b="1" dirty="0" err="1" smtClean="0">
                <a:solidFill>
                  <a:schemeClr val="tx2"/>
                </a:solidFill>
                <a:latin typeface="Comic Sans MS" pitchFamily="66" charset="0"/>
              </a:rPr>
              <a:t>C’lu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, çift bağ yok,0) </a:t>
            </a:r>
            <a:endParaRPr lang="tr-TR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                     </a:t>
            </a:r>
            <a:r>
              <a:rPr lang="tr-TR" sz="2800" b="1" dirty="0" smtClean="0">
                <a:solidFill>
                  <a:srgbClr val="FF33CC"/>
                </a:solidFill>
                <a:latin typeface="Comic Sans MS" pitchFamily="66" charset="0"/>
              </a:rPr>
              <a:t>18:1 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(18 </a:t>
            </a:r>
            <a:r>
              <a:rPr lang="tr-TR" sz="2400" b="1" dirty="0" err="1" smtClean="0">
                <a:solidFill>
                  <a:schemeClr val="tx2"/>
                </a:solidFill>
                <a:latin typeface="Comic Sans MS" pitchFamily="66" charset="0"/>
              </a:rPr>
              <a:t>C’lu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, tek çift bağ var) </a:t>
            </a:r>
            <a:endParaRPr lang="tr-TR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                     </a:t>
            </a:r>
            <a:r>
              <a:rPr lang="tr-TR" sz="2800" b="1" dirty="0" smtClean="0">
                <a:solidFill>
                  <a:srgbClr val="FF33CC"/>
                </a:solidFill>
                <a:latin typeface="Comic Sans MS" pitchFamily="66" charset="0"/>
              </a:rPr>
              <a:t>20:4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 (20 </a:t>
            </a:r>
            <a:r>
              <a:rPr lang="tr-TR" sz="2400" b="1" dirty="0" err="1" smtClean="0">
                <a:solidFill>
                  <a:schemeClr val="tx2"/>
                </a:solidFill>
                <a:latin typeface="Comic Sans MS" pitchFamily="66" charset="0"/>
              </a:rPr>
              <a:t>C’lu</a:t>
            </a:r>
            <a:r>
              <a:rPr lang="tr-TR" sz="2400" b="1" dirty="0" smtClean="0">
                <a:solidFill>
                  <a:schemeClr val="tx2"/>
                </a:solidFill>
                <a:latin typeface="Comic Sans MS" pitchFamily="66" charset="0"/>
              </a:rPr>
              <a:t>, 4 çift bağ var)  </a:t>
            </a:r>
            <a:endParaRPr lang="tr-TR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1907704" y="1340768"/>
            <a:ext cx="576064" cy="136815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5652120" y="1268760"/>
            <a:ext cx="576064" cy="136815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6 Düz Ok Bağlayıcısı"/>
          <p:cNvCxnSpPr/>
          <p:nvPr/>
        </p:nvCxnSpPr>
        <p:spPr>
          <a:xfrm>
            <a:off x="2411760" y="3429000"/>
            <a:ext cx="11521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flipH="1">
            <a:off x="4211960" y="3284984"/>
            <a:ext cx="15841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Kısa Zincirli Yağ Asitleri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Asetoasetik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(2:0)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Bütirik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(4:0)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Orta Zincirli Yağ Asitleri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Kaproik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(6:0)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Kaprilik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Asit (8:0)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6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Kaprik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(10:0)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8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Uzun Zincirli Yağ Asitleri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Laurik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(12:0)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10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Miristik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Asit (14:0)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12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Palmitik Asit (16:0)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14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Stearik 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Asit (18:0)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16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  <a:latin typeface="Comic Sans MS" pitchFamily="66" charset="0"/>
              </a:rPr>
              <a:t>Uzun Zincirli Yağ Asitleri</a:t>
            </a:r>
            <a:endParaRPr lang="tr-T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Araşidik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(20:0)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18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Behenik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(22:0)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20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Lignoserik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(24:0)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pPr>
              <a:buNone/>
            </a:pP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Melisik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(30:0)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(CH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tr-TR" b="1" baseline="-25000" dirty="0" smtClean="0">
                <a:solidFill>
                  <a:srgbClr val="002060"/>
                </a:solidFill>
                <a:latin typeface="Comic Sans MS" pitchFamily="66" charset="0"/>
              </a:rPr>
              <a:t>28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-COOH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868958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33CC"/>
                </a:solidFill>
                <a:latin typeface="Comic Sans MS" pitchFamily="66" charset="0"/>
              </a:rPr>
              <a:t>C atomları arasındaki çift bağlara göre</a:t>
            </a: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600" b="1" dirty="0" smtClean="0">
                <a:solidFill>
                  <a:srgbClr val="FF33CC"/>
                </a:solidFill>
                <a:latin typeface="Comic Sans MS" pitchFamily="66" charset="0"/>
              </a:rPr>
              <a:t>1. </a:t>
            </a:r>
            <a:r>
              <a:rPr lang="tr-TR" sz="2600" b="1" dirty="0" smtClean="0">
                <a:latin typeface="Comic Sans MS" pitchFamily="66" charset="0"/>
              </a:rPr>
              <a:t>Doymuş yağ asitleri (</a:t>
            </a:r>
            <a:r>
              <a:rPr lang="tr-TR" sz="2600" b="1" dirty="0" err="1" smtClean="0">
                <a:latin typeface="Comic Sans MS" pitchFamily="66" charset="0"/>
              </a:rPr>
              <a:t>Saturated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Fatty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Acids</a:t>
            </a:r>
            <a:r>
              <a:rPr lang="tr-TR" sz="2600" b="1" dirty="0" smtClean="0">
                <a:latin typeface="Comic Sans MS" pitchFamily="66" charset="0"/>
              </a:rPr>
              <a:t>-SFA). Çift bağ içermez.</a:t>
            </a: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FF33CC"/>
                </a:solidFill>
                <a:latin typeface="Comic Sans MS" pitchFamily="66" charset="0"/>
              </a:rPr>
              <a:t>2. </a:t>
            </a:r>
            <a:r>
              <a:rPr lang="tr-TR" sz="2600" b="1" dirty="0" smtClean="0">
                <a:latin typeface="Comic Sans MS" pitchFamily="66" charset="0"/>
              </a:rPr>
              <a:t>Doymamış yağ asitleri (</a:t>
            </a:r>
            <a:r>
              <a:rPr lang="tr-TR" sz="2600" b="1" dirty="0" err="1" smtClean="0">
                <a:latin typeface="Comic Sans MS" pitchFamily="66" charset="0"/>
              </a:rPr>
              <a:t>Unsaturated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Fatty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Acids</a:t>
            </a:r>
            <a:r>
              <a:rPr lang="tr-TR" sz="2600" b="1" dirty="0" smtClean="0">
                <a:latin typeface="Comic Sans MS" pitchFamily="66" charset="0"/>
              </a:rPr>
              <a:t>). Çift bağ içerir.</a:t>
            </a:r>
          </a:p>
          <a:p>
            <a:pPr>
              <a:buNone/>
            </a:pPr>
            <a:r>
              <a:rPr lang="tr-TR" sz="2600" b="1" dirty="0" smtClean="0">
                <a:latin typeface="Comic Sans MS" pitchFamily="66" charset="0"/>
              </a:rPr>
              <a:t>     </a:t>
            </a:r>
            <a:r>
              <a:rPr lang="tr-TR" sz="2600" b="1" dirty="0" smtClean="0">
                <a:solidFill>
                  <a:srgbClr val="FF33CC"/>
                </a:solidFill>
                <a:latin typeface="Comic Sans MS" pitchFamily="66" charset="0"/>
              </a:rPr>
              <a:t> a. </a:t>
            </a:r>
            <a:r>
              <a:rPr lang="tr-TR" sz="2600" b="1" dirty="0" smtClean="0">
                <a:latin typeface="Comic Sans MS" pitchFamily="66" charset="0"/>
              </a:rPr>
              <a:t>Tekli doymamış (Mono </a:t>
            </a:r>
            <a:r>
              <a:rPr lang="tr-TR" sz="2600" b="1" dirty="0" err="1" smtClean="0">
                <a:latin typeface="Comic Sans MS" pitchFamily="66" charset="0"/>
              </a:rPr>
              <a:t>Unsaturated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Fatty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Acids</a:t>
            </a:r>
            <a:r>
              <a:rPr lang="tr-TR" sz="2600" b="1" dirty="0" smtClean="0">
                <a:latin typeface="Comic Sans MS" pitchFamily="66" charset="0"/>
              </a:rPr>
              <a:t> – MUFA. Tek çift bağ içerir.</a:t>
            </a:r>
          </a:p>
          <a:p>
            <a:pPr>
              <a:buNone/>
            </a:pPr>
            <a:r>
              <a:rPr lang="tr-TR" sz="2600" dirty="0" smtClean="0">
                <a:latin typeface="Comic Sans MS" pitchFamily="66" charset="0"/>
              </a:rPr>
              <a:t>     </a:t>
            </a:r>
            <a:r>
              <a:rPr lang="tr-TR" sz="2600" b="1" dirty="0" smtClean="0">
                <a:latin typeface="Comic Sans MS" pitchFamily="66" charset="0"/>
              </a:rPr>
              <a:t>   </a:t>
            </a:r>
            <a:r>
              <a:rPr lang="tr-TR" sz="2600" b="1" dirty="0" smtClean="0">
                <a:solidFill>
                  <a:srgbClr val="FF33CC"/>
                </a:solidFill>
                <a:latin typeface="Comic Sans MS" pitchFamily="66" charset="0"/>
              </a:rPr>
              <a:t>b. </a:t>
            </a:r>
            <a:r>
              <a:rPr lang="tr-TR" sz="2600" b="1" dirty="0" smtClean="0">
                <a:latin typeface="Comic Sans MS" pitchFamily="66" charset="0"/>
              </a:rPr>
              <a:t>Çoklu doymamış (</a:t>
            </a:r>
            <a:r>
              <a:rPr lang="tr-TR" sz="2600" b="1" dirty="0" err="1" smtClean="0">
                <a:latin typeface="Comic Sans MS" pitchFamily="66" charset="0"/>
              </a:rPr>
              <a:t>Poly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Unsaturated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Fatty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Acids</a:t>
            </a:r>
            <a:r>
              <a:rPr lang="tr-TR" sz="2600" b="1" dirty="0" smtClean="0">
                <a:latin typeface="Comic Sans MS" pitchFamily="66" charset="0"/>
              </a:rPr>
              <a:t> – PUFA. Birden çok çift bağ içerir.</a:t>
            </a:r>
          </a:p>
          <a:p>
            <a:pPr>
              <a:buNone/>
            </a:pPr>
            <a:endParaRPr lang="tr-TR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282154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Doymuş Yağ Asitleri</a:t>
            </a:r>
            <a:b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CH</a:t>
            </a:r>
            <a:r>
              <a:rPr lang="tr-TR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-(CH</a:t>
            </a:r>
            <a:r>
              <a:rPr lang="tr-TR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tr-TR" sz="32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-COOH</a:t>
            </a:r>
            <a:endParaRPr lang="tr-TR" sz="32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4514" name="Picture 2" descr="http://www.optimal-heart-health.com/images/Saturated_F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852936"/>
            <a:ext cx="612068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Doymuş yağ asitleri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447070"/>
              </p:ext>
            </p:extLst>
          </p:nvPr>
        </p:nvGraphicFramePr>
        <p:xfrm>
          <a:off x="457200" y="1268760"/>
          <a:ext cx="8229599" cy="518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d Belgesi" r:id="rId4" imgW="6071400" imgH="2927160" progId="Word.Document.8">
                  <p:embed/>
                </p:oleObj>
              </mc:Choice>
              <mc:Fallback>
                <p:oleObj name="Word Belgesi" r:id="rId4" imgW="6071400" imgH="29271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68760"/>
                        <a:ext cx="8229599" cy="5184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Hayvan ve bitki dokularının eter, benzin, kloroform gibi yağ çözücülerinde eriyen bölümleridir. </a:t>
            </a:r>
          </a:p>
          <a:p>
            <a:pPr>
              <a:buNone/>
            </a:pPr>
            <a:endParaRPr lang="tr-TR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C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, H ve 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O. </a:t>
            </a: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Bazılarında N, S ve P bulunur.</a:t>
            </a:r>
          </a:p>
          <a:p>
            <a:endParaRPr lang="tr-TR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En önemli enerji kaynağıdır.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endParaRPr lang="tr-TR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2736303"/>
          </a:xfrm>
        </p:spPr>
        <p:txBody>
          <a:bodyPr>
            <a:normAutofit/>
          </a:bodyPr>
          <a:lstStyle/>
          <a:p>
            <a:endParaRPr lang="tr-TR" sz="2600" b="1" dirty="0">
              <a:latin typeface="Comic Sans MS" pitchFamily="66" charset="0"/>
            </a:endParaRPr>
          </a:p>
        </p:txBody>
      </p:sp>
      <p:pic>
        <p:nvPicPr>
          <p:cNvPr id="64514" name="Picture 2" descr="http://www.optimal-heart-health.com/images/Saturated_F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6672"/>
            <a:ext cx="6120680" cy="2376264"/>
          </a:xfrm>
          <a:prstGeom prst="rect">
            <a:avLst/>
          </a:prstGeom>
          <a:noFill/>
        </p:spPr>
      </p:pic>
      <p:sp>
        <p:nvSpPr>
          <p:cNvPr id="6" name="5 Aşağı Ok"/>
          <p:cNvSpPr/>
          <p:nvPr/>
        </p:nvSpPr>
        <p:spPr>
          <a:xfrm>
            <a:off x="1979712" y="2852936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6444208" y="2564904"/>
            <a:ext cx="43204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475656" y="4005064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COOH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012160" y="4077072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latin typeface="Comic Sans MS" pitchFamily="66" charset="0"/>
              </a:rPr>
              <a:t>CH</a:t>
            </a:r>
            <a:r>
              <a:rPr lang="tr-TR" sz="2400" b="1" baseline="-25000" dirty="0" smtClean="0">
                <a:latin typeface="Comic Sans MS" pitchFamily="66" charset="0"/>
              </a:rPr>
              <a:t>3</a:t>
            </a:r>
            <a:endParaRPr lang="tr-TR" sz="2400" b="1" baseline="-2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omic Sans MS" pitchFamily="66" charset="0"/>
              </a:rPr>
              <a:t>Doymamış Yağ Asitleri</a:t>
            </a:r>
            <a:endParaRPr lang="tr-TR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2483768" y="1124744"/>
            <a:ext cx="792088" cy="151216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5436096" y="1196752"/>
            <a:ext cx="792088" cy="151216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Çapraz Köşeli Dikdörtgen"/>
          <p:cNvSpPr/>
          <p:nvPr/>
        </p:nvSpPr>
        <p:spPr>
          <a:xfrm>
            <a:off x="1259632" y="2780928"/>
            <a:ext cx="2592288" cy="1368152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Tekli Doymamış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(MUFA)</a:t>
            </a:r>
            <a:endParaRPr lang="tr-T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8 Yuvarlatılmış Çapraz Köşeli Dikdörtgen"/>
          <p:cNvSpPr/>
          <p:nvPr/>
        </p:nvSpPr>
        <p:spPr>
          <a:xfrm>
            <a:off x="4788024" y="2780928"/>
            <a:ext cx="2736304" cy="144016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Çoklu Doymamış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(PUFA)</a:t>
            </a:r>
            <a:endParaRPr lang="tr-T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omic Sans MS" pitchFamily="66" charset="0"/>
              </a:rPr>
              <a:t>İlk çift bağın olduğu C atomuna göre doymamış yağ asitlerinin sınıflandırılması</a:t>
            </a:r>
            <a:endParaRPr lang="tr-TR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1691680" y="1412776"/>
            <a:ext cx="360040" cy="151216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3779912" y="1412776"/>
            <a:ext cx="360040" cy="151216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5940152" y="1412776"/>
            <a:ext cx="360040" cy="151216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755576" y="3212976"/>
            <a:ext cx="1728192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w-3 veya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n-3</a:t>
            </a:r>
            <a:endParaRPr lang="tr-T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131840" y="3212976"/>
            <a:ext cx="1728192" cy="1152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w-6 veya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n-6</a:t>
            </a:r>
            <a:endParaRPr lang="tr-T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5292080" y="3212976"/>
            <a:ext cx="1728192" cy="1152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w-9 veya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n-9</a:t>
            </a:r>
            <a:endParaRPr lang="tr-T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w-3, w-6, w-9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2466" name="Picture 2" descr="http://www.hidden-diabetes-cures.com/images/unsaturated-fatty-aci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280920" cy="4753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93022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Tekli Doymamış Yağ Asitleri</a:t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(MUFA)</a:t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4900" b="1" dirty="0" err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tr-TR" sz="4900" b="1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tr-TR" sz="4900" b="1" dirty="0" err="1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tr-TR" sz="49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(2n-2)</a:t>
            </a:r>
            <a:r>
              <a:rPr lang="tr-TR" sz="4900" b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tr-TR" sz="49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tr-TR" sz="49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tr-TR" b="1" i="1" u="sng" dirty="0" err="1" smtClean="0">
                <a:latin typeface="Comic Sans MS" pitchFamily="66" charset="0"/>
              </a:rPr>
              <a:t>Miristoleik</a:t>
            </a:r>
            <a:r>
              <a:rPr lang="tr-TR" b="1" i="1" u="sng" dirty="0" smtClean="0">
                <a:latin typeface="Comic Sans MS" pitchFamily="66" charset="0"/>
              </a:rPr>
              <a:t> Asit </a:t>
            </a:r>
            <a:r>
              <a:rPr lang="tr-TR" b="1" dirty="0" smtClean="0">
                <a:latin typeface="Comic Sans MS" pitchFamily="66" charset="0"/>
              </a:rPr>
              <a:t>(14:1) 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tr-TR" b="1" i="1" u="sng" dirty="0" err="1" smtClean="0">
                <a:latin typeface="Comic Sans MS" pitchFamily="66" charset="0"/>
              </a:rPr>
              <a:t>Palmitoleik</a:t>
            </a:r>
            <a:r>
              <a:rPr lang="tr-TR" b="1" i="1" u="sng" dirty="0" smtClean="0">
                <a:latin typeface="Comic Sans MS" pitchFamily="66" charset="0"/>
              </a:rPr>
              <a:t> </a:t>
            </a:r>
            <a:r>
              <a:rPr lang="tr-TR" b="1" i="1" u="sng" dirty="0" smtClean="0">
                <a:latin typeface="Comic Sans MS" pitchFamily="66" charset="0"/>
              </a:rPr>
              <a:t>Asit </a:t>
            </a:r>
            <a:r>
              <a:rPr lang="tr-TR" b="1" dirty="0" smtClean="0">
                <a:latin typeface="Comic Sans MS" pitchFamily="66" charset="0"/>
              </a:rPr>
              <a:t>(16:1) </a:t>
            </a:r>
          </a:p>
          <a:p>
            <a:r>
              <a:rPr lang="tr-TR" b="1" i="1" u="sng" dirty="0" smtClean="0">
                <a:latin typeface="Comic Sans MS" pitchFamily="66" charset="0"/>
              </a:rPr>
              <a:t>Oleik asit </a:t>
            </a:r>
            <a:r>
              <a:rPr lang="tr-TR" b="1" dirty="0" smtClean="0">
                <a:latin typeface="Comic Sans MS" pitchFamily="66" charset="0"/>
              </a:rPr>
              <a:t>(18:1) 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tr-TR" b="1" i="1" u="sng" dirty="0" err="1" smtClean="0">
                <a:latin typeface="Comic Sans MS" pitchFamily="66" charset="0"/>
              </a:rPr>
              <a:t>Gadoleik</a:t>
            </a:r>
            <a:r>
              <a:rPr lang="tr-TR" b="1" i="1" u="sng" dirty="0" smtClean="0">
                <a:latin typeface="Comic Sans MS" pitchFamily="66" charset="0"/>
              </a:rPr>
              <a:t> </a:t>
            </a:r>
            <a:r>
              <a:rPr lang="tr-TR" b="1" i="1" u="sng" dirty="0" smtClean="0">
                <a:latin typeface="Comic Sans MS" pitchFamily="66" charset="0"/>
              </a:rPr>
              <a:t>Asit </a:t>
            </a:r>
            <a:r>
              <a:rPr lang="tr-TR" b="1" dirty="0" smtClean="0">
                <a:latin typeface="Comic Sans MS" pitchFamily="66" charset="0"/>
              </a:rPr>
              <a:t>(20:1) 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tr-TR" b="1" i="1" u="sng" dirty="0" err="1" smtClean="0">
                <a:latin typeface="Comic Sans MS" pitchFamily="66" charset="0"/>
              </a:rPr>
              <a:t>Nervonik</a:t>
            </a:r>
            <a:r>
              <a:rPr lang="tr-TR" b="1" i="1" u="sng" dirty="0" smtClean="0">
                <a:latin typeface="Comic Sans MS" pitchFamily="66" charset="0"/>
              </a:rPr>
              <a:t> </a:t>
            </a:r>
            <a:r>
              <a:rPr lang="tr-TR" b="1" i="1" u="sng" dirty="0" smtClean="0">
                <a:latin typeface="Comic Sans MS" pitchFamily="66" charset="0"/>
              </a:rPr>
              <a:t>Asit </a:t>
            </a:r>
            <a:r>
              <a:rPr lang="tr-TR" b="1" dirty="0" smtClean="0">
                <a:latin typeface="Comic Sans MS" pitchFamily="66" charset="0"/>
              </a:rPr>
              <a:t>(24:1</a:t>
            </a:r>
            <a:r>
              <a:rPr lang="tr-TR" b="1" dirty="0" smtClean="0">
                <a:latin typeface="Comic Sans MS" pitchFamily="66" charset="0"/>
              </a:rPr>
              <a:t>)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18:1 (n-9)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Oleik Asit</a:t>
            </a:r>
          </a:p>
          <a:p>
            <a:pPr>
              <a:buNone/>
            </a:pP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95234" name="Picture 2" descr="http://t3.gstatic.com/images?q=tbn:ANd9GcQ16QVkv55Rrl7GtH0ZIqotQKDPkRqXQf5QN2nv0cSmsZtKpM4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356992"/>
            <a:ext cx="496855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93022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Çoklu Doymamış Yağ Asitleri</a:t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(PUFA)</a:t>
            </a:r>
            <a:b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tr-TR" sz="49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C zincirinde 1’den fazla çift bağ bulunur.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18:3 (n-3)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</a:rPr>
              <a:t>ὰ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- </a:t>
            </a: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Linolenik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</a:t>
            </a:r>
          </a:p>
          <a:p>
            <a:pPr>
              <a:buNone/>
            </a:pP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www.longevinst.org/images/linolen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653136"/>
            <a:ext cx="4248472" cy="13681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5" name="4 5-Nokta Yıldız"/>
          <p:cNvSpPr/>
          <p:nvPr/>
        </p:nvSpPr>
        <p:spPr>
          <a:xfrm>
            <a:off x="2411760" y="5229200"/>
            <a:ext cx="216024" cy="576064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2771800" y="5301208"/>
            <a:ext cx="360040" cy="43204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5-Nokta Yıldız"/>
          <p:cNvSpPr/>
          <p:nvPr/>
        </p:nvSpPr>
        <p:spPr>
          <a:xfrm>
            <a:off x="3491880" y="5157192"/>
            <a:ext cx="28803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20:5 (n-3)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Eicosapentoenoik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(EPA)</a:t>
            </a:r>
          </a:p>
          <a:p>
            <a:pPr>
              <a:buNone/>
            </a:pP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2290" name="Picture 2" descr="http://chriskresser.com/images/ep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149080"/>
            <a:ext cx="6192688" cy="2216275"/>
          </a:xfrm>
          <a:prstGeom prst="rect">
            <a:avLst/>
          </a:prstGeom>
          <a:noFill/>
        </p:spPr>
      </p:pic>
      <p:sp>
        <p:nvSpPr>
          <p:cNvPr id="5" name="4 5-Nokta Yıldız"/>
          <p:cNvSpPr/>
          <p:nvPr/>
        </p:nvSpPr>
        <p:spPr>
          <a:xfrm>
            <a:off x="6372200" y="260648"/>
            <a:ext cx="1080120" cy="1080120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22:6 (n-3)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Decosahexaenoik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 (DHA)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827584" y="3212976"/>
            <a:ext cx="2016224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u="sng" dirty="0" smtClean="0">
                <a:latin typeface="Comic Sans MS" pitchFamily="66" charset="0"/>
              </a:rPr>
              <a:t>Basit Lipitler</a:t>
            </a:r>
          </a:p>
          <a:p>
            <a:pPr algn="ctr"/>
            <a:endParaRPr lang="tr-TR" b="1" u="sng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tr-TR" dirty="0" smtClean="0">
                <a:latin typeface="Comic Sans MS" pitchFamily="66" charset="0"/>
              </a:rPr>
              <a:t>Yağlar</a:t>
            </a:r>
          </a:p>
          <a:p>
            <a:pPr marL="342900" indent="-342900">
              <a:buAutoNum type="arabicPeriod"/>
            </a:pPr>
            <a:r>
              <a:rPr lang="tr-TR" dirty="0" smtClean="0">
                <a:latin typeface="Comic Sans MS" pitchFamily="66" charset="0"/>
              </a:rPr>
              <a:t>Mumlar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3491880" y="3284984"/>
            <a:ext cx="2088232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u="sng" dirty="0" smtClean="0">
                <a:latin typeface="Comic Sans MS" pitchFamily="66" charset="0"/>
              </a:rPr>
              <a:t>Bileşik Lipitler</a:t>
            </a:r>
          </a:p>
          <a:p>
            <a:pPr algn="ctr"/>
            <a:endParaRPr lang="tr-TR" b="1" u="sng" dirty="0" smtClean="0">
              <a:latin typeface="Comic Sans MS" pitchFamily="66" charset="0"/>
            </a:endParaRPr>
          </a:p>
          <a:p>
            <a:pPr marL="342900" indent="-342900" algn="just"/>
            <a:r>
              <a:rPr lang="tr-TR" dirty="0" smtClean="0">
                <a:latin typeface="Comic Sans MS" pitchFamily="66" charset="0"/>
              </a:rPr>
              <a:t>1. </a:t>
            </a:r>
            <a:r>
              <a:rPr lang="tr-TR" dirty="0" err="1" smtClean="0">
                <a:latin typeface="Comic Sans MS" pitchFamily="66" charset="0"/>
              </a:rPr>
              <a:t>Fosfolipitler</a:t>
            </a:r>
            <a:endParaRPr lang="tr-TR" dirty="0" smtClean="0">
              <a:latin typeface="Comic Sans MS" pitchFamily="66" charset="0"/>
            </a:endParaRPr>
          </a:p>
          <a:p>
            <a:pPr marL="342900" indent="-342900" algn="just"/>
            <a:r>
              <a:rPr lang="tr-TR" dirty="0" smtClean="0">
                <a:latin typeface="Comic Sans MS" pitchFamily="66" charset="0"/>
              </a:rPr>
              <a:t>2.</a:t>
            </a:r>
            <a:r>
              <a:rPr lang="tr-TR" dirty="0" err="1" smtClean="0">
                <a:latin typeface="Comic Sans MS" pitchFamily="66" charset="0"/>
              </a:rPr>
              <a:t>Glikolipitler</a:t>
            </a:r>
            <a:endParaRPr lang="tr-TR" dirty="0" smtClean="0">
              <a:latin typeface="Comic Sans MS" pitchFamily="66" charset="0"/>
            </a:endParaRPr>
          </a:p>
          <a:p>
            <a:pPr marL="342900" indent="-342900" algn="just"/>
            <a:r>
              <a:rPr lang="tr-TR" dirty="0" smtClean="0">
                <a:latin typeface="Comic Sans MS" pitchFamily="66" charset="0"/>
              </a:rPr>
              <a:t>3.</a:t>
            </a:r>
            <a:r>
              <a:rPr lang="tr-TR" dirty="0" err="1" smtClean="0">
                <a:latin typeface="Comic Sans MS" pitchFamily="66" charset="0"/>
              </a:rPr>
              <a:t>Lipoproteinler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6012160" y="3140968"/>
            <a:ext cx="2016224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u="sng" dirty="0" smtClean="0">
                <a:latin typeface="Comic Sans MS" pitchFamily="66" charset="0"/>
              </a:rPr>
              <a:t>Türev Lipitler</a:t>
            </a:r>
          </a:p>
          <a:p>
            <a:pPr algn="ctr"/>
            <a:r>
              <a:rPr lang="tr-TR" b="1" dirty="0" smtClean="0">
                <a:latin typeface="Comic Sans MS" pitchFamily="66" charset="0"/>
              </a:rPr>
              <a:t>(</a:t>
            </a:r>
            <a:r>
              <a:rPr lang="tr-TR" b="1" dirty="0" err="1" smtClean="0">
                <a:latin typeface="Comic Sans MS" pitchFamily="66" charset="0"/>
              </a:rPr>
              <a:t>Steroidler</a:t>
            </a:r>
            <a:r>
              <a:rPr lang="tr-TR" b="1" dirty="0" smtClean="0">
                <a:latin typeface="Comic Sans MS" pitchFamily="66" charset="0"/>
              </a:rPr>
              <a:t>)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1907704" y="1268760"/>
            <a:ext cx="5472608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7030A0"/>
                </a:solidFill>
                <a:latin typeface="Comic Sans MS" pitchFamily="66" charset="0"/>
              </a:rPr>
              <a:t>Lipitler</a:t>
            </a:r>
            <a:endParaRPr lang="tr-TR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10 Aşağı Ok"/>
          <p:cNvSpPr/>
          <p:nvPr/>
        </p:nvSpPr>
        <p:spPr>
          <a:xfrm>
            <a:off x="2051720" y="2492896"/>
            <a:ext cx="576064" cy="57606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Aşağı Ok"/>
          <p:cNvSpPr/>
          <p:nvPr/>
        </p:nvSpPr>
        <p:spPr>
          <a:xfrm>
            <a:off x="4283968" y="249289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şağı Ok"/>
          <p:cNvSpPr/>
          <p:nvPr/>
        </p:nvSpPr>
        <p:spPr>
          <a:xfrm>
            <a:off x="6660232" y="2492896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18:2 (n-6)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Linoleik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</a:t>
            </a:r>
          </a:p>
          <a:p>
            <a:pPr>
              <a:buNone/>
            </a:pPr>
            <a:endParaRPr lang="tr-TR" sz="2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t2.gstatic.com/images?q=tbn:ANd9GcS-ngwRWQLqSQi1MDqAs3ayCZasfeySlIU-lVA6FXPPd0qJ8QJ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2936"/>
            <a:ext cx="5112568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20:4 (n-6)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Araşidonik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 Asit</a:t>
            </a:r>
          </a:p>
          <a:p>
            <a:endParaRPr lang="tr-TR" dirty="0"/>
          </a:p>
        </p:txBody>
      </p:sp>
      <p:pic>
        <p:nvPicPr>
          <p:cNvPr id="89090" name="Picture 2" descr="http://t3.gstatic.com/images?q=tbn:ANd9GcTmnIOk-l_lHLOmZEh2FKpRAXTilacwA4GQN66D1qmdOexbc3gP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11053"/>
            <a:ext cx="4464496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543800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Doymamış yağ asitleri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900113" y="1412776"/>
          <a:ext cx="7391400" cy="459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d Belgesi" r:id="rId4" imgW="6071074" imgH="2412575" progId="Word.Document.8">
                  <p:embed/>
                </p:oleObj>
              </mc:Choice>
              <mc:Fallback>
                <p:oleObj name="Word Belgesi" r:id="rId4" imgW="6071074" imgH="241257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412776"/>
                        <a:ext cx="7391400" cy="459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0.gstatic.com/images?q=tbn:ANd9GcRDzbA5X-OlVB6ecfW1pk-FpwGspN9KPDgXqoVeoEs_an1xQYjW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81128"/>
            <a:ext cx="2160240" cy="1505200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ANd9GcSaZ1xLYM4-q3iZbu8p6x_Cj7MkEeWVWEOOEEQO3dQlr-upMDjz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276872"/>
            <a:ext cx="2381250" cy="2356099"/>
          </a:xfrm>
          <a:prstGeom prst="rect">
            <a:avLst/>
          </a:prstGeom>
          <a:noFill/>
        </p:spPr>
      </p:pic>
      <p:pic>
        <p:nvPicPr>
          <p:cNvPr id="21510" name="Picture 6" descr="http://t3.gstatic.com/images?q=tbn:ANd9GcRoDFyf_dH6vuMVwI9JssynE__rMSZGETzOTmffOhyiqVtE0eK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229200"/>
            <a:ext cx="2847975" cy="1266826"/>
          </a:xfrm>
          <a:prstGeom prst="rect">
            <a:avLst/>
          </a:prstGeom>
          <a:noFill/>
        </p:spPr>
      </p:pic>
      <p:pic>
        <p:nvPicPr>
          <p:cNvPr id="8" name="Picture 2" descr="http://www.natural-health-information-centre.com/image-files/cis-fat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988840"/>
            <a:ext cx="3528392" cy="225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Cis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-Trans Yağ Asitleri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38957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latin typeface="Comic Sans MS" pitchFamily="66" charset="0"/>
              </a:rPr>
              <a:t>Cis</a:t>
            </a: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-Trans Yağ Asitleri</a:t>
            </a:r>
            <a:endParaRPr lang="tr-T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Geviş getiren hayvanların (koyun kuzu inek gibi) işkembelerinde bakteriler tarafından</a:t>
            </a: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  doğal olarak oluşabilir.</a:t>
            </a:r>
          </a:p>
          <a:p>
            <a:r>
              <a:rPr lang="tr-TR" sz="2800" b="1" dirty="0" smtClean="0">
                <a:latin typeface="Comic Sans MS" pitchFamily="66" charset="0"/>
              </a:rPr>
              <a:t>Yağların çok yüksek sıcaklıklarda ısıtılması ile oluşabilir. Yağların kızartılması veya defalarca kullanılması sonucu ortaya çıkabilir.</a:t>
            </a:r>
          </a:p>
          <a:p>
            <a:r>
              <a:rPr lang="tr-TR" sz="2800" b="1" dirty="0" smtClean="0">
                <a:latin typeface="Comic Sans MS" pitchFamily="66" charset="0"/>
              </a:rPr>
              <a:t>Bitkisel sıvı yağların kısmen </a:t>
            </a:r>
            <a:r>
              <a:rPr lang="tr-TR" sz="2800" b="1" dirty="0" err="1" smtClean="0">
                <a:latin typeface="Comic Sans MS" pitchFamily="66" charset="0"/>
              </a:rPr>
              <a:t>hidrojenasyonu</a:t>
            </a:r>
            <a:r>
              <a:rPr lang="tr-TR" sz="2800" b="1" dirty="0" smtClean="0">
                <a:latin typeface="Comic Sans MS" pitchFamily="66" charset="0"/>
              </a:rPr>
              <a:t> ile de oluşabilir.</a:t>
            </a:r>
            <a:endParaRPr lang="tr-TR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FF33CC"/>
                </a:solidFill>
                <a:latin typeface="Comic Sans MS" pitchFamily="66" charset="0"/>
              </a:rPr>
              <a:t>Trans yağ </a:t>
            </a:r>
            <a:r>
              <a:rPr lang="tr-TR" sz="3200" b="1" dirty="0" err="1">
                <a:solidFill>
                  <a:srgbClr val="FF33CC"/>
                </a:solidFill>
                <a:latin typeface="Comic Sans MS" pitchFamily="66" charset="0"/>
              </a:rPr>
              <a:t>asiti</a:t>
            </a:r>
            <a:r>
              <a:rPr lang="tr-TR" sz="3200" b="1" dirty="0">
                <a:solidFill>
                  <a:srgbClr val="FF33CC"/>
                </a:solidFill>
                <a:latin typeface="Comic Sans MS" pitchFamily="66" charset="0"/>
              </a:rPr>
              <a:t> nasıl oluşur?</a:t>
            </a:r>
            <a:endParaRPr lang="en-US" sz="3200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824535"/>
          </a:xfrm>
        </p:spPr>
        <p:txBody>
          <a:bodyPr/>
          <a:lstStyle/>
          <a:p>
            <a:pPr>
              <a:buNone/>
            </a:pPr>
            <a:endParaRPr lang="en-US" sz="1600" dirty="0"/>
          </a:p>
        </p:txBody>
      </p:sp>
      <p:pic>
        <p:nvPicPr>
          <p:cNvPr id="9220" name="Picture 4" descr="300px-Elaidic-acid-2D-skelet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373216"/>
            <a:ext cx="5257800" cy="1008112"/>
          </a:xfrm>
          <a:prstGeom prst="rect">
            <a:avLst/>
          </a:prstGeom>
          <a:noFill/>
        </p:spPr>
      </p:pic>
      <p:pic>
        <p:nvPicPr>
          <p:cNvPr id="9221" name="Picture 5" descr="Oleic acid's skeletal formula">
            <a:hlinkClick r:id="rId5" tooltip="Oleic acid's skeletal formula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1484784"/>
            <a:ext cx="4629150" cy="1173163"/>
          </a:xfrm>
          <a:prstGeom prst="rect">
            <a:avLst/>
          </a:prstGeom>
          <a:noFill/>
        </p:spPr>
      </p:pic>
      <p:sp>
        <p:nvSpPr>
          <p:cNvPr id="9" name="8 Aşağı Ok"/>
          <p:cNvSpPr/>
          <p:nvPr/>
        </p:nvSpPr>
        <p:spPr bwMode="auto">
          <a:xfrm>
            <a:off x="2987824" y="2780928"/>
            <a:ext cx="648072" cy="201622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796136" y="1556792"/>
            <a:ext cx="30241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/>
              <a:t>(9-cis-C18:1)</a:t>
            </a:r>
          </a:p>
          <a:p>
            <a:pPr eaLnBrk="1" hangingPunct="1"/>
            <a:r>
              <a:rPr lang="en-US"/>
              <a:t>mp:  13-14</a:t>
            </a:r>
            <a:r>
              <a:rPr lang="en-US">
                <a:cs typeface="Arial" pitchFamily="34" charset="0"/>
              </a:rPr>
              <a:t>º</a:t>
            </a:r>
            <a:r>
              <a:rPr lang="en-US"/>
              <a:t>C</a:t>
            </a:r>
            <a:endParaRPr lang="tr-TR"/>
          </a:p>
          <a:p>
            <a:pPr eaLnBrk="1" hangingPunct="1"/>
            <a:endParaRPr lang="tr-TR"/>
          </a:p>
          <a:p>
            <a:pPr eaLnBrk="1" hangingPunct="1"/>
            <a:endParaRPr lang="tr-TR"/>
          </a:p>
          <a:p>
            <a:pPr eaLnBrk="1" hangingPunct="1"/>
            <a:endParaRPr lang="tr-TR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(9-trans-C18:1)</a:t>
            </a:r>
          </a:p>
          <a:p>
            <a:pPr eaLnBrk="1" hangingPunct="1"/>
            <a:r>
              <a:rPr lang="en-US"/>
              <a:t>mp:  44-45</a:t>
            </a:r>
            <a:r>
              <a:rPr lang="en-US">
                <a:cs typeface="Arial" pitchFamily="34" charset="0"/>
              </a:rPr>
              <a:t>º</a:t>
            </a:r>
            <a:r>
              <a:rPr lang="en-US"/>
              <a:t>C</a:t>
            </a:r>
            <a:endParaRPr lang="tr-TR"/>
          </a:p>
          <a:p>
            <a:pPr eaLnBrk="1" hangingPunct="1"/>
            <a:r>
              <a:rPr lang="tr-TR"/>
              <a:t>Düz ve daha stabil</a:t>
            </a: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  <a:noFill/>
          <a:ln/>
        </p:spPr>
        <p:txBody>
          <a:bodyPr/>
          <a:lstStyle/>
          <a:p>
            <a:pPr>
              <a:buNone/>
            </a:pPr>
            <a:r>
              <a:rPr lang="tr-TR" dirty="0"/>
              <a:t>Oleik asit</a:t>
            </a:r>
          </a:p>
          <a:p>
            <a:pPr>
              <a:buNone/>
            </a:pPr>
            <a:endParaRPr lang="tr-TR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tr-TR" dirty="0" err="1"/>
              <a:t>Elaidik</a:t>
            </a:r>
            <a:r>
              <a:rPr lang="tr-TR" dirty="0"/>
              <a:t> asit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206" name="Picture 14" descr="300px-Oleic-acid-3D-vd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772816"/>
            <a:ext cx="2857500" cy="1152127"/>
          </a:xfrm>
          <a:prstGeom prst="rect">
            <a:avLst/>
          </a:prstGeom>
          <a:noFill/>
        </p:spPr>
      </p:pic>
      <p:pic>
        <p:nvPicPr>
          <p:cNvPr id="8207" name="Picture 15" descr="300px-Elaidic-acid-3D-vdW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4581128"/>
            <a:ext cx="2857500" cy="809625"/>
          </a:xfrm>
          <a:prstGeom prst="rect">
            <a:avLst/>
          </a:prstGeom>
          <a:noFill/>
        </p:spPr>
      </p:pic>
      <p:sp>
        <p:nvSpPr>
          <p:cNvPr id="6" name="5 Aşağı Ok"/>
          <p:cNvSpPr/>
          <p:nvPr/>
        </p:nvSpPr>
        <p:spPr>
          <a:xfrm>
            <a:off x="2627784" y="2852936"/>
            <a:ext cx="648072" cy="136815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i="1">
                <a:latin typeface="Times New Roman" pitchFamily="18" charset="0"/>
              </a:rPr>
              <a:t>Hangi gıdalar trans asit içerebilir?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sz="2800" b="1" dirty="0">
                <a:latin typeface="Comic Sans MS" pitchFamily="66" charset="0"/>
              </a:rPr>
              <a:t>Sürülebilir yağlar ve m</a:t>
            </a:r>
            <a:r>
              <a:rPr lang="en-US" sz="2800" b="1" dirty="0" err="1">
                <a:latin typeface="Comic Sans MS" pitchFamily="66" charset="0"/>
              </a:rPr>
              <a:t>argarin</a:t>
            </a:r>
            <a:r>
              <a:rPr lang="tr-TR" sz="2800" b="1" dirty="0" err="1">
                <a:latin typeface="Comic Sans MS" pitchFamily="66" charset="0"/>
              </a:rPr>
              <a:t>ler</a:t>
            </a:r>
            <a:endParaRPr lang="en-US" sz="2800" b="1" dirty="0">
              <a:latin typeface="Comic Sans MS" pitchFamily="66" charset="0"/>
            </a:endParaRPr>
          </a:p>
          <a:p>
            <a:r>
              <a:rPr lang="tr-TR" sz="2800" b="1" dirty="0">
                <a:latin typeface="Comic Sans MS" pitchFamily="66" charset="0"/>
              </a:rPr>
              <a:t>Susuz katı yağlar ve kızartma yağları</a:t>
            </a:r>
          </a:p>
          <a:p>
            <a:r>
              <a:rPr lang="tr-TR" sz="2800" b="1" dirty="0">
                <a:latin typeface="Comic Sans MS" pitchFamily="66" charset="0"/>
              </a:rPr>
              <a:t>Süt yağları ve hayvansal gıdalar</a:t>
            </a:r>
          </a:p>
          <a:p>
            <a:endParaRPr lang="tr-TR" sz="2800" b="1" dirty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924800" cy="1080120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</a:rPr>
              <a:t>Ülkemizde kahvaltılık margarinlerde trans yağ asidi içerikleri</a:t>
            </a:r>
            <a:r>
              <a:rPr lang="tr-TR" i="1" dirty="0">
                <a:latin typeface="Times New Roman" pitchFamily="18" charset="0"/>
              </a:rPr>
              <a:t/>
            </a:r>
            <a:br>
              <a:rPr lang="tr-TR" i="1" dirty="0">
                <a:latin typeface="Times New Roman" pitchFamily="18" charset="0"/>
              </a:rPr>
            </a:br>
            <a:endParaRPr lang="en-US" sz="3200" i="1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>1996’da, bir ürün 0, diğerleri %5.5-34.5  </a:t>
            </a:r>
            <a:endParaRPr lang="tr-TR" sz="2800" b="1" dirty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2002’de, </a:t>
            </a:r>
            <a:r>
              <a:rPr lang="tr-TR" sz="2800" b="1" dirty="0">
                <a:latin typeface="Comic Sans MS" pitchFamily="66" charset="0"/>
              </a:rPr>
              <a:t>4 ürün </a:t>
            </a:r>
            <a:r>
              <a:rPr lang="tr-TR" sz="2800" b="1" dirty="0" smtClean="0">
                <a:latin typeface="Comic Sans MS" pitchFamily="66" charset="0"/>
              </a:rPr>
              <a:t>0, diğerleri </a:t>
            </a:r>
            <a:r>
              <a:rPr lang="tr-TR" sz="2800" b="1" dirty="0">
                <a:latin typeface="Comic Sans MS" pitchFamily="66" charset="0"/>
              </a:rPr>
              <a:t>%</a:t>
            </a:r>
            <a:r>
              <a:rPr lang="tr-TR" sz="2800" b="1" dirty="0" smtClean="0">
                <a:latin typeface="Comic Sans MS" pitchFamily="66" charset="0"/>
              </a:rPr>
              <a:t>7.7-37.8</a:t>
            </a:r>
            <a:endParaRPr lang="tr-TR" sz="2800" b="1" dirty="0">
              <a:latin typeface="Comic Sans MS" pitchFamily="66" charset="0"/>
            </a:endParaRPr>
          </a:p>
          <a:p>
            <a:r>
              <a:rPr lang="tr-TR" sz="2800" b="1" dirty="0" smtClean="0">
                <a:latin typeface="Comic Sans MS" pitchFamily="66" charset="0"/>
              </a:rPr>
              <a:t>2007’de, </a:t>
            </a:r>
            <a:r>
              <a:rPr lang="tr-TR" sz="2800" b="1" dirty="0">
                <a:latin typeface="Comic Sans MS" pitchFamily="66" charset="0"/>
              </a:rPr>
              <a:t>kahvaltılık margarinlerin tamamında trans asit içeriği </a:t>
            </a:r>
            <a:r>
              <a:rPr lang="tr-TR" sz="2800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 &lt;%1 (</a:t>
            </a:r>
            <a:r>
              <a:rPr lang="tr-TR" sz="2800" b="1" dirty="0">
                <a:latin typeface="Comic Sans MS" pitchFamily="66" charset="0"/>
              </a:rPr>
              <a:t>MÜMSAD)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Mumlar 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55000" lnSpcReduction="20000"/>
          </a:bodyPr>
          <a:lstStyle/>
          <a:p>
            <a:r>
              <a:rPr lang="tr-TR" sz="8000" b="1" dirty="0" smtClean="0">
                <a:latin typeface="Comic Sans MS" pitchFamily="66" charset="0"/>
              </a:rPr>
              <a:t>Yüksek molekül yağ  asitlerinin, yüksek moleküllü doymuş </a:t>
            </a:r>
            <a:r>
              <a:rPr lang="tr-TR" sz="8000" b="1" dirty="0" err="1" smtClean="0">
                <a:latin typeface="Comic Sans MS" pitchFamily="66" charset="0"/>
              </a:rPr>
              <a:t>monoalkoller</a:t>
            </a:r>
            <a:r>
              <a:rPr lang="tr-TR" sz="8000" b="1" dirty="0" smtClean="0">
                <a:latin typeface="Comic Sans MS" pitchFamily="66" charset="0"/>
              </a:rPr>
              <a:t> ile yaptıkları esterlerdir. </a:t>
            </a:r>
          </a:p>
          <a:p>
            <a:endParaRPr lang="tr-TR" sz="80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8000" b="1" dirty="0" smtClean="0">
              <a:latin typeface="Comic Sans MS" pitchFamily="66" charset="0"/>
            </a:endParaRPr>
          </a:p>
          <a:p>
            <a:r>
              <a:rPr lang="tr-TR" sz="8000" b="1" dirty="0" smtClean="0">
                <a:latin typeface="Comic Sans MS" pitchFamily="66" charset="0"/>
              </a:rPr>
              <a:t>Mumlar endüstride merhem ve kozmetik üretiminde kullanılır.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08912" cy="4536504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tr-TR" sz="3100" b="1" dirty="0" smtClean="0">
                <a:latin typeface="Comic Sans MS" pitchFamily="66" charset="0"/>
              </a:rPr>
              <a:t>  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latin typeface="Comic Sans MS" pitchFamily="66" charset="0"/>
              </a:rPr>
              <a:t/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latin typeface="Comic Sans MS" pitchFamily="66" charset="0"/>
              </a:rPr>
              <a:t/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i="1" u="sng" dirty="0" smtClean="0">
                <a:solidFill>
                  <a:srgbClr val="FF33CC"/>
                </a:solidFill>
                <a:latin typeface="Comic Sans MS" pitchFamily="66" charset="0"/>
              </a:rPr>
              <a:t>Trans yağ asitleri </a:t>
            </a:r>
            <a:r>
              <a:rPr lang="tr-TR" sz="3100" b="1" i="1" u="sng" dirty="0" smtClean="0">
                <a:latin typeface="Comic Sans MS" pitchFamily="66" charset="0"/>
              </a:rPr>
              <a:t/>
            </a:r>
            <a:br>
              <a:rPr lang="tr-TR" sz="3100" b="1" i="1" u="sng" dirty="0" smtClean="0">
                <a:latin typeface="Comic Sans MS" pitchFamily="66" charset="0"/>
              </a:rPr>
            </a:br>
            <a:r>
              <a:rPr lang="tr-TR" sz="3100" b="1" dirty="0" smtClean="0">
                <a:latin typeface="Comic Sans MS" pitchFamily="66" charset="0"/>
              </a:rPr>
              <a:t/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smtClean="0">
                <a:latin typeface="Comic Sans MS" pitchFamily="66" charset="0"/>
              </a:rPr>
              <a:t>Kan lipitlerini, 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err="1" smtClean="0">
                <a:latin typeface="Comic Sans MS" pitchFamily="66" charset="0"/>
              </a:rPr>
              <a:t>İmmün</a:t>
            </a:r>
            <a:r>
              <a:rPr lang="tr-TR" sz="3100" b="1" dirty="0" smtClean="0">
                <a:latin typeface="Comic Sans MS" pitchFamily="66" charset="0"/>
              </a:rPr>
              <a:t> sistemini,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err="1" smtClean="0">
                <a:latin typeface="Comic Sans MS" pitchFamily="66" charset="0"/>
              </a:rPr>
              <a:t>İnsülinin</a:t>
            </a:r>
            <a:r>
              <a:rPr lang="tr-TR" sz="3100" b="1" dirty="0" smtClean="0">
                <a:latin typeface="Comic Sans MS" pitchFamily="66" charset="0"/>
              </a:rPr>
              <a:t> fonksiyonunu,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smtClean="0">
                <a:latin typeface="Comic Sans MS" pitchFamily="66" charset="0"/>
              </a:rPr>
              <a:t>KC fonksiyonlarını (</a:t>
            </a:r>
            <a:r>
              <a:rPr lang="tr-TR" sz="3100" b="1" dirty="0" err="1" smtClean="0">
                <a:latin typeface="Comic Sans MS" pitchFamily="66" charset="0"/>
              </a:rPr>
              <a:t>detoksifikasyon</a:t>
            </a:r>
            <a:r>
              <a:rPr lang="tr-TR" sz="3100" b="1" dirty="0" smtClean="0">
                <a:latin typeface="Comic Sans MS" pitchFamily="66" charset="0"/>
              </a:rPr>
              <a:t>), 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smtClean="0">
                <a:latin typeface="Comic Sans MS" pitchFamily="66" charset="0"/>
              </a:rPr>
              <a:t>Üreme sağlığını </a:t>
            </a:r>
            <a:r>
              <a:rPr lang="tr-TR" sz="3100" b="1" i="1" u="sng" dirty="0" smtClean="0">
                <a:latin typeface="Comic Sans MS" pitchFamily="66" charset="0"/>
              </a:rPr>
              <a:t>olumsuz etkiler. </a:t>
            </a:r>
            <a:br>
              <a:rPr lang="tr-TR" sz="3100" b="1" i="1" u="sng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smtClean="0">
                <a:latin typeface="Comic Sans MS" pitchFamily="66" charset="0"/>
              </a:rPr>
              <a:t>AS kalitesini düşürür, 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solidFill>
                  <a:srgbClr val="FF33CC"/>
                </a:solidFill>
                <a:latin typeface="Comic Sans MS" pitchFamily="66" charset="0"/>
                <a:sym typeface="Wingdings" pitchFamily="2" charset="2"/>
              </a:rPr>
              <a:t> </a:t>
            </a:r>
            <a:r>
              <a:rPr lang="tr-TR" sz="3100" b="1" dirty="0" err="1" smtClean="0">
                <a:latin typeface="Comic Sans MS" pitchFamily="66" charset="0"/>
              </a:rPr>
              <a:t>DDA’na</a:t>
            </a:r>
            <a:r>
              <a:rPr lang="tr-TR" sz="3100" b="1" dirty="0" smtClean="0">
                <a:latin typeface="Comic Sans MS" pitchFamily="66" charset="0"/>
              </a:rPr>
              <a:t> neden olur. </a:t>
            </a:r>
            <a:br>
              <a:rPr lang="tr-TR" sz="3100" b="1" dirty="0" smtClean="0">
                <a:latin typeface="Comic Sans MS" pitchFamily="66" charset="0"/>
              </a:rPr>
            </a:br>
            <a:r>
              <a:rPr lang="tr-TR" sz="3100" b="1" dirty="0" smtClean="0">
                <a:latin typeface="Comic Sans MS" pitchFamily="66" charset="0"/>
              </a:rPr>
              <a:t/>
            </a:r>
            <a:br>
              <a:rPr lang="tr-TR" sz="3100" b="1" dirty="0" smtClean="0">
                <a:latin typeface="Comic Sans MS" pitchFamily="66" charset="0"/>
              </a:rPr>
            </a:br>
            <a:endParaRPr lang="tr-TR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129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tr-TR" sz="4000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tr-TR" sz="4000" b="1" dirty="0" smtClean="0">
                <a:solidFill>
                  <a:srgbClr val="7030A0"/>
                </a:solidFill>
                <a:latin typeface="Comic Sans MS" pitchFamily="66" charset="0"/>
              </a:rPr>
              <a:t>İnsan vücudunda sentezlenme durumu</a:t>
            </a: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tr-TR" i="1" dirty="0"/>
          </a:p>
        </p:txBody>
      </p:sp>
      <p:sp>
        <p:nvSpPr>
          <p:cNvPr id="4" name="3 Aşağı Ok"/>
          <p:cNvSpPr/>
          <p:nvPr/>
        </p:nvSpPr>
        <p:spPr>
          <a:xfrm>
            <a:off x="2051720" y="1700808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5940152" y="1700808"/>
            <a:ext cx="6480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539552" y="2996952"/>
            <a:ext cx="3600400" cy="27363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u="sng" dirty="0" smtClean="0">
                <a:solidFill>
                  <a:srgbClr val="7030A0"/>
                </a:solidFill>
                <a:latin typeface="Comic Sans MS" pitchFamily="66" charset="0"/>
              </a:rPr>
              <a:t>Sentezlenebilen (elzem olmayan) Y.A</a:t>
            </a:r>
          </a:p>
          <a:p>
            <a:r>
              <a:rPr lang="tr-TR" sz="2000" b="1" dirty="0" smtClean="0">
                <a:latin typeface="Comic Sans MS" pitchFamily="66" charset="0"/>
              </a:rPr>
              <a:t>-Doymuş YA</a:t>
            </a:r>
          </a:p>
          <a:p>
            <a:r>
              <a:rPr lang="tr-TR" sz="2000" b="1" dirty="0" smtClean="0">
                <a:latin typeface="Comic Sans MS" pitchFamily="66" charset="0"/>
              </a:rPr>
              <a:t>-Tekli doymamış YA</a:t>
            </a:r>
          </a:p>
          <a:p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CHO ve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prt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metabolizması sonucu oluşan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Asetil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CoA’dan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sentez edilebilir.</a:t>
            </a:r>
            <a:endParaRPr lang="tr-TR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4283968" y="2996952"/>
            <a:ext cx="4176464" cy="27363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u="sng" dirty="0" smtClean="0">
                <a:solidFill>
                  <a:srgbClr val="7030A0"/>
                </a:solidFill>
                <a:latin typeface="Comic Sans MS" pitchFamily="66" charset="0"/>
              </a:rPr>
              <a:t>Sentezlenemeyen (elzem) Y.A</a:t>
            </a:r>
          </a:p>
          <a:p>
            <a:r>
              <a:rPr lang="tr-TR" sz="2000" b="1" dirty="0" smtClean="0">
                <a:latin typeface="Comic Sans MS" pitchFamily="66" charset="0"/>
              </a:rPr>
              <a:t>-</a:t>
            </a:r>
            <a:r>
              <a:rPr lang="tr-TR" sz="2000" b="1" dirty="0" err="1" smtClean="0">
                <a:latin typeface="Comic Sans MS" pitchFamily="66" charset="0"/>
              </a:rPr>
              <a:t>Linoleik</a:t>
            </a:r>
            <a:r>
              <a:rPr lang="tr-TR" sz="2000" b="1" dirty="0" smtClean="0">
                <a:latin typeface="Comic Sans MS" pitchFamily="66" charset="0"/>
              </a:rPr>
              <a:t> Asit 18:2,n-6</a:t>
            </a:r>
          </a:p>
          <a:p>
            <a:r>
              <a:rPr lang="tr-TR" sz="2000" b="1" dirty="0" smtClean="0">
                <a:latin typeface="Comic Sans MS" pitchFamily="66" charset="0"/>
              </a:rPr>
              <a:t>-Alfa </a:t>
            </a:r>
            <a:r>
              <a:rPr lang="tr-TR" sz="2000" b="1" dirty="0" err="1" smtClean="0">
                <a:latin typeface="Comic Sans MS" pitchFamily="66" charset="0"/>
              </a:rPr>
              <a:t>Linolenik</a:t>
            </a:r>
            <a:r>
              <a:rPr lang="tr-TR" sz="2000" b="1" dirty="0" smtClean="0">
                <a:latin typeface="Comic Sans MS" pitchFamily="66" charset="0"/>
              </a:rPr>
              <a:t> Asit 18:3,n-3</a:t>
            </a:r>
            <a:endParaRPr lang="tr-TR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332656"/>
            <a:ext cx="3600400" cy="12150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b="1" dirty="0" smtClean="0">
                <a:latin typeface="Comic Sans MS" pitchFamily="66" charset="0"/>
              </a:rPr>
              <a:t/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/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err="1" smtClean="0">
                <a:latin typeface="Comic Sans MS" pitchFamily="66" charset="0"/>
              </a:rPr>
              <a:t>Linoleik</a:t>
            </a:r>
            <a:r>
              <a:rPr lang="tr-TR" sz="2800" b="1" dirty="0" smtClean="0">
                <a:latin typeface="Comic Sans MS" pitchFamily="66" charset="0"/>
              </a:rPr>
              <a:t> Asit 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>18:2,n-6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/>
            </a:r>
            <a:br>
              <a:rPr lang="tr-TR" sz="2800" b="1" dirty="0" smtClean="0">
                <a:latin typeface="Comic Sans MS" pitchFamily="66" charset="0"/>
              </a:rPr>
            </a:b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33CC"/>
                </a:solidFill>
              </a:rPr>
              <a:t>                                    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         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                                                     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788024" y="332656"/>
            <a:ext cx="3456384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Comic Sans MS" pitchFamily="66" charset="0"/>
              </a:rPr>
              <a:t>Alfa </a:t>
            </a:r>
            <a:r>
              <a:rPr lang="tr-TR" sz="2800" b="1" dirty="0" err="1" smtClean="0">
                <a:latin typeface="Comic Sans MS" pitchFamily="66" charset="0"/>
              </a:rPr>
              <a:t>Linolenik</a:t>
            </a:r>
            <a:r>
              <a:rPr lang="tr-TR" sz="2800" b="1" dirty="0" smtClean="0">
                <a:latin typeface="Comic Sans MS" pitchFamily="66" charset="0"/>
              </a:rPr>
              <a:t> Asit 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>18:3,n-3</a:t>
            </a:r>
            <a:endParaRPr lang="tr-TR" sz="2800" dirty="0"/>
          </a:p>
        </p:txBody>
      </p:sp>
      <p:sp>
        <p:nvSpPr>
          <p:cNvPr id="5" name="4 Aşağı Ok"/>
          <p:cNvSpPr/>
          <p:nvPr/>
        </p:nvSpPr>
        <p:spPr>
          <a:xfrm>
            <a:off x="1835696" y="1628800"/>
            <a:ext cx="504056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6156176" y="1628800"/>
            <a:ext cx="504056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755576" y="2636912"/>
            <a:ext cx="2952328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err="1" smtClean="0">
                <a:latin typeface="Comic Sans MS" pitchFamily="66" charset="0"/>
              </a:rPr>
              <a:t>Araşidonik</a:t>
            </a:r>
            <a:r>
              <a:rPr lang="tr-TR" sz="2800" b="1" dirty="0" smtClean="0">
                <a:latin typeface="Comic Sans MS" pitchFamily="66" charset="0"/>
              </a:rPr>
              <a:t> Asit 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>18:2,n-6</a:t>
            </a:r>
            <a:endParaRPr lang="tr-TR" sz="2800" b="1" dirty="0"/>
          </a:p>
        </p:txBody>
      </p:sp>
      <p:sp>
        <p:nvSpPr>
          <p:cNvPr id="11" name="10 Dikdörtgen"/>
          <p:cNvSpPr/>
          <p:nvPr/>
        </p:nvSpPr>
        <p:spPr>
          <a:xfrm>
            <a:off x="4572000" y="2564904"/>
            <a:ext cx="3744416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600" b="1" dirty="0" err="1" smtClean="0">
                <a:latin typeface="Comic Sans MS" pitchFamily="66" charset="0"/>
              </a:rPr>
              <a:t>Ekosapentaenoik</a:t>
            </a:r>
            <a:r>
              <a:rPr lang="tr-TR" sz="2600" b="1" dirty="0" smtClean="0">
                <a:latin typeface="Comic Sans MS" pitchFamily="66" charset="0"/>
              </a:rPr>
              <a:t> Asit</a:t>
            </a:r>
          </a:p>
          <a:p>
            <a:pPr algn="ctr"/>
            <a:r>
              <a:rPr lang="tr-TR" sz="2600" b="1" dirty="0" smtClean="0">
                <a:latin typeface="Comic Sans MS" pitchFamily="66" charset="0"/>
              </a:rPr>
              <a:t>20:5, n-3</a:t>
            </a:r>
            <a:endParaRPr lang="tr-TR" sz="2600" b="1" dirty="0">
              <a:latin typeface="Comic Sans MS" pitchFamily="66" charset="0"/>
            </a:endParaRPr>
          </a:p>
        </p:txBody>
      </p:sp>
      <p:sp>
        <p:nvSpPr>
          <p:cNvPr id="12" name="11 Aşağı Ok"/>
          <p:cNvSpPr/>
          <p:nvPr/>
        </p:nvSpPr>
        <p:spPr>
          <a:xfrm>
            <a:off x="6228184" y="3861048"/>
            <a:ext cx="504056" cy="86409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4572000" y="4725144"/>
            <a:ext cx="3888432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600" b="1" dirty="0" err="1" smtClean="0">
                <a:latin typeface="Comic Sans MS" pitchFamily="66" charset="0"/>
              </a:rPr>
              <a:t>Dekosahegzoenoik</a:t>
            </a:r>
            <a:r>
              <a:rPr lang="tr-TR" sz="2600" b="1" dirty="0" smtClean="0">
                <a:latin typeface="Comic Sans MS" pitchFamily="66" charset="0"/>
              </a:rPr>
              <a:t> Asit</a:t>
            </a:r>
          </a:p>
          <a:p>
            <a:pPr algn="ctr"/>
            <a:r>
              <a:rPr lang="tr-TR" sz="2600" b="1" dirty="0" smtClean="0">
                <a:latin typeface="Comic Sans MS" pitchFamily="66" charset="0"/>
              </a:rPr>
              <a:t>22:6, n-3</a:t>
            </a:r>
            <a:endParaRPr lang="tr-TR" sz="2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82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  <a:cs typeface="Times New Roman" pitchFamily="18" charset="0"/>
              </a:rPr>
              <a:t>EİKOZANOİDLER</a:t>
            </a:r>
            <a:r>
              <a:rPr lang="tr-TR" b="1" dirty="0" smtClean="0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95736" y="2780928"/>
            <a:ext cx="4248472" cy="15696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Prostaglandinler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Tromboksanlar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Lökotrienler</a:t>
            </a:r>
            <a:endParaRPr lang="tr-TR" sz="24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  </a:t>
            </a:r>
          </a:p>
          <a:p>
            <a:pPr>
              <a:buNone/>
            </a:pPr>
            <a:r>
              <a:rPr lang="tr-TR" dirty="0" smtClean="0"/>
              <a:t>                           </a:t>
            </a:r>
            <a:r>
              <a:rPr lang="tr-TR" dirty="0" err="1" smtClean="0"/>
              <a:t>Siklooksijenaz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</a:t>
            </a:r>
            <a:r>
              <a:rPr lang="tr-TR" dirty="0" err="1" smtClean="0"/>
              <a:t>Lipoksijenaz</a:t>
            </a:r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115616" y="328498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Comic Sans MS" pitchFamily="66" charset="0"/>
              </a:rPr>
              <a:t>Araşidonik</a:t>
            </a:r>
            <a:r>
              <a:rPr lang="tr-TR" sz="2400" b="1" dirty="0" smtClean="0">
                <a:latin typeface="Comic Sans MS" pitchFamily="66" charset="0"/>
              </a:rPr>
              <a:t> Asit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292080" y="3429000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EPA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2627784" y="1124744"/>
            <a:ext cx="32403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Comic Sans MS" pitchFamily="66" charset="0"/>
              </a:rPr>
              <a:t>Prostoglandinler</a:t>
            </a:r>
            <a:endParaRPr lang="tr-TR" sz="2400" b="1" dirty="0" smtClean="0">
              <a:latin typeface="Comic Sans MS" pitchFamily="66" charset="0"/>
            </a:endParaRPr>
          </a:p>
          <a:p>
            <a:pPr algn="ctr"/>
            <a:r>
              <a:rPr lang="tr-TR" sz="2400" b="1" dirty="0" err="1" smtClean="0">
                <a:latin typeface="Comic Sans MS" pitchFamily="66" charset="0"/>
              </a:rPr>
              <a:t>Tromboksanlar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3203848" y="4869160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Comic Sans MS" pitchFamily="66" charset="0"/>
              </a:rPr>
              <a:t>Lökotrienler</a:t>
            </a:r>
            <a:endParaRPr lang="tr-TR" sz="2400" b="1" dirty="0">
              <a:latin typeface="Comic Sans MS" pitchFamily="66" charset="0"/>
            </a:endParaRPr>
          </a:p>
        </p:txBody>
      </p:sp>
      <p:cxnSp>
        <p:nvCxnSpPr>
          <p:cNvPr id="19" name="18 Düz Ok Bağlayıcısı"/>
          <p:cNvCxnSpPr/>
          <p:nvPr/>
        </p:nvCxnSpPr>
        <p:spPr>
          <a:xfrm flipV="1">
            <a:off x="1475656" y="2276872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 flipH="1" flipV="1">
            <a:off x="5148064" y="2276872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/>
          <p:nvPr/>
        </p:nvCxnSpPr>
        <p:spPr>
          <a:xfrm>
            <a:off x="2051720" y="4149080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 flipH="1">
            <a:off x="5148064" y="4221088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052736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33CC"/>
                </a:solidFill>
                <a:latin typeface="Comic Sans MS" pitchFamily="66" charset="0"/>
              </a:rPr>
              <a:t>PROSTOGLANDİNLER (PG)</a:t>
            </a:r>
            <a:endParaRPr lang="tr-TR" sz="3600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800" b="1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Aspirin </a:t>
            </a: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AA            PGE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2 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sentezini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inhibe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eder.</a:t>
            </a:r>
          </a:p>
          <a:p>
            <a:pPr>
              <a:buNone/>
            </a:pP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</a:t>
            </a: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Ağrı azalır     Mide asitliği artar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Kanama riski artar</a:t>
            </a:r>
            <a:endParaRPr lang="tr-TR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1115616" y="3728060"/>
            <a:ext cx="165618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4076545" y="4103402"/>
            <a:ext cx="288032" cy="57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6061839" y="4077072"/>
            <a:ext cx="288032" cy="57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PROSTOGLANDİNLER (PG)</a:t>
            </a:r>
            <a:endParaRPr lang="tr-TR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Prostosiklin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(PGI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AA’den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, PGI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3 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EPA’dan damar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endotel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hücrelerinde sentezlenen özel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PG’dir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tr-TR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TROMBOKSANLAR (</a:t>
            </a:r>
            <a:r>
              <a:rPr lang="tr-TR" b="1" dirty="0" err="1" smtClean="0">
                <a:solidFill>
                  <a:srgbClr val="FF33CC"/>
                </a:solidFill>
                <a:latin typeface="Comic Sans MS" pitchFamily="66" charset="0"/>
              </a:rPr>
              <a:t>Tx</a:t>
            </a:r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)</a:t>
            </a:r>
            <a:endParaRPr lang="tr-TR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AA’den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TxA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EPA’dan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ise TxA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3 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sentezlenir.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TxA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2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vazokonstriktör</a:t>
            </a: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trombosit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aggregasyonunu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TxA</a:t>
            </a:r>
            <a:r>
              <a:rPr lang="tr-TR" sz="2800" b="1" baseline="-25000" dirty="0" smtClean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’ ün bu etkileri oldukça azdır. </a:t>
            </a: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LÖKOTRİENLER (LT)</a:t>
            </a:r>
            <a:endParaRPr lang="tr-TR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Halkalı yapı içermeyen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hidroksi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yağ asitleridir.Hem AA, hem de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EPA’dan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sentezlenebilir.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AA’den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4,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EPA’dan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5 serisi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itchFamily="66" charset="0"/>
              </a:rPr>
              <a:t>LT’ler</a:t>
            </a:r>
            <a:r>
              <a:rPr lang="tr-TR" sz="2800" b="1" dirty="0" smtClean="0">
                <a:solidFill>
                  <a:srgbClr val="002060"/>
                </a:solidFill>
                <a:latin typeface="Comic Sans MS" pitchFamily="66" charset="0"/>
              </a:rPr>
              <a:t> yapılır.</a:t>
            </a: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tr-TR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>
                <a:latin typeface="Comic Sans MS" pitchFamily="66" charset="0"/>
              </a:rPr>
              <a:t>Besinlerde ve dokularda yağ asitlerinin türü ve miktarı farklıdır.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FF33CC"/>
                </a:solidFill>
                <a:latin typeface="Comic Sans MS" pitchFamily="66" charset="0"/>
              </a:rPr>
              <a:t>Yağ kaynakları</a:t>
            </a:r>
            <a:endParaRPr lang="tr-TR" b="1" dirty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755576" y="2924944"/>
            <a:ext cx="3312368" cy="33123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u="sng" dirty="0" smtClean="0">
                <a:solidFill>
                  <a:srgbClr val="FF33CC"/>
                </a:solidFill>
                <a:latin typeface="Comic Sans MS" pitchFamily="66" charset="0"/>
              </a:rPr>
              <a:t>Görünür </a:t>
            </a:r>
            <a:r>
              <a:rPr lang="tr-TR" sz="2400" b="1" u="sng" dirty="0" smtClean="0">
                <a:solidFill>
                  <a:srgbClr val="FF33CC"/>
                </a:solidFill>
                <a:latin typeface="Comic Sans MS" pitchFamily="66" charset="0"/>
              </a:rPr>
              <a:t>Yağlar</a:t>
            </a:r>
            <a:endParaRPr lang="tr-TR" sz="2400" b="1" u="sng" dirty="0" smtClean="0">
              <a:solidFill>
                <a:srgbClr val="FF33CC"/>
              </a:solidFill>
              <a:latin typeface="Comic Sans MS" pitchFamily="66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4572000" y="2852936"/>
            <a:ext cx="3816424" cy="32403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u="sng" dirty="0" smtClean="0">
                <a:solidFill>
                  <a:srgbClr val="FF33CC"/>
                </a:solidFill>
                <a:latin typeface="Comic Sans MS" pitchFamily="66" charset="0"/>
              </a:rPr>
              <a:t>Görünmez Yağlar</a:t>
            </a:r>
          </a:p>
          <a:p>
            <a:pPr algn="ctr"/>
            <a:endParaRPr lang="tr-TR" dirty="0"/>
          </a:p>
        </p:txBody>
      </p:sp>
      <p:sp>
        <p:nvSpPr>
          <p:cNvPr id="6" name="5 Aşağı Ok"/>
          <p:cNvSpPr/>
          <p:nvPr/>
        </p:nvSpPr>
        <p:spPr>
          <a:xfrm>
            <a:off x="2699792" y="2132856"/>
            <a:ext cx="648072" cy="576064"/>
          </a:xfrm>
          <a:prstGeom prst="downArrow">
            <a:avLst>
              <a:gd name="adj1" fmla="val 50000"/>
              <a:gd name="adj2" fmla="val 524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>
            <a:off x="5652120" y="2204864"/>
            <a:ext cx="648072" cy="576064"/>
          </a:xfrm>
          <a:prstGeom prst="downArrow">
            <a:avLst>
              <a:gd name="adj1" fmla="val 50000"/>
              <a:gd name="adj2" fmla="val 524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Yağlar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1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gliserol</a:t>
            </a:r>
            <a:r>
              <a:rPr lang="tr-TR" sz="2800" b="1" dirty="0" smtClean="0">
                <a:latin typeface="Comic Sans MS" pitchFamily="66" charset="0"/>
              </a:rPr>
              <a:t> + 1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YA      </a:t>
            </a:r>
            <a:r>
              <a:rPr lang="tr-TR" sz="2800" b="1" dirty="0" err="1" smtClean="0">
                <a:latin typeface="Comic Sans MS" pitchFamily="66" charset="0"/>
              </a:rPr>
              <a:t>Monogliserid</a:t>
            </a: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1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gliserol</a:t>
            </a:r>
            <a:r>
              <a:rPr lang="tr-TR" sz="2800" b="1" dirty="0" smtClean="0">
                <a:latin typeface="Comic Sans MS" pitchFamily="66" charset="0"/>
              </a:rPr>
              <a:t> + 2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YA      </a:t>
            </a:r>
            <a:r>
              <a:rPr lang="tr-TR" sz="2800" b="1" dirty="0" err="1" smtClean="0">
                <a:latin typeface="Comic Sans MS" pitchFamily="66" charset="0"/>
              </a:rPr>
              <a:t>Digliserid</a:t>
            </a: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800" b="1" dirty="0" smtClean="0">
                <a:latin typeface="Comic Sans MS" pitchFamily="66" charset="0"/>
              </a:rPr>
              <a:t>1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gliserol</a:t>
            </a:r>
            <a:r>
              <a:rPr lang="tr-TR" sz="2800" b="1" dirty="0" smtClean="0">
                <a:latin typeface="Comic Sans MS" pitchFamily="66" charset="0"/>
              </a:rPr>
              <a:t> + 3 </a:t>
            </a:r>
            <a:r>
              <a:rPr lang="tr-TR" sz="2800" b="1" dirty="0" err="1" smtClean="0">
                <a:latin typeface="Comic Sans MS" pitchFamily="66" charset="0"/>
              </a:rPr>
              <a:t>mol</a:t>
            </a:r>
            <a:r>
              <a:rPr lang="tr-TR" sz="2800" b="1" dirty="0" smtClean="0">
                <a:latin typeface="Comic Sans MS" pitchFamily="66" charset="0"/>
              </a:rPr>
              <a:t> YA      </a:t>
            </a:r>
            <a:r>
              <a:rPr lang="tr-TR" sz="2800" b="1" dirty="0" err="1" smtClean="0">
                <a:latin typeface="Comic Sans MS" pitchFamily="66" charset="0"/>
              </a:rPr>
              <a:t>Trigliserid</a:t>
            </a:r>
            <a:endParaRPr lang="tr-TR" sz="28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>
              <a:buNone/>
            </a:pPr>
            <a:endParaRPr lang="tr-TR" sz="2800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5032752" y="1429209"/>
            <a:ext cx="79208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5032752" y="2433399"/>
            <a:ext cx="79208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5032752" y="3437589"/>
            <a:ext cx="79208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800" b="1" dirty="0">
                <a:solidFill>
                  <a:srgbClr val="990099"/>
                </a:solidFill>
                <a:latin typeface="Comic Sans MS" pitchFamily="66" charset="0"/>
              </a:rPr>
              <a:t>DOYMAMIŞ YAĞ ASİTLERİ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187624" y="1341438"/>
            <a:ext cx="1584176" cy="4623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 smtClean="0">
                <a:latin typeface="Comic Sans MS" pitchFamily="66" charset="0"/>
              </a:rPr>
              <a:t>  w </a:t>
            </a:r>
            <a:r>
              <a:rPr lang="tr-TR" sz="2400" b="1" dirty="0">
                <a:latin typeface="Comic Sans MS" pitchFamily="66" charset="0"/>
              </a:rPr>
              <a:t>- 3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019800" y="1600200"/>
            <a:ext cx="1648544" cy="4623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 smtClean="0">
                <a:latin typeface="Comic Sans MS" pitchFamily="66" charset="0"/>
              </a:rPr>
              <a:t>  w </a:t>
            </a:r>
            <a:r>
              <a:rPr lang="tr-TR" sz="2400" b="1" dirty="0">
                <a:latin typeface="Comic Sans MS" pitchFamily="66" charset="0"/>
              </a:rPr>
              <a:t>- 6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971550" y="1989138"/>
            <a:ext cx="2667000" cy="3232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Balık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Ceviz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Keten tohumu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Soya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err="1">
                <a:latin typeface="Comic Sans MS" pitchFamily="66" charset="0"/>
              </a:rPr>
              <a:t>Kanola</a:t>
            </a:r>
            <a:r>
              <a:rPr lang="tr-TR" sz="2400" b="1" dirty="0">
                <a:latin typeface="Comic Sans MS" pitchFamily="66" charset="0"/>
              </a:rPr>
              <a:t>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Fındık yağı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410200" y="2438400"/>
            <a:ext cx="2819400" cy="26782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Mısırözü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err="1">
                <a:latin typeface="Comic Sans MS" pitchFamily="66" charset="0"/>
              </a:rPr>
              <a:t>Ayçiçek</a:t>
            </a:r>
            <a:r>
              <a:rPr lang="tr-TR" sz="2400" b="1" dirty="0">
                <a:latin typeface="Comic Sans MS" pitchFamily="66" charset="0"/>
              </a:rPr>
              <a:t>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Soya </a:t>
            </a:r>
            <a:r>
              <a:rPr lang="tr-TR" sz="2400" b="1" dirty="0" smtClean="0">
                <a:latin typeface="Comic Sans MS" pitchFamily="66" charset="0"/>
              </a:rPr>
              <a:t>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err="1" smtClean="0">
                <a:latin typeface="Comic Sans MS" pitchFamily="66" charset="0"/>
              </a:rPr>
              <a:t>Kanola</a:t>
            </a:r>
            <a:r>
              <a:rPr lang="tr-TR" sz="2400" b="1" dirty="0" smtClean="0">
                <a:latin typeface="Comic Sans MS" pitchFamily="66" charset="0"/>
              </a:rPr>
              <a:t> yağı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>
                <a:latin typeface="Comic Sans MS" pitchFamily="66" charset="0"/>
              </a:rPr>
              <a:t>Pamuk yağı</a:t>
            </a:r>
            <a:endParaRPr lang="tr-TR" sz="2400" b="1" dirty="0">
              <a:latin typeface="Comic Sans MS" pitchFamily="66" charset="0"/>
            </a:endParaRP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611188" y="5373688"/>
            <a:ext cx="7943850" cy="8316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Comic Sans MS" pitchFamily="66" charset="0"/>
              </a:rPr>
              <a:t>Tekli doymamış yağ asidi	</a:t>
            </a:r>
            <a:r>
              <a:rPr lang="tr-TR" sz="2400" b="1" dirty="0" smtClean="0">
                <a:latin typeface="Comic Sans MS" pitchFamily="66" charset="0"/>
              </a:rPr>
              <a:t>  Zeytin </a:t>
            </a:r>
            <a:r>
              <a:rPr lang="tr-TR" sz="2400" b="1" dirty="0">
                <a:latin typeface="Comic Sans MS" pitchFamily="66" charset="0"/>
              </a:rPr>
              <a:t>yağı, fındık yağı (W-9)</a:t>
            </a:r>
          </a:p>
        </p:txBody>
      </p:sp>
      <p:sp>
        <p:nvSpPr>
          <p:cNvPr id="20488" name="AutoShape 10"/>
          <p:cNvSpPr>
            <a:spLocks noChangeArrowheads="1"/>
          </p:cNvSpPr>
          <p:nvPr/>
        </p:nvSpPr>
        <p:spPr bwMode="auto">
          <a:xfrm>
            <a:off x="4572000" y="5589240"/>
            <a:ext cx="987425" cy="225425"/>
          </a:xfrm>
          <a:prstGeom prst="rightArrow">
            <a:avLst>
              <a:gd name="adj1" fmla="val 50000"/>
              <a:gd name="adj2" fmla="val 109548"/>
            </a:avLst>
          </a:prstGeom>
          <a:solidFill>
            <a:srgbClr val="99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lang="tr-TR" sz="2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541338" y="174625"/>
            <a:ext cx="7989887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sz="4000" dirty="0" smtClean="0">
                <a:latin typeface="Comic Sans MS" pitchFamily="66" charset="0"/>
              </a:rPr>
              <a:t>Çeşitli Yağların Yağ Asit % </a:t>
            </a:r>
            <a:r>
              <a:rPr lang="tr-TR" sz="4000" dirty="0" err="1" smtClean="0">
                <a:latin typeface="Comic Sans MS" pitchFamily="66" charset="0"/>
              </a:rPr>
              <a:t>leri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39998" name="Group 62"/>
          <p:cNvGraphicFramePr>
            <a:graphicFrameLocks noGrp="1"/>
          </p:cNvGraphicFramePr>
          <p:nvPr/>
        </p:nvGraphicFramePr>
        <p:xfrm>
          <a:off x="539750" y="1155700"/>
          <a:ext cx="8207375" cy="5352510"/>
        </p:xfrm>
        <a:graphic>
          <a:graphicData uri="http://schemas.openxmlformats.org/drawingml/2006/table">
            <a:tbl>
              <a:tblPr/>
              <a:tblGrid>
                <a:gridCol w="2376066"/>
                <a:gridCol w="1729209"/>
                <a:gridCol w="2051050"/>
                <a:gridCol w="2051050"/>
              </a:tblGrid>
              <a:tr h="68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Yağ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SFA 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MUFA 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PUFA  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Kuyruk 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57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38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Tereyağı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Zeytinyağı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77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Mısır özü yağı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52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Soya 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22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62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Ayçiçeği 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Palmiye yağı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39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Yumurta yağı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38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Comic Sans MS" pitchFamily="66" charset="0"/>
                        </a:rPr>
                        <a:t>47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Balık yağı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29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48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Comic Sans MS" pitchFamily="66" charset="0"/>
                        </a:rPr>
                        <a:t>23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r-TR" b="1" dirty="0" smtClean="0">
                <a:solidFill>
                  <a:srgbClr val="990033"/>
                </a:solidFill>
                <a:latin typeface="Comic Sans MS" pitchFamily="66" charset="0"/>
              </a:rPr>
              <a:t>KAYNAKLARI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Yağı çok olan hayvan ve bitki dokularından belirli yöntemlerle yağ elde edilir.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Sütten tereyağı elde edilir. Tereyağı tuzlanarak sade yağ yapılır.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latin typeface="Comic Sans MS" pitchFamily="66" charset="0"/>
              </a:rPr>
              <a:t>Bitkilerden elde edilen yağ, bitkisel sıvı yağ veya elde edildiği bitkinin adıyla anılır (zeytinyağı, </a:t>
            </a:r>
            <a:r>
              <a:rPr lang="tr-TR" b="1" dirty="0" err="1" smtClean="0">
                <a:latin typeface="Comic Sans MS" pitchFamily="66" charset="0"/>
              </a:rPr>
              <a:t>ayçiçek</a:t>
            </a:r>
            <a:r>
              <a:rPr lang="tr-TR" b="1" dirty="0" smtClean="0">
                <a:latin typeface="Comic Sans MS" pitchFamily="66" charset="0"/>
              </a:rPr>
              <a:t> yağı gibi).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3762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tr-TR" sz="3200" b="1" dirty="0" smtClean="0">
                <a:latin typeface="Comic Sans MS" pitchFamily="66" charset="0"/>
              </a:rPr>
              <a:t>	Yapısında çok doymuş yağ asidi içeren yağlar, oda ısısında KATI. </a:t>
            </a:r>
            <a:br>
              <a:rPr lang="tr-TR" sz="3200" b="1" dirty="0" smtClean="0">
                <a:latin typeface="Comic Sans MS" pitchFamily="66" charset="0"/>
              </a:rPr>
            </a:br>
            <a:r>
              <a:rPr lang="tr-TR" sz="3200" b="1" dirty="0" smtClean="0">
                <a:latin typeface="Comic Sans MS" pitchFamily="66" charset="0"/>
              </a:rPr>
              <a:t>	Genellikle, hayvansal kaynaklı besinler (balık hariç)</a:t>
            </a:r>
            <a:br>
              <a:rPr lang="tr-TR" sz="3200" b="1" dirty="0" smtClean="0">
                <a:latin typeface="Comic Sans MS" pitchFamily="66" charset="0"/>
              </a:rPr>
            </a:b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501008"/>
            <a:ext cx="8291264" cy="216024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		Yapısında çok doymamış yağ asidi içeren yağlar, oda ısısında SIVI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		 Genellikle, bitkisel kaynaklı besinler (Hindistan cevizi  hariç)</a:t>
            </a:r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009900"/>
                </a:solidFill>
                <a:latin typeface="Comic Sans MS" pitchFamily="66" charset="0"/>
              </a:rPr>
              <a:t>Bazı besinlerin yağ içeriği</a:t>
            </a:r>
            <a:endParaRPr lang="tr-TR" dirty="0" smtClean="0">
              <a:solidFill>
                <a:srgbClr val="0099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051425" cy="3895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Sade yağ→ %95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Tereyağı → %80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Ceviz, fındık vb. →%63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Çekirdekler →%45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Et → %20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Soya fasulyesi →%15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Yumurta → %12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smtClean="0">
                <a:latin typeface="Comic Sans MS" pitchFamily="66" charset="0"/>
              </a:rPr>
              <a:t>Mısır → %4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dirty="0" err="1" smtClean="0">
                <a:latin typeface="Comic Sans MS" pitchFamily="66" charset="0"/>
              </a:rPr>
              <a:t>Kurubaklagiller</a:t>
            </a:r>
            <a:r>
              <a:rPr lang="tr-TR" sz="2400" b="1" dirty="0" smtClean="0">
                <a:latin typeface="Comic Sans MS" pitchFamily="66" charset="0"/>
              </a:rPr>
              <a:t>, tahıllar →%2</a:t>
            </a:r>
          </a:p>
        </p:txBody>
      </p:sp>
      <p:pic>
        <p:nvPicPr>
          <p:cNvPr id="35844" name="Picture 8" descr="[findik.jpg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48488" y="4724400"/>
            <a:ext cx="1905000" cy="1549400"/>
          </a:xfr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>
                <a:solidFill>
                  <a:srgbClr val="7030A0"/>
                </a:solidFill>
                <a:latin typeface="Comic Sans MS" pitchFamily="66" charset="0"/>
              </a:rPr>
              <a:t>ÖZELLİKLERİ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Suda erimezler. </a:t>
            </a:r>
            <a:endParaRPr lang="tr-T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eaLnBrk="1" hangingPunct="1"/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Erime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noktası moleküldeki C sayısı arttıkça yükselir.</a:t>
            </a:r>
          </a:p>
          <a:p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Yapılarında çift bağ bulunanlar kolay okside olur ve kolay </a:t>
            </a:r>
            <a:r>
              <a:rPr lang="tr-TR" b="1" dirty="0" err="1" smtClean="0">
                <a:solidFill>
                  <a:srgbClr val="002060"/>
                </a:solidFill>
                <a:latin typeface="Comic Sans MS" pitchFamily="66" charset="0"/>
              </a:rPr>
              <a:t>halojenlenirler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tr-TR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Yağ bekletilirse ve hava ile temas ederse, okside </a:t>
            </a:r>
            <a:r>
              <a:rPr lang="tr-TR" b="1" dirty="0" smtClean="0">
                <a:latin typeface="Comic Sans MS" pitchFamily="66" charset="0"/>
              </a:rPr>
              <a:t>olur.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endParaRPr lang="tr-TR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6146" name="Picture 2" descr="http://www.kimyaevi.org/TR/Genel/ResimGoster.aspx?DIL=1&amp;BELGEANAH=14454&amp;RESIMISIM=image0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691276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202568"/>
              </p:ext>
            </p:extLst>
          </p:nvPr>
        </p:nvGraphicFramePr>
        <p:xfrm>
          <a:off x="251520" y="2204864"/>
          <a:ext cx="835292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d Resmi" r:id="rId4" imgW="5096160" imgH="496800" progId="Word.Picture.8">
                  <p:embed/>
                </p:oleObj>
              </mc:Choice>
              <mc:Fallback>
                <p:oleObj name="Word Resmi" r:id="rId4" imgW="5096160" imgH="4968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04864"/>
                        <a:ext cx="8352928" cy="1728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latin typeface="Comic Sans MS" pitchFamily="66" charset="0"/>
              </a:rPr>
              <a:t>Hidrojenlendirme ile </a:t>
            </a:r>
            <a:r>
              <a:rPr lang="tr-TR" sz="2800" b="1" dirty="0" err="1" smtClean="0">
                <a:latin typeface="Comic Sans MS" pitchFamily="66" charset="0"/>
              </a:rPr>
              <a:t>linoleik</a:t>
            </a:r>
            <a:r>
              <a:rPr lang="tr-TR" sz="2800" b="1" dirty="0" smtClean="0">
                <a:latin typeface="Comic Sans MS" pitchFamily="66" charset="0"/>
              </a:rPr>
              <a:t> asidi bol olan sıvı yağlardan margarin </a:t>
            </a:r>
            <a:r>
              <a:rPr lang="tr-TR" sz="2800" b="1" smtClean="0">
                <a:latin typeface="Comic Sans MS" pitchFamily="66" charset="0"/>
              </a:rPr>
              <a:t>yapılır</a:t>
            </a:r>
            <a:r>
              <a:rPr lang="tr-TR" sz="2800" b="1" smtClean="0">
                <a:latin typeface="Comic Sans MS" pitchFamily="66" charset="0"/>
              </a:rPr>
              <a:t>.</a:t>
            </a:r>
            <a:endParaRPr lang="tr-TR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836712"/>
            <a:ext cx="7704856" cy="39604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4338" name="Picture 2" descr="http://rpi.edu/dept/bcbp/molbiochem/MBWeb/mb1/part2/images/glycer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1944216" cy="2664296"/>
          </a:xfrm>
          <a:prstGeom prst="rect">
            <a:avLst/>
          </a:prstGeom>
          <a:noFill/>
        </p:spPr>
      </p:pic>
      <p:sp>
        <p:nvSpPr>
          <p:cNvPr id="14340" name="AutoShape 4" descr="data:image/jpg;base64,/9j/4AAQSkZJRgABAQAAAQABAAD/2wCEAAkGBhQSEBQUEhQUFBUUFxcaFBQUFRQXFhgUFRcYFxsWGh0YHSceGBwvHhgXHzAgJTMpLCwvGB49NTIqNScrLCkBCQoKBQUFDQUFDSkYEhgpKSkpKSkpKSkpKSkpKSkpKSkpKSkpKSkpKSkpKSkpKSkpKSkpKSkpKSkpKSkpKSkpKf/AABEIAFYAmAMBIgACEQEDEQH/xAAcAAEBAAMBAQEBAAAAAAAAAAAABgEEBQcDAgj/xAA9EAACAQMDAwIEAwUDDQAAAAABAgMABBEFEiEGEzEiQRQyUWEHFYEjQnGRlDNSVRYlNDVDVHJzdKGxs+P/xAAUAQEAAAAAAAAAAAAAAAAAAAAA/8QAFBEBAAAAAAAAAAAAAAAAAAAAAP/aAAwDAQACEQMRAD8A9xpSlApSlArGa0td1ZLW2mnk+WFGcjIBO0Z2jPGScAfc1Mabc30+lvdJMonnQTW8axqY41xuWD1YLlgNrOfc8YxQWmaZrzW+/EF5LfSbpXa3jup9lwgVX9IBzglScZTgjnDGt1OsjNrsVtBPug+Hd5Ywox3FJx6mXOMEHg+1BfUzXI6s6gFlZT3JXd2kyFzjcxOFGfYZI5rhahc3sWjm4aZRdRx/EPmNBGQB3GtyBn0hSUDA5yAc0Fnmma85v+vXS60t3kaK3u7ZpZYlj7h3BAygbUL+XwcfQVt9NdXNdaxdRJMz20cEbxo0ezDuQG+ZA+Ppn60F5msZqU/E7qxtO06SaMZkJEcZOCFd84Yg+QMHitTrK7udP074lJ2keBlacSKpWcMyqwHvEPJXbwM+DQW2azmoPUtZli12NXlm+He0Z1giR5B3FfaWcIpIGDwfqB4rHQ2sSy6lqsbyyvHDLGIlkJwgYMSACBjn/tigvaUpQKUpQKUpQKUpQfG9s0ljeORQySKVdT4KsMEfyNTUHSs0emSWSzocrJFDKyPlYHBVQwDep1UkAjA4HH1q6lOvN27TwjbSb+HnzxtkLDHvlQR+v2oPhcdAhU06O2dY47CUSYdWYyEDB5DDBOXJ88kVsT9HsdYTUA6ALCYmj2NuYHJ3bt2PcDx4qpFZoNHWtIS6t5YJRlJUKt9cEeR9x5H8KnZukLltNWxN0oA2xvKIiHe0Ube382FkK+ksPvxzmrCpjrFiLjTMcZvRnHuPhrig+Fz0a/x1nPA8UcVnG0SRFHYmN1CsN24YIA4PP3zX103pWWPVbi9aWNlmjWMRLGwZVQjadxY5PnPHv7VUVnFByOqumYr+1kt5s7XHDDG5WHIYZ9wa5Gr9KzXkVvBdzxtGpDXKxxshuChGB8/oTwWAzyR4HFV1SutH/PGnfeG+z/K2oP2/Tdx+areLPGIVhMPY7R3dskOfXu87wpzjwMVr9NdFy22o3t28yOLsg9tY2UrsPo5LHPpODxyfpVdis4oFKUoFKUoFY3UNePWMlxH+dpDb9+LvTB5HudrIvaLYVWB3Y3FvI80HsOaZqO/C/wBOi2zqpdmjLsN3qeQk5yWPnit4a/ee+nOMk4xcQH24zzwM8H6fegpM1P8AVdg8r2JjUsIryN5MEelBHKCxyfGWHj619dM1W6kk2zWRgTB/ad+KTBHgYXn9an+ipfir/UJ5m3S285t4UzhY4EGVYL/eYs+WPnHGBQXWazXBtNKFmly1srztLKZOyZFADsFBVS3yLxuwfqa1/wA/v/8ADD/VwUFLmp3qu1Z5tPKgERXW98lRhBBMu7kjPLKOM+a2dL1S6kkxNZ9hMH1meOTn2GF5qX/De3W6F3dXSo9w1zNG6t6zAiYjEAzwBgclfmzzQegg1mp62tvhLdlsYzcASvmMzqNhZiWUM3gA/unkV8vz6/8A8MP9XBQU2amNZgJ1SxkyuyKK7EhLINvcEG3IJzzsfkfStu31W6aOVntO2yxlo176P3JACRH6R6eQOfvU1+FFtHc6cJ5kjlnnkmNw7qrMWLFShz8o24GzwB7UHoANZrgaYhgtYksl+IjXcoaSbBAVmGNxUlucr+nvX3+OvP8AdY/6j/50HWeUKMkgAeSTgVoTdR2qRCZriBYidolaWMRlgSNoYnaTwePsa+IMskMwuYY1GG2qH7oZcfvZUDP25rxG9uLj/JNENtGIPSROJl3E9889vZnOePNB/QFrdJIivGyujDKujBlYH3BHBFK0emBiytvb9hFxjH+zX+VKDp1w7Do+CEXQXuEXjM026RmyzhgSM/LwccfQV3KUHO0DQYrO3SCAMI0ztDMWIySfJ/jXQxWaUGNtTur28FvdwXG1xNcSLbkxsVV8hmUyr4faFbB8jNUdS/W39pp3/Xxf+qag6+i6FFaoyxhsu5eR3Yu7yN5ZmPJOAB9gBXQxQVmgwRUZrenWtvewFBLDPfyGNjbymMNtRnMjr8pIwBkc+qrM1G9XMPzTSAVDftLkgnGQRCORyPrnHPgcUFHomiRWkIihUqgJPLMzFmOWZmYksSckmt/FBWaDBFRup6NbLfRwqJ4zfLO8vYmeONjD2ixdVPzNvAyMEgHPmrOpTW/9cab/AMm//wDFtQUWn6fHBEkUShI0AVFXwFHtWxis0oNXU9OWeF4nLBZF2tsYo2D5wy8j6VyJegrNrVbVoibdHLrCXfaCcnHnO3JJ2+M1Q0oPjZ2ixRrGgwiKFUZJwqjAGTyeKV9qUClKUClKUA1LfmMF/dPBtmWTTp45GJCBS5V9oGGJYFSx8D9DVSa8v6dh3atq0neuIVdomQxjCyJHGQ7DfG2SpwMjB5oLTpHqhb+F5UjkiVZXjxLtDExkAnCk454wecg/xruVDfg+hWwkB7n+kzkd1WDlWbcrHcASSCDn71c0GDUVp+uQ30s0/YkD6XLcRxlmAV32lXI4x4UfwyKtTXkHR1lufWJZWu02zXLqoeVY5YnEgVxGAC5AHBGf3aD0bo/qP460S57RiWTJRWZWJUHG47eByDx9q7VSP4VRsmk28TqySQgpIjqysrbi2MMOeGByOOarqD8SsQpIGSBwM4yfpn2qFs+qY7uyXV/hpQ1qlx24y65aNtgkYcYP9nx/wn61eNXjeidHSr07cRNHepOe8Eh3zAtuI2gRK2wqR54/vUHqnT+qG5topzGY+6ocIWViFcblyV45BB/WujXF6MVxp9qJI2idYYlZHGGUogQg/wAs/rXaoFKUoFKUoFKUoFKUoFYxSlBmlKUCsYpSgAVmlKBWNtKUGQKUpQKUpQKUpQf/2Q=="/>
          <p:cNvSpPr>
            <a:spLocks noChangeAspect="1" noChangeArrowheads="1"/>
          </p:cNvSpPr>
          <p:nvPr/>
        </p:nvSpPr>
        <p:spPr bwMode="auto">
          <a:xfrm>
            <a:off x="63500" y="-398463"/>
            <a:ext cx="14478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2" name="AutoShape 6" descr="data:image/jpg;base64,/9j/4AAQSkZJRgABAQAAAQABAAD/2wCEAAkGBhQSEBQUEhQUFBUUFxcaFBQUFRQXFhgUFRcYFxsWGh0YHSceGBwvHhgXHzAgJTMpLCwvGB49NTIqNScrLCkBCQoKBQUFDQUFDSkYEhgpKSkpKSkpKSkpKSkpKSkpKSkpKSkpKSkpKSkpKSkpKSkpKSkpKSkpKSkpKSkpKSkpKf/AABEIAFYAmAMBIgACEQEDEQH/xAAcAAEBAAMBAQEBAAAAAAAAAAAABgEEBQcDAgj/xAA9EAACAQMDAwIEAwUDDQAAAAABAgMABBEFEiEGEzEiQRQyUWEHFYEjQnGRlDNSVRYlNDVDVHJzdKGxs+P/xAAUAQEAAAAAAAAAAAAAAAAAAAAA/8QAFBEBAAAAAAAAAAAAAAAAAAAAAP/aAAwDAQACEQMRAD8A9xpSlApSlArGa0td1ZLW2mnk+WFGcjIBO0Z2jPGScAfc1Mabc30+lvdJMonnQTW8axqY41xuWD1YLlgNrOfc8YxQWmaZrzW+/EF5LfSbpXa3jup9lwgVX9IBzglScZTgjnDGt1OsjNrsVtBPug+Hd5Ywox3FJx6mXOMEHg+1BfUzXI6s6gFlZT3JXd2kyFzjcxOFGfYZI5rhahc3sWjm4aZRdRx/EPmNBGQB3GtyBn0hSUDA5yAc0Fnmma85v+vXS60t3kaK3u7ZpZYlj7h3BAygbUL+XwcfQVt9NdXNdaxdRJMz20cEbxo0ezDuQG+ZA+Ppn60F5msZqU/E7qxtO06SaMZkJEcZOCFd84Yg+QMHitTrK7udP074lJ2keBlacSKpWcMyqwHvEPJXbwM+DQW2azmoPUtZli12NXlm+He0Z1giR5B3FfaWcIpIGDwfqB4rHQ2sSy6lqsbyyvHDLGIlkJwgYMSACBjn/tigvaUpQKUpQKUpQKUpQfG9s0ljeORQySKVdT4KsMEfyNTUHSs0emSWSzocrJFDKyPlYHBVQwDep1UkAjA4HH1q6lOvN27TwjbSb+HnzxtkLDHvlQR+v2oPhcdAhU06O2dY47CUSYdWYyEDB5DDBOXJ88kVsT9HsdYTUA6ALCYmj2NuYHJ3bt2PcDx4qpFZoNHWtIS6t5YJRlJUKt9cEeR9x5H8KnZukLltNWxN0oA2xvKIiHe0Ube382FkK+ksPvxzmrCpjrFiLjTMcZvRnHuPhrig+Fz0a/x1nPA8UcVnG0SRFHYmN1CsN24YIA4PP3zX103pWWPVbi9aWNlmjWMRLGwZVQjadxY5PnPHv7VUVnFByOqumYr+1kt5s7XHDDG5WHIYZ9wa5Gr9KzXkVvBdzxtGpDXKxxshuChGB8/oTwWAzyR4HFV1SutH/PGnfeG+z/K2oP2/Tdx+areLPGIVhMPY7R3dskOfXu87wpzjwMVr9NdFy22o3t28yOLsg9tY2UrsPo5LHPpODxyfpVdis4oFKUoFKUoFY3UNePWMlxH+dpDb9+LvTB5HudrIvaLYVWB3Y3FvI80HsOaZqO/C/wBOi2zqpdmjLsN3qeQk5yWPnit4a/ee+nOMk4xcQH24zzwM8H6fegpM1P8AVdg8r2JjUsIryN5MEelBHKCxyfGWHj619dM1W6kk2zWRgTB/ad+KTBHgYXn9an+ipfir/UJ5m3S285t4UzhY4EGVYL/eYs+WPnHGBQXWazXBtNKFmly1srztLKZOyZFADsFBVS3yLxuwfqa1/wA/v/8ADD/VwUFLmp3qu1Z5tPKgERXW98lRhBBMu7kjPLKOM+a2dL1S6kkxNZ9hMH1meOTn2GF5qX/De3W6F3dXSo9w1zNG6t6zAiYjEAzwBgclfmzzQegg1mp62tvhLdlsYzcASvmMzqNhZiWUM3gA/unkV8vz6/8A8MP9XBQU2amNZgJ1SxkyuyKK7EhLINvcEG3IJzzsfkfStu31W6aOVntO2yxlo176P3JACRH6R6eQOfvU1+FFtHc6cJ5kjlnnkmNw7qrMWLFShz8o24GzwB7UHoANZrgaYhgtYksl+IjXcoaSbBAVmGNxUlucr+nvX3+OvP8AdY/6j/50HWeUKMkgAeSTgVoTdR2qRCZriBYidolaWMRlgSNoYnaTwePsa+IMskMwuYY1GG2qH7oZcfvZUDP25rxG9uLj/JNENtGIPSROJl3E9889vZnOePNB/QFrdJIivGyujDKujBlYH3BHBFK0emBiytvb9hFxjH+zX+VKDp1w7Do+CEXQXuEXjM026RmyzhgSM/LwccfQV3KUHO0DQYrO3SCAMI0ztDMWIySfJ/jXQxWaUGNtTur28FvdwXG1xNcSLbkxsVV8hmUyr4faFbB8jNUdS/W39pp3/Xxf+qag6+i6FFaoyxhsu5eR3Yu7yN5ZmPJOAB9gBXQxQVmgwRUZrenWtvewFBLDPfyGNjbymMNtRnMjr8pIwBkc+qrM1G9XMPzTSAVDftLkgnGQRCORyPrnHPgcUFHomiRWkIihUqgJPLMzFmOWZmYksSckmt/FBWaDBFRup6NbLfRwqJ4zfLO8vYmeONjD2ixdVPzNvAyMEgHPmrOpTW/9cab/AMm//wDFtQUWn6fHBEkUShI0AVFXwFHtWxis0oNXU9OWeF4nLBZF2tsYo2D5wy8j6VyJegrNrVbVoibdHLrCXfaCcnHnO3JJ2+M1Q0oPjZ2ixRrGgwiKFUZJwqjAGTyeKV9qUClKUClKUA1LfmMF/dPBtmWTTp45GJCBS5V9oGGJYFSx8D9DVSa8v6dh3atq0neuIVdomQxjCyJHGQ7DfG2SpwMjB5oLTpHqhb+F5UjkiVZXjxLtDExkAnCk454wecg/xruVDfg+hWwkB7n+kzkd1WDlWbcrHcASSCDn71c0GDUVp+uQ30s0/YkD6XLcRxlmAV32lXI4x4UfwyKtTXkHR1lufWJZWu02zXLqoeVY5YnEgVxGAC5AHBGf3aD0bo/qP460S57RiWTJRWZWJUHG47eByDx9q7VSP4VRsmk28TqySQgpIjqysrbi2MMOeGByOOarqD8SsQpIGSBwM4yfpn2qFs+qY7uyXV/hpQ1qlx24y65aNtgkYcYP9nx/wn61eNXjeidHSr07cRNHepOe8Eh3zAtuI2gRK2wqR54/vUHqnT+qG5topzGY+6ocIWViFcblyV45BB/WujXF6MVxp9qJI2idYYlZHGGUogQg/wAs/rXaoFKUoFKUoFKUoFKUoFYxSlBmlKUCsYpSgAVmlKBWNtKUGQKUpQKUpQKUpQf/2Q=="/>
          <p:cNvSpPr>
            <a:spLocks noChangeAspect="1" noChangeArrowheads="1"/>
          </p:cNvSpPr>
          <p:nvPr/>
        </p:nvSpPr>
        <p:spPr bwMode="auto">
          <a:xfrm>
            <a:off x="63500" y="-398463"/>
            <a:ext cx="14478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4" name="AutoShape 8" descr="data:image/jpg;base64,/9j/4AAQSkZJRgABAQAAAQABAAD/2wCEAAkGBhQSEBQUEhQUFBUUFxcaFBQUFRQXFhgUFRcYFxsWGh0YHSceGBwvHhgXHzAgJTMpLCwvGB49NTIqNScrLCkBCQoKBQUFDQUFDSkYEhgpKSkpKSkpKSkpKSkpKSkpKSkpKSkpKSkpKSkpKSkpKSkpKSkpKSkpKSkpKSkpKSkpKf/AABEIAFYAmAMBIgACEQEDEQH/xAAcAAEBAAMBAQEBAAAAAAAAAAAABgEEBQcDAgj/xAA9EAACAQMDAwIEAwUDDQAAAAABAgMABBEFEiEGEzEiQRQyUWEHFYEjQnGRlDNSVRYlNDVDVHJzdKGxs+P/xAAUAQEAAAAAAAAAAAAAAAAAAAAA/8QAFBEBAAAAAAAAAAAAAAAAAAAAAP/aAAwDAQACEQMRAD8A9xpSlApSlArGa0td1ZLW2mnk+WFGcjIBO0Z2jPGScAfc1Mabc30+lvdJMonnQTW8axqY41xuWD1YLlgNrOfc8YxQWmaZrzW+/EF5LfSbpXa3jup9lwgVX9IBzglScZTgjnDGt1OsjNrsVtBPug+Hd5Ywox3FJx6mXOMEHg+1BfUzXI6s6gFlZT3JXd2kyFzjcxOFGfYZI5rhahc3sWjm4aZRdRx/EPmNBGQB3GtyBn0hSUDA5yAc0Fnmma85v+vXS60t3kaK3u7ZpZYlj7h3BAygbUL+XwcfQVt9NdXNdaxdRJMz20cEbxo0ezDuQG+ZA+Ppn60F5msZqU/E7qxtO06SaMZkJEcZOCFd84Yg+QMHitTrK7udP074lJ2keBlacSKpWcMyqwHvEPJXbwM+DQW2azmoPUtZli12NXlm+He0Z1giR5B3FfaWcIpIGDwfqB4rHQ2sSy6lqsbyyvHDLGIlkJwgYMSACBjn/tigvaUpQKUpQKUpQKUpQfG9s0ljeORQySKVdT4KsMEfyNTUHSs0emSWSzocrJFDKyPlYHBVQwDep1UkAjA4HH1q6lOvN27TwjbSb+HnzxtkLDHvlQR+v2oPhcdAhU06O2dY47CUSYdWYyEDB5DDBOXJ88kVsT9HsdYTUA6ALCYmj2NuYHJ3bt2PcDx4qpFZoNHWtIS6t5YJRlJUKt9cEeR9x5H8KnZukLltNWxN0oA2xvKIiHe0Ube382FkK+ksPvxzmrCpjrFiLjTMcZvRnHuPhrig+Fz0a/x1nPA8UcVnG0SRFHYmN1CsN24YIA4PP3zX103pWWPVbi9aWNlmjWMRLGwZVQjadxY5PnPHv7VUVnFByOqumYr+1kt5s7XHDDG5WHIYZ9wa5Gr9KzXkVvBdzxtGpDXKxxshuChGB8/oTwWAzyR4HFV1SutH/PGnfeG+z/K2oP2/Tdx+areLPGIVhMPY7R3dskOfXu87wpzjwMVr9NdFy22o3t28yOLsg9tY2UrsPo5LHPpODxyfpVdis4oFKUoFKUoFY3UNePWMlxH+dpDb9+LvTB5HudrIvaLYVWB3Y3FvI80HsOaZqO/C/wBOi2zqpdmjLsN3qeQk5yWPnit4a/ee+nOMk4xcQH24zzwM8H6fegpM1P8AVdg8r2JjUsIryN5MEelBHKCxyfGWHj619dM1W6kk2zWRgTB/ad+KTBHgYXn9an+ipfir/UJ5m3S285t4UzhY4EGVYL/eYs+WPnHGBQXWazXBtNKFmly1srztLKZOyZFADsFBVS3yLxuwfqa1/wA/v/8ADD/VwUFLmp3qu1Z5tPKgERXW98lRhBBMu7kjPLKOM+a2dL1S6kkxNZ9hMH1meOTn2GF5qX/De3W6F3dXSo9w1zNG6t6zAiYjEAzwBgclfmzzQegg1mp62tvhLdlsYzcASvmMzqNhZiWUM3gA/unkV8vz6/8A8MP9XBQU2amNZgJ1SxkyuyKK7EhLINvcEG3IJzzsfkfStu31W6aOVntO2yxlo176P3JACRH6R6eQOfvU1+FFtHc6cJ5kjlnnkmNw7qrMWLFShz8o24GzwB7UHoANZrgaYhgtYksl+IjXcoaSbBAVmGNxUlucr+nvX3+OvP8AdY/6j/50HWeUKMkgAeSTgVoTdR2qRCZriBYidolaWMRlgSNoYnaTwePsa+IMskMwuYY1GG2qH7oZcfvZUDP25rxG9uLj/JNENtGIPSROJl3E9889vZnOePNB/QFrdJIivGyujDKujBlYH3BHBFK0emBiytvb9hFxjH+zX+VKDp1w7Do+CEXQXuEXjM026RmyzhgSM/LwccfQV3KUHO0DQYrO3SCAMI0ztDMWIySfJ/jXQxWaUGNtTur28FvdwXG1xNcSLbkxsVV8hmUyr4faFbB8jNUdS/W39pp3/Xxf+qag6+i6FFaoyxhsu5eR3Yu7yN5ZmPJOAB9gBXQxQVmgwRUZrenWtvewFBLDPfyGNjbymMNtRnMjr8pIwBkc+qrM1G9XMPzTSAVDftLkgnGQRCORyPrnHPgcUFHomiRWkIihUqgJPLMzFmOWZmYksSckmt/FBWaDBFRup6NbLfRwqJ4zfLO8vYmeONjD2ixdVPzNvAyMEgHPmrOpTW/9cab/AMm//wDFtQUWn6fHBEkUShI0AVFXwFHtWxis0oNXU9OWeF4nLBZF2tsYo2D5wy8j6VyJegrNrVbVoibdHLrCXfaCcnHnO3JJ2+M1Q0oPjZ2ixRrGgwiKFUZJwqjAGTyeKV9qUClKUClKUA1LfmMF/dPBtmWTTp45GJCBS5V9oGGJYFSx8D9DVSa8v6dh3atq0neuIVdomQxjCyJHGQ7DfG2SpwMjB5oLTpHqhb+F5UjkiVZXjxLtDExkAnCk454wecg/xruVDfg+hWwkB7n+kzkd1WDlWbcrHcASSCDn71c0GDUVp+uQ30s0/YkD6XLcRxlmAV32lXI4x4UfwyKtTXkHR1lufWJZWu02zXLqoeVY5YnEgVxGAC5AHBGf3aD0bo/qP460S57RiWTJRWZWJUHG47eByDx9q7VSP4VRsmk28TqySQgpIjqysrbi2MMOeGByOOarqD8SsQpIGSBwM4yfpn2qFs+qY7uyXV/hpQ1qlx24y65aNtgkYcYP9nx/wn61eNXjeidHSr07cRNHepOe8Eh3zAtuI2gRK2wqR54/vUHqnT+qG5topzGY+6ocIWViFcblyV45BB/WujXF6MVxp9qJI2idYYlZHGGUogQg/wAs/rXaoFKUoFKUoFKUoFKUoFYxSlBmlKUCsYpSgAVmlKBWNtKUGQKUpQKUpQKUpQf/2Q=="/>
          <p:cNvSpPr>
            <a:spLocks noChangeAspect="1" noChangeArrowheads="1"/>
          </p:cNvSpPr>
          <p:nvPr/>
        </p:nvSpPr>
        <p:spPr bwMode="auto">
          <a:xfrm>
            <a:off x="63500" y="-398463"/>
            <a:ext cx="14478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46" name="Picture 10" descr="http://www.hobart.k12.in.us/jkousen/Biology/glycer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636912"/>
            <a:ext cx="2520280" cy="1498545"/>
          </a:xfrm>
          <a:prstGeom prst="rect">
            <a:avLst/>
          </a:prstGeom>
          <a:noFill/>
        </p:spPr>
      </p:pic>
      <p:sp>
        <p:nvSpPr>
          <p:cNvPr id="9" name="8 Dikdörtgen"/>
          <p:cNvSpPr/>
          <p:nvPr/>
        </p:nvSpPr>
        <p:spPr>
          <a:xfrm>
            <a:off x="467544" y="5301208"/>
            <a:ext cx="345638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GLİSEROL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716016" y="5229200"/>
            <a:ext cx="3168352" cy="10801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-</a:t>
            </a:r>
            <a:r>
              <a:rPr lang="tr-TR" dirty="0" smtClean="0">
                <a:latin typeface="Comic Sans MS" pitchFamily="66" charset="0"/>
              </a:rPr>
              <a:t>OH grupları ile yağ asitleri ester bağı ile bağlanır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imyaevi.org/TR/Genel/ResimGoster.aspx?BELGEANAH=14431&amp;DIL=1&amp;RESIMISIM=image00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8143526" cy="3456384"/>
          </a:xfrm>
          <a:prstGeom prst="rect">
            <a:avLst/>
          </a:prstGeom>
          <a:noFill/>
        </p:spPr>
      </p:pic>
      <p:sp>
        <p:nvSpPr>
          <p:cNvPr id="5" name="4 Aşağı Ok"/>
          <p:cNvSpPr/>
          <p:nvPr/>
        </p:nvSpPr>
        <p:spPr>
          <a:xfrm>
            <a:off x="4860032" y="2636912"/>
            <a:ext cx="504056" cy="23042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3851920" y="5229200"/>
            <a:ext cx="216024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Yağ asidi</a:t>
            </a:r>
          </a:p>
          <a:p>
            <a:pPr algn="ctr"/>
            <a:r>
              <a:rPr lang="tr-TR" b="1" dirty="0" smtClean="0">
                <a:latin typeface="Comic Sans MS" pitchFamily="66" charset="0"/>
              </a:rPr>
              <a:t>CH</a:t>
            </a:r>
            <a:r>
              <a:rPr lang="tr-TR" b="1" baseline="-25000" dirty="0" smtClean="0">
                <a:latin typeface="Comic Sans MS" pitchFamily="66" charset="0"/>
              </a:rPr>
              <a:t>3</a:t>
            </a:r>
            <a:r>
              <a:rPr lang="tr-TR" b="1" dirty="0" smtClean="0">
                <a:latin typeface="Comic Sans MS" pitchFamily="66" charset="0"/>
              </a:rPr>
              <a:t>(CH</a:t>
            </a:r>
            <a:r>
              <a:rPr lang="tr-TR" b="1" baseline="-25000" dirty="0" smtClean="0">
                <a:latin typeface="Comic Sans MS" pitchFamily="66" charset="0"/>
              </a:rPr>
              <a:t>2</a:t>
            </a:r>
            <a:r>
              <a:rPr lang="tr-TR" b="1" dirty="0" smtClean="0">
                <a:latin typeface="Comic Sans MS" pitchFamily="66" charset="0"/>
              </a:rPr>
              <a:t>)</a:t>
            </a:r>
            <a:r>
              <a:rPr lang="tr-TR" b="1" baseline="-25000" dirty="0" err="1" smtClean="0">
                <a:latin typeface="Comic Sans MS" pitchFamily="66" charset="0"/>
              </a:rPr>
              <a:t>n</a:t>
            </a:r>
            <a:r>
              <a:rPr lang="tr-TR" b="1" dirty="0" err="1" smtClean="0">
                <a:latin typeface="Comic Sans MS" pitchFamily="66" charset="0"/>
              </a:rPr>
              <a:t>COOH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8100392" y="2636912"/>
            <a:ext cx="504056" cy="23042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 flipH="1">
            <a:off x="6876256" y="5229200"/>
            <a:ext cx="194421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Yağ asidi</a:t>
            </a:r>
          </a:p>
          <a:p>
            <a:pPr algn="ctr"/>
            <a:r>
              <a:rPr lang="tr-TR" b="1" dirty="0" smtClean="0">
                <a:latin typeface="Comic Sans MS" pitchFamily="66" charset="0"/>
              </a:rPr>
              <a:t>CH</a:t>
            </a:r>
            <a:r>
              <a:rPr lang="tr-TR" b="1" baseline="-25000" dirty="0" smtClean="0">
                <a:latin typeface="Comic Sans MS" pitchFamily="66" charset="0"/>
              </a:rPr>
              <a:t>3</a:t>
            </a:r>
            <a:r>
              <a:rPr lang="tr-TR" b="1" dirty="0" smtClean="0">
                <a:latin typeface="Comic Sans MS" pitchFamily="66" charset="0"/>
              </a:rPr>
              <a:t>(CH</a:t>
            </a:r>
            <a:r>
              <a:rPr lang="tr-TR" b="1" baseline="-25000" dirty="0" smtClean="0">
                <a:latin typeface="Comic Sans MS" pitchFamily="66" charset="0"/>
              </a:rPr>
              <a:t>2</a:t>
            </a:r>
            <a:r>
              <a:rPr lang="tr-TR" b="1" dirty="0" smtClean="0">
                <a:latin typeface="Comic Sans MS" pitchFamily="66" charset="0"/>
              </a:rPr>
              <a:t>)</a:t>
            </a:r>
            <a:r>
              <a:rPr lang="tr-TR" b="1" baseline="-25000" dirty="0" err="1" smtClean="0">
                <a:latin typeface="Comic Sans MS" pitchFamily="66" charset="0"/>
              </a:rPr>
              <a:t>n</a:t>
            </a:r>
            <a:r>
              <a:rPr lang="tr-TR" b="1" dirty="0" err="1" smtClean="0">
                <a:latin typeface="Comic Sans MS" pitchFamily="66" charset="0"/>
              </a:rPr>
              <a:t>COOH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parl.gc.ca/content/LOP/ResearchPublications/images/prb0521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640871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hpd.nova.edu/~grady/lipids/Image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971" y="1124744"/>
            <a:ext cx="7776864" cy="3456384"/>
          </a:xfrm>
          <a:prstGeom prst="rect">
            <a:avLst/>
          </a:prstGeom>
          <a:noFill/>
        </p:spPr>
      </p:pic>
      <p:sp>
        <p:nvSpPr>
          <p:cNvPr id="3" name="7 Dikdörtgen"/>
          <p:cNvSpPr/>
          <p:nvPr/>
        </p:nvSpPr>
        <p:spPr>
          <a:xfrm>
            <a:off x="7812360" y="1844824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MG</a:t>
            </a:r>
            <a:endParaRPr lang="tr-TR" dirty="0"/>
          </a:p>
        </p:txBody>
      </p:sp>
      <p:sp>
        <p:nvSpPr>
          <p:cNvPr id="4" name="8 Dikdörtgen"/>
          <p:cNvSpPr/>
          <p:nvPr/>
        </p:nvSpPr>
        <p:spPr>
          <a:xfrm>
            <a:off x="1560962" y="2204864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Digliserid</a:t>
            </a:r>
            <a:endParaRPr lang="tr-TR" dirty="0"/>
          </a:p>
        </p:txBody>
      </p:sp>
      <p:sp>
        <p:nvSpPr>
          <p:cNvPr id="5" name="9 Dikdörtgen"/>
          <p:cNvSpPr/>
          <p:nvPr/>
        </p:nvSpPr>
        <p:spPr>
          <a:xfrm>
            <a:off x="6444208" y="4509120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Trigliserid</a:t>
            </a:r>
            <a:endParaRPr lang="tr-TR" dirty="0"/>
          </a:p>
        </p:txBody>
      </p:sp>
      <p:sp>
        <p:nvSpPr>
          <p:cNvPr id="2" name="Sağ Ayraç 1"/>
          <p:cNvSpPr/>
          <p:nvPr/>
        </p:nvSpPr>
        <p:spPr>
          <a:xfrm>
            <a:off x="7524328" y="1628800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ol Ayraç 5"/>
          <p:cNvSpPr/>
          <p:nvPr/>
        </p:nvSpPr>
        <p:spPr>
          <a:xfrm>
            <a:off x="2627784" y="1844824"/>
            <a:ext cx="216024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Ayraç 6"/>
          <p:cNvSpPr/>
          <p:nvPr/>
        </p:nvSpPr>
        <p:spPr>
          <a:xfrm>
            <a:off x="8552867" y="1484784"/>
            <a:ext cx="195597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irsek Bağlayıcısı 8"/>
          <p:cNvCxnSpPr/>
          <p:nvPr/>
        </p:nvCxnSpPr>
        <p:spPr>
          <a:xfrm rot="5400000">
            <a:off x="6997164" y="2711603"/>
            <a:ext cx="1728192" cy="1578810"/>
          </a:xfrm>
          <a:prstGeom prst="bentConnector3">
            <a:avLst>
              <a:gd name="adj1" fmla="val 82303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1194</Words>
  <Application>Microsoft Office PowerPoint</Application>
  <PresentationFormat>Ekran Gösterisi (4:3)</PresentationFormat>
  <Paragraphs>401</Paragraphs>
  <Slides>59</Slides>
  <Notes>59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59</vt:i4>
      </vt:variant>
    </vt:vector>
  </HeadingPairs>
  <TitlesOfParts>
    <vt:vector size="67" baseType="lpstr">
      <vt:lpstr>Arial</vt:lpstr>
      <vt:lpstr>Calibri</vt:lpstr>
      <vt:lpstr>Comic Sans MS</vt:lpstr>
      <vt:lpstr>Times New Roman</vt:lpstr>
      <vt:lpstr>Wingdings</vt:lpstr>
      <vt:lpstr>Ofis Teması</vt:lpstr>
      <vt:lpstr>Word Belgesi</vt:lpstr>
      <vt:lpstr>Word Resmi</vt:lpstr>
      <vt:lpstr>LİPİTLER </vt:lpstr>
      <vt:lpstr>PowerPoint Sunusu</vt:lpstr>
      <vt:lpstr>PowerPoint Sunusu</vt:lpstr>
      <vt:lpstr>Mumlar </vt:lpstr>
      <vt:lpstr>Yağlar</vt:lpstr>
      <vt:lpstr>PowerPoint Sunusu</vt:lpstr>
      <vt:lpstr>PowerPoint Sunusu</vt:lpstr>
      <vt:lpstr>PowerPoint Sunusu</vt:lpstr>
      <vt:lpstr>PowerPoint Sunusu</vt:lpstr>
      <vt:lpstr>Yağ asitleri Çeşitli özelliklerine göre sınıflandırılır</vt:lpstr>
      <vt:lpstr>C sayısına göre yağ asitlerinin sınıflandırılması </vt:lpstr>
      <vt:lpstr>Yağ asitlerinin gösterilmesi</vt:lpstr>
      <vt:lpstr>Kısa Zincirli Yağ Asitleri</vt:lpstr>
      <vt:lpstr>Orta Zincirli Yağ Asitleri</vt:lpstr>
      <vt:lpstr>Uzun Zincirli Yağ Asitleri</vt:lpstr>
      <vt:lpstr>Uzun Zincirli Yağ Asitleri</vt:lpstr>
      <vt:lpstr>C atomları arasındaki çift bağlara göre </vt:lpstr>
      <vt:lpstr>Doymuş Yağ Asitleri CH3-(CH2)n-COOH</vt:lpstr>
      <vt:lpstr>Doymuş yağ asitleri</vt:lpstr>
      <vt:lpstr>PowerPoint Sunusu</vt:lpstr>
      <vt:lpstr>Doymamış Yağ Asitleri</vt:lpstr>
      <vt:lpstr>İlk çift bağın olduğu C atomuna göre doymamış yağ asitlerinin sınıflandırılması</vt:lpstr>
      <vt:lpstr>w-3, w-6, w-9</vt:lpstr>
      <vt:lpstr>Tekli Doymamış Yağ Asitleri (MUFA) CnH(2n-2)O2</vt:lpstr>
      <vt:lpstr>18:1 (n-9)</vt:lpstr>
      <vt:lpstr>Çoklu Doymamış Yağ Asitleri (PUFA) </vt:lpstr>
      <vt:lpstr>18:3 (n-3)</vt:lpstr>
      <vt:lpstr>20:5 (n-3)</vt:lpstr>
      <vt:lpstr>22:6 (n-3)</vt:lpstr>
      <vt:lpstr>18:2 (n-6)</vt:lpstr>
      <vt:lpstr>20:4 (n-6)</vt:lpstr>
      <vt:lpstr>Doymamış yağ asitleri</vt:lpstr>
      <vt:lpstr>PowerPoint Sunusu</vt:lpstr>
      <vt:lpstr>Cis-Trans Yağ Asitleri</vt:lpstr>
      <vt:lpstr>Cis-Trans Yağ Asitleri</vt:lpstr>
      <vt:lpstr>Trans yağ asiti nasıl oluşur?</vt:lpstr>
      <vt:lpstr>PowerPoint Sunusu</vt:lpstr>
      <vt:lpstr>Hangi gıdalar trans asit içerebilir?</vt:lpstr>
      <vt:lpstr>Ülkemizde kahvaltılık margarinlerde trans yağ asidi içerikleri </vt:lpstr>
      <vt:lpstr>     Trans yağ asitleri    Kan lipitlerini,   İmmün sistemini,  İnsülinin fonksiyonunu,  KC fonksiyonlarını (detoksifikasyon),   Üreme sağlığını olumsuz etkiler.   AS kalitesini düşürür,   DDA’na neden olur.   </vt:lpstr>
      <vt:lpstr> İnsan vücudunda sentezlenme durumu </vt:lpstr>
      <vt:lpstr>  Linoleik Asit  18:2,n-6  </vt:lpstr>
      <vt:lpstr>EİKOZANOİDLER </vt:lpstr>
      <vt:lpstr>PowerPoint Sunusu</vt:lpstr>
      <vt:lpstr>PROSTOGLANDİNLER (PG)</vt:lpstr>
      <vt:lpstr>PROSTOGLANDİNLER (PG)</vt:lpstr>
      <vt:lpstr>TROMBOKSANLAR (Tx)</vt:lpstr>
      <vt:lpstr>LÖKOTRİENLER (LT)</vt:lpstr>
      <vt:lpstr>Besinlerde ve dokularda yağ asitlerinin türü ve miktarı farklıdır.</vt:lpstr>
      <vt:lpstr>PowerPoint Sunusu</vt:lpstr>
      <vt:lpstr>PowerPoint Sunusu</vt:lpstr>
      <vt:lpstr>KAYNAKLARI</vt:lpstr>
      <vt:lpstr> Yapısında çok doymuş yağ asidi içeren yağlar, oda ısısında KATI.   Genellikle, hayvansal kaynaklı besinler (balık hariç) </vt:lpstr>
      <vt:lpstr>Bazı besinlerin yağ içeriği</vt:lpstr>
      <vt:lpstr>ÖZELLİKLERİ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nurcan</dc:creator>
  <cp:lastModifiedBy>acer</cp:lastModifiedBy>
  <cp:revision>110</cp:revision>
  <dcterms:created xsi:type="dcterms:W3CDTF">2011-10-26T08:29:58Z</dcterms:created>
  <dcterms:modified xsi:type="dcterms:W3CDTF">2017-01-30T12:39:53Z</dcterms:modified>
</cp:coreProperties>
</file>