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7" r:id="rId1"/>
  </p:sldMasterIdLst>
  <p:sldIdLst>
    <p:sldId id="256" r:id="rId2"/>
    <p:sldId id="258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ACDB3CC-F982-40F9-8DD6-BCC9AFBF44BD}" type="datetime1">
              <a:rPr lang="en-US" smtClean="0"/>
              <a:pPr/>
              <a:t>12.01.18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27571FF-D602-4BB6-9683-7A1E909D4296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2847B31-A4E1-4FCE-8661-5EC33A675437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CAD832D-B7F8-4A85-B115-3F84BE9AC26D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600D5EF-7D26-425F-8C45-B9312ACE18BC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12.01.18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8" r:id="rId1"/>
    <p:sldLayoutId id="2147484209" r:id="rId2"/>
    <p:sldLayoutId id="2147484210" r:id="rId3"/>
    <p:sldLayoutId id="2147484211" r:id="rId4"/>
    <p:sldLayoutId id="2147484212" r:id="rId5"/>
    <p:sldLayoutId id="2147484213" r:id="rId6"/>
    <p:sldLayoutId id="2147484214" r:id="rId7"/>
    <p:sldLayoutId id="2147484215" r:id="rId8"/>
    <p:sldLayoutId id="2147484216" r:id="rId9"/>
    <p:sldLayoutId id="2147484217" r:id="rId10"/>
    <p:sldLayoutId id="2147484218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9357" y="1988467"/>
            <a:ext cx="6726336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Secularism</a:t>
            </a:r>
            <a:br>
              <a:rPr lang="en-US" u="sng" dirty="0" smtClean="0"/>
            </a:b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sz="1800" smtClean="0"/>
              <a:t>Week </a:t>
            </a:r>
            <a:r>
              <a:rPr lang="en-US" sz="1800" smtClean="0"/>
              <a:t>4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Course Materials 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By Asst. Prof. Dr. Selman Yılmaz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691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Secularism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97166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Almost all the founding figures of modern social science—</a:t>
            </a:r>
            <a:r>
              <a:rPr lang="en-US" dirty="0" err="1"/>
              <a:t>Auguste</a:t>
            </a:r>
            <a:r>
              <a:rPr lang="en-US" dirty="0"/>
              <a:t> Comte, John Stuart Mill</a:t>
            </a:r>
            <a:r>
              <a:rPr lang="en-US" dirty="0" smtClean="0"/>
              <a:t>, Herbert </a:t>
            </a:r>
            <a:r>
              <a:rPr lang="en-US" dirty="0"/>
              <a:t>Spencer, Ferdinand </a:t>
            </a:r>
            <a:r>
              <a:rPr lang="en-US" dirty="0" err="1"/>
              <a:t>Toennies</a:t>
            </a:r>
            <a:r>
              <a:rPr lang="en-US" dirty="0"/>
              <a:t>, Georg </a:t>
            </a:r>
            <a:r>
              <a:rPr lang="en-US" dirty="0" err="1"/>
              <a:t>Simmel</a:t>
            </a:r>
            <a:r>
              <a:rPr lang="en-US" dirty="0"/>
              <a:t>, Emile Durkheim, Max Weber, Karl Marx</a:t>
            </a:r>
            <a:r>
              <a:rPr lang="en-US" dirty="0" smtClean="0"/>
              <a:t>, and </a:t>
            </a:r>
            <a:r>
              <a:rPr lang="en-US" dirty="0"/>
              <a:t>Sigmund Freud</a:t>
            </a:r>
            <a:r>
              <a:rPr lang="en-US" dirty="0" smtClean="0"/>
              <a:t>—</a:t>
            </a:r>
          </a:p>
          <a:p>
            <a:pPr algn="just"/>
            <a:r>
              <a:rPr lang="en-US" dirty="0" smtClean="0"/>
              <a:t>believed </a:t>
            </a:r>
            <a:r>
              <a:rPr lang="en-US" dirty="0"/>
              <a:t>that modernization—the process of industrialization</a:t>
            </a:r>
            <a:r>
              <a:rPr lang="en-US" dirty="0" smtClean="0"/>
              <a:t>, urbanization</a:t>
            </a:r>
            <a:r>
              <a:rPr lang="en-US" dirty="0"/>
              <a:t>, and raising levels of education and wealth</a:t>
            </a:r>
            <a:r>
              <a:rPr lang="en-US" dirty="0" smtClean="0"/>
              <a:t>—</a:t>
            </a:r>
          </a:p>
          <a:p>
            <a:pPr algn="just"/>
            <a:r>
              <a:rPr lang="en-US" dirty="0" smtClean="0"/>
              <a:t>greatly </a:t>
            </a:r>
            <a:r>
              <a:rPr lang="en-US" dirty="0"/>
              <a:t>weakens the influence </a:t>
            </a:r>
            <a:r>
              <a:rPr lang="en-US" dirty="0" smtClean="0"/>
              <a:t>of religious </a:t>
            </a:r>
            <a:r>
              <a:rPr lang="en-US" dirty="0"/>
              <a:t>institutions in modernizing societies and erodes the role of religion in society and in </a:t>
            </a:r>
            <a:r>
              <a:rPr lang="en-US" dirty="0" smtClean="0"/>
              <a:t>the minds </a:t>
            </a:r>
            <a:r>
              <a:rPr lang="en-US" dirty="0"/>
              <a:t>of </a:t>
            </a:r>
            <a:r>
              <a:rPr lang="en-US" dirty="0" smtClean="0"/>
              <a:t>individuals.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72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Secularization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8305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Secularization had been understood as a single path that all nations follow.</a:t>
            </a:r>
          </a:p>
          <a:p>
            <a:r>
              <a:rPr lang="en-US" dirty="0" smtClean="0"/>
              <a:t>This idea was so strong that it converted from a social theory to prophecy.</a:t>
            </a:r>
          </a:p>
          <a:p>
            <a:r>
              <a:rPr lang="en-US" dirty="0" smtClean="0"/>
              <a:t>The early figures promised the end of religion is soon, just in 1800s, early 1900s, in a few decades, etc.</a:t>
            </a:r>
          </a:p>
          <a:p>
            <a:r>
              <a:rPr lang="en-US" dirty="0" smtClean="0"/>
              <a:t>But even </a:t>
            </a:r>
            <a:r>
              <a:rPr lang="en-US" dirty="0"/>
              <a:t>at the end of the 20th century, it was observed that religion was important and widespread </a:t>
            </a:r>
            <a:r>
              <a:rPr lang="en-US" dirty="0" smtClean="0"/>
              <a:t>in society </a:t>
            </a:r>
            <a:r>
              <a:rPr lang="en-US" dirty="0"/>
              <a:t>and as a result, some serious criticism was directed toward the theory of secularism itself</a:t>
            </a:r>
            <a:r>
              <a:rPr lang="en-US" dirty="0" smtClean="0"/>
              <a:t>, and </a:t>
            </a:r>
            <a:r>
              <a:rPr lang="en-US" dirty="0"/>
              <a:t>questions were raised.</a:t>
            </a:r>
          </a:p>
        </p:txBody>
      </p:sp>
    </p:spTree>
    <p:extLst>
      <p:ext uri="{BB962C8B-B14F-4D97-AF65-F5344CB8AC3E}">
        <p14:creationId xmlns:p14="http://schemas.microsoft.com/office/powerpoint/2010/main" val="659054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 Revive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After these questions about increasing secularism were raised, currently, a new saying </a:t>
            </a:r>
            <a:r>
              <a:rPr lang="en-US" dirty="0" smtClean="0"/>
              <a:t>is becoming </a:t>
            </a:r>
            <a:r>
              <a:rPr lang="en-US" dirty="0"/>
              <a:t>widely used to characterize the religious attitude in Turkey and the Islamic world </a:t>
            </a:r>
            <a:r>
              <a:rPr lang="en-US" dirty="0" smtClean="0"/>
              <a:t>in general</a:t>
            </a:r>
            <a:r>
              <a:rPr lang="en-US" dirty="0"/>
              <a:t>: “the return of the divine” and “the religious revival” or “the Islamic Resurgence.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Critics</a:t>
            </a:r>
          </a:p>
          <a:p>
            <a:pPr lvl="2"/>
            <a:r>
              <a:rPr lang="en-US" dirty="0" smtClean="0"/>
              <a:t>Actually religion never leaved the society and so it is not much possible to call a resurgence.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067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Revising Secularism 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Demand-side </a:t>
            </a:r>
            <a:r>
              <a:rPr lang="en-US" dirty="0" smtClean="0"/>
              <a:t>and </a:t>
            </a:r>
            <a:r>
              <a:rPr lang="en-US" i="1" dirty="0" smtClean="0"/>
              <a:t>supply-side </a:t>
            </a:r>
            <a:r>
              <a:rPr lang="en-US" dirty="0" smtClean="0"/>
              <a:t>theory</a:t>
            </a:r>
          </a:p>
          <a:p>
            <a:r>
              <a:rPr lang="en-US" i="1" dirty="0" smtClean="0"/>
              <a:t>Existential security </a:t>
            </a:r>
            <a:r>
              <a:rPr lang="en-US" dirty="0" smtClean="0"/>
              <a:t>and </a:t>
            </a:r>
            <a:r>
              <a:rPr lang="en-US" i="1" dirty="0" smtClean="0"/>
              <a:t>cultural traditions</a:t>
            </a:r>
          </a:p>
          <a:p>
            <a:r>
              <a:rPr lang="en-US" dirty="0" smtClean="0"/>
              <a:t>Secularization as </a:t>
            </a:r>
            <a:r>
              <a:rPr lang="en-US" i="1" dirty="0" smtClean="0"/>
              <a:t>decline of religious beliefs and practices</a:t>
            </a:r>
            <a:r>
              <a:rPr lang="en-US" dirty="0" smtClean="0"/>
              <a:t>; or </a:t>
            </a:r>
            <a:r>
              <a:rPr lang="en-US" i="1" dirty="0" smtClean="0"/>
              <a:t>privatization of religion</a:t>
            </a:r>
            <a:r>
              <a:rPr lang="en-US" dirty="0" smtClean="0"/>
              <a:t>; or </a:t>
            </a:r>
            <a:r>
              <a:rPr lang="en-US" i="1" dirty="0" smtClean="0"/>
              <a:t>differentiation of the secular spheres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831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Any further comments and questions?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153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Stark, Rodney (1999). Secularization RIP.  </a:t>
            </a:r>
            <a:r>
              <a:rPr lang="en-US" i="1" dirty="0"/>
              <a:t>Sociology of Religion</a:t>
            </a:r>
            <a:r>
              <a:rPr lang="en-US" dirty="0"/>
              <a:t>. 60:3, pp. 249-</a:t>
            </a:r>
            <a:r>
              <a:rPr lang="en-US" dirty="0" smtClean="0"/>
              <a:t>273.</a:t>
            </a:r>
            <a:r>
              <a:rPr lang="tr-TR" dirty="0" smtClean="0"/>
              <a:t> </a:t>
            </a:r>
          </a:p>
          <a:p>
            <a:r>
              <a:rPr lang="en-US" dirty="0" smtClean="0"/>
              <a:t>Yılmaz, Selman (2013). </a:t>
            </a:r>
            <a:r>
              <a:rPr lang="en-US" dirty="0"/>
              <a:t>State, Politics, and Religion: Effects of Political and Social Change on the Relationship between State and Religion in Turkey, 2002-</a:t>
            </a:r>
            <a:r>
              <a:rPr lang="en-US" dirty="0" smtClean="0"/>
              <a:t>2012. Dissertation in Sociology. University of Pittsburgh. Pittsburgh.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6428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43</TotalTime>
  <Words>376</Words>
  <Application>Microsoft Macintosh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Secularism  Week 4 Course Materials </vt:lpstr>
      <vt:lpstr>Secularism</vt:lpstr>
      <vt:lpstr>Secularization</vt:lpstr>
      <vt:lpstr>Religious Revive</vt:lpstr>
      <vt:lpstr>Revising Secularism Theses</vt:lpstr>
      <vt:lpstr>Review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deneme</dc:title>
  <dc:creator>S Y</dc:creator>
  <cp:lastModifiedBy>S Y</cp:lastModifiedBy>
  <cp:revision>19</cp:revision>
  <dcterms:created xsi:type="dcterms:W3CDTF">2018-01-09T17:49:12Z</dcterms:created>
  <dcterms:modified xsi:type="dcterms:W3CDTF">2018-01-12T16:34:38Z</dcterms:modified>
</cp:coreProperties>
</file>