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61" r:id="rId7"/>
    <p:sldId id="260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17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79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53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1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02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07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5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34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10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80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A411-680E-DF42-A0F3-434D17C07B1B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1173-631F-7A46-896E-D73B4CD7C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0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Karşılaştırmalı Yönetim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Ders Hakkında Genel Bilgi</a:t>
            </a:r>
          </a:p>
          <a:p>
            <a:r>
              <a:rPr lang="tr-TR" dirty="0" smtClean="0"/>
              <a:t>(İçerik </a:t>
            </a:r>
            <a:r>
              <a:rPr lang="mr-IN" dirty="0" smtClean="0"/>
              <a:t>–</a:t>
            </a:r>
            <a:r>
              <a:rPr lang="tr-TR" dirty="0" smtClean="0"/>
              <a:t> Yöntem </a:t>
            </a:r>
            <a:r>
              <a:rPr lang="mr-IN" dirty="0" smtClean="0"/>
              <a:t>–</a:t>
            </a:r>
            <a:r>
              <a:rPr lang="tr-TR" dirty="0" smtClean="0"/>
              <a:t> Kaynaklar)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151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252"/>
          </a:xfrm>
        </p:spPr>
        <p:txBody>
          <a:bodyPr/>
          <a:lstStyle/>
          <a:p>
            <a:r>
              <a:rPr lang="tr-TR" smtClean="0"/>
              <a:t>Örnek İncelemeler </a:t>
            </a:r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6" y="1559803"/>
            <a:ext cx="5198628" cy="4351338"/>
          </a:xfrm>
        </p:spPr>
      </p:pic>
    </p:spTree>
    <p:extLst>
      <p:ext uri="{BB962C8B-B14F-4D97-AF65-F5344CB8AC3E}">
        <p14:creationId xmlns:p14="http://schemas.microsoft.com/office/powerpoint/2010/main" val="162527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83" y="330200"/>
            <a:ext cx="9100033" cy="5846763"/>
          </a:xfrm>
        </p:spPr>
      </p:pic>
    </p:spTree>
    <p:extLst>
      <p:ext uri="{BB962C8B-B14F-4D97-AF65-F5344CB8AC3E}">
        <p14:creationId xmlns:p14="http://schemas.microsoft.com/office/powerpoint/2010/main" val="142041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63" y="436563"/>
            <a:ext cx="7172873" cy="5740400"/>
          </a:xfrm>
        </p:spPr>
      </p:pic>
    </p:spTree>
    <p:extLst>
      <p:ext uri="{BB962C8B-B14F-4D97-AF65-F5344CB8AC3E}">
        <p14:creationId xmlns:p14="http://schemas.microsoft.com/office/powerpoint/2010/main" val="198916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8" y="595313"/>
            <a:ext cx="5226023" cy="5581650"/>
          </a:xfrm>
        </p:spPr>
      </p:pic>
    </p:spTree>
    <p:extLst>
      <p:ext uri="{BB962C8B-B14F-4D97-AF65-F5344CB8AC3E}">
        <p14:creationId xmlns:p14="http://schemas.microsoft.com/office/powerpoint/2010/main" val="26466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33" y="436563"/>
            <a:ext cx="7193333" cy="5740400"/>
          </a:xfrm>
        </p:spPr>
      </p:pic>
    </p:spTree>
    <p:extLst>
      <p:ext uri="{BB962C8B-B14F-4D97-AF65-F5344CB8AC3E}">
        <p14:creationId xmlns:p14="http://schemas.microsoft.com/office/powerpoint/2010/main" val="26540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DERSİN KONUMLANDIRILMASI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Bilimler İçindeki Yeri</a:t>
            </a:r>
          </a:p>
          <a:p>
            <a:endParaRPr lang="tr-TR" dirty="0"/>
          </a:p>
          <a:p>
            <a:r>
              <a:rPr lang="tr-TR" dirty="0" smtClean="0"/>
              <a:t>Siyaset Bilimi Kamu Yönetimi İçindeki Yeri</a:t>
            </a:r>
          </a:p>
          <a:p>
            <a:endParaRPr lang="tr-TR" dirty="0"/>
          </a:p>
          <a:p>
            <a:r>
              <a:rPr lang="tr-TR" dirty="0" smtClean="0"/>
              <a:t>Yönetim Bilimleri İçindeki Yeri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000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44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DERS İÇERİĞİ:HAFTALIK PROGRAM:</a:t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46672"/>
              </p:ext>
            </p:extLst>
          </p:nvPr>
        </p:nvGraphicFramePr>
        <p:xfrm>
          <a:off x="2700670" y="856568"/>
          <a:ext cx="5895858" cy="5263118"/>
        </p:xfrm>
        <a:graphic>
          <a:graphicData uri="http://schemas.openxmlformats.org/drawingml/2006/table">
            <a:tbl>
              <a:tblPr/>
              <a:tblGrid>
                <a:gridCol w="1677719"/>
                <a:gridCol w="4218139"/>
              </a:tblGrid>
              <a:tr h="1295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 b="1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Haftalar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2509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 b="1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KARŞILAŞTIRMALI YÖNETİM Haftalık Konu Başlıkları 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9553"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9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charset="0"/>
                        <a:buChar char="o"/>
                        <a:tabLst>
                          <a:tab pos="647065" algn="l"/>
                          <a:tab pos="449580" algn="l"/>
                        </a:tabLst>
                      </a:pPr>
                      <a:r>
                        <a:rPr lang="de-DE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DERS HAKKINDA GENEL BİLGİ (SOSYAL BİLİMLER VE YÖNETİM BİLİMİ ALANINDA DERSİN YERİ)</a:t>
                      </a:r>
                      <a:endParaRPr lang="tr-TR" sz="7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9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charset="0"/>
                        <a:buChar char="o"/>
                        <a:tabLst>
                          <a:tab pos="647065" algn="l"/>
                        </a:tabLst>
                      </a:pPr>
                      <a:r>
                        <a:rPr lang="da-DK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HAFTALARA GÖRE KONULAR - DERS İÇERİĞİ HAKKINDA BİLGİ </a:t>
                      </a:r>
                      <a:endParaRPr lang="tr-TR" sz="7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charset="0"/>
                        <a:buChar char="o"/>
                        <a:tabLst>
                          <a:tab pos="647065" algn="l"/>
                        </a:tabLst>
                      </a:pPr>
                      <a:r>
                        <a:rPr lang="da-DK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İŞLEYİŞ YÖNTEMİ – KAYNAKLAR VE DEĞERLENDİRME HAKKINDA BİLGİ</a:t>
                      </a:r>
                      <a:endParaRPr lang="tr-TR" sz="7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1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065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47065" algn="l"/>
                          <a:tab pos="449580" algn="l"/>
                        </a:tabLst>
                      </a:pPr>
                      <a:r>
                        <a:rPr lang="da-DK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KAVRAM İNCELEMELERİ</a:t>
                      </a:r>
                      <a:endParaRPr lang="tr-TR" sz="7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1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3.Hafta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065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47065" algn="l"/>
                          <a:tab pos="449580" algn="l"/>
                        </a:tabLs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KARŞILAŞTIRMALI YÖNTEM</a:t>
                      </a: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5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4.Hafta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065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47065" algn="l"/>
                          <a:tab pos="449580" algn="l"/>
                        </a:tabLst>
                      </a:pPr>
                      <a:r>
                        <a:rPr lang="en-US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KARŞILAŞTIRMALI YÖNETİME İLİŞKİN KURAMSAL YAKLAŞIMLAR</a:t>
                      </a:r>
                      <a:endParaRPr lang="tr-TR" sz="7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810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5.Hafta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065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47065" algn="l"/>
                          <a:tab pos="449580" algn="l"/>
                        </a:tabLst>
                      </a:pPr>
                      <a:r>
                        <a:rPr lang="en-US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KARŞILAŞTIRMALI YÖNETİME İLİŞKİN KURAMSAL YAKLAŞIMLAR</a:t>
                      </a:r>
                      <a:endParaRPr lang="tr-TR" sz="7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9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6.Hafta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065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47065" algn="l"/>
                          <a:tab pos="449580" algn="l"/>
                        </a:tabLst>
                      </a:pPr>
                      <a:r>
                        <a:rPr lang="en-US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MODERN YÖNETİMİN VE YÖNETİM BİLGİSİNİN GELİŞİMİNİN KARŞILAŞTIRMALI TARİHSEL ANALİZİ</a:t>
                      </a:r>
                      <a:endParaRPr lang="tr-TR" sz="7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7.Hafta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 b="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MODERN YÖNETİMİN VE YÖNETİM BİLGİSİNİN GELİŞİMİNİN KARŞILAŞTIRMALI TARİHSEL ANALİZİ</a:t>
                      </a:r>
                      <a:endParaRPr lang="tr-TR" sz="7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5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8.hafta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1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ARA SINAV</a:t>
                      </a: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41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9.Hafta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Devlet Gelenekleri</a:t>
                      </a:r>
                      <a:endParaRPr lang="tr-TR" sz="7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5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10.Hafta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Siyasal Örgütlenme Biçimi: Federal ve Tekçi Yapılar</a:t>
                      </a:r>
                      <a:endParaRPr lang="tr-TR" sz="7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11.Hafta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Merkezi Yönetim Örgütlenmesi  - Taşra Örgütlenmesi - Yerinden Yönetim  </a:t>
                      </a:r>
                      <a:endParaRPr lang="tr-TR" sz="7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5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12.Hafta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Bölgeselleşme Politikaları ve Uygulamaları </a:t>
                      </a:r>
                      <a:endParaRPr lang="tr-TR" sz="7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13.Hafta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Kamu Yönetimi Reformları Karşılaştırmalı Nasıl Çalışılabilir?</a:t>
                      </a:r>
                      <a:endParaRPr lang="tr-TR" sz="7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70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14.Hafta</a:t>
                      </a:r>
                      <a:endParaRPr lang="tr-TR" sz="80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700" b="0" dirty="0"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Kamu Yönetimi Reformları Karşılaştırmalı Nasıl Çalışılabilir?</a:t>
                      </a:r>
                      <a:endParaRPr lang="tr-TR" sz="7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497" marR="56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/>
          <a:lstStyle/>
          <a:p>
            <a:pPr algn="ctr"/>
            <a:r>
              <a:rPr lang="tr-TR" dirty="0" smtClean="0"/>
              <a:t>Ders Kitabı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2351" y="1820034"/>
            <a:ext cx="5481576" cy="4111182"/>
          </a:xfrm>
        </p:spPr>
      </p:pic>
    </p:spTree>
    <p:extLst>
      <p:ext uri="{BB962C8B-B14F-4D97-AF65-F5344CB8AC3E}">
        <p14:creationId xmlns:p14="http://schemas.microsoft.com/office/powerpoint/2010/main" val="167699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/>
          <a:lstStyle/>
          <a:p>
            <a:r>
              <a:rPr lang="tr-TR" dirty="0" smtClean="0"/>
              <a:t>Karşılaştırmalı Yönetim: Bazı Temel Sorular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48048"/>
            <a:ext cx="10515600" cy="4689690"/>
          </a:xfrm>
        </p:spPr>
        <p:txBody>
          <a:bodyPr>
            <a:normAutofit fontScale="92500" lnSpcReduction="10000"/>
          </a:bodyPr>
          <a:lstStyle/>
          <a:p>
            <a:r>
              <a:rPr lang="tr-TR" noProof="1" smtClean="0"/>
              <a:t>Neden karşılaştırma yapmalıyız? Bu soru üzerinde düşünmek ve buna hem bilimsel açıdan hem tarihsel-politik açıdan açık yanıtlar vermeliyiz. </a:t>
            </a:r>
          </a:p>
          <a:p>
            <a:r>
              <a:rPr lang="tr-TR" noProof="1" smtClean="0"/>
              <a:t>Neyi karşılaştırmalıyız? Ülke yönetimini kamu(nun) yönetimi olarak mı tanımlamalıyız; yoksa şimdi tanımlandığı gibi ‘idare, bürokrasi, kamu yönetimi’ diye tanımlamaya devam etmeli miyiz? </a:t>
            </a:r>
          </a:p>
          <a:p>
            <a:r>
              <a:rPr lang="tr-TR" noProof="1" smtClean="0"/>
              <a:t>Nasıl karşılaştırmalıyız? Karşılaştırmadan açıklayıcı ve dönüştürücü sonuçlar elde edebilmek, kuramsal yaklaşım çerçevesinde hareket etmeye baģ̆lıdır. Nasıl bir kuramsal çerçeve geliştirebiliriz? </a:t>
            </a:r>
          </a:p>
          <a:p>
            <a:r>
              <a:rPr lang="tr-TR" noProof="1" smtClean="0"/>
              <a:t>Hangi örnekleri karşılaştırmalıyız? Neden? Şimdiye dek olduğu gibi karşılaştırma örneklerini yalnızca gelişmiş ülkelerden mi; yoksa örnekleri Türkiye ile benzer sorunları yaşayan ülkelerden mi seçmeliyiz? </a:t>
            </a:r>
          </a:p>
          <a:p>
            <a:pPr marL="0" indent="0">
              <a:buNone/>
            </a:pPr>
            <a:r>
              <a:rPr lang="tr-TR" noProof="1" smtClean="0"/>
              <a:t>	(BAG, “Karşılaştırmalı Kamu Yönetimi Nedir?”)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500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Karşılaştırmalı Yönetim: Bazı Temel </a:t>
            </a:r>
            <a:r>
              <a:rPr lang="tr-TR" dirty="0" smtClean="0"/>
              <a:t>Sorular (2)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Neden Karşılaştırma? “Amaç”</a:t>
            </a:r>
          </a:p>
          <a:p>
            <a:endParaRPr lang="tr-TR" dirty="0"/>
          </a:p>
          <a:p>
            <a:r>
              <a:rPr lang="tr-TR" dirty="0" smtClean="0"/>
              <a:t>Neyi Karşılaştırma? “Konu </a:t>
            </a:r>
            <a:r>
              <a:rPr lang="mr-IN" dirty="0" smtClean="0"/>
              <a:t>–</a:t>
            </a:r>
            <a:r>
              <a:rPr lang="tr-TR" dirty="0" smtClean="0"/>
              <a:t> İnceleme Nesnesi”</a:t>
            </a:r>
          </a:p>
          <a:p>
            <a:endParaRPr lang="tr-TR" dirty="0"/>
          </a:p>
          <a:p>
            <a:r>
              <a:rPr lang="tr-TR" dirty="0" smtClean="0"/>
              <a:t>Nasıl Karşılaştırma? “Yöntem”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56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Karşılaştırmalı Yönetim?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dirty="0" smtClean="0"/>
              <a:t>- Yönetim Alanının Bir Bilim Alanı Olarak Var Olabilmesi İçin (Tikel Olanı Anlamak / Analiz Etmek ve Evrensel Olana Yönelik Genelleştirmeler Yapabilmek)</a:t>
            </a:r>
          </a:p>
          <a:p>
            <a:endParaRPr lang="tr-TR" sz="4000" dirty="0" smtClean="0"/>
          </a:p>
          <a:p>
            <a:r>
              <a:rPr lang="tr-TR" sz="4000" dirty="0" smtClean="0"/>
              <a:t>Kendini Anlamak </a:t>
            </a:r>
            <a:r>
              <a:rPr lang="mr-IN" sz="4000" dirty="0" smtClean="0"/>
              <a:t>–</a:t>
            </a:r>
            <a:r>
              <a:rPr lang="tr-TR" sz="4000" dirty="0" smtClean="0"/>
              <a:t> Analiz Edebilmek İçin</a:t>
            </a:r>
          </a:p>
          <a:p>
            <a:endParaRPr lang="tr-TR" sz="4000" dirty="0"/>
          </a:p>
          <a:p>
            <a:r>
              <a:rPr lang="tr-TR" sz="4000" dirty="0" smtClean="0"/>
              <a:t>Diğerini Anlamak </a:t>
            </a:r>
            <a:r>
              <a:rPr lang="mr-IN" sz="4000" dirty="0"/>
              <a:t>–</a:t>
            </a:r>
            <a:r>
              <a:rPr lang="tr-TR" sz="4000" dirty="0"/>
              <a:t> Analiz Edebilmek İçin</a:t>
            </a:r>
            <a:endParaRPr lang="tr-TR" sz="4000" dirty="0" smtClean="0"/>
          </a:p>
          <a:p>
            <a:endParaRPr lang="tr-TR" sz="4000" dirty="0"/>
          </a:p>
          <a:p>
            <a:r>
              <a:rPr lang="tr-TR" sz="4000" dirty="0" smtClean="0"/>
              <a:t>İyi / Doğru / Uygun / Akılcı Olanı Arayış </a:t>
            </a:r>
          </a:p>
          <a:p>
            <a:endParaRPr lang="tr-TR" sz="4000" dirty="0"/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1966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Kritik Soru: Karşılaştırma,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Yönetim Biliminde Bir Yöntem Mi?</a:t>
            </a:r>
          </a:p>
          <a:p>
            <a:endParaRPr lang="tr-TR" dirty="0"/>
          </a:p>
          <a:p>
            <a:r>
              <a:rPr lang="tr-TR" dirty="0" smtClean="0"/>
              <a:t>Yönetim Biliminin Bir Alt (İnceleme) Alanı mı?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54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Dünyada ve Türkiye’de Karşılaştırmalı 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İlgili </a:t>
            </a:r>
            <a:r>
              <a:rPr lang="tr-TR" dirty="0" err="1" smtClean="0"/>
              <a:t>alanyazın</a:t>
            </a:r>
            <a:r>
              <a:rPr lang="tr-TR" dirty="0" smtClean="0"/>
              <a:t> değerlendirmesi </a:t>
            </a:r>
            <a:r>
              <a:rPr lang="tr-TR" dirty="0"/>
              <a:t>(Örnekler </a:t>
            </a:r>
            <a:r>
              <a:rPr lang="mr-IN" dirty="0"/>
              <a:t>–</a:t>
            </a:r>
            <a:r>
              <a:rPr lang="tr-TR" dirty="0"/>
              <a:t> Sayısal Veri)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Akademik örgütlenmede (Araştırma Merkezi, Enstitü</a:t>
            </a:r>
            <a:r>
              <a:rPr lang="tr-TR" dirty="0"/>
              <a:t>, </a:t>
            </a:r>
            <a:r>
              <a:rPr lang="tr-TR" dirty="0" smtClean="0"/>
              <a:t>Fakülte, Bölüm, Anabilim Dalı, Bilim Dalı) “karşılaştırmalı yönetim” alanı </a:t>
            </a:r>
            <a:r>
              <a:rPr lang="tr-TR" dirty="0"/>
              <a:t>(Örnekler </a:t>
            </a:r>
            <a:r>
              <a:rPr lang="mr-IN" dirty="0"/>
              <a:t>–</a:t>
            </a:r>
            <a:r>
              <a:rPr lang="tr-TR" dirty="0"/>
              <a:t> Sayısal Veri)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Ders Programlarında “Karşılaştırmalı Yönetim” (Örnekler </a:t>
            </a:r>
            <a:r>
              <a:rPr lang="mr-IN" dirty="0" smtClean="0"/>
              <a:t>–</a:t>
            </a:r>
            <a:r>
              <a:rPr lang="tr-TR" dirty="0" smtClean="0"/>
              <a:t> Sayısal Veri)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914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509</Words>
  <Application>Microsoft Macintosh PowerPoint</Application>
  <PresentationFormat>Geniş Ekran</PresentationFormat>
  <Paragraphs>79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Mangal</vt:lpstr>
      <vt:lpstr>Times New Roman</vt:lpstr>
      <vt:lpstr>Verdana</vt:lpstr>
      <vt:lpstr>Office Teması</vt:lpstr>
      <vt:lpstr>Karşılaştırmalı Yönetim</vt:lpstr>
      <vt:lpstr>DERSİN KONUMLANDIRILMASI</vt:lpstr>
      <vt:lpstr> DERS İÇERİĞİ:HAFTALIK PROGRAM: </vt:lpstr>
      <vt:lpstr>Ders Kitabı</vt:lpstr>
      <vt:lpstr>Karşılaştırmalı Yönetim: Bazı Temel Sorular</vt:lpstr>
      <vt:lpstr>Karşılaştırmalı Yönetim: Bazı Temel Sorular (2)</vt:lpstr>
      <vt:lpstr>Neden Karşılaştırmalı Yönetim?</vt:lpstr>
      <vt:lpstr>Kritik Soru: Karşılaştırma, </vt:lpstr>
      <vt:lpstr>Dünyada ve Türkiye’de Karşılaştırmalı Yönetim</vt:lpstr>
      <vt:lpstr>Örnek İncelemeler 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20</cp:revision>
  <dcterms:created xsi:type="dcterms:W3CDTF">2018-01-10T18:46:54Z</dcterms:created>
  <dcterms:modified xsi:type="dcterms:W3CDTF">2018-01-15T03:29:51Z</dcterms:modified>
</cp:coreProperties>
</file>