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3" r:id="rId7"/>
    <p:sldId id="260" r:id="rId8"/>
    <p:sldId id="262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099B-4C07-7B49-A744-E0B88C90BD5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0210-F80B-ED43-96F0-33BCA34E7E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748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099B-4C07-7B49-A744-E0B88C90BD5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0210-F80B-ED43-96F0-33BCA34E7E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826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099B-4C07-7B49-A744-E0B88C90BD5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0210-F80B-ED43-96F0-33BCA34E7E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039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099B-4C07-7B49-A744-E0B88C90BD5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0210-F80B-ED43-96F0-33BCA34E7E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410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099B-4C07-7B49-A744-E0B88C90BD5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0210-F80B-ED43-96F0-33BCA34E7E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04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099B-4C07-7B49-A744-E0B88C90BD5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0210-F80B-ED43-96F0-33BCA34E7E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855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099B-4C07-7B49-A744-E0B88C90BD5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0210-F80B-ED43-96F0-33BCA34E7E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608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099B-4C07-7B49-A744-E0B88C90BD5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0210-F80B-ED43-96F0-33BCA34E7E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241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099B-4C07-7B49-A744-E0B88C90BD5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0210-F80B-ED43-96F0-33BCA34E7E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051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099B-4C07-7B49-A744-E0B88C90BD5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0210-F80B-ED43-96F0-33BCA34E7E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83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099B-4C07-7B49-A744-E0B88C90BD5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0210-F80B-ED43-96F0-33BCA34E7E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968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C099B-4C07-7B49-A744-E0B88C90BD5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0210-F80B-ED43-96F0-33BCA34E7E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03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KARŞILAŞTIRMALI YÖNTEM</a:t>
            </a:r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7864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KARŞILAŞTIRMALI YÖNTEM: KAVRAM İNCELEMELERİ</a:t>
            </a:r>
            <a:r>
              <a:rPr lang="tr-TR" dirty="0" smtClean="0">
                <a:effectLst/>
              </a:rPr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OKUMA </a:t>
            </a:r>
            <a:r>
              <a:rPr lang="tr-TR" dirty="0" smtClean="0"/>
              <a:t>METNİ:</a:t>
            </a:r>
          </a:p>
          <a:p>
            <a:r>
              <a:rPr lang="tr-TR" dirty="0" smtClean="0"/>
              <a:t>Coşkun San, </a:t>
            </a:r>
            <a:r>
              <a:rPr lang="tr-TR" dirty="0" smtClean="0"/>
              <a:t>“Karşılaştırmalı </a:t>
            </a:r>
            <a:r>
              <a:rPr lang="tr-TR" dirty="0" smtClean="0"/>
              <a:t>Yöntemde Zaman ve </a:t>
            </a:r>
            <a:r>
              <a:rPr lang="tr-TR" dirty="0" smtClean="0"/>
              <a:t>Mekan Boyutları”.</a:t>
            </a:r>
          </a:p>
          <a:p>
            <a:endParaRPr lang="tr-TR" dirty="0" smtClean="0"/>
          </a:p>
          <a:p>
            <a:r>
              <a:rPr lang="tr-TR" dirty="0" smtClean="0"/>
              <a:t>Birgül Ayman Güler, “Karşılaştırmalı Kamu Yönetimi Nedir?”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440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KARŞILAŞTIRMA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71448"/>
            <a:ext cx="10515600" cy="495037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Karşılaştırma, çoğu zaman 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farkında olmadan,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günlük yaşamın 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hemen her anında yapılan bir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düşünsel işlemdir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. Bir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şeyin 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kendisine ait bilgi, ancak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diğerlerine ilişkin 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bilgi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aracılığıyla 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edinilir. Bu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işlem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, insanın her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şeyden önce 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kendisine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ilişkin 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bilgilerini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genişletmesine 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yarayan bir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araç başkalarının 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deneyimlerinden yararlanmasını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sağlayan 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bir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çoğalma 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unsurudur.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Karşılaştırma 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yapabilmek, farklı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bağlam 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ve olayları birlikte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gözlemlemeyi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, bunları kendi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içlerinde 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ve birbirleriyle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ilişkilendirerek çözümlemeyi, 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dolayısıyla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geniş 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bir birikim ve zihinsel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çabayı 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gerektirir.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Karşılaştırma ülkeler 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arasında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yapıldığında 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ise, toplumsal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gerçeklikleri 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hızla ve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çok boyutlu 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olarak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görme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, sorunlara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çoklu çözüm üretme yeteneği kazanılacağı açıktır. </a:t>
            </a:r>
            <a:endParaRPr lang="tr-TR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Karşılaştırma, basitçe benzerlikler 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ile farklılıkları aynı anda inceleme i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şi 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olarak tanımlanabilir. O halde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yöntem, tümüyle 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benzer ya da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tümüyle farklı şeyler üzerinde 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kullanılamaz.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Karşılaştırılacak olguların 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belli bir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derecede 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benzer ya da farklı olması gerekir. 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tr-TR" noProof="1" smtClean="0">
                <a:latin typeface="Times New Roman" charset="0"/>
                <a:ea typeface="Times New Roman" charset="0"/>
                <a:cs typeface="Times New Roman" charset="0"/>
              </a:rPr>
              <a:t>BAG</a:t>
            </a:r>
            <a:r>
              <a:rPr lang="tr-TR" noProof="1">
                <a:latin typeface="Times New Roman" charset="0"/>
                <a:ea typeface="Times New Roman" charset="0"/>
                <a:cs typeface="Times New Roman" charset="0"/>
              </a:rPr>
              <a:t>, Karşılaştırmalı Kamu Yönetimi Nedir?)</a:t>
            </a:r>
            <a:endParaRPr lang="tr-TR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317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KAVRAMLAR (1)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KARŞILAŞTIRMA </a:t>
            </a:r>
            <a:r>
              <a:rPr lang="mr-IN" dirty="0" smtClean="0"/>
              <a:t>–</a:t>
            </a:r>
            <a:r>
              <a:rPr lang="tr-TR" dirty="0" smtClean="0"/>
              <a:t> KIYASLAMA </a:t>
            </a:r>
            <a:r>
              <a:rPr lang="mr-IN" dirty="0" smtClean="0"/>
              <a:t>–</a:t>
            </a:r>
            <a:r>
              <a:rPr lang="tr-TR" dirty="0" smtClean="0"/>
              <a:t> ÖRNEKLEME- BENZETME</a:t>
            </a:r>
          </a:p>
          <a:p>
            <a:endParaRPr lang="tr-TR" dirty="0" smtClean="0"/>
          </a:p>
          <a:p>
            <a:r>
              <a:rPr lang="tr-TR" dirty="0" smtClean="0"/>
              <a:t>ZAMAN</a:t>
            </a:r>
          </a:p>
          <a:p>
            <a:endParaRPr lang="tr-TR" dirty="0" smtClean="0"/>
          </a:p>
          <a:p>
            <a:r>
              <a:rPr lang="tr-TR" dirty="0" smtClean="0"/>
              <a:t>MEKAN</a:t>
            </a:r>
          </a:p>
          <a:p>
            <a:endParaRPr lang="tr-TR" dirty="0" smtClean="0"/>
          </a:p>
          <a:p>
            <a:r>
              <a:rPr lang="tr-TR" dirty="0" smtClean="0"/>
              <a:t>ZAMAN VE MEKAN </a:t>
            </a:r>
            <a:r>
              <a:rPr lang="tr-TR" dirty="0" smtClean="0"/>
              <a:t>SABİTESİ</a:t>
            </a:r>
          </a:p>
          <a:p>
            <a:endParaRPr lang="tr-TR" dirty="0" smtClean="0"/>
          </a:p>
          <a:p>
            <a:r>
              <a:rPr lang="tr-TR" dirty="0" smtClean="0"/>
              <a:t>Olgu </a:t>
            </a:r>
            <a:r>
              <a:rPr lang="mr-IN" dirty="0" smtClean="0"/>
              <a:t>–</a:t>
            </a:r>
            <a:r>
              <a:rPr lang="tr-TR" dirty="0" smtClean="0"/>
              <a:t> Bütün İlişkisi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991207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KAVRAMLAR (2)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47584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Negatif örnek</a:t>
            </a:r>
          </a:p>
          <a:p>
            <a:endParaRPr lang="tr-TR" dirty="0"/>
          </a:p>
          <a:p>
            <a:r>
              <a:rPr lang="tr-TR" dirty="0" smtClean="0"/>
              <a:t>Pozitif Örnek</a:t>
            </a:r>
          </a:p>
          <a:p>
            <a:endParaRPr lang="tr-TR" dirty="0"/>
          </a:p>
          <a:p>
            <a:r>
              <a:rPr lang="tr-TR" dirty="0" smtClean="0"/>
              <a:t>Benzerlik</a:t>
            </a:r>
          </a:p>
          <a:p>
            <a:endParaRPr lang="tr-TR" dirty="0"/>
          </a:p>
          <a:p>
            <a:r>
              <a:rPr lang="tr-TR" dirty="0" smtClean="0"/>
              <a:t>Farklılık </a:t>
            </a:r>
            <a:r>
              <a:rPr lang="mr-IN" dirty="0" smtClean="0"/>
              <a:t>–</a:t>
            </a:r>
            <a:r>
              <a:rPr lang="tr-TR" dirty="0" smtClean="0"/>
              <a:t> Özgünlük</a:t>
            </a:r>
          </a:p>
          <a:p>
            <a:endParaRPr lang="tr-TR" dirty="0" smtClean="0"/>
          </a:p>
          <a:p>
            <a:r>
              <a:rPr lang="tr-TR" dirty="0" smtClean="0"/>
              <a:t>Tikel - Evrensel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Yakınlaşma / Yakınsama</a:t>
            </a:r>
          </a:p>
        </p:txBody>
      </p:sp>
    </p:spTree>
    <p:extLst>
      <p:ext uri="{BB962C8B-B14F-4D97-AF65-F5344CB8AC3E}">
        <p14:creationId xmlns:p14="http://schemas.microsoft.com/office/powerpoint/2010/main" val="159484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686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Pozitif Örnek </a:t>
            </a:r>
            <a:r>
              <a:rPr lang="mr-IN" dirty="0" smtClean="0"/>
              <a:t>–</a:t>
            </a:r>
            <a:r>
              <a:rPr lang="tr-TR" dirty="0" smtClean="0"/>
              <a:t> Zıt Örnek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49" y="1265239"/>
            <a:ext cx="5069302" cy="4763422"/>
          </a:xfrm>
        </p:spPr>
      </p:pic>
      <p:sp>
        <p:nvSpPr>
          <p:cNvPr id="5" name="Metin kutusu 4"/>
          <p:cNvSpPr txBox="1"/>
          <p:nvPr/>
        </p:nvSpPr>
        <p:spPr>
          <a:xfrm>
            <a:off x="3923414" y="6177516"/>
            <a:ext cx="4391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T. </a:t>
            </a:r>
            <a:r>
              <a:rPr lang="tr-TR" dirty="0" err="1"/>
              <a:t>Skocpol</a:t>
            </a:r>
            <a:r>
              <a:rPr lang="tr-TR" dirty="0"/>
              <a:t>: Devletler ve Toplumsal Devrimler</a:t>
            </a:r>
          </a:p>
        </p:txBody>
      </p:sp>
    </p:spTree>
    <p:extLst>
      <p:ext uri="{BB962C8B-B14F-4D97-AF65-F5344CB8AC3E}">
        <p14:creationId xmlns:p14="http://schemas.microsoft.com/office/powerpoint/2010/main" val="1198951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619"/>
          </a:xfrm>
        </p:spPr>
        <p:txBody>
          <a:bodyPr/>
          <a:lstStyle/>
          <a:p>
            <a:r>
              <a:rPr lang="tr-TR" dirty="0" smtClean="0"/>
              <a:t>KAVRAMLAR (3)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tr-TR" dirty="0" smtClean="0"/>
              <a:t>DİKEY </a:t>
            </a:r>
            <a:r>
              <a:rPr lang="tr-TR" dirty="0" smtClean="0"/>
              <a:t>KARŞILAŞTIRMA 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tr-TR" dirty="0" smtClean="0"/>
              <a:t>(A1 ve A2, B1 ve B2, C1 ve C2)</a:t>
            </a:r>
            <a:endParaRPr lang="tr-TR" dirty="0" smtClean="0"/>
          </a:p>
          <a:p>
            <a:pPr>
              <a:spcAft>
                <a:spcPts val="1200"/>
              </a:spcAft>
            </a:pPr>
            <a:endParaRPr lang="tr-TR" dirty="0" smtClean="0"/>
          </a:p>
          <a:p>
            <a:pPr>
              <a:spcAft>
                <a:spcPts val="1200"/>
              </a:spcAft>
            </a:pPr>
            <a:r>
              <a:rPr lang="tr-TR" dirty="0" smtClean="0"/>
              <a:t>YATAY </a:t>
            </a:r>
            <a:r>
              <a:rPr lang="tr-TR" dirty="0" smtClean="0"/>
              <a:t>KARŞILAŞTIRMA</a:t>
            </a:r>
          </a:p>
          <a:p>
            <a:pPr lvl="1">
              <a:spcAft>
                <a:spcPts val="1200"/>
              </a:spcAft>
            </a:pPr>
            <a:r>
              <a:rPr lang="tr-TR" dirty="0"/>
              <a:t>(A1 ve </a:t>
            </a:r>
            <a:r>
              <a:rPr lang="tr-TR" dirty="0" smtClean="0"/>
              <a:t>B1, </a:t>
            </a:r>
            <a:r>
              <a:rPr lang="tr-TR" dirty="0"/>
              <a:t>B1 ve C</a:t>
            </a:r>
            <a:r>
              <a:rPr lang="tr-TR" dirty="0" smtClean="0"/>
              <a:t>1, A1 </a:t>
            </a:r>
            <a:r>
              <a:rPr lang="tr-TR" dirty="0"/>
              <a:t>ve </a:t>
            </a:r>
            <a:r>
              <a:rPr lang="tr-TR" dirty="0" smtClean="0"/>
              <a:t>C1)</a:t>
            </a:r>
          </a:p>
          <a:p>
            <a:pPr lvl="1">
              <a:spcAft>
                <a:spcPts val="1200"/>
              </a:spcAft>
            </a:pPr>
            <a:r>
              <a:rPr lang="tr-TR" dirty="0" smtClean="0"/>
              <a:t>(A2 ve B2, B2 ve C2, A2 ve C2)</a:t>
            </a:r>
          </a:p>
          <a:p>
            <a:pPr lvl="1">
              <a:spcAft>
                <a:spcPts val="1200"/>
              </a:spcAft>
            </a:pPr>
            <a:r>
              <a:rPr lang="tr-TR" dirty="0" smtClean="0"/>
              <a:t>(A1, B1 ve C1; A2, B2 ve C2)</a:t>
            </a:r>
            <a:endParaRPr lang="tr-TR" dirty="0" smtClean="0"/>
          </a:p>
          <a:p>
            <a:pPr>
              <a:spcAft>
                <a:spcPts val="1200"/>
              </a:spcAft>
            </a:pPr>
            <a:endParaRPr lang="tr-TR" dirty="0" smtClean="0"/>
          </a:p>
          <a:p>
            <a:pPr>
              <a:spcAft>
                <a:spcPts val="1200"/>
              </a:spcAft>
            </a:pPr>
            <a:r>
              <a:rPr lang="tr-TR" dirty="0" smtClean="0"/>
              <a:t>RİTMİK </a:t>
            </a:r>
            <a:r>
              <a:rPr lang="tr-TR" dirty="0" smtClean="0"/>
              <a:t>DEVİNİM</a:t>
            </a:r>
          </a:p>
          <a:p>
            <a:pPr>
              <a:spcAft>
                <a:spcPts val="1200"/>
              </a:spcAft>
            </a:pPr>
            <a:endParaRPr lang="tr-TR" dirty="0" smtClean="0"/>
          </a:p>
          <a:p>
            <a:pPr marL="0" indent="0">
              <a:spcAft>
                <a:spcPts val="1200"/>
              </a:spcAft>
              <a:buNone/>
            </a:pP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604" y="2083538"/>
            <a:ext cx="6769395" cy="202062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7389628" y="180753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A1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7513671" y="370722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A2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8963250" y="374266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B</a:t>
            </a:r>
            <a:r>
              <a:rPr lang="tr-TR"/>
              <a:t>2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8988057" y="175791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</a:t>
            </a:r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0462443" y="3742666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C2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10416365" y="175082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</a:t>
            </a:r>
            <a:r>
              <a:rPr lang="tr-TR" dirty="0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998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722"/>
          </a:xfrm>
        </p:spPr>
        <p:txBody>
          <a:bodyPr/>
          <a:lstStyle/>
          <a:p>
            <a:r>
              <a:rPr lang="tr-TR" dirty="0" smtClean="0"/>
              <a:t>İdeal Tip </a:t>
            </a:r>
            <a:r>
              <a:rPr lang="mr-IN" dirty="0" smtClean="0"/>
              <a:t>–</a:t>
            </a:r>
            <a:r>
              <a:rPr lang="tr-TR" dirty="0" smtClean="0"/>
              <a:t> Saf Tip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7" y="1644865"/>
            <a:ext cx="5183348" cy="4351338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97" y="1698030"/>
            <a:ext cx="6337005" cy="4218135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52623" y="6251943"/>
            <a:ext cx="963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Kaynak: C. San, </a:t>
            </a:r>
            <a:r>
              <a:rPr lang="tr-TR" dirty="0" err="1" smtClean="0"/>
              <a:t>Max</a:t>
            </a:r>
            <a:r>
              <a:rPr lang="tr-TR" dirty="0" smtClean="0"/>
              <a:t> </a:t>
            </a:r>
            <a:r>
              <a:rPr lang="tr-TR" dirty="0" err="1" smtClean="0"/>
              <a:t>Weber’de</a:t>
            </a:r>
            <a:r>
              <a:rPr lang="tr-TR" dirty="0" smtClean="0"/>
              <a:t> Hukukun ve Meşru Otoritenin Sosyolojik Analizi, 1971, s. 27. vd.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9258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328</Words>
  <Application>Microsoft Macintosh PowerPoint</Application>
  <PresentationFormat>Geniş Ekran</PresentationFormat>
  <Paragraphs>51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Calibri</vt:lpstr>
      <vt:lpstr>Calibri Light</vt:lpstr>
      <vt:lpstr>Mangal</vt:lpstr>
      <vt:lpstr>Times New Roman</vt:lpstr>
      <vt:lpstr>Arial</vt:lpstr>
      <vt:lpstr>Office Teması</vt:lpstr>
      <vt:lpstr>KARŞILAŞTIRMALI YÖNTEM</vt:lpstr>
      <vt:lpstr>KARŞILAŞTIRMALI YÖNTEM: KAVRAM İNCELEMELERİ </vt:lpstr>
      <vt:lpstr>KARŞILAŞTIRMA</vt:lpstr>
      <vt:lpstr>KAVRAMLAR (1)</vt:lpstr>
      <vt:lpstr>KAVRAMLAR (2)</vt:lpstr>
      <vt:lpstr>Pozitif Örnek – Zıt Örnek</vt:lpstr>
      <vt:lpstr>KAVRAMLAR (3)</vt:lpstr>
      <vt:lpstr>İdeal Tip – Saf Tip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Microsoft Office Kullanıcısı</cp:lastModifiedBy>
  <cp:revision>14</cp:revision>
  <dcterms:created xsi:type="dcterms:W3CDTF">2018-01-10T19:43:51Z</dcterms:created>
  <dcterms:modified xsi:type="dcterms:W3CDTF">2018-01-15T02:52:20Z</dcterms:modified>
</cp:coreProperties>
</file>