
<file path=[Content_Types].xml><?xml version="1.0" encoding="utf-8"?>
<Types xmlns="http://schemas.openxmlformats.org/package/2006/content-types">
  <Default Extension="xml" ContentType="application/xml"/>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77" r:id="rId4"/>
    <p:sldId id="262" r:id="rId5"/>
    <p:sldId id="266" r:id="rId6"/>
    <p:sldId id="267" r:id="rId7"/>
    <p:sldId id="259" r:id="rId8"/>
    <p:sldId id="278" r:id="rId9"/>
    <p:sldId id="279" r:id="rId10"/>
    <p:sldId id="280" r:id="rId11"/>
    <p:sldId id="281" r:id="rId12"/>
    <p:sldId id="282" r:id="rId13"/>
    <p:sldId id="283" r:id="rId14"/>
    <p:sldId id="285" r:id="rId15"/>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21"/>
    <p:restoredTop sz="91415"/>
  </p:normalViewPr>
  <p:slideViewPr>
    <p:cSldViewPr snapToGrid="0" snapToObjects="1">
      <p:cViewPr varScale="1">
        <p:scale>
          <a:sx n="115" d="100"/>
          <a:sy n="115" d="100"/>
        </p:scale>
        <p:origin x="24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Konu Başlığı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54A89C34-C04C-FD4E-B6D1-BDCA949A3D2C}" type="datetimeFigureOut">
              <a:rPr lang="tr-TR" smtClean="0"/>
              <a:t>15.01.2018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2110510-730E-1741-A01D-22C4FFDEBC3F}" type="slidenum">
              <a:rPr lang="tr-TR" smtClean="0"/>
              <a:t>‹#›</a:t>
            </a:fld>
            <a:endParaRPr lang="tr-TR"/>
          </a:p>
        </p:txBody>
      </p:sp>
    </p:spTree>
    <p:extLst>
      <p:ext uri="{BB962C8B-B14F-4D97-AF65-F5344CB8AC3E}">
        <p14:creationId xmlns:p14="http://schemas.microsoft.com/office/powerpoint/2010/main" val="992866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Ana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54A89C34-C04C-FD4E-B6D1-BDCA949A3D2C}" type="datetimeFigureOut">
              <a:rPr lang="tr-TR" smtClean="0"/>
              <a:t>15.01.2018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2110510-730E-1741-A01D-22C4FFDEBC3F}" type="slidenum">
              <a:rPr lang="tr-TR" smtClean="0"/>
              <a:t>‹#›</a:t>
            </a:fld>
            <a:endParaRPr lang="tr-TR"/>
          </a:p>
        </p:txBody>
      </p:sp>
    </p:spTree>
    <p:extLst>
      <p:ext uri="{BB962C8B-B14F-4D97-AF65-F5344CB8AC3E}">
        <p14:creationId xmlns:p14="http://schemas.microsoft.com/office/powerpoint/2010/main" val="895993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Ana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54A89C34-C04C-FD4E-B6D1-BDCA949A3D2C}" type="datetimeFigureOut">
              <a:rPr lang="tr-TR" smtClean="0"/>
              <a:t>15.01.2018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2110510-730E-1741-A01D-22C4FFDEBC3F}" type="slidenum">
              <a:rPr lang="tr-TR" smtClean="0"/>
              <a:t>‹#›</a:t>
            </a:fld>
            <a:endParaRPr lang="tr-TR"/>
          </a:p>
        </p:txBody>
      </p:sp>
    </p:spTree>
    <p:extLst>
      <p:ext uri="{BB962C8B-B14F-4D97-AF65-F5344CB8AC3E}">
        <p14:creationId xmlns:p14="http://schemas.microsoft.com/office/powerpoint/2010/main" val="812312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Ana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54A89C34-C04C-FD4E-B6D1-BDCA949A3D2C}" type="datetimeFigureOut">
              <a:rPr lang="tr-TR" smtClean="0"/>
              <a:t>15.01.2018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2110510-730E-1741-A01D-22C4FFDEBC3F}" type="slidenum">
              <a:rPr lang="tr-TR" smtClean="0"/>
              <a:t>‹#›</a:t>
            </a:fld>
            <a:endParaRPr lang="tr-TR"/>
          </a:p>
        </p:txBody>
      </p:sp>
    </p:spTree>
    <p:extLst>
      <p:ext uri="{BB962C8B-B14F-4D97-AF65-F5344CB8AC3E}">
        <p14:creationId xmlns:p14="http://schemas.microsoft.com/office/powerpoint/2010/main" val="686684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Ana metin stillerini düzenlemek için tıklatın</a:t>
            </a:r>
          </a:p>
        </p:txBody>
      </p:sp>
      <p:sp>
        <p:nvSpPr>
          <p:cNvPr id="4" name="Veri Yer Tutucusu 3"/>
          <p:cNvSpPr>
            <a:spLocks noGrp="1"/>
          </p:cNvSpPr>
          <p:nvPr>
            <p:ph type="dt" sz="half" idx="10"/>
          </p:nvPr>
        </p:nvSpPr>
        <p:spPr/>
        <p:txBody>
          <a:bodyPr/>
          <a:lstStyle/>
          <a:p>
            <a:fld id="{54A89C34-C04C-FD4E-B6D1-BDCA949A3D2C}" type="datetimeFigureOut">
              <a:rPr lang="tr-TR" smtClean="0"/>
              <a:t>15.01.2018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2110510-730E-1741-A01D-22C4FFDEBC3F}" type="slidenum">
              <a:rPr lang="tr-TR" smtClean="0"/>
              <a:t>‹#›</a:t>
            </a:fld>
            <a:endParaRPr lang="tr-TR"/>
          </a:p>
        </p:txBody>
      </p:sp>
    </p:spTree>
    <p:extLst>
      <p:ext uri="{BB962C8B-B14F-4D97-AF65-F5344CB8AC3E}">
        <p14:creationId xmlns:p14="http://schemas.microsoft.com/office/powerpoint/2010/main" val="522953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Ana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Ana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54A89C34-C04C-FD4E-B6D1-BDCA949A3D2C}" type="datetimeFigureOut">
              <a:rPr lang="tr-TR" smtClean="0"/>
              <a:t>15.01.2018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82110510-730E-1741-A01D-22C4FFDEBC3F}" type="slidenum">
              <a:rPr lang="tr-TR" smtClean="0"/>
              <a:t>‹#›</a:t>
            </a:fld>
            <a:endParaRPr lang="tr-TR"/>
          </a:p>
        </p:txBody>
      </p:sp>
    </p:spTree>
    <p:extLst>
      <p:ext uri="{BB962C8B-B14F-4D97-AF65-F5344CB8AC3E}">
        <p14:creationId xmlns:p14="http://schemas.microsoft.com/office/powerpoint/2010/main" val="1769500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Ana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Ana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Ana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Ana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54A89C34-C04C-FD4E-B6D1-BDCA949A3D2C}" type="datetimeFigureOut">
              <a:rPr lang="tr-TR" smtClean="0"/>
              <a:t>15.01.2018</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82110510-730E-1741-A01D-22C4FFDEBC3F}" type="slidenum">
              <a:rPr lang="tr-TR" smtClean="0"/>
              <a:t>‹#›</a:t>
            </a:fld>
            <a:endParaRPr lang="tr-TR"/>
          </a:p>
        </p:txBody>
      </p:sp>
    </p:spTree>
    <p:extLst>
      <p:ext uri="{BB962C8B-B14F-4D97-AF65-F5344CB8AC3E}">
        <p14:creationId xmlns:p14="http://schemas.microsoft.com/office/powerpoint/2010/main" val="1634737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54A89C34-C04C-FD4E-B6D1-BDCA949A3D2C}" type="datetimeFigureOut">
              <a:rPr lang="tr-TR" smtClean="0"/>
              <a:t>15.01.2018</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82110510-730E-1741-A01D-22C4FFDEBC3F}" type="slidenum">
              <a:rPr lang="tr-TR" smtClean="0"/>
              <a:t>‹#›</a:t>
            </a:fld>
            <a:endParaRPr lang="tr-TR"/>
          </a:p>
        </p:txBody>
      </p:sp>
    </p:spTree>
    <p:extLst>
      <p:ext uri="{BB962C8B-B14F-4D97-AF65-F5344CB8AC3E}">
        <p14:creationId xmlns:p14="http://schemas.microsoft.com/office/powerpoint/2010/main" val="133870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54A89C34-C04C-FD4E-B6D1-BDCA949A3D2C}" type="datetimeFigureOut">
              <a:rPr lang="tr-TR" smtClean="0"/>
              <a:t>15.01.2018</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82110510-730E-1741-A01D-22C4FFDEBC3F}" type="slidenum">
              <a:rPr lang="tr-TR" smtClean="0"/>
              <a:t>‹#›</a:t>
            </a:fld>
            <a:endParaRPr lang="tr-TR"/>
          </a:p>
        </p:txBody>
      </p:sp>
    </p:spTree>
    <p:extLst>
      <p:ext uri="{BB962C8B-B14F-4D97-AF65-F5344CB8AC3E}">
        <p14:creationId xmlns:p14="http://schemas.microsoft.com/office/powerpoint/2010/main" val="1542484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Açıklama Yazı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Ana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Ana metin stillerini düzenlemek için tıklatın</a:t>
            </a:r>
          </a:p>
        </p:txBody>
      </p:sp>
      <p:sp>
        <p:nvSpPr>
          <p:cNvPr id="5" name="Veri Yer Tutucusu 4"/>
          <p:cNvSpPr>
            <a:spLocks noGrp="1"/>
          </p:cNvSpPr>
          <p:nvPr>
            <p:ph type="dt" sz="half" idx="10"/>
          </p:nvPr>
        </p:nvSpPr>
        <p:spPr/>
        <p:txBody>
          <a:bodyPr/>
          <a:lstStyle/>
          <a:p>
            <a:fld id="{54A89C34-C04C-FD4E-B6D1-BDCA949A3D2C}" type="datetimeFigureOut">
              <a:rPr lang="tr-TR" smtClean="0"/>
              <a:t>15.01.2018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82110510-730E-1741-A01D-22C4FFDEBC3F}" type="slidenum">
              <a:rPr lang="tr-TR" smtClean="0"/>
              <a:t>‹#›</a:t>
            </a:fld>
            <a:endParaRPr lang="tr-TR"/>
          </a:p>
        </p:txBody>
      </p:sp>
    </p:spTree>
    <p:extLst>
      <p:ext uri="{BB962C8B-B14F-4D97-AF65-F5344CB8AC3E}">
        <p14:creationId xmlns:p14="http://schemas.microsoft.com/office/powerpoint/2010/main" val="119094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çıklama Yazı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Ana metin stillerini düzenlemek için tıklatın</a:t>
            </a:r>
          </a:p>
        </p:txBody>
      </p:sp>
      <p:sp>
        <p:nvSpPr>
          <p:cNvPr id="5" name="Veri Yer Tutucusu 4"/>
          <p:cNvSpPr>
            <a:spLocks noGrp="1"/>
          </p:cNvSpPr>
          <p:nvPr>
            <p:ph type="dt" sz="half" idx="10"/>
          </p:nvPr>
        </p:nvSpPr>
        <p:spPr/>
        <p:txBody>
          <a:bodyPr/>
          <a:lstStyle/>
          <a:p>
            <a:fld id="{54A89C34-C04C-FD4E-B6D1-BDCA949A3D2C}" type="datetimeFigureOut">
              <a:rPr lang="tr-TR" smtClean="0"/>
              <a:t>15.01.2018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82110510-730E-1741-A01D-22C4FFDEBC3F}" type="slidenum">
              <a:rPr lang="tr-TR" smtClean="0"/>
              <a:t>‹#›</a:t>
            </a:fld>
            <a:endParaRPr lang="tr-TR"/>
          </a:p>
        </p:txBody>
      </p:sp>
    </p:spTree>
    <p:extLst>
      <p:ext uri="{BB962C8B-B14F-4D97-AF65-F5344CB8AC3E}">
        <p14:creationId xmlns:p14="http://schemas.microsoft.com/office/powerpoint/2010/main" val="15925867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Ana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A89C34-C04C-FD4E-B6D1-BDCA949A3D2C}" type="datetimeFigureOut">
              <a:rPr lang="tr-TR" smtClean="0"/>
              <a:t>15.01.2018</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110510-730E-1741-A01D-22C4FFDEBC3F}" type="slidenum">
              <a:rPr lang="tr-TR" smtClean="0"/>
              <a:t>‹#›</a:t>
            </a:fld>
            <a:endParaRPr lang="tr-TR"/>
          </a:p>
        </p:txBody>
      </p:sp>
    </p:spTree>
    <p:extLst>
      <p:ext uri="{BB962C8B-B14F-4D97-AF65-F5344CB8AC3E}">
        <p14:creationId xmlns:p14="http://schemas.microsoft.com/office/powerpoint/2010/main" val="88989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 Id="rId3" Type="http://schemas.openxmlformats.org/officeDocument/2006/relationships/image" Target="../media/image2.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p:txBody>
          <a:bodyPr/>
          <a:lstStyle/>
          <a:p>
            <a:r>
              <a:rPr lang="tr-TR" dirty="0" smtClean="0"/>
              <a:t>KARŞILAŞTIRMALI YÖNTEM</a:t>
            </a:r>
            <a:endParaRPr lang="tr-TR" dirty="0"/>
          </a:p>
        </p:txBody>
      </p:sp>
      <p:sp>
        <p:nvSpPr>
          <p:cNvPr id="3" name="Alt Konu Başlığı 2"/>
          <p:cNvSpPr>
            <a:spLocks noGrp="1"/>
          </p:cNvSpPr>
          <p:nvPr>
            <p:ph type="subTitle" idx="1"/>
          </p:nvPr>
        </p:nvSpPr>
        <p:spPr/>
        <p:txBody>
          <a:bodyPr/>
          <a:lstStyle/>
          <a:p>
            <a:r>
              <a:rPr lang="tr-TR" dirty="0" smtClean="0"/>
              <a:t>YÖNTEME DAİR AÇIKLAMALAR</a:t>
            </a:r>
            <a:endParaRPr lang="tr-TR" dirty="0"/>
          </a:p>
        </p:txBody>
      </p:sp>
    </p:spTree>
    <p:extLst>
      <p:ext uri="{BB962C8B-B14F-4D97-AF65-F5344CB8AC3E}">
        <p14:creationId xmlns:p14="http://schemas.microsoft.com/office/powerpoint/2010/main" val="1152403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Kamu Yönetimi Bilimi </a:t>
            </a:r>
            <a:r>
              <a:rPr lang="mr-IN" dirty="0" smtClean="0"/>
              <a:t>–</a:t>
            </a:r>
            <a:r>
              <a:rPr lang="tr-TR" dirty="0" smtClean="0"/>
              <a:t> Karşılaştırmalı Kamu Yönetimi İlişkisi (C. Emre, Karşılaştırmalı...s. 75)</a:t>
            </a:r>
            <a:endParaRPr lang="tr-TR" dirty="0"/>
          </a:p>
        </p:txBody>
      </p:sp>
      <p:pic>
        <p:nvPicPr>
          <p:cNvPr id="5" name="İçerik Yer Tutucusu 4"/>
          <p:cNvPicPr>
            <a:picLocks noGrp="1" noChangeAspect="1"/>
          </p:cNvPicPr>
          <p:nvPr>
            <p:ph idx="1"/>
          </p:nvPr>
        </p:nvPicPr>
        <p:blipFill>
          <a:blip r:embed="rId2"/>
          <a:stretch>
            <a:fillRect/>
          </a:stretch>
        </p:blipFill>
        <p:spPr>
          <a:xfrm rot="5400000">
            <a:off x="4073843" y="431250"/>
            <a:ext cx="3664898" cy="7329795"/>
          </a:xfrm>
          <a:prstGeom prst="rect">
            <a:avLst/>
          </a:prstGeom>
        </p:spPr>
      </p:pic>
    </p:spTree>
    <p:extLst>
      <p:ext uri="{BB962C8B-B14F-4D97-AF65-F5344CB8AC3E}">
        <p14:creationId xmlns:p14="http://schemas.microsoft.com/office/powerpoint/2010/main" val="2073315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38200" y="365126"/>
            <a:ext cx="10515600" cy="995324"/>
          </a:xfrm>
        </p:spPr>
        <p:txBody>
          <a:bodyPr>
            <a:normAutofit fontScale="90000"/>
          </a:bodyPr>
          <a:lstStyle/>
          <a:p>
            <a:r>
              <a:rPr lang="tr-TR" dirty="0"/>
              <a:t>Yöntemsel Güçlük: Avrupa (Batı) Merkezlilik</a:t>
            </a:r>
            <a:br>
              <a:rPr lang="tr-TR" dirty="0"/>
            </a:br>
            <a:endParaRPr lang="tr-TR" dirty="0"/>
          </a:p>
        </p:txBody>
      </p:sp>
      <p:pic>
        <p:nvPicPr>
          <p:cNvPr id="6" name="İçerik Yer Tutucusu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465955"/>
            <a:ext cx="10515600" cy="4605541"/>
          </a:xfrm>
        </p:spPr>
      </p:pic>
    </p:spTree>
    <p:extLst>
      <p:ext uri="{BB962C8B-B14F-4D97-AF65-F5344CB8AC3E}">
        <p14:creationId xmlns:p14="http://schemas.microsoft.com/office/powerpoint/2010/main" val="1090558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rot="5400000">
            <a:off x="6283404" y="1054103"/>
            <a:ext cx="5865544" cy="4158785"/>
          </a:xfrm>
          <a:prstGeom prst="rect">
            <a:avLst/>
          </a:prstGeom>
        </p:spPr>
      </p:pic>
      <p:pic>
        <p:nvPicPr>
          <p:cNvPr id="5" name="Resim 4"/>
          <p:cNvPicPr>
            <a:picLocks noChangeAspect="1"/>
          </p:cNvPicPr>
          <p:nvPr/>
        </p:nvPicPr>
        <p:blipFill>
          <a:blip r:embed="rId3"/>
          <a:stretch>
            <a:fillRect/>
          </a:stretch>
        </p:blipFill>
        <p:spPr>
          <a:xfrm rot="5400000">
            <a:off x="1270465" y="361172"/>
            <a:ext cx="3517900" cy="3860800"/>
          </a:xfrm>
          <a:prstGeom prst="rect">
            <a:avLst/>
          </a:prstGeom>
        </p:spPr>
      </p:pic>
      <p:pic>
        <p:nvPicPr>
          <p:cNvPr id="6" name="Resim 5"/>
          <p:cNvPicPr>
            <a:picLocks noChangeAspect="1"/>
          </p:cNvPicPr>
          <p:nvPr/>
        </p:nvPicPr>
        <p:blipFill>
          <a:blip r:embed="rId4"/>
          <a:stretch>
            <a:fillRect/>
          </a:stretch>
        </p:blipFill>
        <p:spPr>
          <a:xfrm rot="5219178">
            <a:off x="2696582" y="2644078"/>
            <a:ext cx="977900" cy="3911600"/>
          </a:xfrm>
          <a:prstGeom prst="rect">
            <a:avLst/>
          </a:prstGeom>
        </p:spPr>
      </p:pic>
    </p:spTree>
    <p:extLst>
      <p:ext uri="{BB962C8B-B14F-4D97-AF65-F5344CB8AC3E}">
        <p14:creationId xmlns:p14="http://schemas.microsoft.com/office/powerpoint/2010/main" val="238857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a:t>Chakrabarty</a:t>
            </a:r>
            <a:r>
              <a:rPr lang="tr-TR" dirty="0"/>
              <a:t>: Avrupa’nın </a:t>
            </a:r>
            <a:r>
              <a:rPr lang="tr-TR" dirty="0" err="1" smtClean="0"/>
              <a:t>Taşralaştırılması</a:t>
            </a:r>
            <a:endParaRPr lang="tr-TR" dirty="0"/>
          </a:p>
        </p:txBody>
      </p:sp>
      <p:sp>
        <p:nvSpPr>
          <p:cNvPr id="3" name="İçerik Yer Tutucusu 2"/>
          <p:cNvSpPr>
            <a:spLocks noGrp="1"/>
          </p:cNvSpPr>
          <p:nvPr>
            <p:ph idx="1"/>
          </p:nvPr>
        </p:nvSpPr>
        <p:spPr/>
        <p:txBody>
          <a:bodyPr/>
          <a:lstStyle/>
          <a:p>
            <a:endParaRPr lang="tr-TR" dirty="0"/>
          </a:p>
        </p:txBody>
      </p:sp>
      <p:pic>
        <p:nvPicPr>
          <p:cNvPr id="4" name="İçerik Yer Tutucus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864280"/>
            <a:ext cx="10515600" cy="3942240"/>
          </a:xfrm>
          <a:prstGeom prst="rect">
            <a:avLst/>
          </a:prstGeom>
        </p:spPr>
      </p:pic>
    </p:spTree>
    <p:extLst>
      <p:ext uri="{BB962C8B-B14F-4D97-AF65-F5344CB8AC3E}">
        <p14:creationId xmlns:p14="http://schemas.microsoft.com/office/powerpoint/2010/main" val="837856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Yöntemsel Güçlükler: </a:t>
            </a:r>
            <a:r>
              <a:rPr lang="tr-TR" dirty="0" err="1" smtClean="0"/>
              <a:t>Soyadönüklük</a:t>
            </a:r>
            <a:endParaRPr lang="tr-TR" dirty="0"/>
          </a:p>
        </p:txBody>
      </p:sp>
      <p:pic>
        <p:nvPicPr>
          <p:cNvPr id="4" name="İçerik Yer Tutucusu 3"/>
          <p:cNvPicPr>
            <a:picLocks noGrp="1" noChangeAspect="1"/>
          </p:cNvPicPr>
          <p:nvPr>
            <p:ph idx="1"/>
          </p:nvPr>
        </p:nvPicPr>
        <p:blipFill>
          <a:blip r:embed="rId2"/>
          <a:stretch>
            <a:fillRect/>
          </a:stretch>
        </p:blipFill>
        <p:spPr>
          <a:xfrm rot="5400000">
            <a:off x="3635238" y="1257860"/>
            <a:ext cx="3327361" cy="4193016"/>
          </a:xfrm>
          <a:prstGeom prst="rect">
            <a:avLst/>
          </a:prstGeom>
        </p:spPr>
      </p:pic>
      <p:sp>
        <p:nvSpPr>
          <p:cNvPr id="5" name="Metin kutusu 4"/>
          <p:cNvSpPr txBox="1"/>
          <p:nvPr/>
        </p:nvSpPr>
        <p:spPr>
          <a:xfrm>
            <a:off x="2085278" y="6043961"/>
            <a:ext cx="7449015" cy="369332"/>
          </a:xfrm>
          <a:prstGeom prst="rect">
            <a:avLst/>
          </a:prstGeom>
          <a:noFill/>
        </p:spPr>
        <p:txBody>
          <a:bodyPr wrap="square" rtlCol="0">
            <a:spAutoFit/>
          </a:bodyPr>
          <a:lstStyle/>
          <a:p>
            <a:r>
              <a:rPr lang="tr-TR" dirty="0" smtClean="0"/>
              <a:t>Kaynak: C. Emre, “Karşılaştırmalı...,” s. 96. BKZ. : EK OKUMA: EMRE.</a:t>
            </a:r>
            <a:endParaRPr lang="tr-TR" dirty="0"/>
          </a:p>
        </p:txBody>
      </p:sp>
    </p:spTree>
    <p:extLst>
      <p:ext uri="{BB962C8B-B14F-4D97-AF65-F5344CB8AC3E}">
        <p14:creationId xmlns:p14="http://schemas.microsoft.com/office/powerpoint/2010/main" val="1096827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KARŞILAŞTIRMALI YÖNTEMİN GELİŞİMİ</a:t>
            </a:r>
            <a:endParaRPr lang="tr-TR" dirty="0"/>
          </a:p>
        </p:txBody>
      </p:sp>
      <p:sp>
        <p:nvSpPr>
          <p:cNvPr id="3" name="İçerik Yer Tutucusu 2"/>
          <p:cNvSpPr>
            <a:spLocks noGrp="1"/>
          </p:cNvSpPr>
          <p:nvPr>
            <p:ph idx="1"/>
          </p:nvPr>
        </p:nvSpPr>
        <p:spPr/>
        <p:txBody>
          <a:bodyPr/>
          <a:lstStyle/>
          <a:p>
            <a:pPr marL="0" indent="0" algn="ctr">
              <a:buNone/>
            </a:pPr>
            <a:r>
              <a:rPr lang="tr-TR" dirty="0" smtClean="0">
                <a:solidFill>
                  <a:srgbClr val="FF0000"/>
                </a:solidFill>
              </a:rPr>
              <a:t>YÖNTEMİN BİLİMSELLEŞME SÜRECİ</a:t>
            </a:r>
          </a:p>
          <a:p>
            <a:endParaRPr lang="tr-TR" dirty="0"/>
          </a:p>
          <a:p>
            <a:pPr marL="0" indent="0">
              <a:buNone/>
            </a:pPr>
            <a:r>
              <a:rPr lang="tr-TR" dirty="0" smtClean="0"/>
              <a:t>ZORUNLU OKUMALAR </a:t>
            </a:r>
          </a:p>
          <a:p>
            <a:r>
              <a:rPr lang="tr-TR" dirty="0" smtClean="0"/>
              <a:t>Coşkun San, “Karşılaştırmalı Yöntemde Zaman ve Mekan”</a:t>
            </a:r>
          </a:p>
          <a:p>
            <a:r>
              <a:rPr lang="tr-TR" dirty="0" smtClean="0"/>
              <a:t>Birgül Ayman Güler, “Karşılaştırmalı Kamu Yönetimi Nedir?”</a:t>
            </a:r>
            <a:endParaRPr lang="tr-TR" dirty="0"/>
          </a:p>
        </p:txBody>
      </p:sp>
    </p:spTree>
    <p:extLst>
      <p:ext uri="{BB962C8B-B14F-4D97-AF65-F5344CB8AC3E}">
        <p14:creationId xmlns:p14="http://schemas.microsoft.com/office/powerpoint/2010/main" val="1224793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38200" y="365126"/>
            <a:ext cx="10515600" cy="850358"/>
          </a:xfrm>
        </p:spPr>
        <p:txBody>
          <a:bodyPr/>
          <a:lstStyle/>
          <a:p>
            <a:r>
              <a:rPr lang="tr-TR" smtClean="0"/>
              <a:t>Karşılaştırma Yönteminin Bilimselleşmesi</a:t>
            </a:r>
            <a:endParaRPr lang="tr-TR"/>
          </a:p>
        </p:txBody>
      </p:sp>
      <p:pic>
        <p:nvPicPr>
          <p:cNvPr id="4" name="İçerik Yer Tutucusu 3"/>
          <p:cNvPicPr>
            <a:picLocks noGrp="1" noChangeAspect="1"/>
          </p:cNvPicPr>
          <p:nvPr>
            <p:ph idx="1"/>
          </p:nvPr>
        </p:nvPicPr>
        <p:blipFill>
          <a:blip r:embed="rId2"/>
          <a:stretch>
            <a:fillRect/>
          </a:stretch>
        </p:blipFill>
        <p:spPr>
          <a:xfrm>
            <a:off x="43830" y="1315845"/>
            <a:ext cx="6052170" cy="4482789"/>
          </a:xfrm>
          <a:prstGeom prst="rect">
            <a:avLst/>
          </a:prstGeom>
        </p:spPr>
      </p:pic>
      <p:pic>
        <p:nvPicPr>
          <p:cNvPr id="5" name="Resim 4"/>
          <p:cNvPicPr>
            <a:picLocks noChangeAspect="1"/>
          </p:cNvPicPr>
          <p:nvPr/>
        </p:nvPicPr>
        <p:blipFill>
          <a:blip r:embed="rId3"/>
          <a:stretch>
            <a:fillRect/>
          </a:stretch>
        </p:blipFill>
        <p:spPr>
          <a:xfrm>
            <a:off x="5945459" y="1215484"/>
            <a:ext cx="5029200" cy="4583150"/>
          </a:xfrm>
          <a:prstGeom prst="rect">
            <a:avLst/>
          </a:prstGeom>
        </p:spPr>
      </p:pic>
      <p:sp>
        <p:nvSpPr>
          <p:cNvPr id="6" name="Metin kutusu 5"/>
          <p:cNvSpPr txBox="1"/>
          <p:nvPr/>
        </p:nvSpPr>
        <p:spPr>
          <a:xfrm>
            <a:off x="1951463" y="6266985"/>
            <a:ext cx="7103327" cy="369332"/>
          </a:xfrm>
          <a:prstGeom prst="rect">
            <a:avLst/>
          </a:prstGeom>
          <a:noFill/>
        </p:spPr>
        <p:txBody>
          <a:bodyPr wrap="square" rtlCol="0">
            <a:spAutoFit/>
          </a:bodyPr>
          <a:lstStyle/>
          <a:p>
            <a:r>
              <a:rPr lang="tr-TR" dirty="0" smtClean="0"/>
              <a:t>C. San, “Karşılaştırma Yönteminde Zaman ve Mekan Boyutları”</a:t>
            </a:r>
            <a:endParaRPr lang="tr-TR" dirty="0"/>
          </a:p>
        </p:txBody>
      </p:sp>
    </p:spTree>
    <p:extLst>
      <p:ext uri="{BB962C8B-B14F-4D97-AF65-F5344CB8AC3E}">
        <p14:creationId xmlns:p14="http://schemas.microsoft.com/office/powerpoint/2010/main" val="926665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YÖNTEM: Geleneksel Yaklaşım - Modern Yaklaşım</a:t>
            </a:r>
            <a:endParaRPr lang="tr-TR" dirty="0"/>
          </a:p>
        </p:txBody>
      </p:sp>
      <p:sp>
        <p:nvSpPr>
          <p:cNvPr id="3" name="İçerik Yer Tutucusu 2"/>
          <p:cNvSpPr>
            <a:spLocks noGrp="1"/>
          </p:cNvSpPr>
          <p:nvPr>
            <p:ph idx="1"/>
          </p:nvPr>
        </p:nvSpPr>
        <p:spPr/>
        <p:txBody>
          <a:bodyPr>
            <a:normAutofit fontScale="85000" lnSpcReduction="20000"/>
          </a:bodyPr>
          <a:lstStyle/>
          <a:p>
            <a:pPr algn="just"/>
            <a:endParaRPr lang="tr-TR" noProof="1" smtClean="0"/>
          </a:p>
          <a:p>
            <a:pPr lvl="0" algn="just"/>
            <a:r>
              <a:rPr lang="tr-TR" b="1" i="1" noProof="1" smtClean="0"/>
              <a:t>Geleneksel Yaklaşım</a:t>
            </a:r>
            <a:r>
              <a:rPr lang="tr-TR" noProof="1" smtClean="0"/>
              <a:t>: </a:t>
            </a:r>
          </a:p>
          <a:p>
            <a:pPr lvl="1" algn="just"/>
            <a:r>
              <a:rPr lang="tr-TR" noProof="1" smtClean="0"/>
              <a:t>Karşılaştırmalı kamu yönetimi alanında geleneksel yaklaşım, kamu yönetimi disiplininin kuruluşunda egemen olan kamu yönetimi yaklaşımının uzantısıdır. Kamu yönetiminde geleneksel yaklaşımın başlıca özel- likleri, “idare” ya da “bürokrasi” olgusunu normatif (olan değil olması gereken) yaklaşımla, içinde yer aldığı bütünden soyutlanmış, kendi başına bir bütün olarak, tarihsellik özelliğini ihmal edip zamanın belli bir kesitindeki durumu bakımından ele almasıdır. Kamu yönetiminde egemenlik kuran geleneksel yaklaşım, karşılaştırmalı kamu yönetimini de aynı zemin üzerinde çalışmaya itmiştir. Bu durumda kurumsal yapılanışta kamu yönetimi ana dal, karşılaştırmalı kamu yönetimi de bunun alt dallarından biri olarak konumlanmıştır. (BAG, Karşılaştırmalı Kamu Yönetimi Nedir?)</a:t>
            </a:r>
          </a:p>
          <a:p>
            <a:pPr lvl="0" algn="just"/>
            <a:r>
              <a:rPr lang="tr-TR" b="1" i="1" noProof="1" smtClean="0"/>
              <a:t>Modern yaklaşım</a:t>
            </a:r>
            <a:r>
              <a:rPr lang="tr-TR" noProof="1" smtClean="0"/>
              <a:t>ın yöntemsel [nasıl karşılaştırmalı?] tercihi, geleneksel yaklaşımın tam tersine olacak biçimde, şöyle belirlenmiştir: </a:t>
            </a:r>
          </a:p>
          <a:p>
            <a:pPr lvl="1" algn="just"/>
            <a:r>
              <a:rPr lang="tr-TR" noProof="1" smtClean="0"/>
              <a:t>Araştırmalar “idare”yi normatif deģ̆il ampirik [ilkesel değil olgusal]; statik deģ̆il dinamik [durumsal deģ̆il tarihsel]; ekoloji-dışı değil ekolojik [baģ̆lamdan kopuk değil bağlamı içinde] yaklaşımla irdelemelidir. (BAG, Karşılaştırmalı Kamu Yönetimi Nedir?)</a:t>
            </a:r>
          </a:p>
          <a:p>
            <a:endParaRPr lang="tr-TR" dirty="0"/>
          </a:p>
        </p:txBody>
      </p:sp>
    </p:spTree>
    <p:extLst>
      <p:ext uri="{BB962C8B-B14F-4D97-AF65-F5344CB8AC3E}">
        <p14:creationId xmlns:p14="http://schemas.microsoft.com/office/powerpoint/2010/main" val="175829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38200" y="365126"/>
            <a:ext cx="10515600" cy="1106836"/>
          </a:xfrm>
        </p:spPr>
        <p:txBody>
          <a:bodyPr/>
          <a:lstStyle/>
          <a:p>
            <a:r>
              <a:rPr lang="tr-TR" dirty="0" err="1"/>
              <a:t>Mill</a:t>
            </a:r>
            <a:r>
              <a:rPr lang="tr-TR" dirty="0"/>
              <a:t> </a:t>
            </a:r>
            <a:r>
              <a:rPr lang="tr-TR" dirty="0" err="1"/>
              <a:t>Yö</a:t>
            </a:r>
            <a:r>
              <a:rPr lang="tr-TR" dirty="0" err="1" smtClean="0"/>
              <a:t>ntemleri</a:t>
            </a:r>
            <a:endParaRPr lang="tr-TR" dirty="0"/>
          </a:p>
        </p:txBody>
      </p:sp>
      <p:sp>
        <p:nvSpPr>
          <p:cNvPr id="3" name="İçerik Yer Tutucusu 2"/>
          <p:cNvSpPr>
            <a:spLocks noGrp="1"/>
          </p:cNvSpPr>
          <p:nvPr>
            <p:ph idx="1"/>
          </p:nvPr>
        </p:nvSpPr>
        <p:spPr/>
        <p:txBody>
          <a:bodyPr>
            <a:normAutofit/>
          </a:bodyPr>
          <a:lstStyle/>
          <a:p>
            <a:r>
              <a:rPr lang="tr-TR" dirty="0" smtClean="0"/>
              <a:t>Toplumbilimde çağdaş karşılaştırmalı yöntemin ilk </a:t>
            </a:r>
            <a:r>
              <a:rPr lang="tr-TR" dirty="0"/>
              <a:t>sistematik anlatımının, 19</a:t>
            </a:r>
            <a:r>
              <a:rPr lang="tr-TR" dirty="0" smtClean="0"/>
              <a:t>. yüzyılda </a:t>
            </a:r>
            <a:r>
              <a:rPr lang="tr-TR" dirty="0"/>
              <a:t>John </a:t>
            </a:r>
            <a:r>
              <a:rPr lang="tr-TR" dirty="0" err="1"/>
              <a:t>Stuart</a:t>
            </a:r>
            <a:r>
              <a:rPr lang="tr-TR" dirty="0"/>
              <a:t> </a:t>
            </a:r>
            <a:r>
              <a:rPr lang="tr-TR" dirty="0" err="1" smtClean="0"/>
              <a:t>Mill</a:t>
            </a:r>
            <a:r>
              <a:rPr lang="tr-TR" dirty="0" smtClean="0"/>
              <a:t> tarafından yapıldığı kabul edilmektedir. </a:t>
            </a:r>
            <a:endParaRPr lang="tr-TR" dirty="0"/>
          </a:p>
          <a:p>
            <a:pPr marL="228600" lvl="1">
              <a:spcBef>
                <a:spcPts val="1000"/>
              </a:spcBef>
            </a:pPr>
            <a:r>
              <a:rPr lang="tr-TR" dirty="0" err="1"/>
              <a:t>Mill</a:t>
            </a:r>
            <a:r>
              <a:rPr lang="tr-TR" dirty="0"/>
              <a:t>, </a:t>
            </a:r>
            <a:r>
              <a:rPr lang="tr-TR" dirty="0" err="1"/>
              <a:t>nedensel</a:t>
            </a:r>
            <a:r>
              <a:rPr lang="tr-TR" dirty="0"/>
              <a:t> </a:t>
            </a:r>
            <a:r>
              <a:rPr lang="tr-TR" dirty="0" err="1"/>
              <a:t>ilişkileri</a:t>
            </a:r>
            <a:r>
              <a:rPr lang="tr-TR" dirty="0"/>
              <a:t> </a:t>
            </a:r>
            <a:r>
              <a:rPr lang="tr-TR" dirty="0" err="1"/>
              <a:t>açıklayabilmek</a:t>
            </a:r>
            <a:r>
              <a:rPr lang="tr-TR" dirty="0"/>
              <a:t> amacıyla </a:t>
            </a:r>
            <a:r>
              <a:rPr lang="tr-TR" dirty="0" err="1"/>
              <a:t>gözlemleri</a:t>
            </a:r>
            <a:r>
              <a:rPr lang="tr-TR" dirty="0"/>
              <a:t> </a:t>
            </a:r>
            <a:r>
              <a:rPr lang="tr-TR" dirty="0" err="1"/>
              <a:t>çözümle</a:t>
            </a:r>
            <a:r>
              <a:rPr lang="tr-TR" dirty="0"/>
              <a:t>- me ve yorumlama aracı olarak </a:t>
            </a:r>
            <a:r>
              <a:rPr lang="tr-TR" dirty="0" err="1"/>
              <a:t>bes</a:t>
            </a:r>
            <a:r>
              <a:rPr lang="tr-TR" dirty="0"/>
              <a:t>̧ </a:t>
            </a:r>
            <a:r>
              <a:rPr lang="tr-TR" dirty="0" err="1"/>
              <a:t>yöntem</a:t>
            </a:r>
            <a:r>
              <a:rPr lang="tr-TR" dirty="0"/>
              <a:t> (yasa) </a:t>
            </a:r>
            <a:r>
              <a:rPr lang="tr-TR" dirty="0" err="1"/>
              <a:t>olduŞunu</a:t>
            </a:r>
            <a:r>
              <a:rPr lang="tr-TR" dirty="0"/>
              <a:t> ileri </a:t>
            </a:r>
            <a:r>
              <a:rPr lang="tr-TR" dirty="0" err="1"/>
              <a:t>sürmüs</a:t>
            </a:r>
            <a:r>
              <a:rPr lang="tr-TR" dirty="0"/>
              <a:t>̧- </a:t>
            </a:r>
            <a:r>
              <a:rPr lang="tr-TR" dirty="0" err="1"/>
              <a:t>tür</a:t>
            </a:r>
            <a:r>
              <a:rPr lang="tr-TR" dirty="0"/>
              <a:t>. Bunlardan biri, </a:t>
            </a:r>
            <a:r>
              <a:rPr lang="tr-TR" dirty="0" err="1"/>
              <a:t>tüm</a:t>
            </a:r>
            <a:r>
              <a:rPr lang="tr-TR" dirty="0"/>
              <a:t> </a:t>
            </a:r>
            <a:r>
              <a:rPr lang="tr-TR" dirty="0" err="1"/>
              <a:t>gözlemlerin</a:t>
            </a:r>
            <a:r>
              <a:rPr lang="tr-TR" dirty="0"/>
              <a:t> sonunda aynı </a:t>
            </a:r>
            <a:r>
              <a:rPr lang="tr-TR" dirty="0" err="1"/>
              <a:t>çıktıyı</a:t>
            </a:r>
            <a:r>
              <a:rPr lang="tr-TR" dirty="0"/>
              <a:t> -</a:t>
            </a:r>
            <a:r>
              <a:rPr lang="tr-TR" dirty="0" err="1"/>
              <a:t>baŞımlı</a:t>
            </a:r>
            <a:r>
              <a:rPr lang="tr-TR" dirty="0"/>
              <a:t> </a:t>
            </a:r>
            <a:r>
              <a:rPr lang="tr-TR" dirty="0" err="1"/>
              <a:t>deŞis</a:t>
            </a:r>
            <a:r>
              <a:rPr lang="tr-TR" dirty="0"/>
              <a:t>̧- </a:t>
            </a:r>
            <a:r>
              <a:rPr lang="tr-TR" dirty="0" err="1"/>
              <a:t>keni</a:t>
            </a:r>
            <a:r>
              <a:rPr lang="tr-TR" dirty="0"/>
              <a:t> bulmaya odaklanan (</a:t>
            </a:r>
            <a:r>
              <a:rPr lang="tr-TR" dirty="0" err="1"/>
              <a:t>method</a:t>
            </a:r>
            <a:r>
              <a:rPr lang="tr-TR" dirty="0"/>
              <a:t> of </a:t>
            </a:r>
            <a:r>
              <a:rPr lang="tr-TR" dirty="0" err="1"/>
              <a:t>agreement</a:t>
            </a:r>
            <a:r>
              <a:rPr lang="tr-TR" dirty="0"/>
              <a:t>) uygunluk </a:t>
            </a:r>
            <a:r>
              <a:rPr lang="tr-TR" dirty="0" err="1"/>
              <a:t>yöntemi</a:t>
            </a:r>
            <a:r>
              <a:rPr lang="tr-TR" dirty="0"/>
              <a:t>, ikin- </a:t>
            </a:r>
            <a:r>
              <a:rPr lang="tr-TR" dirty="0" err="1"/>
              <a:t>cisi</a:t>
            </a:r>
            <a:r>
              <a:rPr lang="tr-TR" dirty="0"/>
              <a:t> </a:t>
            </a:r>
            <a:r>
              <a:rPr lang="tr-TR" dirty="0" err="1"/>
              <a:t>tüm</a:t>
            </a:r>
            <a:r>
              <a:rPr lang="tr-TR" dirty="0"/>
              <a:t> </a:t>
            </a:r>
            <a:r>
              <a:rPr lang="tr-TR" dirty="0" err="1"/>
              <a:t>gözlemlerin</a:t>
            </a:r>
            <a:r>
              <a:rPr lang="tr-TR" dirty="0"/>
              <a:t> sonunda aynı olmayan </a:t>
            </a:r>
            <a:r>
              <a:rPr lang="tr-TR" dirty="0" err="1"/>
              <a:t>çıktıyı</a:t>
            </a:r>
            <a:r>
              <a:rPr lang="tr-TR" dirty="0"/>
              <a:t> -</a:t>
            </a:r>
            <a:r>
              <a:rPr lang="tr-TR" dirty="0" err="1"/>
              <a:t>baŞımlı</a:t>
            </a:r>
            <a:r>
              <a:rPr lang="tr-TR" dirty="0"/>
              <a:t> </a:t>
            </a:r>
            <a:r>
              <a:rPr lang="tr-TR" dirty="0" err="1"/>
              <a:t>deŞişkeni</a:t>
            </a:r>
            <a:r>
              <a:rPr lang="tr-TR" dirty="0"/>
              <a:t> ara- yan (</a:t>
            </a:r>
            <a:r>
              <a:rPr lang="tr-TR" dirty="0" err="1"/>
              <a:t>method</a:t>
            </a:r>
            <a:r>
              <a:rPr lang="tr-TR" dirty="0"/>
              <a:t> of </a:t>
            </a:r>
            <a:r>
              <a:rPr lang="tr-TR" dirty="0" err="1"/>
              <a:t>difference</a:t>
            </a:r>
            <a:r>
              <a:rPr lang="tr-TR" dirty="0"/>
              <a:t>) farklılık </a:t>
            </a:r>
            <a:r>
              <a:rPr lang="tr-TR" dirty="0" err="1"/>
              <a:t>yöntemi</a:t>
            </a:r>
            <a:r>
              <a:rPr lang="tr-TR" dirty="0"/>
              <a:t>, </a:t>
            </a:r>
            <a:r>
              <a:rPr lang="tr-TR" dirty="0" err="1"/>
              <a:t>üçüncüsu</a:t>
            </a:r>
            <a:r>
              <a:rPr lang="tr-TR" dirty="0"/>
              <a:t>̈ ilk ikisinin birlik- te uygulanmasıyla elde edilen karma </a:t>
            </a:r>
            <a:r>
              <a:rPr lang="tr-TR" dirty="0" err="1"/>
              <a:t>yöntem’dir</a:t>
            </a:r>
            <a:r>
              <a:rPr lang="tr-TR" dirty="0"/>
              <a:t>. </a:t>
            </a:r>
            <a:r>
              <a:rPr lang="tr-TR" dirty="0" err="1"/>
              <a:t>Dördüncu</a:t>
            </a:r>
            <a:r>
              <a:rPr lang="tr-TR" dirty="0"/>
              <a:t>̈ </a:t>
            </a:r>
            <a:r>
              <a:rPr lang="tr-TR" dirty="0" err="1"/>
              <a:t>yöntem</a:t>
            </a:r>
            <a:r>
              <a:rPr lang="tr-TR" dirty="0"/>
              <a:t> (met- </a:t>
            </a:r>
            <a:r>
              <a:rPr lang="tr-TR" dirty="0" err="1"/>
              <a:t>hod</a:t>
            </a:r>
            <a:r>
              <a:rPr lang="tr-TR" dirty="0"/>
              <a:t> of </a:t>
            </a:r>
            <a:r>
              <a:rPr lang="tr-TR" dirty="0" err="1"/>
              <a:t>concomitant</a:t>
            </a:r>
            <a:r>
              <a:rPr lang="tr-TR" dirty="0"/>
              <a:t> </a:t>
            </a:r>
            <a:r>
              <a:rPr lang="tr-TR" dirty="0" err="1"/>
              <a:t>variation</a:t>
            </a:r>
            <a:r>
              <a:rPr lang="tr-TR" dirty="0"/>
              <a:t>) birlikte </a:t>
            </a:r>
            <a:r>
              <a:rPr lang="tr-TR" dirty="0" err="1"/>
              <a:t>deŞişim</a:t>
            </a:r>
            <a:r>
              <a:rPr lang="tr-TR" dirty="0"/>
              <a:t> </a:t>
            </a:r>
            <a:r>
              <a:rPr lang="tr-TR" dirty="0" err="1"/>
              <a:t>yöntemi</a:t>
            </a:r>
            <a:r>
              <a:rPr lang="tr-TR" dirty="0"/>
              <a:t>, </a:t>
            </a:r>
            <a:r>
              <a:rPr lang="tr-TR" dirty="0" err="1"/>
              <a:t>beşinci</a:t>
            </a:r>
            <a:r>
              <a:rPr lang="tr-TR" dirty="0"/>
              <a:t> </a:t>
            </a:r>
            <a:r>
              <a:rPr lang="tr-TR" dirty="0" err="1"/>
              <a:t>yöntem</a:t>
            </a:r>
            <a:r>
              <a:rPr lang="tr-TR" dirty="0"/>
              <a:t> ise (</a:t>
            </a:r>
            <a:r>
              <a:rPr lang="tr-TR" dirty="0" err="1"/>
              <a:t>method</a:t>
            </a:r>
            <a:r>
              <a:rPr lang="tr-TR" dirty="0"/>
              <a:t> of </a:t>
            </a:r>
            <a:r>
              <a:rPr lang="tr-TR" dirty="0" err="1"/>
              <a:t>residues</a:t>
            </a:r>
            <a:r>
              <a:rPr lang="tr-TR" dirty="0"/>
              <a:t>) tortular </a:t>
            </a:r>
            <a:r>
              <a:rPr lang="tr-TR" dirty="0" err="1"/>
              <a:t>yöntemi</a:t>
            </a:r>
            <a:r>
              <a:rPr lang="tr-TR" dirty="0"/>
              <a:t> olarak </a:t>
            </a:r>
            <a:r>
              <a:rPr lang="tr-TR" dirty="0" err="1"/>
              <a:t>adlandırılmıştır</a:t>
            </a:r>
            <a:r>
              <a:rPr lang="tr-TR" dirty="0"/>
              <a:t>. </a:t>
            </a:r>
            <a:r>
              <a:rPr lang="tr-TR" noProof="1"/>
              <a:t>(BAG, Karşılaştırmalı Kamu Yönetimi Nedir?)</a:t>
            </a:r>
          </a:p>
          <a:p>
            <a:endParaRPr lang="tr-TR" dirty="0"/>
          </a:p>
          <a:p>
            <a:endParaRPr lang="tr-TR" dirty="0"/>
          </a:p>
        </p:txBody>
      </p:sp>
    </p:spTree>
    <p:extLst>
      <p:ext uri="{BB962C8B-B14F-4D97-AF65-F5344CB8AC3E}">
        <p14:creationId xmlns:p14="http://schemas.microsoft.com/office/powerpoint/2010/main" val="842715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Niteliksel ve Niceliksel Araştırma</a:t>
            </a:r>
            <a:endParaRPr lang="tr-TR" dirty="0"/>
          </a:p>
        </p:txBody>
      </p:sp>
      <p:sp>
        <p:nvSpPr>
          <p:cNvPr id="3" name="İçerik Yer Tutucusu 2"/>
          <p:cNvSpPr>
            <a:spLocks noGrp="1"/>
          </p:cNvSpPr>
          <p:nvPr>
            <p:ph idx="1"/>
          </p:nvPr>
        </p:nvSpPr>
        <p:spPr/>
        <p:txBody>
          <a:bodyPr>
            <a:normAutofit/>
          </a:bodyPr>
          <a:lstStyle/>
          <a:p>
            <a:r>
              <a:rPr lang="tr-TR" dirty="0" smtClean="0"/>
              <a:t>Karşılaştırmalı çalışmalarda niceliksel yöntem ile niteliksel yöntem tercihi başlıca tartışma </a:t>
            </a:r>
            <a:r>
              <a:rPr lang="tr-TR" dirty="0"/>
              <a:t>alanlarından birini </a:t>
            </a:r>
            <a:r>
              <a:rPr lang="tr-TR" dirty="0" smtClean="0"/>
              <a:t>oluşturmaktadır. Sözel tekniklere </a:t>
            </a:r>
            <a:r>
              <a:rPr lang="tr-TR" dirty="0"/>
              <a:t>dayalı niteliksel </a:t>
            </a:r>
            <a:r>
              <a:rPr lang="tr-TR" dirty="0" smtClean="0"/>
              <a:t>çözümleme yöntemi, </a:t>
            </a:r>
            <a:r>
              <a:rPr lang="tr-TR" dirty="0"/>
              <a:t>sayısal tekniklere dayalı niceliksel </a:t>
            </a:r>
            <a:r>
              <a:rPr lang="tr-TR" dirty="0" smtClean="0"/>
              <a:t>yöntemlerle karşılaştırıldığında, </a:t>
            </a:r>
            <a:r>
              <a:rPr lang="tr-TR" dirty="0"/>
              <a:t>genel olarak daha kolay, kurallara </a:t>
            </a:r>
            <a:r>
              <a:rPr lang="tr-TR" dirty="0" smtClean="0"/>
              <a:t>bağımlılığı </a:t>
            </a:r>
            <a:r>
              <a:rPr lang="tr-TR" dirty="0" err="1" smtClean="0"/>
              <a:t>düşük</a:t>
            </a:r>
            <a:r>
              <a:rPr lang="tr-TR" dirty="0"/>
              <a:t>, daha az bilimsel </a:t>
            </a:r>
            <a:r>
              <a:rPr lang="tr-TR" dirty="0" smtClean="0"/>
              <a:t>olarak değerlendirilebilmektedir</a:t>
            </a:r>
            <a:r>
              <a:rPr lang="tr-TR" dirty="0"/>
              <a:t>. Oysa </a:t>
            </a:r>
            <a:r>
              <a:rPr lang="tr-TR" dirty="0" smtClean="0"/>
              <a:t>niteliksel </a:t>
            </a:r>
            <a:r>
              <a:rPr lang="tr-TR" dirty="0" err="1" smtClean="0"/>
              <a:t>ç̧</a:t>
            </a:r>
            <a:r>
              <a:rPr lang="tr-TR" dirty="0" err="1"/>
              <a:t>ö</a:t>
            </a:r>
            <a:r>
              <a:rPr lang="tr-TR" dirty="0" err="1" smtClean="0"/>
              <a:t>zu</a:t>
            </a:r>
            <a:r>
              <a:rPr lang="tr-TR" dirty="0" err="1"/>
              <a:t>̈mleme</a:t>
            </a:r>
            <a:r>
              <a:rPr lang="tr-TR" dirty="0"/>
              <a:t> </a:t>
            </a:r>
            <a:r>
              <a:rPr lang="tr-TR" dirty="0" smtClean="0"/>
              <a:t>yönteminin mantığı, niceliksel yöntemlerden </a:t>
            </a:r>
            <a:r>
              <a:rPr lang="tr-TR" dirty="0"/>
              <a:t>ç</a:t>
            </a:r>
            <a:r>
              <a:rPr lang="tr-TR" dirty="0" smtClean="0"/>
              <a:t>ok </a:t>
            </a:r>
            <a:r>
              <a:rPr lang="tr-TR" dirty="0"/>
              <a:t>farklı </a:t>
            </a:r>
            <a:r>
              <a:rPr lang="tr-TR" dirty="0" smtClean="0"/>
              <a:t>değildir. Bu </a:t>
            </a:r>
            <a:r>
              <a:rPr lang="tr-TR" dirty="0"/>
              <a:t>iki </a:t>
            </a:r>
            <a:r>
              <a:rPr lang="tr-TR" dirty="0" smtClean="0"/>
              <a:t>yöntem, toplumbiliminde </a:t>
            </a:r>
            <a:r>
              <a:rPr lang="tr-TR" dirty="0"/>
              <a:t>birlikte kullanılması </a:t>
            </a:r>
            <a:r>
              <a:rPr lang="tr-TR" dirty="0" smtClean="0"/>
              <a:t>mümkün </a:t>
            </a:r>
            <a:r>
              <a:rPr lang="tr-TR" dirty="0"/>
              <a:t>ve </a:t>
            </a:r>
            <a:r>
              <a:rPr lang="tr-TR" dirty="0" smtClean="0"/>
              <a:t>daha önemlisi </a:t>
            </a:r>
            <a:r>
              <a:rPr lang="tr-TR" dirty="0"/>
              <a:t>gerekli </a:t>
            </a:r>
            <a:r>
              <a:rPr lang="tr-TR" dirty="0" smtClean="0"/>
              <a:t>araçlardır</a:t>
            </a:r>
            <a:r>
              <a:rPr lang="tr-TR" dirty="0"/>
              <a:t>. Hem niteliksel hem niceliksel </a:t>
            </a:r>
            <a:r>
              <a:rPr lang="tr-TR" dirty="0" smtClean="0"/>
              <a:t>çözümleme, </a:t>
            </a:r>
            <a:r>
              <a:rPr lang="tr-TR" dirty="0" err="1" smtClean="0"/>
              <a:t>yöntembilimsel</a:t>
            </a:r>
            <a:r>
              <a:rPr lang="tr-TR" dirty="0" smtClean="0"/>
              <a:t> akım değil, çalışma biçimi ya </a:t>
            </a:r>
            <a:r>
              <a:rPr lang="tr-TR" dirty="0"/>
              <a:t>da teknik </a:t>
            </a:r>
            <a:r>
              <a:rPr lang="tr-TR" dirty="0" smtClean="0"/>
              <a:t>araçlardır</a:t>
            </a:r>
            <a:r>
              <a:rPr lang="tr-TR" dirty="0"/>
              <a:t>. </a:t>
            </a:r>
            <a:r>
              <a:rPr lang="tr-TR" dirty="0" smtClean="0"/>
              <a:t>(BAG</a:t>
            </a:r>
            <a:r>
              <a:rPr lang="tr-TR" dirty="0"/>
              <a:t>, “</a:t>
            </a:r>
            <a:r>
              <a:rPr lang="tr-TR" dirty="0" err="1"/>
              <a:t>Karşılaştırmalı</a:t>
            </a:r>
            <a:r>
              <a:rPr lang="tr-TR" dirty="0"/>
              <a:t> Kamu </a:t>
            </a:r>
            <a:r>
              <a:rPr lang="tr-TR" dirty="0" err="1"/>
              <a:t>Yönetimi</a:t>
            </a:r>
            <a:r>
              <a:rPr lang="tr-TR" dirty="0"/>
              <a:t> Nedir</a:t>
            </a:r>
            <a:r>
              <a:rPr lang="tr-TR" dirty="0" smtClean="0"/>
              <a:t>?”) </a:t>
            </a:r>
            <a:endParaRPr lang="tr-TR" dirty="0"/>
          </a:p>
          <a:p>
            <a:endParaRPr lang="tr-TR" dirty="0"/>
          </a:p>
          <a:p>
            <a:endParaRPr lang="tr-TR" dirty="0"/>
          </a:p>
        </p:txBody>
      </p:sp>
    </p:spTree>
    <p:extLst>
      <p:ext uri="{BB962C8B-B14F-4D97-AF65-F5344CB8AC3E}">
        <p14:creationId xmlns:p14="http://schemas.microsoft.com/office/powerpoint/2010/main" val="1412000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t>Subramaniam</a:t>
            </a:r>
            <a:r>
              <a:rPr lang="tr-TR" dirty="0"/>
              <a:t> </a:t>
            </a:r>
            <a:r>
              <a:rPr lang="mr-IN" dirty="0" smtClean="0"/>
              <a:t>–</a:t>
            </a:r>
            <a:r>
              <a:rPr lang="tr-TR" dirty="0" smtClean="0"/>
              <a:t> </a:t>
            </a:r>
            <a:r>
              <a:rPr lang="tr-TR" dirty="0" err="1" smtClean="0"/>
              <a:t>Riggs</a:t>
            </a:r>
            <a:r>
              <a:rPr lang="tr-TR" dirty="0" smtClean="0"/>
              <a:t>: Yöntem Tartışması</a:t>
            </a:r>
            <a:endParaRPr lang="tr-TR" dirty="0"/>
          </a:p>
        </p:txBody>
      </p:sp>
      <p:sp>
        <p:nvSpPr>
          <p:cNvPr id="3" name="İçerik Yer Tutucusu 2"/>
          <p:cNvSpPr>
            <a:spLocks noGrp="1"/>
          </p:cNvSpPr>
          <p:nvPr>
            <p:ph idx="1"/>
          </p:nvPr>
        </p:nvSpPr>
        <p:spPr/>
        <p:txBody>
          <a:bodyPr>
            <a:normAutofit fontScale="92500" lnSpcReduction="20000"/>
          </a:bodyPr>
          <a:lstStyle/>
          <a:p>
            <a:pPr marL="0" indent="0">
              <a:buNone/>
            </a:pPr>
            <a:r>
              <a:rPr lang="tr-TR" dirty="0" smtClean="0"/>
              <a:t>Okuma:</a:t>
            </a:r>
          </a:p>
          <a:p>
            <a:pPr marL="0" indent="0">
              <a:buNone/>
            </a:pPr>
            <a:r>
              <a:rPr lang="tr-TR" dirty="0" smtClean="0"/>
              <a:t> </a:t>
            </a:r>
          </a:p>
          <a:p>
            <a:r>
              <a:rPr lang="tr-TR" dirty="0" err="1"/>
              <a:t>Subramaniam</a:t>
            </a:r>
            <a:r>
              <a:rPr lang="tr-TR" dirty="0"/>
              <a:t>, V., “</a:t>
            </a:r>
            <a:r>
              <a:rPr lang="tr-TR" dirty="0" err="1"/>
              <a:t>Comparative</a:t>
            </a:r>
            <a:r>
              <a:rPr lang="tr-TR" dirty="0"/>
              <a:t> </a:t>
            </a:r>
            <a:r>
              <a:rPr lang="tr-TR" dirty="0" err="1"/>
              <a:t>Public</a:t>
            </a:r>
            <a:r>
              <a:rPr lang="tr-TR" dirty="0"/>
              <a:t> Administration: </a:t>
            </a:r>
            <a:r>
              <a:rPr lang="tr-TR" dirty="0" err="1"/>
              <a:t>From</a:t>
            </a:r>
            <a:r>
              <a:rPr lang="tr-TR" dirty="0"/>
              <a:t> </a:t>
            </a:r>
            <a:r>
              <a:rPr lang="tr-TR" dirty="0" err="1"/>
              <a:t>Failed</a:t>
            </a:r>
            <a:r>
              <a:rPr lang="tr-TR" dirty="0"/>
              <a:t> Universal </a:t>
            </a:r>
            <a:r>
              <a:rPr lang="tr-TR" dirty="0" err="1"/>
              <a:t>Theory</a:t>
            </a:r>
            <a:r>
              <a:rPr lang="tr-TR" dirty="0"/>
              <a:t> </a:t>
            </a:r>
            <a:r>
              <a:rPr lang="tr-TR" dirty="0" err="1"/>
              <a:t>to</a:t>
            </a:r>
            <a:r>
              <a:rPr lang="tr-TR" dirty="0"/>
              <a:t> </a:t>
            </a:r>
            <a:r>
              <a:rPr lang="tr-TR" dirty="0" err="1"/>
              <a:t>Raw</a:t>
            </a:r>
            <a:r>
              <a:rPr lang="tr-TR" dirty="0"/>
              <a:t> </a:t>
            </a:r>
            <a:r>
              <a:rPr lang="tr-TR" dirty="0" err="1"/>
              <a:t>Empiricism</a:t>
            </a:r>
            <a:r>
              <a:rPr lang="tr-TR" dirty="0"/>
              <a:t>—a Frank Analysis </a:t>
            </a:r>
            <a:r>
              <a:rPr lang="tr-TR" dirty="0" err="1"/>
              <a:t>and</a:t>
            </a:r>
            <a:r>
              <a:rPr lang="tr-TR" dirty="0"/>
              <a:t> </a:t>
            </a:r>
            <a:r>
              <a:rPr lang="tr-TR" dirty="0" err="1"/>
              <a:t>Guidelines</a:t>
            </a:r>
            <a:r>
              <a:rPr lang="tr-TR" dirty="0"/>
              <a:t> </a:t>
            </a:r>
            <a:r>
              <a:rPr lang="tr-TR" dirty="0" err="1"/>
              <a:t>Towards</a:t>
            </a:r>
            <a:r>
              <a:rPr lang="tr-TR" dirty="0"/>
              <a:t> a </a:t>
            </a:r>
            <a:r>
              <a:rPr lang="tr-TR" dirty="0" err="1"/>
              <a:t>Realistic</a:t>
            </a:r>
            <a:r>
              <a:rPr lang="tr-TR" dirty="0"/>
              <a:t> </a:t>
            </a:r>
            <a:r>
              <a:rPr lang="tr-TR" dirty="0" err="1"/>
              <a:t>Perspective</a:t>
            </a:r>
            <a:r>
              <a:rPr lang="tr-TR" dirty="0"/>
              <a:t>,” </a:t>
            </a:r>
            <a:r>
              <a:rPr lang="tr-TR" i="1" dirty="0"/>
              <a:t>International </a:t>
            </a:r>
            <a:r>
              <a:rPr lang="tr-TR" i="1" dirty="0" err="1"/>
              <a:t>Review</a:t>
            </a:r>
            <a:r>
              <a:rPr lang="tr-TR" i="1" dirty="0"/>
              <a:t> of </a:t>
            </a:r>
            <a:r>
              <a:rPr lang="tr-TR" i="1" dirty="0" err="1"/>
              <a:t>Administrative</a:t>
            </a:r>
            <a:r>
              <a:rPr lang="tr-TR" i="1" dirty="0"/>
              <a:t> </a:t>
            </a:r>
            <a:r>
              <a:rPr lang="tr-TR" i="1" dirty="0" err="1"/>
              <a:t>Sciences</a:t>
            </a:r>
            <a:r>
              <a:rPr lang="tr-TR" dirty="0"/>
              <a:t> (</a:t>
            </a:r>
            <a:r>
              <a:rPr lang="tr-TR" dirty="0" err="1"/>
              <a:t>Vol</a:t>
            </a:r>
            <a:r>
              <a:rPr lang="tr-TR" dirty="0"/>
              <a:t>. 66, 2000), s. 557 – 572. </a:t>
            </a:r>
          </a:p>
          <a:p>
            <a:r>
              <a:rPr lang="tr-TR" dirty="0" err="1"/>
              <a:t>Subramaniam</a:t>
            </a:r>
            <a:r>
              <a:rPr lang="tr-TR" dirty="0"/>
              <a:t>, V., “</a:t>
            </a:r>
            <a:r>
              <a:rPr lang="tr-TR" dirty="0" err="1"/>
              <a:t>Comparative</a:t>
            </a:r>
            <a:r>
              <a:rPr lang="tr-TR" dirty="0"/>
              <a:t> </a:t>
            </a:r>
            <a:r>
              <a:rPr lang="tr-TR" dirty="0" err="1"/>
              <a:t>Public</a:t>
            </a:r>
            <a:r>
              <a:rPr lang="tr-TR" dirty="0"/>
              <a:t> Administration: </a:t>
            </a:r>
            <a:r>
              <a:rPr lang="tr-TR" dirty="0" err="1"/>
              <a:t>The</a:t>
            </a:r>
            <a:r>
              <a:rPr lang="tr-TR" dirty="0"/>
              <a:t> </a:t>
            </a:r>
            <a:r>
              <a:rPr lang="tr-TR" dirty="0" err="1"/>
              <a:t>Prismatic</a:t>
            </a:r>
            <a:r>
              <a:rPr lang="tr-TR" dirty="0"/>
              <a:t> </a:t>
            </a:r>
            <a:r>
              <a:rPr lang="tr-TR" dirty="0" err="1"/>
              <a:t>Approach</a:t>
            </a:r>
            <a:r>
              <a:rPr lang="tr-TR" dirty="0"/>
              <a:t> </a:t>
            </a:r>
            <a:r>
              <a:rPr lang="tr-TR" dirty="0" err="1"/>
              <a:t>versus</a:t>
            </a:r>
            <a:r>
              <a:rPr lang="tr-TR" dirty="0"/>
              <a:t> </a:t>
            </a:r>
            <a:r>
              <a:rPr lang="tr-TR" dirty="0" err="1"/>
              <a:t>the</a:t>
            </a:r>
            <a:r>
              <a:rPr lang="tr-TR" dirty="0"/>
              <a:t> </a:t>
            </a:r>
            <a:r>
              <a:rPr lang="tr-TR" dirty="0" err="1"/>
              <a:t>Political</a:t>
            </a:r>
            <a:r>
              <a:rPr lang="tr-TR" dirty="0"/>
              <a:t> </a:t>
            </a:r>
            <a:r>
              <a:rPr lang="tr-TR" dirty="0" err="1"/>
              <a:t>Economy</a:t>
            </a:r>
            <a:r>
              <a:rPr lang="tr-TR" dirty="0"/>
              <a:t> </a:t>
            </a:r>
            <a:r>
              <a:rPr lang="tr-TR" dirty="0" err="1"/>
              <a:t>Approach</a:t>
            </a:r>
            <a:r>
              <a:rPr lang="tr-TR" dirty="0"/>
              <a:t>,” </a:t>
            </a:r>
            <a:r>
              <a:rPr lang="tr-TR" i="1" dirty="0"/>
              <a:t>International </a:t>
            </a:r>
            <a:r>
              <a:rPr lang="tr-TR" i="1" dirty="0" err="1"/>
              <a:t>Review</a:t>
            </a:r>
            <a:r>
              <a:rPr lang="tr-TR" i="1" dirty="0"/>
              <a:t> of </a:t>
            </a:r>
            <a:r>
              <a:rPr lang="tr-TR" i="1" dirty="0" err="1"/>
              <a:t>Administrative</a:t>
            </a:r>
            <a:r>
              <a:rPr lang="tr-TR" i="1" dirty="0"/>
              <a:t> </a:t>
            </a:r>
            <a:r>
              <a:rPr lang="tr-TR" i="1" dirty="0" err="1"/>
              <a:t>Sciences</a:t>
            </a:r>
            <a:r>
              <a:rPr lang="tr-TR" dirty="0"/>
              <a:t> (</a:t>
            </a:r>
            <a:r>
              <a:rPr lang="tr-TR" dirty="0" err="1"/>
              <a:t>Vol</a:t>
            </a:r>
            <a:r>
              <a:rPr lang="tr-TR" dirty="0"/>
              <a:t>. 67, 2001), s. 335 – 342. </a:t>
            </a:r>
            <a:endParaRPr lang="tr-TR" dirty="0" smtClean="0"/>
          </a:p>
          <a:p>
            <a:r>
              <a:rPr lang="tr-TR" dirty="0" err="1"/>
              <a:t>Riggs</a:t>
            </a:r>
            <a:r>
              <a:rPr lang="tr-TR" dirty="0"/>
              <a:t>, </a:t>
            </a:r>
            <a:r>
              <a:rPr lang="tr-TR" dirty="0" err="1"/>
              <a:t>Fred</a:t>
            </a:r>
            <a:r>
              <a:rPr lang="tr-TR" dirty="0"/>
              <a:t> W., “</a:t>
            </a:r>
            <a:r>
              <a:rPr lang="tr-TR" dirty="0" err="1"/>
              <a:t>Comments</a:t>
            </a:r>
            <a:r>
              <a:rPr lang="tr-TR" dirty="0"/>
              <a:t> on V. </a:t>
            </a:r>
            <a:r>
              <a:rPr lang="tr-TR" dirty="0" err="1"/>
              <a:t>Subramaniam</a:t>
            </a:r>
            <a:r>
              <a:rPr lang="tr-TR" dirty="0"/>
              <a:t>, ‘</a:t>
            </a:r>
            <a:r>
              <a:rPr lang="tr-TR" dirty="0" err="1"/>
              <a:t>Comparative</a:t>
            </a:r>
            <a:r>
              <a:rPr lang="tr-TR" dirty="0"/>
              <a:t> </a:t>
            </a:r>
            <a:r>
              <a:rPr lang="tr-TR" dirty="0" err="1"/>
              <a:t>Public</a:t>
            </a:r>
            <a:r>
              <a:rPr lang="tr-TR" dirty="0"/>
              <a:t> Administration’,” </a:t>
            </a:r>
            <a:r>
              <a:rPr lang="tr-TR" i="1" dirty="0"/>
              <a:t>International </a:t>
            </a:r>
            <a:r>
              <a:rPr lang="tr-TR" i="1" dirty="0" err="1"/>
              <a:t>Review</a:t>
            </a:r>
            <a:r>
              <a:rPr lang="tr-TR" i="1" dirty="0"/>
              <a:t> of </a:t>
            </a:r>
            <a:r>
              <a:rPr lang="tr-TR" i="1" dirty="0" err="1"/>
              <a:t>Administrative</a:t>
            </a:r>
            <a:r>
              <a:rPr lang="tr-TR" i="1" dirty="0"/>
              <a:t> </a:t>
            </a:r>
            <a:r>
              <a:rPr lang="tr-TR" i="1" dirty="0" err="1"/>
              <a:t>Sciences</a:t>
            </a:r>
            <a:r>
              <a:rPr lang="tr-TR" dirty="0"/>
              <a:t> (</a:t>
            </a:r>
            <a:r>
              <a:rPr lang="tr-TR" dirty="0" err="1"/>
              <a:t>Vol</a:t>
            </a:r>
            <a:r>
              <a:rPr lang="tr-TR" dirty="0"/>
              <a:t>. 67. 2001) s. 323 – 328. </a:t>
            </a:r>
          </a:p>
          <a:p>
            <a:endParaRPr lang="tr-TR" dirty="0"/>
          </a:p>
          <a:p>
            <a:endParaRPr lang="tr-TR" dirty="0"/>
          </a:p>
        </p:txBody>
      </p:sp>
    </p:spTree>
    <p:extLst>
      <p:ext uri="{BB962C8B-B14F-4D97-AF65-F5344CB8AC3E}">
        <p14:creationId xmlns:p14="http://schemas.microsoft.com/office/powerpoint/2010/main" val="469750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Normatif tutumdan ampirik tutuma...</a:t>
            </a:r>
            <a:endParaRPr lang="tr-TR" dirty="0"/>
          </a:p>
        </p:txBody>
      </p:sp>
      <p:pic>
        <p:nvPicPr>
          <p:cNvPr id="4" name="İçerik Yer Tutucusu 3"/>
          <p:cNvPicPr>
            <a:picLocks noGrp="1" noChangeAspect="1"/>
          </p:cNvPicPr>
          <p:nvPr>
            <p:ph idx="1"/>
          </p:nvPr>
        </p:nvPicPr>
        <p:blipFill>
          <a:blip r:embed="rId2"/>
          <a:stretch>
            <a:fillRect/>
          </a:stretch>
        </p:blipFill>
        <p:spPr>
          <a:xfrm rot="5400000">
            <a:off x="4446431" y="-924348"/>
            <a:ext cx="2566349" cy="8585608"/>
          </a:xfrm>
          <a:prstGeom prst="rect">
            <a:avLst/>
          </a:prstGeom>
        </p:spPr>
      </p:pic>
      <p:sp>
        <p:nvSpPr>
          <p:cNvPr id="5" name="Metin kutusu 4"/>
          <p:cNvSpPr txBox="1"/>
          <p:nvPr/>
        </p:nvSpPr>
        <p:spPr>
          <a:xfrm>
            <a:off x="1628078" y="5578304"/>
            <a:ext cx="7315200" cy="369332"/>
          </a:xfrm>
          <a:prstGeom prst="rect">
            <a:avLst/>
          </a:prstGeom>
          <a:noFill/>
        </p:spPr>
        <p:txBody>
          <a:bodyPr wrap="square" rtlCol="0">
            <a:spAutoFit/>
          </a:bodyPr>
          <a:lstStyle/>
          <a:p>
            <a:r>
              <a:rPr lang="tr-TR" dirty="0" smtClean="0"/>
              <a:t>F. </a:t>
            </a:r>
            <a:r>
              <a:rPr lang="tr-TR" dirty="0" err="1" smtClean="0"/>
              <a:t>Riggs</a:t>
            </a:r>
            <a:r>
              <a:rPr lang="tr-TR" dirty="0" smtClean="0"/>
              <a:t>, “Mukayeseli Amme İdaresi Çalışmalarındaki Akımlar”</a:t>
            </a:r>
            <a:endParaRPr lang="tr-TR" dirty="0"/>
          </a:p>
        </p:txBody>
      </p:sp>
    </p:spTree>
    <p:extLst>
      <p:ext uri="{BB962C8B-B14F-4D97-AF65-F5344CB8AC3E}">
        <p14:creationId xmlns:p14="http://schemas.microsoft.com/office/powerpoint/2010/main" val="1185479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38200" y="365126"/>
            <a:ext cx="10515600" cy="715282"/>
          </a:xfrm>
        </p:spPr>
        <p:txBody>
          <a:bodyPr/>
          <a:lstStyle/>
          <a:p>
            <a:r>
              <a:rPr lang="tr-TR" dirty="0" err="1" smtClean="0"/>
              <a:t>İdiyografik</a:t>
            </a:r>
            <a:r>
              <a:rPr lang="tr-TR" dirty="0" smtClean="0"/>
              <a:t> olandan </a:t>
            </a:r>
            <a:r>
              <a:rPr lang="tr-TR" dirty="0" err="1" smtClean="0"/>
              <a:t>nomotetik</a:t>
            </a:r>
            <a:r>
              <a:rPr lang="tr-TR" dirty="0" smtClean="0"/>
              <a:t> olana...</a:t>
            </a:r>
            <a:endParaRPr lang="tr-TR" dirty="0"/>
          </a:p>
        </p:txBody>
      </p:sp>
      <p:pic>
        <p:nvPicPr>
          <p:cNvPr id="4" name="İçerik Yer Tutucusu 3"/>
          <p:cNvPicPr>
            <a:picLocks noGrp="1" noChangeAspect="1"/>
          </p:cNvPicPr>
          <p:nvPr>
            <p:ph idx="1"/>
          </p:nvPr>
        </p:nvPicPr>
        <p:blipFill>
          <a:blip r:embed="rId2"/>
          <a:stretch>
            <a:fillRect/>
          </a:stretch>
        </p:blipFill>
        <p:spPr>
          <a:xfrm rot="5400000">
            <a:off x="4201473" y="-2152181"/>
            <a:ext cx="1795346" cy="8597589"/>
          </a:xfrm>
          <a:prstGeom prst="rect">
            <a:avLst/>
          </a:prstGeom>
        </p:spPr>
      </p:pic>
      <p:sp>
        <p:nvSpPr>
          <p:cNvPr id="5" name="Metin kutusu 4"/>
          <p:cNvSpPr txBox="1"/>
          <p:nvPr/>
        </p:nvSpPr>
        <p:spPr>
          <a:xfrm>
            <a:off x="1628078" y="5578304"/>
            <a:ext cx="7315200" cy="369332"/>
          </a:xfrm>
          <a:prstGeom prst="rect">
            <a:avLst/>
          </a:prstGeom>
          <a:noFill/>
        </p:spPr>
        <p:txBody>
          <a:bodyPr wrap="square" rtlCol="0">
            <a:spAutoFit/>
          </a:bodyPr>
          <a:lstStyle/>
          <a:p>
            <a:r>
              <a:rPr lang="tr-TR" dirty="0" smtClean="0"/>
              <a:t>F. </a:t>
            </a:r>
            <a:r>
              <a:rPr lang="tr-TR" dirty="0" err="1" smtClean="0"/>
              <a:t>Riggs</a:t>
            </a:r>
            <a:r>
              <a:rPr lang="tr-TR" dirty="0" smtClean="0"/>
              <a:t>, “Mukayeseli Amme İdaresi Çalışmalarındaki Akımlar”</a:t>
            </a:r>
            <a:endParaRPr lang="tr-TR" dirty="0"/>
          </a:p>
        </p:txBody>
      </p:sp>
      <p:pic>
        <p:nvPicPr>
          <p:cNvPr id="6" name="Resim 5"/>
          <p:cNvPicPr>
            <a:picLocks noChangeAspect="1"/>
          </p:cNvPicPr>
          <p:nvPr/>
        </p:nvPicPr>
        <p:blipFill>
          <a:blip r:embed="rId3"/>
          <a:stretch>
            <a:fillRect/>
          </a:stretch>
        </p:blipFill>
        <p:spPr>
          <a:xfrm rot="5400000">
            <a:off x="4072643" y="21121"/>
            <a:ext cx="2133600" cy="8516995"/>
          </a:xfrm>
          <a:prstGeom prst="rect">
            <a:avLst/>
          </a:prstGeom>
        </p:spPr>
      </p:pic>
    </p:spTree>
    <p:extLst>
      <p:ext uri="{BB962C8B-B14F-4D97-AF65-F5344CB8AC3E}">
        <p14:creationId xmlns:p14="http://schemas.microsoft.com/office/powerpoint/2010/main" val="2142112761"/>
      </p:ext>
    </p:extLst>
  </p:cSld>
  <p:clrMapOvr>
    <a:masterClrMapping/>
  </p:clrMapOvr>
</p:sld>
</file>

<file path=ppt/theme/theme1.xml><?xml version="1.0" encoding="utf-8"?>
<a:theme xmlns:a="http://schemas.openxmlformats.org/drawingml/2006/main" name="Office Teması">
  <a:themeElements>
    <a:clrScheme name="Ofis">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i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454</TotalTime>
  <Words>877</Words>
  <Application>Microsoft Macintosh PowerPoint</Application>
  <PresentationFormat>Geniş Ekran</PresentationFormat>
  <Paragraphs>36</Paragraphs>
  <Slides>14</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14</vt:i4>
      </vt:variant>
    </vt:vector>
  </HeadingPairs>
  <TitlesOfParts>
    <vt:vector size="19" baseType="lpstr">
      <vt:lpstr>Calibri</vt:lpstr>
      <vt:lpstr>Calibri Light</vt:lpstr>
      <vt:lpstr>Mangal</vt:lpstr>
      <vt:lpstr>Arial</vt:lpstr>
      <vt:lpstr>Office Teması</vt:lpstr>
      <vt:lpstr>KARŞILAŞTIRMALI YÖNTEM</vt:lpstr>
      <vt:lpstr>KARŞILAŞTIRMALI YÖNTEMİN GELİŞİMİ</vt:lpstr>
      <vt:lpstr>Karşılaştırma Yönteminin Bilimselleşmesi</vt:lpstr>
      <vt:lpstr>YÖNTEM: Geleneksel Yaklaşım - Modern Yaklaşım</vt:lpstr>
      <vt:lpstr>Mill Yöntemleri</vt:lpstr>
      <vt:lpstr>Niteliksel ve Niceliksel Araştırma</vt:lpstr>
      <vt:lpstr>Subramaniam – Riggs: Yöntem Tartışması</vt:lpstr>
      <vt:lpstr>Normatif tutumdan ampirik tutuma...</vt:lpstr>
      <vt:lpstr>İdiyografik olandan nomotetik olana...</vt:lpstr>
      <vt:lpstr>Kamu Yönetimi Bilimi – Karşılaştırmalı Kamu Yönetimi İlişkisi (C. Emre, Karşılaştırmalı...s. 75)</vt:lpstr>
      <vt:lpstr>Yöntemsel Güçlük: Avrupa (Batı) Merkezlilik </vt:lpstr>
      <vt:lpstr>PowerPoint Sunusu</vt:lpstr>
      <vt:lpstr>Chakrabarty: Avrupa’nın Taşralaştırılması</vt:lpstr>
      <vt:lpstr>Yöntemsel Güçlükler: Soyadönüklük</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Microsoft Office Kullanıcısı</dc:creator>
  <cp:lastModifiedBy>Microsoft Office Kullanıcısı</cp:lastModifiedBy>
  <cp:revision>29</cp:revision>
  <dcterms:created xsi:type="dcterms:W3CDTF">2018-01-10T20:01:45Z</dcterms:created>
  <dcterms:modified xsi:type="dcterms:W3CDTF">2018-01-15T03:53:33Z</dcterms:modified>
</cp:coreProperties>
</file>