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9" r:id="rId2"/>
    <p:sldId id="257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792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750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7787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4119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69419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357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7968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7592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1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780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392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623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178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892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992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251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840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17020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SORUMLULUK KAVRAMI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dirty="0" smtClean="0"/>
              <a:t>HUKUKTA SORUMLULUK</a:t>
            </a:r>
          </a:p>
          <a:p>
            <a:pPr marL="0" indent="0" algn="ctr">
              <a:buNone/>
            </a:pPr>
            <a:endParaRPr lang="tr-TR" b="1" dirty="0"/>
          </a:p>
          <a:p>
            <a:pPr marL="0" indent="0" algn="ctr">
              <a:buNone/>
            </a:pPr>
            <a:endParaRPr lang="tr-TR" b="1" dirty="0" smtClean="0"/>
          </a:p>
          <a:p>
            <a:pPr marL="0" indent="0" algn="ctr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b="1" dirty="0" smtClean="0"/>
              <a:t>Siyasi Sorumluluk     Cezai Sorumluluk      Mali Sorumluluk</a:t>
            </a:r>
          </a:p>
          <a:p>
            <a:pPr marL="0" indent="0" algn="ctr">
              <a:buNone/>
            </a:pPr>
            <a:r>
              <a:rPr lang="tr-TR" b="1" dirty="0"/>
              <a:t>	</a:t>
            </a:r>
            <a:r>
              <a:rPr lang="tr-TR" b="1" dirty="0" smtClean="0"/>
              <a:t>											- Medeni Sorumluluk</a:t>
            </a:r>
          </a:p>
          <a:p>
            <a:pPr marL="0" indent="0" algn="ctr">
              <a:buNone/>
            </a:pPr>
            <a:r>
              <a:rPr lang="tr-TR" b="1" dirty="0" smtClean="0"/>
              <a:t>											- İdari Sorumluluk</a:t>
            </a:r>
          </a:p>
          <a:p>
            <a:pPr marL="0" indent="0" algn="ctr">
              <a:buNone/>
            </a:pPr>
            <a:r>
              <a:rPr lang="tr-TR" b="1" dirty="0"/>
              <a:t>	</a:t>
            </a:r>
            <a:r>
              <a:rPr lang="tr-TR" b="1" dirty="0" smtClean="0"/>
              <a:t>						</a:t>
            </a:r>
          </a:p>
        </p:txBody>
      </p:sp>
      <p:cxnSp>
        <p:nvCxnSpPr>
          <p:cNvPr id="10" name="Düz Ok Bağlayıcısı 9"/>
          <p:cNvCxnSpPr/>
          <p:nvPr/>
        </p:nvCxnSpPr>
        <p:spPr>
          <a:xfrm>
            <a:off x="6308034" y="2544417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 flipH="1">
            <a:off x="4094921" y="2531165"/>
            <a:ext cx="715618" cy="940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/>
          <p:nvPr/>
        </p:nvCxnSpPr>
        <p:spPr>
          <a:xfrm>
            <a:off x="5576582" y="2531165"/>
            <a:ext cx="0" cy="940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8444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SİYASİ SORUMLULUK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İdarecilerin egemen olan halka karşı sorumluluğudur. </a:t>
            </a:r>
          </a:p>
          <a:p>
            <a:pPr marL="0" indent="0">
              <a:buNone/>
            </a:pPr>
            <a:r>
              <a:rPr lang="tr-TR" dirty="0" smtClean="0"/>
              <a:t>Siyasi sorumluluk, kolektif ve bireysel olmak üzere iki çeşittir. </a:t>
            </a:r>
          </a:p>
          <a:p>
            <a:r>
              <a:rPr lang="tr-TR" dirty="0" smtClean="0"/>
              <a:t>Kolektif Siyasi Sorumluluk: Bakanlar Kurulunun tüm üyeleriyle sorumluluğudur. (Göreve başlarken, görev sırasında ve gensoru görüşmeleri sırasında olmak üzere kolektif sorumluluk tesis edilir. )</a:t>
            </a:r>
          </a:p>
          <a:p>
            <a:r>
              <a:rPr lang="tr-TR" dirty="0" smtClean="0"/>
              <a:t>Bireysel Siyasi Sorumluluk: Bakanların parlamentoya karşı tek tek sorumlu olmasıdır. (Gensoru uygulaması yoluyla tesis edilir.)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1324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CEZAİ SORUMLULUK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Ceza hukukundan kaynaklanan hapis cezası, adli </a:t>
            </a:r>
            <a:r>
              <a:rPr lang="tr-TR" dirty="0"/>
              <a:t>p</a:t>
            </a:r>
            <a:r>
              <a:rPr lang="tr-TR" dirty="0" smtClean="0"/>
              <a:t>ara cezası gibi yaptırımlara tabi sorumluluk türüdür. Suç denen eylemler cezai sorumluluğu doğurur.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SUÇ = Maddi Unsur + Manevi Unsur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Maddi Unsur: Hareket, netice ve nedensellik bağından meydana gelir. </a:t>
            </a:r>
          </a:p>
          <a:p>
            <a:pPr marL="0" indent="0" algn="just">
              <a:buNone/>
            </a:pPr>
            <a:r>
              <a:rPr lang="tr-TR" dirty="0" smtClean="0"/>
              <a:t>Manevi Unsur: Kusur (kast ve taksir) ve isnat yeteneğinden oluşur. 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6169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Ceza sorumluluğunu ortadan kaldıran haller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Suçun maddi ve manevi unsuru tam olmasına rağmen kişinin sorumlu tutulamamasına sebep olan durumlardır.</a:t>
            </a:r>
          </a:p>
          <a:p>
            <a:pPr>
              <a:buFontTx/>
              <a:buChar char="-"/>
            </a:pPr>
            <a:r>
              <a:rPr lang="tr-TR" dirty="0" smtClean="0"/>
              <a:t>Kaza ve tesadüf</a:t>
            </a:r>
          </a:p>
          <a:p>
            <a:pPr>
              <a:buFontTx/>
              <a:buChar char="-"/>
            </a:pPr>
            <a:r>
              <a:rPr lang="tr-TR" dirty="0" smtClean="0"/>
              <a:t>Mücbir sebep</a:t>
            </a:r>
          </a:p>
          <a:p>
            <a:pPr>
              <a:buFontTx/>
              <a:buChar char="-"/>
            </a:pPr>
            <a:r>
              <a:rPr lang="tr-TR" dirty="0" smtClean="0"/>
              <a:t>Cebir</a:t>
            </a:r>
          </a:p>
          <a:p>
            <a:pPr>
              <a:buFontTx/>
              <a:buChar char="-"/>
            </a:pPr>
            <a:r>
              <a:rPr lang="tr-TR" dirty="0" smtClean="0"/>
              <a:t>İkrah ve tehdit</a:t>
            </a:r>
          </a:p>
          <a:p>
            <a:pPr>
              <a:buFontTx/>
              <a:buChar char="-"/>
            </a:pPr>
            <a:r>
              <a:rPr lang="tr-TR" dirty="0" smtClean="0"/>
              <a:t>Meşru müdafaa</a:t>
            </a:r>
          </a:p>
          <a:p>
            <a:pPr>
              <a:buFontTx/>
              <a:buChar char="-"/>
            </a:pPr>
            <a:r>
              <a:rPr lang="tr-TR" dirty="0" smtClean="0"/>
              <a:t>Iztırar hali</a:t>
            </a:r>
          </a:p>
        </p:txBody>
      </p:sp>
    </p:spTree>
    <p:extLst>
      <p:ext uri="{BB962C8B-B14F-4D97-AF65-F5344CB8AC3E}">
        <p14:creationId xmlns:p14="http://schemas.microsoft.com/office/powerpoint/2010/main" val="2699089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45130" y="227431"/>
            <a:ext cx="9404723" cy="1400530"/>
          </a:xfrm>
        </p:spPr>
        <p:txBody>
          <a:bodyPr/>
          <a:lstStyle/>
          <a:p>
            <a:r>
              <a:rPr lang="tr-TR" dirty="0" smtClean="0"/>
              <a:t>MALİ SORUMLULUK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3312" y="1192696"/>
            <a:ext cx="8946541" cy="50557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Bir kişinin başka bir kişiye verdiği zararın, zarar veren kişinin malvarlığına el konarak tazmin edilmesidir.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Mali Sorumluluk: Medeni sorumluluk ve idari sorumluluğu kapsar.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Medeni Sorumluluk, kişilerin özel hukuk alanındaki mali sorumluluğudur. Bu borçtan kaynaklanır. Borçlar;</a:t>
            </a:r>
          </a:p>
          <a:p>
            <a:r>
              <a:rPr lang="tr-TR" dirty="0" smtClean="0"/>
              <a:t>Sözleşmeden</a:t>
            </a:r>
          </a:p>
          <a:p>
            <a:r>
              <a:rPr lang="tr-TR" dirty="0" smtClean="0"/>
              <a:t>Haksız Fiilden</a:t>
            </a:r>
          </a:p>
          <a:p>
            <a:r>
              <a:rPr lang="tr-TR" dirty="0" smtClean="0"/>
              <a:t>Sebepsiz Zenginleşmeden kaynaklanır.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3892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İdari Sorumluluk, idarenin mali sorumluluğudur.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İdari Sorumluluk;</a:t>
            </a:r>
          </a:p>
          <a:p>
            <a:pPr>
              <a:buFontTx/>
              <a:buChar char="-"/>
            </a:pPr>
            <a:r>
              <a:rPr lang="tr-TR" dirty="0" smtClean="0"/>
              <a:t>Sözleşmeden doğan idari sorumluluk</a:t>
            </a:r>
          </a:p>
          <a:p>
            <a:pPr>
              <a:buFontTx/>
              <a:buChar char="-"/>
            </a:pPr>
            <a:r>
              <a:rPr lang="tr-TR" dirty="0" smtClean="0"/>
              <a:t>Sözleşme dışı idari sorumluluk (Kusurlu ve kusursuz sorumluluk)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İdarenin kusursuz sorumluluğu risk ilkesi ve fedakarlığın denkleştirilmesi ilkelerine dayanır.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Mücbir sebep, beklenmeyen hal durumlarında idarenin sorumluluğu ortadan kalkar. </a:t>
            </a:r>
          </a:p>
        </p:txBody>
      </p:sp>
    </p:spTree>
    <p:extLst>
      <p:ext uri="{BB962C8B-B14F-4D97-AF65-F5344CB8AC3E}">
        <p14:creationId xmlns:p14="http://schemas.microsoft.com/office/powerpoint/2010/main" val="21091733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248</TotalTime>
  <Words>243</Words>
  <Application>Microsoft Office PowerPoint</Application>
  <PresentationFormat>Geniş ekran</PresentationFormat>
  <Paragraphs>48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İyon</vt:lpstr>
      <vt:lpstr>SORUMLULUK KAVRAMI</vt:lpstr>
      <vt:lpstr>SİYASİ SORUMLULUK</vt:lpstr>
      <vt:lpstr>CEZAİ SORUMLULUK</vt:lpstr>
      <vt:lpstr>Ceza sorumluluğunu ortadan kaldıran haller</vt:lpstr>
      <vt:lpstr>MALİ SORUMLULUK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HUKUKUN BİLGİ KAYNAKLARI</dc:title>
  <dc:creator>duygu</dc:creator>
  <cp:lastModifiedBy>duygu</cp:lastModifiedBy>
  <cp:revision>29</cp:revision>
  <dcterms:created xsi:type="dcterms:W3CDTF">2018-01-14T22:14:10Z</dcterms:created>
  <dcterms:modified xsi:type="dcterms:W3CDTF">2018-01-15T23:50:04Z</dcterms:modified>
</cp:coreProperties>
</file>