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57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3B710-9856-4072-A339-6D7EF1B2A320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E0DB-2C14-4728-9644-F984A45DA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0812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3B710-9856-4072-A339-6D7EF1B2A320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E0DB-2C14-4728-9644-F984A45DA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8032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3B710-9856-4072-A339-6D7EF1B2A320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E0DB-2C14-4728-9644-F984A45DA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5643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3B710-9856-4072-A339-6D7EF1B2A320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E0DB-2C14-4728-9644-F984A45DA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874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3B710-9856-4072-A339-6D7EF1B2A320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E0DB-2C14-4728-9644-F984A45DA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0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3B710-9856-4072-A339-6D7EF1B2A320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E0DB-2C14-4728-9644-F984A45DA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666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3B710-9856-4072-A339-6D7EF1B2A320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E0DB-2C14-4728-9644-F984A45DA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8799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3B710-9856-4072-A339-6D7EF1B2A320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E0DB-2C14-4728-9644-F984A45DA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998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3B710-9856-4072-A339-6D7EF1B2A320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E0DB-2C14-4728-9644-F984A45DA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2016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3B710-9856-4072-A339-6D7EF1B2A320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E0DB-2C14-4728-9644-F984A45DA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277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3B710-9856-4072-A339-6D7EF1B2A320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E0DB-2C14-4728-9644-F984A45DA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008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3B710-9856-4072-A339-6D7EF1B2A320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EE0DB-2C14-4728-9644-F984A45DA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20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tr-TR"/>
              <a:t>BÖLÜM </a:t>
            </a:r>
            <a:r>
              <a:rPr lang="tr-TR" smtClean="0"/>
              <a:t>3: </a:t>
            </a:r>
            <a:r>
              <a:rPr lang="tr-TR" dirty="0"/>
              <a:t>ARZ VE ÜRETİM TEORİSİ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23528" y="908720"/>
            <a:ext cx="8640960" cy="5949280"/>
          </a:xfrm>
        </p:spPr>
        <p:txBody>
          <a:bodyPr>
            <a:noAutofit/>
          </a:bodyPr>
          <a:lstStyle/>
          <a:p>
            <a:pPr algn="just"/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Arz, çeşitli fiyatlarda piyasaya arz edilen ürün miktarlarını gösterir.</a:t>
            </a:r>
          </a:p>
          <a:p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/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 Fonksiyonu  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	     </a:t>
            </a:r>
          </a:p>
          <a:p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400" baseline="-25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f {K,E,D}</a:t>
            </a:r>
          </a:p>
          <a:p>
            <a:pPr algn="l"/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400" baseline="-25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 malının fiziki çıktı miktarı</a:t>
            </a:r>
          </a:p>
          <a:p>
            <a:pPr algn="l"/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Kapital</a:t>
            </a:r>
          </a:p>
          <a:p>
            <a:pPr algn="l"/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Emek</a:t>
            </a:r>
          </a:p>
          <a:p>
            <a:pPr algn="l"/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Doğal kaynaklar</a:t>
            </a:r>
          </a:p>
          <a:p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algn="l"/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 faktörlerini oluşturan girdiler fonksiyonda gösterilirse, </a:t>
            </a:r>
          </a:p>
          <a:p>
            <a:pPr algn="l"/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400" baseline="-25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f (x</a:t>
            </a:r>
            <a:r>
              <a:rPr lang="tr-TR" sz="2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,x</a:t>
            </a:r>
            <a:r>
              <a:rPr lang="tr-TR" sz="2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,x</a:t>
            </a:r>
            <a:r>
              <a:rPr lang="tr-TR" sz="2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,.......,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tr-TR" sz="2400" baseline="-25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l"/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tr-TR" sz="24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,x</a:t>
            </a:r>
            <a:r>
              <a:rPr lang="tr-TR" sz="24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,x</a:t>
            </a:r>
            <a:r>
              <a:rPr lang="tr-TR" sz="24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,.......,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tr-TR" sz="2400" baseline="-25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4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Üretim faktörleri miktarları</a:t>
            </a:r>
          </a:p>
          <a:p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07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Tarımsal ürün arzını etkileyen unsurlar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Söz konusu malın fiyatı</a:t>
            </a:r>
          </a:p>
          <a:p>
            <a:r>
              <a:rPr lang="tr-TR" dirty="0" smtClean="0"/>
              <a:t>Diğer malların fiyatları</a:t>
            </a:r>
          </a:p>
          <a:p>
            <a:r>
              <a:rPr lang="tr-TR" dirty="0" smtClean="0"/>
              <a:t>Girdi fiyatları</a:t>
            </a:r>
          </a:p>
          <a:p>
            <a:r>
              <a:rPr lang="tr-TR" dirty="0" smtClean="0"/>
              <a:t>İklim </a:t>
            </a:r>
          </a:p>
          <a:p>
            <a:r>
              <a:rPr lang="tr-TR" dirty="0" smtClean="0"/>
              <a:t>Kullanılan teknoloji</a:t>
            </a:r>
          </a:p>
          <a:p>
            <a:r>
              <a:rPr lang="tr-TR" dirty="0"/>
              <a:t>S</a:t>
            </a:r>
            <a:r>
              <a:rPr lang="tr-TR" dirty="0" smtClean="0"/>
              <a:t>atıcı sayısı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8137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tr-TR" dirty="0" smtClean="0"/>
              <a:t>Arz Kanunu ve Arz Eğrisi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tr-TR" sz="4200" b="1" dirty="0" smtClean="0"/>
              <a:t>Arz Kanunu: </a:t>
            </a:r>
            <a:r>
              <a:rPr lang="tr-TR" sz="4200" dirty="0" smtClean="0"/>
              <a:t>Arzı etkileyen diğer unsurların değişmediği varsayıldığında, ürün fiyatları ile arz edilen miktar arasında pozitif yönlü bağıntı vardır.</a:t>
            </a:r>
          </a:p>
          <a:p>
            <a:pPr marL="0" indent="0" algn="just">
              <a:buNone/>
            </a:pPr>
            <a:r>
              <a:rPr lang="tr-TR" sz="4200" dirty="0" smtClean="0"/>
              <a:t>   </a:t>
            </a: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            Fiyat                Arz eğrisi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  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 </a:t>
            </a:r>
            <a:r>
              <a:rPr lang="tr-TR" dirty="0" smtClean="0"/>
              <a:t>     </a:t>
            </a:r>
          </a:p>
          <a:p>
            <a:pPr marL="0" indent="0" algn="just">
              <a:buNone/>
            </a:pPr>
            <a:r>
              <a:rPr lang="tr-TR" dirty="0"/>
              <a:t> </a:t>
            </a:r>
            <a:r>
              <a:rPr lang="tr-TR" dirty="0" smtClean="0"/>
              <a:t>         </a:t>
            </a:r>
            <a:r>
              <a:rPr lang="tr-TR" dirty="0" smtClean="0"/>
              <a:t>                                        </a:t>
            </a:r>
            <a:r>
              <a:rPr lang="tr-TR" sz="3300" dirty="0" smtClean="0"/>
              <a:t>   </a:t>
            </a:r>
            <a:endParaRPr lang="tr-TR" sz="3300" dirty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 </a:t>
            </a:r>
            <a:r>
              <a:rPr lang="tr-TR" dirty="0" smtClean="0"/>
              <a:t>      </a:t>
            </a:r>
            <a:r>
              <a:rPr lang="tr-TR" dirty="0" smtClean="0"/>
              <a:t>        0                                   Arz edilen miktar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                   Şekil 1. Arz eğrisi</a:t>
            </a:r>
            <a:endParaRPr lang="tr-TR" dirty="0"/>
          </a:p>
        </p:txBody>
      </p:sp>
      <p:cxnSp>
        <p:nvCxnSpPr>
          <p:cNvPr id="5" name="Düz Bağlayıcı 4"/>
          <p:cNvCxnSpPr/>
          <p:nvPr/>
        </p:nvCxnSpPr>
        <p:spPr>
          <a:xfrm>
            <a:off x="1403648" y="2996952"/>
            <a:ext cx="0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6"/>
          <p:cNvCxnSpPr/>
          <p:nvPr/>
        </p:nvCxnSpPr>
        <p:spPr>
          <a:xfrm>
            <a:off x="1403648" y="5301208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Yay 13"/>
          <p:cNvSpPr/>
          <p:nvPr/>
        </p:nvSpPr>
        <p:spPr>
          <a:xfrm>
            <a:off x="827584" y="2276872"/>
            <a:ext cx="2088232" cy="2846937"/>
          </a:xfrm>
          <a:prstGeom prst="arc">
            <a:avLst>
              <a:gd name="adj1" fmla="val 20416518"/>
              <a:gd name="adj2" fmla="val 566669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800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Arz edilen miktardaki değişiklik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200" dirty="0"/>
              <a:t>A</a:t>
            </a:r>
            <a:r>
              <a:rPr lang="tr-TR" sz="2200" dirty="0" smtClean="0"/>
              <a:t>rzı </a:t>
            </a:r>
            <a:r>
              <a:rPr lang="tr-TR" sz="2200" dirty="0"/>
              <a:t>etkileyen faktörler sabit </a:t>
            </a:r>
            <a:r>
              <a:rPr lang="tr-TR" sz="2200" dirty="0" smtClean="0"/>
              <a:t>iken, </a:t>
            </a:r>
            <a:r>
              <a:rPr lang="tr-TR" sz="2200" dirty="0"/>
              <a:t>sadece fiyata bağlı olarak arzın değişmesidir. arz eğrisi üzerinde bir noktadan diğer bir noktaya harekettir. </a:t>
            </a:r>
            <a:endParaRPr lang="tr-TR" sz="2200" dirty="0" smtClean="0"/>
          </a:p>
          <a:p>
            <a:pPr marL="0" indent="0" algn="just">
              <a:buNone/>
            </a:pPr>
            <a:r>
              <a:rPr lang="tr-TR" sz="2400" dirty="0" smtClean="0"/>
              <a:t>        </a:t>
            </a:r>
          </a:p>
          <a:p>
            <a:pPr marL="0" indent="0" algn="just">
              <a:buNone/>
            </a:pPr>
            <a:r>
              <a:rPr lang="tr-TR" sz="2000" dirty="0" smtClean="0"/>
              <a:t>      Fiyat                Arz eğrisi</a:t>
            </a:r>
          </a:p>
          <a:p>
            <a:pPr marL="0" indent="0" algn="just">
              <a:buNone/>
            </a:pPr>
            <a:r>
              <a:rPr lang="tr-TR" dirty="0" smtClean="0"/>
              <a:t>      </a:t>
            </a:r>
            <a:r>
              <a:rPr lang="tr-TR" sz="2200" dirty="0" smtClean="0"/>
              <a:t>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2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F</a:t>
            </a:r>
            <a:r>
              <a:rPr lang="tr-TR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tr-TR" sz="2200" dirty="0" smtClean="0"/>
          </a:p>
          <a:p>
            <a:pPr marL="0" indent="0" algn="just">
              <a:buNone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endParaRPr lang="tr-TR" sz="2200" dirty="0" smtClean="0"/>
          </a:p>
          <a:p>
            <a:pPr marL="0" indent="0" algn="just">
              <a:buNone/>
            </a:pPr>
            <a:r>
              <a:rPr lang="tr-TR" sz="2200" dirty="0" smtClean="0"/>
              <a:t>       0                                           </a:t>
            </a:r>
          </a:p>
          <a:p>
            <a:pPr marL="0" indent="0" algn="just">
              <a:buNone/>
            </a:pPr>
            <a:r>
              <a:rPr lang="tr-TR" sz="2200" dirty="0"/>
              <a:t> </a:t>
            </a:r>
            <a:r>
              <a:rPr lang="tr-TR" sz="2200" dirty="0" smtClean="0"/>
              <a:t>                         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smtClean="0"/>
              <a:t>      Arz edilen miktar    </a:t>
            </a:r>
          </a:p>
          <a:p>
            <a:pPr marL="0" indent="0" algn="just">
              <a:buNone/>
            </a:pPr>
            <a:r>
              <a:rPr lang="tr-TR" sz="2200" dirty="0" smtClean="0"/>
              <a:t>       </a:t>
            </a:r>
            <a:r>
              <a:rPr lang="tr-TR" dirty="0" smtClean="0"/>
              <a:t>                   </a:t>
            </a:r>
            <a:r>
              <a:rPr lang="tr-TR" sz="2000" dirty="0" smtClean="0"/>
              <a:t>Şekil 1. Arz eğrisi</a:t>
            </a:r>
          </a:p>
          <a:p>
            <a:endParaRPr lang="tr-TR" dirty="0"/>
          </a:p>
        </p:txBody>
      </p:sp>
      <p:cxnSp>
        <p:nvCxnSpPr>
          <p:cNvPr id="5" name="Düz Bağlayıcı 4"/>
          <p:cNvCxnSpPr/>
          <p:nvPr/>
        </p:nvCxnSpPr>
        <p:spPr>
          <a:xfrm>
            <a:off x="1475656" y="2627824"/>
            <a:ext cx="0" cy="2025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7"/>
          <p:cNvCxnSpPr/>
          <p:nvPr/>
        </p:nvCxnSpPr>
        <p:spPr>
          <a:xfrm>
            <a:off x="1475656" y="4653136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Yay 8"/>
          <p:cNvSpPr/>
          <p:nvPr/>
        </p:nvSpPr>
        <p:spPr>
          <a:xfrm>
            <a:off x="827584" y="2168431"/>
            <a:ext cx="2088232" cy="2160240"/>
          </a:xfrm>
          <a:prstGeom prst="arc">
            <a:avLst>
              <a:gd name="adj1" fmla="val 20416518"/>
              <a:gd name="adj2" fmla="val 566669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1" name="Düz Bağlayıcı 10"/>
          <p:cNvCxnSpPr/>
          <p:nvPr/>
        </p:nvCxnSpPr>
        <p:spPr>
          <a:xfrm>
            <a:off x="1475656" y="3356993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Bağlayıcı 12"/>
          <p:cNvCxnSpPr/>
          <p:nvPr/>
        </p:nvCxnSpPr>
        <p:spPr>
          <a:xfrm>
            <a:off x="1475656" y="3933056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4"/>
          <p:cNvCxnSpPr/>
          <p:nvPr/>
        </p:nvCxnSpPr>
        <p:spPr>
          <a:xfrm>
            <a:off x="2699792" y="3933056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2915816" y="3356993"/>
            <a:ext cx="0" cy="1296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2138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Arzdaki değişiklik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 algn="just">
              <a:buNone/>
            </a:pPr>
            <a:r>
              <a:rPr lang="tr-TR" sz="2400" dirty="0" smtClean="0"/>
              <a:t>Fiyat </a:t>
            </a:r>
            <a:r>
              <a:rPr lang="tr-TR" sz="2400" dirty="0"/>
              <a:t>sabit iken arzı etkileyen diğer faktörlere bağlı olarak arzın değişmesidir. Arz eğrisinin hareketidir</a:t>
            </a:r>
            <a:r>
              <a:rPr lang="tr-TR" sz="2400" dirty="0" smtClean="0"/>
              <a:t>.</a:t>
            </a:r>
          </a:p>
          <a:p>
            <a:pPr marL="0" indent="0" algn="just">
              <a:buNone/>
            </a:pPr>
            <a:endParaRPr lang="tr-TR" sz="2800" dirty="0"/>
          </a:p>
          <a:p>
            <a:pPr marL="0" indent="0" algn="just">
              <a:buNone/>
            </a:pPr>
            <a:endParaRPr lang="tr-TR" sz="2800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683568" y="2290227"/>
            <a:ext cx="7632848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dirty="0" smtClean="0"/>
          </a:p>
          <a:p>
            <a:pPr algn="just"/>
            <a:r>
              <a:rPr lang="tr-TR" sz="1600" dirty="0" smtClean="0"/>
              <a:t>      Fiyat                       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1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A</a:t>
            </a:r>
            <a:r>
              <a:rPr lang="tr-TR" sz="1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1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1600" dirty="0" smtClean="0"/>
              <a:t> </a:t>
            </a:r>
          </a:p>
          <a:p>
            <a:pPr algn="just"/>
            <a:r>
              <a:rPr lang="tr-TR" dirty="0" smtClean="0"/>
              <a:t>      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F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tr-TR" dirty="0" smtClean="0"/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tr-TR" dirty="0" smtClean="0"/>
          </a:p>
          <a:p>
            <a:pPr algn="just"/>
            <a:r>
              <a:rPr lang="tr-TR" dirty="0" smtClean="0"/>
              <a:t>       0                                           </a:t>
            </a:r>
          </a:p>
          <a:p>
            <a:pPr algn="just"/>
            <a:r>
              <a:rPr lang="tr-TR" dirty="0" smtClean="0"/>
              <a:t>                          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dirty="0" smtClean="0"/>
              <a:t>     Miktar  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 </a:t>
            </a:r>
            <a:r>
              <a:rPr lang="tr-TR" dirty="0" smtClean="0"/>
              <a:t>            Şekil  3. Arzdaki </a:t>
            </a:r>
            <a:r>
              <a:rPr lang="tr-TR" dirty="0" err="1" smtClean="0"/>
              <a:t>değişikilik</a:t>
            </a:r>
            <a:endParaRPr lang="tr-TR" sz="1600" dirty="0" smtClean="0"/>
          </a:p>
        </p:txBody>
      </p:sp>
      <p:cxnSp>
        <p:nvCxnSpPr>
          <p:cNvPr id="6" name="Düz Bağlayıcı 5"/>
          <p:cNvCxnSpPr/>
          <p:nvPr/>
        </p:nvCxnSpPr>
        <p:spPr>
          <a:xfrm>
            <a:off x="1331640" y="2852936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 flipV="1">
            <a:off x="1331640" y="4797152"/>
            <a:ext cx="223224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Yay 10"/>
          <p:cNvSpPr/>
          <p:nvPr/>
        </p:nvSpPr>
        <p:spPr>
          <a:xfrm>
            <a:off x="683568" y="2168431"/>
            <a:ext cx="2088232" cy="2160240"/>
          </a:xfrm>
          <a:prstGeom prst="arc">
            <a:avLst>
              <a:gd name="adj1" fmla="val 20416518"/>
              <a:gd name="adj2" fmla="val 566669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Yay 11"/>
          <p:cNvSpPr/>
          <p:nvPr/>
        </p:nvSpPr>
        <p:spPr>
          <a:xfrm>
            <a:off x="979984" y="2168431"/>
            <a:ext cx="2088232" cy="2312640"/>
          </a:xfrm>
          <a:prstGeom prst="arc">
            <a:avLst>
              <a:gd name="adj1" fmla="val 20416518"/>
              <a:gd name="adj2" fmla="val 566669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Yay 12"/>
          <p:cNvSpPr/>
          <p:nvPr/>
        </p:nvSpPr>
        <p:spPr>
          <a:xfrm>
            <a:off x="1132384" y="1844824"/>
            <a:ext cx="2287488" cy="2788647"/>
          </a:xfrm>
          <a:prstGeom prst="arc">
            <a:avLst>
              <a:gd name="adj1" fmla="val 20832713"/>
              <a:gd name="adj2" fmla="val 566669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0" name="Düz Bağlayıcı 19"/>
          <p:cNvCxnSpPr/>
          <p:nvPr/>
        </p:nvCxnSpPr>
        <p:spPr>
          <a:xfrm>
            <a:off x="1331640" y="3954435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2555776" y="3954435"/>
            <a:ext cx="0" cy="8427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26"/>
          <p:cNvCxnSpPr/>
          <p:nvPr/>
        </p:nvCxnSpPr>
        <p:spPr>
          <a:xfrm>
            <a:off x="2915816" y="3954435"/>
            <a:ext cx="0" cy="8427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/>
          <p:cNvCxnSpPr/>
          <p:nvPr/>
        </p:nvCxnSpPr>
        <p:spPr>
          <a:xfrm>
            <a:off x="3275856" y="3954435"/>
            <a:ext cx="0" cy="8427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8357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Arz esnekliği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Tanımı: </a:t>
            </a:r>
            <a:r>
              <a:rPr lang="tr-TR" dirty="0" smtClean="0"/>
              <a:t>Arzı </a:t>
            </a:r>
            <a:r>
              <a:rPr lang="tr-TR" dirty="0"/>
              <a:t>etkileyen diğer unsurların değişmediği varsayıldığında, fiyattaki değişimin arz edilen miktarı ne düzeyde etkilediğini ifade eder.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                        </a:t>
            </a:r>
            <a:r>
              <a:rPr lang="tr-TR" dirty="0" smtClean="0"/>
              <a:t>   </a:t>
            </a:r>
            <a:r>
              <a:rPr lang="tr-TR" dirty="0"/>
              <a:t>Arz edilen miktardaki % değişme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/>
              <a:t>e</a:t>
            </a:r>
            <a:r>
              <a:rPr lang="tr-TR" baseline="-25000" dirty="0" err="1"/>
              <a:t>a</a:t>
            </a:r>
            <a:r>
              <a:rPr lang="tr-TR" dirty="0"/>
              <a:t> = </a:t>
            </a:r>
          </a:p>
          <a:p>
            <a:pPr marL="0" indent="0">
              <a:buNone/>
            </a:pPr>
            <a:r>
              <a:rPr lang="tr-TR" dirty="0"/>
              <a:t>	                       Fiyattaki % değişme</a:t>
            </a:r>
          </a:p>
          <a:p>
            <a:pPr marL="0" indent="0">
              <a:buNone/>
            </a:pPr>
            <a:r>
              <a:rPr lang="tr-TR" b="1" dirty="0"/>
              <a:t>	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	</a:t>
            </a:r>
            <a:r>
              <a:rPr lang="tr-TR" dirty="0"/>
              <a:t>            </a:t>
            </a:r>
            <a:r>
              <a:rPr lang="tr-TR" dirty="0">
                <a:sym typeface="Symbol"/>
              </a:rPr>
              <a:t></a:t>
            </a:r>
            <a:r>
              <a:rPr lang="tr-TR" dirty="0"/>
              <a:t>M</a:t>
            </a:r>
            <a:r>
              <a:rPr lang="tr-TR" baseline="-25000" dirty="0"/>
              <a:t>i </a:t>
            </a:r>
            <a:r>
              <a:rPr lang="tr-TR" dirty="0"/>
              <a:t>/ M</a:t>
            </a:r>
            <a:r>
              <a:rPr lang="tr-TR" baseline="-25000" dirty="0"/>
              <a:t>i</a:t>
            </a:r>
            <a:endParaRPr lang="tr-TR" dirty="0"/>
          </a:p>
          <a:p>
            <a:pPr marL="0" indent="0">
              <a:buNone/>
            </a:pPr>
            <a:r>
              <a:rPr lang="tr-TR" baseline="-25000" dirty="0"/>
              <a:t>	</a:t>
            </a:r>
            <a:r>
              <a:rPr lang="tr-TR" dirty="0">
                <a:sym typeface="Symbol"/>
              </a:rPr>
              <a:t></a:t>
            </a:r>
            <a:r>
              <a:rPr lang="tr-TR" baseline="-25000" dirty="0"/>
              <a:t>ii</a:t>
            </a:r>
            <a:r>
              <a:rPr lang="tr-TR" dirty="0"/>
              <a:t>=                                                    </a:t>
            </a:r>
          </a:p>
          <a:p>
            <a:pPr marL="0" indent="0">
              <a:buNone/>
            </a:pPr>
            <a:r>
              <a:rPr lang="tr-TR" dirty="0"/>
              <a:t>                        </a:t>
            </a:r>
            <a:r>
              <a:rPr lang="tr-TR" dirty="0" smtClean="0"/>
              <a:t>    </a:t>
            </a:r>
            <a:r>
              <a:rPr lang="tr-TR" dirty="0" smtClean="0">
                <a:sym typeface="Symbol"/>
              </a:rPr>
              <a:t></a:t>
            </a:r>
            <a:r>
              <a:rPr lang="tr-TR" dirty="0"/>
              <a:t>F</a:t>
            </a:r>
            <a:r>
              <a:rPr lang="tr-TR" baseline="-25000" dirty="0"/>
              <a:t>i </a:t>
            </a:r>
            <a:r>
              <a:rPr lang="tr-TR" dirty="0"/>
              <a:t>/ F</a:t>
            </a:r>
            <a:r>
              <a:rPr lang="tr-TR" baseline="-25000" dirty="0"/>
              <a:t>i</a:t>
            </a:r>
            <a:r>
              <a:rPr lang="tr-TR" b="1" baseline="-25000" dirty="0"/>
              <a:t> </a:t>
            </a:r>
            <a:r>
              <a:rPr lang="tr-TR" b="1" dirty="0"/>
              <a:t>       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	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	</a:t>
            </a:r>
            <a:r>
              <a:rPr lang="tr-TR" dirty="0">
                <a:sym typeface="Symbol"/>
              </a:rPr>
              <a:t></a:t>
            </a:r>
            <a:r>
              <a:rPr lang="tr-TR" baseline="-25000" dirty="0"/>
              <a:t>ii</a:t>
            </a:r>
            <a:r>
              <a:rPr lang="tr-TR" dirty="0"/>
              <a:t>= Talep elastikiyeti   </a:t>
            </a:r>
            <a:r>
              <a:rPr lang="tr-TR" dirty="0">
                <a:sym typeface="Symbol"/>
              </a:rPr>
              <a:t></a:t>
            </a:r>
            <a:r>
              <a:rPr lang="tr-TR" dirty="0"/>
              <a:t>= Değişiklik  F</a:t>
            </a:r>
            <a:r>
              <a:rPr lang="tr-TR" baseline="-25000" dirty="0"/>
              <a:t>i </a:t>
            </a:r>
            <a:r>
              <a:rPr lang="tr-TR" dirty="0"/>
              <a:t>= Fiyat  M</a:t>
            </a:r>
            <a:r>
              <a:rPr lang="tr-TR" baseline="-25000" dirty="0"/>
              <a:t>i</a:t>
            </a:r>
            <a:r>
              <a:rPr lang="tr-TR" dirty="0"/>
              <a:t>= Miktar</a:t>
            </a:r>
          </a:p>
          <a:p>
            <a:endParaRPr lang="tr-TR" dirty="0"/>
          </a:p>
        </p:txBody>
      </p:sp>
      <p:cxnSp>
        <p:nvCxnSpPr>
          <p:cNvPr id="5" name="Düz Bağlayıcı 4"/>
          <p:cNvCxnSpPr/>
          <p:nvPr/>
        </p:nvCxnSpPr>
        <p:spPr>
          <a:xfrm>
            <a:off x="1979712" y="2492896"/>
            <a:ext cx="4536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6"/>
          <p:cNvCxnSpPr/>
          <p:nvPr/>
        </p:nvCxnSpPr>
        <p:spPr>
          <a:xfrm>
            <a:off x="1979712" y="3861048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146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Tarımsal ürünlerde arz </a:t>
            </a:r>
            <a:r>
              <a:rPr lang="tr-TR" dirty="0"/>
              <a:t>elastikiyeti düşüktür. </a:t>
            </a:r>
            <a:r>
              <a:rPr lang="tr-TR" dirty="0" smtClean="0"/>
              <a:t>Tarımsal </a:t>
            </a:r>
            <a:r>
              <a:rPr lang="tr-TR" dirty="0"/>
              <a:t>üretim periyodunun uzun olması ve üretimin sürekli olmamasına </a:t>
            </a:r>
            <a:r>
              <a:rPr lang="tr-TR" dirty="0" smtClean="0"/>
              <a:t>elastikiyeti etkilemektedir. Üretimde </a:t>
            </a:r>
            <a:r>
              <a:rPr lang="tr-TR" dirty="0"/>
              <a:t>mevsimsellik </a:t>
            </a:r>
            <a:r>
              <a:rPr lang="tr-TR" smtClean="0"/>
              <a:t>etkisi söz konusudur</a:t>
            </a:r>
            <a:r>
              <a:rPr lang="tr-TR" dirty="0" smtClean="0"/>
              <a:t>. </a:t>
            </a:r>
            <a:r>
              <a:rPr lang="tr-TR" dirty="0"/>
              <a:t>Bu nedenlerle, özellikle çok kısa ve kısa piyasa dönemlerinde arz esnekliği sıfır veya sıfıra yakındır. Ancak uzun dönemde ölçek ekonomisinden dolayı kapasite artırılabilecek yeterli zamanın olması esnekliği artırır.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771202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259</Words>
  <Application>Microsoft Office PowerPoint</Application>
  <PresentationFormat>Ekran Gösterisi (4:3)</PresentationFormat>
  <Paragraphs>76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BÖLÜM 3: ARZ VE ÜRETİM TEORİSİ </vt:lpstr>
      <vt:lpstr>Tarımsal ürün arzını etkileyen unsurlar</vt:lpstr>
      <vt:lpstr>Arz Kanunu ve Arz Eğrisi</vt:lpstr>
      <vt:lpstr>Arz edilen miktardaki değişiklik</vt:lpstr>
      <vt:lpstr>Arzdaki değişiklik</vt:lpstr>
      <vt:lpstr>Arz esnekliği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BÖLÜM 4: ARZ VE ÜRETİM TEORİSİ </dc:title>
  <dc:creator>user</dc:creator>
  <cp:lastModifiedBy>user</cp:lastModifiedBy>
  <cp:revision>28</cp:revision>
  <dcterms:created xsi:type="dcterms:W3CDTF">2017-12-14T11:33:36Z</dcterms:created>
  <dcterms:modified xsi:type="dcterms:W3CDTF">2017-12-18T09:41:56Z</dcterms:modified>
</cp:coreProperties>
</file>