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738C1-9209-4B32-84C9-2C0AEF87CF88}" type="datetimeFigureOut">
              <a:rPr lang="tr-TR" smtClean="0"/>
              <a:t>18.09.2017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ECD1E-E36F-46FA-8C74-3BC4AA5A17ED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738C1-9209-4B32-84C9-2C0AEF87CF88}" type="datetimeFigureOut">
              <a:rPr lang="tr-TR" smtClean="0"/>
              <a:t>18.09.2017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ECD1E-E36F-46FA-8C74-3BC4AA5A17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738C1-9209-4B32-84C9-2C0AEF87CF88}" type="datetimeFigureOut">
              <a:rPr lang="tr-TR" smtClean="0"/>
              <a:t>18.09.2017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ECD1E-E36F-46FA-8C74-3BC4AA5A17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738C1-9209-4B32-84C9-2C0AEF87CF88}" type="datetimeFigureOut">
              <a:rPr lang="tr-TR" smtClean="0"/>
              <a:t>18.09.2017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ECD1E-E36F-46FA-8C74-3BC4AA5A17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738C1-9209-4B32-84C9-2C0AEF87CF88}" type="datetimeFigureOut">
              <a:rPr lang="tr-TR" smtClean="0"/>
              <a:t>18.09.2017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ECD1E-E36F-46FA-8C74-3BC4AA5A17ED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738C1-9209-4B32-84C9-2C0AEF87CF88}" type="datetimeFigureOut">
              <a:rPr lang="tr-TR" smtClean="0"/>
              <a:t>18.09.2017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ECD1E-E36F-46FA-8C74-3BC4AA5A17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738C1-9209-4B32-84C9-2C0AEF87CF88}" type="datetimeFigureOut">
              <a:rPr lang="tr-TR" smtClean="0"/>
              <a:t>18.09.2017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ECD1E-E36F-46FA-8C74-3BC4AA5A17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738C1-9209-4B32-84C9-2C0AEF87CF88}" type="datetimeFigureOut">
              <a:rPr lang="tr-TR" smtClean="0"/>
              <a:t>18.09.2017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ECD1E-E36F-46FA-8C74-3BC4AA5A17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738C1-9209-4B32-84C9-2C0AEF87CF88}" type="datetimeFigureOut">
              <a:rPr lang="tr-TR" smtClean="0"/>
              <a:t>18.09.2017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ECD1E-E36F-46FA-8C74-3BC4AA5A17ED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738C1-9209-4B32-84C9-2C0AEF87CF88}" type="datetimeFigureOut">
              <a:rPr lang="tr-TR" smtClean="0"/>
              <a:t>18.09.2017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ECD1E-E36F-46FA-8C74-3BC4AA5A17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738C1-9209-4B32-84C9-2C0AEF87CF88}" type="datetimeFigureOut">
              <a:rPr lang="tr-TR" smtClean="0"/>
              <a:t>18.09.2017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ECD1E-E36F-46FA-8C74-3BC4AA5A17ED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C738C1-9209-4B32-84C9-2C0AEF87CF88}" type="datetimeFigureOut">
              <a:rPr lang="tr-TR" smtClean="0"/>
              <a:t>18.09.2017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8EECD1E-E36F-46FA-8C74-3BC4AA5A17ED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sna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SÎRA AND METHODOLOGY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5. </a:t>
            </a:r>
            <a:r>
              <a:rPr lang="tr-TR" b="1" dirty="0" err="1" smtClean="0"/>
              <a:t>Historical</a:t>
            </a:r>
            <a:r>
              <a:rPr lang="tr-TR" b="1" dirty="0" smtClean="0"/>
              <a:t> </a:t>
            </a:r>
            <a:r>
              <a:rPr lang="tr-TR" b="1" dirty="0" err="1" smtClean="0"/>
              <a:t>Context</a:t>
            </a:r>
            <a:r>
              <a:rPr lang="tr-TR" b="1" dirty="0" smtClean="0"/>
              <a:t>: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understand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Prophet</a:t>
            </a:r>
            <a:r>
              <a:rPr lang="tr-TR" dirty="0" smtClean="0"/>
              <a:t> life 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know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Arabian</a:t>
            </a:r>
            <a:r>
              <a:rPr lang="tr-TR" dirty="0" smtClean="0"/>
              <a:t> </a:t>
            </a:r>
            <a:r>
              <a:rPr lang="tr-TR" dirty="0" err="1" smtClean="0"/>
              <a:t>Peninsula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context</a:t>
            </a:r>
            <a:r>
              <a:rPr lang="tr-TR" dirty="0" smtClean="0"/>
              <a:t> </a:t>
            </a:r>
            <a:r>
              <a:rPr lang="tr-TR" dirty="0" err="1" smtClean="0"/>
              <a:t>where</a:t>
            </a:r>
            <a:r>
              <a:rPr lang="tr-TR" dirty="0" smtClean="0"/>
              <a:t> </a:t>
            </a:r>
            <a:r>
              <a:rPr lang="tr-TR" dirty="0" err="1" smtClean="0"/>
              <a:t>Prophet</a:t>
            </a:r>
            <a:r>
              <a:rPr lang="tr-TR" dirty="0" smtClean="0"/>
              <a:t> </a:t>
            </a:r>
            <a:r>
              <a:rPr lang="tr-TR" dirty="0" err="1" smtClean="0"/>
              <a:t>Muhammad</a:t>
            </a:r>
            <a:r>
              <a:rPr lang="tr-TR" dirty="0" smtClean="0"/>
              <a:t> </a:t>
            </a:r>
            <a:r>
              <a:rPr lang="tr-TR" dirty="0" err="1" smtClean="0"/>
              <a:t>lived</a:t>
            </a:r>
            <a:r>
              <a:rPr lang="tr-TR" dirty="0" smtClean="0"/>
              <a:t> in  </a:t>
            </a:r>
            <a:r>
              <a:rPr lang="tr-TR" dirty="0" err="1" smtClean="0"/>
              <a:t>respect</a:t>
            </a:r>
            <a:r>
              <a:rPr lang="tr-TR" dirty="0" smtClean="0"/>
              <a:t> of </a:t>
            </a:r>
            <a:r>
              <a:rPr lang="tr-TR" dirty="0" err="1" smtClean="0"/>
              <a:t>Arabia’s</a:t>
            </a:r>
            <a:r>
              <a:rPr lang="tr-TR" dirty="0" smtClean="0"/>
              <a:t> </a:t>
            </a:r>
            <a:r>
              <a:rPr lang="tr-TR" dirty="0" err="1" smtClean="0"/>
              <a:t>geographical</a:t>
            </a:r>
            <a:r>
              <a:rPr lang="tr-TR" dirty="0" smtClean="0"/>
              <a:t>, </a:t>
            </a:r>
            <a:r>
              <a:rPr lang="tr-TR" dirty="0" err="1" smtClean="0"/>
              <a:t>cultural</a:t>
            </a:r>
            <a:r>
              <a:rPr lang="tr-TR" dirty="0" smtClean="0"/>
              <a:t>, </a:t>
            </a:r>
            <a:r>
              <a:rPr lang="tr-TR" dirty="0" err="1" smtClean="0"/>
              <a:t>social</a:t>
            </a:r>
            <a:r>
              <a:rPr lang="tr-TR" dirty="0" smtClean="0"/>
              <a:t>, </a:t>
            </a:r>
            <a:r>
              <a:rPr lang="tr-TR" dirty="0" err="1" smtClean="0"/>
              <a:t>political</a:t>
            </a:r>
            <a:r>
              <a:rPr lang="tr-TR" dirty="0" smtClean="0"/>
              <a:t>, </a:t>
            </a:r>
            <a:r>
              <a:rPr lang="tr-TR" dirty="0" err="1" smtClean="0"/>
              <a:t>economic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aspects</a:t>
            </a:r>
            <a:r>
              <a:rPr lang="tr-TR" dirty="0" smtClean="0"/>
              <a:t>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Muslim</a:t>
            </a:r>
            <a:r>
              <a:rPr lang="tr-TR" dirty="0" smtClean="0"/>
              <a:t> </a:t>
            </a:r>
            <a:r>
              <a:rPr lang="tr-TR" dirty="0" err="1" smtClean="0"/>
              <a:t>historical</a:t>
            </a:r>
            <a:r>
              <a:rPr lang="tr-TR" dirty="0" smtClean="0"/>
              <a:t> </a:t>
            </a:r>
            <a:r>
              <a:rPr lang="tr-TR" dirty="0" err="1" smtClean="0"/>
              <a:t>traditions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began</a:t>
            </a:r>
            <a:r>
              <a:rPr lang="tr-TR" dirty="0" smtClean="0"/>
              <a:t> </a:t>
            </a:r>
            <a:r>
              <a:rPr lang="tr-TR" dirty="0" err="1" smtClean="0"/>
              <a:t>developing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earlier</a:t>
            </a:r>
            <a:r>
              <a:rPr lang="tr-TR" dirty="0" smtClean="0"/>
              <a:t> 7th </a:t>
            </a:r>
            <a:r>
              <a:rPr lang="tr-TR" dirty="0" err="1" smtClean="0"/>
              <a:t>century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reconstruction</a:t>
            </a:r>
            <a:r>
              <a:rPr lang="tr-TR" dirty="0" smtClean="0"/>
              <a:t> of </a:t>
            </a:r>
            <a:r>
              <a:rPr lang="tr-TR" dirty="0" err="1" smtClean="0"/>
              <a:t>Muhammad’s</a:t>
            </a:r>
            <a:r>
              <a:rPr lang="tr-TR" dirty="0" smtClean="0"/>
              <a:t> life </a:t>
            </a:r>
            <a:r>
              <a:rPr lang="tr-TR" dirty="0" err="1" smtClean="0"/>
              <a:t>following</a:t>
            </a:r>
            <a:r>
              <a:rPr lang="tr-TR" dirty="0" smtClean="0"/>
              <a:t> his </a:t>
            </a:r>
            <a:r>
              <a:rPr lang="tr-TR" dirty="0" err="1" smtClean="0"/>
              <a:t>death</a:t>
            </a:r>
            <a:r>
              <a:rPr lang="tr-TR" dirty="0" smtClean="0"/>
              <a:t>. </a:t>
            </a:r>
            <a:r>
              <a:rPr lang="tr-TR" dirty="0" err="1" smtClean="0"/>
              <a:t>Because</a:t>
            </a:r>
            <a:r>
              <a:rPr lang="tr-TR" dirty="0" smtClean="0"/>
              <a:t> </a:t>
            </a:r>
            <a:r>
              <a:rPr lang="tr-TR" dirty="0" err="1" smtClean="0"/>
              <a:t>narratives</a:t>
            </a:r>
            <a:r>
              <a:rPr lang="tr-TR" dirty="0" smtClean="0"/>
              <a:t> </a:t>
            </a:r>
            <a:r>
              <a:rPr lang="tr-TR" dirty="0" err="1" smtClean="0"/>
              <a:t>regarding</a:t>
            </a:r>
            <a:r>
              <a:rPr lang="tr-TR" dirty="0" smtClean="0"/>
              <a:t> </a:t>
            </a:r>
            <a:r>
              <a:rPr lang="tr-TR" dirty="0" err="1" smtClean="0"/>
              <a:t>Muhammad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his </a:t>
            </a:r>
            <a:r>
              <a:rPr lang="tr-TR" dirty="0" err="1" smtClean="0"/>
              <a:t>companions</a:t>
            </a:r>
            <a:r>
              <a:rPr lang="tr-TR" dirty="0" smtClean="0"/>
              <a:t> </a:t>
            </a:r>
            <a:r>
              <a:rPr lang="tr-TR" dirty="0" err="1" smtClean="0"/>
              <a:t>came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various</a:t>
            </a:r>
            <a:r>
              <a:rPr lang="tr-TR" dirty="0" smtClean="0"/>
              <a:t> </a:t>
            </a:r>
            <a:r>
              <a:rPr lang="tr-TR" dirty="0" err="1" smtClean="0"/>
              <a:t>sources</a:t>
            </a:r>
            <a:r>
              <a:rPr lang="tr-TR" dirty="0" smtClean="0"/>
              <a:t>, it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necessary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verify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sources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reliable</a:t>
            </a:r>
            <a:r>
              <a:rPr lang="tr-TR" dirty="0" smtClean="0"/>
              <a:t>..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76" indent="-265176">
              <a:buFont typeface="Wingdings 2"/>
              <a:buChar char=""/>
              <a:defRPr/>
            </a:pP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evaluate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sources</a:t>
            </a:r>
            <a:r>
              <a:rPr lang="tr-TR" dirty="0"/>
              <a:t>, </a:t>
            </a:r>
            <a:r>
              <a:rPr lang="tr-TR" dirty="0" err="1"/>
              <a:t>various</a:t>
            </a:r>
            <a:r>
              <a:rPr lang="tr-TR" dirty="0"/>
              <a:t> </a:t>
            </a:r>
            <a:r>
              <a:rPr lang="tr-TR" dirty="0" err="1"/>
              <a:t>methodologies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developed</a:t>
            </a:r>
            <a:r>
              <a:rPr lang="tr-TR" dirty="0"/>
              <a:t>,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the</a:t>
            </a:r>
            <a:r>
              <a:rPr lang="tr-TR" dirty="0"/>
              <a:t> "</a:t>
            </a:r>
            <a:r>
              <a:rPr lang="tr-TR" dirty="0" err="1"/>
              <a:t>science</a:t>
            </a:r>
            <a:r>
              <a:rPr lang="tr-TR" dirty="0"/>
              <a:t> of </a:t>
            </a:r>
            <a:r>
              <a:rPr lang="tr-TR" dirty="0" err="1"/>
              <a:t>biography</a:t>
            </a:r>
            <a:r>
              <a:rPr lang="tr-TR" dirty="0"/>
              <a:t>", “</a:t>
            </a:r>
            <a:r>
              <a:rPr lang="tr-TR" dirty="0" err="1"/>
              <a:t>science</a:t>
            </a:r>
            <a:r>
              <a:rPr lang="tr-TR" dirty="0"/>
              <a:t> of </a:t>
            </a:r>
            <a:r>
              <a:rPr lang="tr-TR" dirty="0" err="1"/>
              <a:t>hadith</a:t>
            </a:r>
            <a:r>
              <a:rPr lang="tr-TR" dirty="0"/>
              <a:t>"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>
                <a:hlinkClick r:id="rId2" tooltip="Isnad"/>
              </a:rPr>
              <a:t>“</a:t>
            </a:r>
            <a:r>
              <a:rPr lang="tr-TR" dirty="0" err="1"/>
              <a:t>Isnad</a:t>
            </a:r>
            <a:r>
              <a:rPr lang="tr-TR" dirty="0"/>
              <a:t>" (</a:t>
            </a:r>
            <a:r>
              <a:rPr lang="tr-TR" dirty="0" err="1"/>
              <a:t>chain</a:t>
            </a:r>
            <a:r>
              <a:rPr lang="tr-TR" dirty="0"/>
              <a:t> of </a:t>
            </a:r>
            <a:r>
              <a:rPr lang="tr-TR" dirty="0" err="1"/>
              <a:t>transmission</a:t>
            </a:r>
            <a:r>
              <a:rPr lang="tr-TR" dirty="0"/>
              <a:t>).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methodologies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later</a:t>
            </a:r>
            <a:r>
              <a:rPr lang="tr-TR" dirty="0"/>
              <a:t> </a:t>
            </a:r>
            <a:r>
              <a:rPr lang="tr-TR" dirty="0" err="1"/>
              <a:t>applied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historical</a:t>
            </a:r>
            <a:r>
              <a:rPr lang="tr-TR" dirty="0"/>
              <a:t> </a:t>
            </a:r>
            <a:r>
              <a:rPr lang="tr-TR" dirty="0" err="1"/>
              <a:t>figures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Muslim</a:t>
            </a:r>
            <a:r>
              <a:rPr lang="tr-TR" dirty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76" indent="-265176">
              <a:buFont typeface="Wingdings 2"/>
              <a:buChar char=""/>
              <a:defRPr/>
            </a:pP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arguments</a:t>
            </a:r>
            <a:r>
              <a:rPr lang="tr-TR" dirty="0"/>
              <a:t>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authencity</a:t>
            </a:r>
            <a:r>
              <a:rPr lang="tr-TR" dirty="0"/>
              <a:t> of </a:t>
            </a:r>
            <a:r>
              <a:rPr lang="tr-TR" dirty="0" err="1"/>
              <a:t>sîra</a:t>
            </a:r>
            <a:r>
              <a:rPr lang="tr-TR" dirty="0"/>
              <a:t>: </a:t>
            </a:r>
          </a:p>
          <a:p>
            <a:pPr marL="265176" indent="-265176">
              <a:buFont typeface="Wingdings 2"/>
              <a:buChar char=""/>
              <a:defRPr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fact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no </a:t>
            </a:r>
            <a:r>
              <a:rPr lang="tr-TR" dirty="0" err="1"/>
              <a:t>sîra</a:t>
            </a:r>
            <a:r>
              <a:rPr lang="tr-TR" dirty="0"/>
              <a:t> </a:t>
            </a:r>
            <a:r>
              <a:rPr lang="tr-TR" dirty="0" err="1"/>
              <a:t>work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compiled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century</a:t>
            </a:r>
            <a:r>
              <a:rPr lang="tr-TR" dirty="0"/>
              <a:t> of </a:t>
            </a:r>
            <a:r>
              <a:rPr lang="tr-TR" dirty="0" err="1"/>
              <a:t>Islam</a:t>
            </a:r>
            <a:r>
              <a:rPr lang="tr-TR" dirty="0"/>
              <a:t>.</a:t>
            </a:r>
          </a:p>
          <a:p>
            <a:pPr marL="265176" indent="-265176">
              <a:buFont typeface="Wingdings 2"/>
              <a:buChar char=""/>
              <a:defRPr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discrepancies</a:t>
            </a:r>
            <a:r>
              <a:rPr lang="tr-TR" dirty="0"/>
              <a:t> </a:t>
            </a:r>
            <a:r>
              <a:rPr lang="tr-TR" dirty="0" err="1"/>
              <a:t>exhibited</a:t>
            </a:r>
            <a:r>
              <a:rPr lang="tr-TR" dirty="0"/>
              <a:t> in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narrations</a:t>
            </a:r>
            <a:r>
              <a:rPr lang="tr-TR" dirty="0"/>
              <a:t> </a:t>
            </a:r>
            <a:r>
              <a:rPr lang="tr-TR" dirty="0" err="1"/>
              <a:t>found</a:t>
            </a:r>
            <a:r>
              <a:rPr lang="tr-TR" dirty="0"/>
              <a:t> in </a:t>
            </a:r>
            <a:r>
              <a:rPr lang="tr-TR" dirty="0" err="1"/>
              <a:t>sîra</a:t>
            </a:r>
            <a:r>
              <a:rPr lang="tr-TR" dirty="0"/>
              <a:t> </a:t>
            </a:r>
            <a:r>
              <a:rPr lang="tr-TR" dirty="0" err="1" smtClean="0"/>
              <a:t>works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Early</a:t>
            </a:r>
            <a:r>
              <a:rPr lang="tr-TR" dirty="0" smtClean="0"/>
              <a:t> </a:t>
            </a:r>
            <a:r>
              <a:rPr lang="tr-TR" dirty="0" err="1" smtClean="0"/>
              <a:t>Islamic</a:t>
            </a:r>
            <a:r>
              <a:rPr lang="tr-TR" dirty="0" smtClean="0"/>
              <a:t> </a:t>
            </a:r>
            <a:r>
              <a:rPr lang="tr-TR" dirty="0" err="1" smtClean="0"/>
              <a:t>historiography</a:t>
            </a:r>
            <a:r>
              <a:rPr lang="tr-TR" dirty="0" smtClean="0"/>
              <a:t> has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forms</a:t>
            </a:r>
            <a:r>
              <a:rPr lang="tr-TR" dirty="0" smtClean="0"/>
              <a:t>. </a:t>
            </a:r>
            <a:r>
              <a:rPr lang="tr-TR" dirty="0" err="1" smtClean="0"/>
              <a:t>Khabar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annalistic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r>
              <a:rPr lang="tr-TR" dirty="0" smtClean="0"/>
              <a:t>, </a:t>
            </a:r>
            <a:r>
              <a:rPr lang="tr-TR" dirty="0" err="1" smtClean="0"/>
              <a:t>tradition</a:t>
            </a:r>
            <a:r>
              <a:rPr lang="tr-TR" dirty="0" smtClean="0"/>
              <a:t>.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khabar</a:t>
            </a:r>
            <a:r>
              <a:rPr lang="tr-TR" dirty="0" smtClean="0"/>
              <a:t> form </a:t>
            </a:r>
            <a:r>
              <a:rPr lang="tr-TR" dirty="0" err="1" smtClean="0"/>
              <a:t>every</a:t>
            </a:r>
            <a:r>
              <a:rPr lang="tr-TR" dirty="0" smtClean="0"/>
              <a:t> </a:t>
            </a:r>
            <a:r>
              <a:rPr lang="tr-TR" dirty="0" err="1" smtClean="0"/>
              <a:t>event</a:t>
            </a:r>
            <a:r>
              <a:rPr lang="tr-TR" dirty="0" smtClean="0"/>
              <a:t> is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alone</a:t>
            </a:r>
            <a:r>
              <a:rPr lang="tr-TR" dirty="0" smtClean="0"/>
              <a:t>, </a:t>
            </a:r>
            <a:r>
              <a:rPr lang="tr-TR" dirty="0" err="1" smtClean="0"/>
              <a:t>there</a:t>
            </a:r>
            <a:r>
              <a:rPr lang="tr-TR" dirty="0" smtClean="0"/>
              <a:t> is no </a:t>
            </a:r>
            <a:r>
              <a:rPr lang="tr-TR" dirty="0" err="1" smtClean="0"/>
              <a:t>relation</a:t>
            </a:r>
            <a:r>
              <a:rPr lang="tr-TR" dirty="0" smtClean="0"/>
              <a:t> </a:t>
            </a:r>
            <a:r>
              <a:rPr lang="tr-TR" dirty="0" err="1" smtClean="0"/>
              <a:t>among</a:t>
            </a:r>
            <a:r>
              <a:rPr lang="tr-TR" dirty="0" smtClean="0"/>
              <a:t> </a:t>
            </a:r>
            <a:r>
              <a:rPr lang="tr-TR" dirty="0" err="1" smtClean="0"/>
              <a:t>events</a:t>
            </a:r>
            <a:r>
              <a:rPr lang="tr-TR" dirty="0" smtClean="0"/>
              <a:t>, </a:t>
            </a:r>
            <a:r>
              <a:rPr lang="tr-TR" dirty="0" err="1" smtClean="0"/>
              <a:t>there</a:t>
            </a:r>
            <a:r>
              <a:rPr lang="tr-TR" dirty="0" smtClean="0"/>
              <a:t> is no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reference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event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trustable</a:t>
            </a:r>
            <a:r>
              <a:rPr lang="tr-TR" dirty="0" smtClean="0"/>
              <a:t>, </a:t>
            </a:r>
            <a:r>
              <a:rPr lang="tr-TR" dirty="0" err="1" smtClean="0"/>
              <a:t>histrorian</a:t>
            </a:r>
            <a:r>
              <a:rPr lang="tr-TR" dirty="0" smtClean="0"/>
              <a:t> </a:t>
            </a:r>
            <a:r>
              <a:rPr lang="tr-TR" dirty="0" err="1" smtClean="0"/>
              <a:t>makes</a:t>
            </a:r>
            <a:r>
              <a:rPr lang="tr-TR" dirty="0" smtClean="0"/>
              <a:t> no </a:t>
            </a:r>
            <a:r>
              <a:rPr lang="tr-TR" dirty="0" err="1" smtClean="0"/>
              <a:t>analyse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event</a:t>
            </a:r>
            <a:r>
              <a:rPr lang="tr-TR" dirty="0" smtClean="0"/>
              <a:t>.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annalistic</a:t>
            </a:r>
            <a:r>
              <a:rPr lang="tr-TR" dirty="0" smtClean="0"/>
              <a:t> form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not </a:t>
            </a:r>
            <a:r>
              <a:rPr lang="tr-TR" dirty="0" err="1" smtClean="0"/>
              <a:t>able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follow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causality</a:t>
            </a:r>
            <a:r>
              <a:rPr lang="tr-TR" dirty="0" smtClean="0"/>
              <a:t> of </a:t>
            </a:r>
            <a:r>
              <a:rPr lang="tr-TR" dirty="0" err="1" smtClean="0"/>
              <a:t>events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</a:t>
            </a:r>
            <a:r>
              <a:rPr lang="tr-TR" b="1" dirty="0" err="1" smtClean="0"/>
              <a:t>Historica</a:t>
            </a:r>
            <a:r>
              <a:rPr lang="tr-TR" dirty="0" err="1" smtClean="0"/>
              <a:t>l</a:t>
            </a:r>
            <a:r>
              <a:rPr lang="tr-TR" dirty="0" smtClean="0"/>
              <a:t> </a:t>
            </a:r>
            <a:r>
              <a:rPr lang="tr-TR" b="1" dirty="0" err="1" smtClean="0"/>
              <a:t>Method</a:t>
            </a:r>
            <a:r>
              <a:rPr lang="tr-TR" b="1" dirty="0" smtClean="0"/>
              <a:t>:</a:t>
            </a:r>
          </a:p>
          <a:p>
            <a:pPr marL="265176" indent="-265176">
              <a:buFont typeface="Wingdings 2"/>
              <a:buChar char=""/>
              <a:defRPr/>
            </a:pPr>
            <a:r>
              <a:rPr lang="tr-TR" b="1" dirty="0" smtClean="0"/>
              <a:t>1.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/>
              <a:t>Use</a:t>
            </a:r>
            <a:r>
              <a:rPr lang="tr-TR" b="1" dirty="0"/>
              <a:t> of </a:t>
            </a:r>
            <a:r>
              <a:rPr lang="tr-TR" b="1" dirty="0" err="1"/>
              <a:t>Sources</a:t>
            </a:r>
            <a:r>
              <a:rPr lang="tr-TR" b="1" dirty="0"/>
              <a:t>:   </a:t>
            </a:r>
            <a:endParaRPr lang="tr-TR" dirty="0"/>
          </a:p>
          <a:p>
            <a:pPr marL="265176" indent="-265176">
              <a:buFont typeface="Wingdings 2"/>
              <a:buChar char=""/>
              <a:defRPr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Quran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source</a:t>
            </a:r>
            <a:r>
              <a:rPr lang="tr-TR" dirty="0"/>
              <a:t> of </a:t>
            </a:r>
            <a:r>
              <a:rPr lang="tr-TR" dirty="0" err="1"/>
              <a:t>history</a:t>
            </a:r>
            <a:r>
              <a:rPr lang="tr-TR" dirty="0"/>
              <a:t> of </a:t>
            </a:r>
            <a:r>
              <a:rPr lang="tr-TR" dirty="0" err="1"/>
              <a:t>Islam</a:t>
            </a:r>
            <a:r>
              <a:rPr lang="tr-TR" dirty="0"/>
              <a:t> in </a:t>
            </a:r>
            <a:r>
              <a:rPr lang="tr-TR" dirty="0" err="1"/>
              <a:t>respect</a:t>
            </a:r>
            <a:r>
              <a:rPr lang="tr-TR" dirty="0"/>
              <a:t> of </a:t>
            </a:r>
            <a:r>
              <a:rPr lang="tr-TR" dirty="0" err="1"/>
              <a:t>importance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is,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Qur’an</a:t>
            </a:r>
            <a:r>
              <a:rPr lang="tr-TR" dirty="0"/>
              <a:t> is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/>
              <a:t>sources</a:t>
            </a:r>
            <a:r>
              <a:rPr lang="tr-TR" dirty="0"/>
              <a:t> of </a:t>
            </a:r>
            <a:r>
              <a:rPr lang="tr-TR" dirty="0" err="1"/>
              <a:t>history</a:t>
            </a:r>
            <a:r>
              <a:rPr lang="tr-TR" dirty="0"/>
              <a:t> of </a:t>
            </a:r>
            <a:r>
              <a:rPr lang="tr-TR" dirty="0" err="1"/>
              <a:t>Islam</a:t>
            </a:r>
            <a:r>
              <a:rPr lang="tr-TR" dirty="0"/>
              <a:t>. As W. </a:t>
            </a:r>
            <a:r>
              <a:rPr lang="tr-TR" dirty="0" err="1"/>
              <a:t>Montgomery</a:t>
            </a:r>
            <a:r>
              <a:rPr lang="tr-TR" dirty="0"/>
              <a:t> </a:t>
            </a:r>
            <a:r>
              <a:rPr lang="tr-TR" dirty="0" err="1"/>
              <a:t>Watt</a:t>
            </a:r>
            <a:r>
              <a:rPr lang="tr-TR" dirty="0"/>
              <a:t> </a:t>
            </a:r>
            <a:r>
              <a:rPr lang="tr-TR" dirty="0" err="1"/>
              <a:t>said</a:t>
            </a:r>
            <a:r>
              <a:rPr lang="tr-TR" dirty="0"/>
              <a:t>, “</a:t>
            </a:r>
            <a:r>
              <a:rPr lang="tr-TR" dirty="0" err="1"/>
              <a:t>The</a:t>
            </a:r>
            <a:r>
              <a:rPr lang="tr-TR" dirty="0"/>
              <a:t> modern </a:t>
            </a:r>
            <a:r>
              <a:rPr lang="tr-TR" dirty="0" err="1"/>
              <a:t>studies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Qur’an</a:t>
            </a:r>
            <a:r>
              <a:rPr lang="tr-TR" dirty="0"/>
              <a:t>, in </a:t>
            </a:r>
            <a:r>
              <a:rPr lang="tr-TR" dirty="0" err="1"/>
              <a:t>fact</a:t>
            </a:r>
            <a:r>
              <a:rPr lang="tr-TR" dirty="0"/>
              <a:t>, </a:t>
            </a:r>
            <a:r>
              <a:rPr lang="tr-TR" dirty="0" err="1"/>
              <a:t>have</a:t>
            </a:r>
            <a:r>
              <a:rPr lang="tr-TR" dirty="0"/>
              <a:t> not </a:t>
            </a:r>
            <a:r>
              <a:rPr lang="tr-TR" dirty="0" err="1"/>
              <a:t>raised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serious</a:t>
            </a:r>
            <a:r>
              <a:rPr lang="tr-TR" dirty="0"/>
              <a:t> </a:t>
            </a:r>
            <a:r>
              <a:rPr lang="tr-TR" dirty="0" err="1"/>
              <a:t>doubt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authenticity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Qur’an</a:t>
            </a:r>
            <a:r>
              <a:rPr lang="tr-TR" dirty="0"/>
              <a:t>. </a:t>
            </a:r>
            <a:r>
              <a:rPr lang="tr-TR" dirty="0" err="1"/>
              <a:t>Though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method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studies</a:t>
            </a:r>
            <a:r>
              <a:rPr lang="tr-TR" dirty="0"/>
              <a:t> </a:t>
            </a:r>
            <a:r>
              <a:rPr lang="tr-TR" dirty="0" err="1"/>
              <a:t>changes</a:t>
            </a:r>
            <a:r>
              <a:rPr lang="tr-TR" dirty="0"/>
              <a:t>,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mostly</a:t>
            </a:r>
            <a:r>
              <a:rPr lang="tr-TR" dirty="0"/>
              <a:t> </a:t>
            </a:r>
            <a:r>
              <a:rPr lang="tr-TR" dirty="0" err="1"/>
              <a:t>free</a:t>
            </a:r>
            <a:r>
              <a:rPr lang="tr-TR" dirty="0"/>
              <a:t> of </a:t>
            </a:r>
            <a:r>
              <a:rPr lang="tr-TR" dirty="0" err="1"/>
              <a:t>suspicion</a:t>
            </a:r>
            <a:r>
              <a:rPr lang="tr-TR" dirty="0"/>
              <a:t> 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saying</a:t>
            </a:r>
            <a:r>
              <a:rPr lang="tr-TR" dirty="0"/>
              <a:t> </a:t>
            </a:r>
            <a:r>
              <a:rPr lang="tr-TR" dirty="0" err="1"/>
              <a:t>so</a:t>
            </a:r>
            <a:r>
              <a:rPr lang="tr-TR" dirty="0"/>
              <a:t>, he </a:t>
            </a:r>
            <a:r>
              <a:rPr lang="tr-TR" dirty="0" err="1"/>
              <a:t>laid</a:t>
            </a:r>
            <a:r>
              <a:rPr lang="tr-TR" dirty="0"/>
              <a:t> </a:t>
            </a:r>
            <a:r>
              <a:rPr lang="tr-TR" dirty="0" err="1"/>
              <a:t>stress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authenticity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Qur’an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65176" indent="-265176">
              <a:buFont typeface="Wingdings 2"/>
              <a:buChar char=""/>
              <a:defRPr/>
            </a:pPr>
            <a:r>
              <a:rPr lang="tr-TR" b="1" dirty="0" smtClean="0"/>
              <a:t>2. </a:t>
            </a:r>
            <a:r>
              <a:rPr lang="tr-TR" b="1" dirty="0" err="1" smtClean="0"/>
              <a:t>Chronology</a:t>
            </a:r>
            <a:r>
              <a:rPr lang="tr-TR" b="1" dirty="0"/>
              <a:t>: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sequence</a:t>
            </a:r>
            <a:r>
              <a:rPr lang="tr-TR" dirty="0"/>
              <a:t> of </a:t>
            </a:r>
            <a:r>
              <a:rPr lang="tr-TR" dirty="0" err="1"/>
              <a:t>events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dates</a:t>
            </a:r>
            <a:r>
              <a:rPr lang="tr-TR" dirty="0"/>
              <a:t> is </a:t>
            </a:r>
            <a:r>
              <a:rPr lang="tr-TR" dirty="0" err="1"/>
              <a:t>important</a:t>
            </a:r>
            <a:r>
              <a:rPr lang="tr-TR" dirty="0"/>
              <a:t> in </a:t>
            </a:r>
            <a:r>
              <a:rPr lang="tr-TR" dirty="0" err="1"/>
              <a:t>ascertaining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relationship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events</a:t>
            </a:r>
            <a:r>
              <a:rPr lang="tr-TR" dirty="0"/>
              <a:t>, since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chronology</a:t>
            </a:r>
            <a:r>
              <a:rPr lang="tr-TR" dirty="0"/>
              <a:t> is an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interpretation</a:t>
            </a:r>
            <a:r>
              <a:rPr lang="tr-TR" dirty="0"/>
              <a:t> in </a:t>
            </a:r>
            <a:r>
              <a:rPr lang="tr-TR" dirty="0" err="1"/>
              <a:t>determining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events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can be </a:t>
            </a:r>
            <a:r>
              <a:rPr lang="tr-TR" dirty="0" err="1"/>
              <a:t>explained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context</a:t>
            </a:r>
            <a:r>
              <a:rPr lang="tr-TR" dirty="0"/>
              <a:t> of </a:t>
            </a:r>
            <a:r>
              <a:rPr lang="tr-TR" dirty="0" err="1"/>
              <a:t>causality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events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a background. </a:t>
            </a:r>
            <a:r>
              <a:rPr lang="tr-TR" dirty="0" err="1"/>
              <a:t>It</a:t>
            </a:r>
            <a:r>
              <a:rPr lang="tr-TR" dirty="0"/>
              <a:t> is not </a:t>
            </a:r>
            <a:r>
              <a:rPr lang="tr-TR" dirty="0" err="1"/>
              <a:t>possible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analyze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event</a:t>
            </a:r>
            <a:r>
              <a:rPr lang="tr-TR" dirty="0"/>
              <a:t>, </a:t>
            </a:r>
            <a:r>
              <a:rPr lang="tr-TR" dirty="0" err="1"/>
              <a:t>unless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background is </a:t>
            </a:r>
            <a:r>
              <a:rPr lang="tr-TR" dirty="0" err="1"/>
              <a:t>enlightened</a:t>
            </a:r>
            <a:r>
              <a:rPr lang="tr-TR" dirty="0"/>
              <a:t>. </a:t>
            </a:r>
            <a:r>
              <a:rPr lang="tr-TR" dirty="0" err="1"/>
              <a:t>Moreover</a:t>
            </a:r>
            <a:r>
              <a:rPr lang="tr-TR" dirty="0"/>
              <a:t>, </a:t>
            </a:r>
            <a:r>
              <a:rPr lang="tr-TR" dirty="0" err="1"/>
              <a:t>this</a:t>
            </a:r>
            <a:r>
              <a:rPr lang="tr-TR" dirty="0"/>
              <a:t> can be </a:t>
            </a:r>
            <a:r>
              <a:rPr lang="tr-TR" dirty="0" err="1"/>
              <a:t>achieved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following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chronology</a:t>
            </a:r>
            <a:r>
              <a:rPr lang="tr-TR" dirty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3. </a:t>
            </a:r>
            <a:r>
              <a:rPr lang="tr-TR" b="1" dirty="0" err="1" smtClean="0"/>
              <a:t>Objectivity</a:t>
            </a:r>
            <a:r>
              <a:rPr lang="tr-TR" b="1" dirty="0" smtClean="0"/>
              <a:t>: </a:t>
            </a:r>
            <a:r>
              <a:rPr lang="tr-TR" dirty="0" smtClean="0"/>
              <a:t>As has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known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objectivity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criterion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scientific</a:t>
            </a:r>
            <a:r>
              <a:rPr lang="tr-TR" dirty="0" smtClean="0"/>
              <a:t> </a:t>
            </a:r>
            <a:r>
              <a:rPr lang="tr-TR" dirty="0" err="1" smtClean="0"/>
              <a:t>validity</a:t>
            </a:r>
            <a:r>
              <a:rPr lang="tr-TR" dirty="0" smtClean="0"/>
              <a:t>. </a:t>
            </a:r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main</a:t>
            </a:r>
            <a:r>
              <a:rPr lang="tr-TR" dirty="0" smtClean="0"/>
              <a:t> </a:t>
            </a:r>
            <a:r>
              <a:rPr lang="tr-TR" dirty="0" err="1" smtClean="0"/>
              <a:t>principle</a:t>
            </a:r>
            <a:r>
              <a:rPr lang="tr-TR" dirty="0" smtClean="0"/>
              <a:t> of </a:t>
            </a:r>
            <a:r>
              <a:rPr lang="tr-TR" dirty="0" err="1" smtClean="0"/>
              <a:t>objectivity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an </a:t>
            </a:r>
            <a:r>
              <a:rPr lang="tr-TR" dirty="0" err="1" smtClean="0"/>
              <a:t>effort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understand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text</a:t>
            </a:r>
            <a:r>
              <a:rPr lang="tr-TR" dirty="0" smtClean="0"/>
              <a:t> </a:t>
            </a:r>
            <a:r>
              <a:rPr lang="tr-TR" dirty="0" err="1" smtClean="0"/>
              <a:t>says</a:t>
            </a:r>
            <a:r>
              <a:rPr lang="tr-TR" dirty="0" smtClean="0"/>
              <a:t> in an </a:t>
            </a:r>
            <a:r>
              <a:rPr lang="tr-TR" dirty="0" err="1" smtClean="0"/>
              <a:t>unprejudiced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.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attempt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understand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meaning</a:t>
            </a:r>
            <a:r>
              <a:rPr lang="tr-TR" dirty="0" smtClean="0"/>
              <a:t> of </a:t>
            </a:r>
            <a:r>
              <a:rPr lang="tr-TR" dirty="0" err="1" smtClean="0"/>
              <a:t>text</a:t>
            </a:r>
            <a:r>
              <a:rPr lang="tr-TR" dirty="0" smtClean="0"/>
              <a:t>, not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try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prejudices</a:t>
            </a:r>
            <a:r>
              <a:rPr lang="tr-TR" dirty="0" smtClean="0"/>
              <a:t> </a:t>
            </a:r>
            <a:r>
              <a:rPr lang="tr-TR" dirty="0" err="1" smtClean="0"/>
              <a:t>confirm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text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sine </a:t>
            </a:r>
            <a:r>
              <a:rPr lang="tr-TR" dirty="0" err="1" smtClean="0"/>
              <a:t>qua</a:t>
            </a:r>
            <a:r>
              <a:rPr lang="tr-TR" dirty="0" smtClean="0"/>
              <a:t> </a:t>
            </a:r>
            <a:r>
              <a:rPr lang="tr-TR" dirty="0" err="1" smtClean="0"/>
              <a:t>non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objectivit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4. </a:t>
            </a:r>
            <a:r>
              <a:rPr lang="tr-TR" b="1" dirty="0" err="1" smtClean="0"/>
              <a:t>Causality</a:t>
            </a:r>
            <a:r>
              <a:rPr lang="tr-TR" dirty="0" smtClean="0"/>
              <a:t>: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historical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r>
              <a:rPr lang="tr-TR" dirty="0" smtClean="0"/>
              <a:t> of </a:t>
            </a:r>
            <a:r>
              <a:rPr lang="tr-TR" dirty="0" err="1" smtClean="0"/>
              <a:t>existence</a:t>
            </a:r>
            <a:r>
              <a:rPr lang="tr-TR" dirty="0" smtClean="0"/>
              <a:t> </a:t>
            </a:r>
            <a:r>
              <a:rPr lang="tr-TR" dirty="0" err="1" smtClean="0"/>
              <a:t>where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man</a:t>
            </a:r>
            <a:r>
              <a:rPr lang="tr-TR" dirty="0" smtClean="0"/>
              <a:t> is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subject</a:t>
            </a:r>
            <a:r>
              <a:rPr lang="tr-TR" dirty="0" smtClean="0"/>
              <a:t>,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preceding</a:t>
            </a:r>
            <a:r>
              <a:rPr lang="tr-TR" dirty="0" smtClean="0"/>
              <a:t> </a:t>
            </a:r>
            <a:r>
              <a:rPr lang="tr-TR" dirty="0" err="1" smtClean="0"/>
              <a:t>event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determine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. </a:t>
            </a:r>
            <a:r>
              <a:rPr lang="tr-TR" dirty="0" err="1" smtClean="0"/>
              <a:t>Thus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many</a:t>
            </a:r>
            <a:r>
              <a:rPr lang="tr-TR" dirty="0" smtClean="0"/>
              <a:t>-</a:t>
            </a:r>
            <a:r>
              <a:rPr lang="tr-TR" dirty="0" err="1" smtClean="0"/>
              <a:t>sided</a:t>
            </a:r>
            <a:r>
              <a:rPr lang="tr-TR" dirty="0" smtClean="0"/>
              <a:t> </a:t>
            </a:r>
            <a:r>
              <a:rPr lang="tr-TR" dirty="0" err="1" smtClean="0"/>
              <a:t>feature</a:t>
            </a:r>
            <a:r>
              <a:rPr lang="tr-TR" dirty="0" smtClean="0"/>
              <a:t> of </a:t>
            </a:r>
            <a:r>
              <a:rPr lang="tr-TR" dirty="0" err="1" smtClean="0"/>
              <a:t>causality</a:t>
            </a:r>
            <a:r>
              <a:rPr lang="tr-TR" dirty="0" smtClean="0"/>
              <a:t> </a:t>
            </a:r>
            <a:r>
              <a:rPr lang="tr-TR" dirty="0" err="1" smtClean="0"/>
              <a:t>requires</a:t>
            </a:r>
            <a:r>
              <a:rPr lang="tr-TR" dirty="0" smtClean="0"/>
              <a:t> </a:t>
            </a:r>
            <a:r>
              <a:rPr lang="tr-TR" dirty="0" err="1" smtClean="0"/>
              <a:t>considering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factors</a:t>
            </a:r>
            <a:r>
              <a:rPr lang="tr-TR" dirty="0" smtClean="0"/>
              <a:t> of </a:t>
            </a:r>
            <a:r>
              <a:rPr lang="tr-TR" dirty="0" err="1" smtClean="0"/>
              <a:t>events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. </a:t>
            </a:r>
            <a:r>
              <a:rPr lang="tr-TR" dirty="0" err="1" smtClean="0"/>
              <a:t>Observation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events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context</a:t>
            </a:r>
            <a:r>
              <a:rPr lang="tr-TR" dirty="0" smtClean="0"/>
              <a:t> of </a:t>
            </a:r>
            <a:r>
              <a:rPr lang="tr-TR" dirty="0" err="1" smtClean="0"/>
              <a:t>causality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contribute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understand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tr-TR" dirty="0" err="1" smtClean="0"/>
              <a:t>better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</TotalTime>
  <Words>549</Words>
  <Application>Microsoft Office PowerPoint</Application>
  <PresentationFormat>Ekran Gösterisi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Gündönümü</vt:lpstr>
      <vt:lpstr>SÎRA AND METHODOLOGY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SIRA AND METHODOLOGY</dc:title>
  <dc:creator>pc</dc:creator>
  <cp:lastModifiedBy>pc</cp:lastModifiedBy>
  <cp:revision>6</cp:revision>
  <dcterms:created xsi:type="dcterms:W3CDTF">2017-09-18T15:31:32Z</dcterms:created>
  <dcterms:modified xsi:type="dcterms:W3CDTF">2017-09-18T15:51:35Z</dcterms:modified>
</cp:coreProperties>
</file>