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99" r:id="rId3"/>
    <p:sldId id="283" r:id="rId4"/>
    <p:sldId id="282" r:id="rId5"/>
    <p:sldId id="288" r:id="rId6"/>
    <p:sldId id="287" r:id="rId7"/>
    <p:sldId id="286" r:id="rId8"/>
    <p:sldId id="289" r:id="rId9"/>
    <p:sldId id="291" r:id="rId10"/>
    <p:sldId id="290" r:id="rId11"/>
    <p:sldId id="294" r:id="rId12"/>
    <p:sldId id="293" r:id="rId13"/>
    <p:sldId id="292" r:id="rId14"/>
    <p:sldId id="297" r:id="rId15"/>
    <p:sldId id="298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695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622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9837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12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5377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516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71566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9790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552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191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225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1057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541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79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993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52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0497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85955E-4CF7-4E24-B4F6-8CEAFDDDD4E9}" type="datetimeFigureOut">
              <a:rPr lang="tr-TR" smtClean="0"/>
              <a:t>11.01.2018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DD3E324-E2ED-441C-8317-FCD263B05E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464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43048" y="1239141"/>
            <a:ext cx="4901941" cy="2543150"/>
          </a:xfrm>
        </p:spPr>
        <p:txBody>
          <a:bodyPr>
            <a:noAutofit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Kuluçka T</a:t>
            </a:r>
            <a:r>
              <a:rPr lang="tr-TR" b="1" dirty="0" smtClean="0">
                <a:solidFill>
                  <a:srgbClr val="0070C0"/>
                </a:solidFill>
              </a:rPr>
              <a:t>ekniği </a:t>
            </a:r>
            <a:r>
              <a:rPr lang="tr-TR" dirty="0" smtClean="0">
                <a:solidFill>
                  <a:srgbClr val="0070C0"/>
                </a:solidFill>
              </a:rPr>
              <a:t/>
            </a:r>
            <a:br>
              <a:rPr lang="tr-TR" dirty="0" smtClean="0">
                <a:solidFill>
                  <a:srgbClr val="0070C0"/>
                </a:solidFill>
              </a:rPr>
            </a:br>
            <a:r>
              <a:rPr lang="tr-TR" dirty="0" smtClean="0">
                <a:solidFill>
                  <a:srgbClr val="0070C0"/>
                </a:solidFill>
              </a:rPr>
              <a:t/>
            </a:r>
            <a:br>
              <a:rPr lang="tr-TR" dirty="0" smtClean="0">
                <a:solidFill>
                  <a:srgbClr val="0070C0"/>
                </a:solidFill>
              </a:rPr>
            </a:br>
            <a:r>
              <a:rPr lang="tr-TR" sz="5400" dirty="0" smtClean="0">
                <a:solidFill>
                  <a:srgbClr val="0070C0"/>
                </a:solidFill>
              </a:rPr>
              <a:t>Balık Biyolojisi</a:t>
            </a:r>
            <a:endParaRPr lang="tr-TR" sz="5400" dirty="0">
              <a:solidFill>
                <a:srgbClr val="0070C0"/>
              </a:solidFill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19758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008" y="264466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1746" name="Picture 2" descr="http://slideplayer.biz.tr/slide/2450079/8/images/35/8-)Kulu%C3%A7ka+S%C3%BCr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914" y="1324161"/>
            <a:ext cx="6067620" cy="454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1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76888" y="472284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2770" name="Picture 2" descr="http://slideplayer.biz.tr/slide/2450079/8/images/36/10-)+Gen%C3%A7lik+Evre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" y="1438101"/>
            <a:ext cx="7184563" cy="526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1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93761" y="247840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3794" name="Picture 2" descr="http://slideplayer.biz.tr/slide/2450079/8/images/37/D-)+BALIKLARDA+OSMOREG%C3%9CLASY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719" y="1370538"/>
            <a:ext cx="6246432" cy="46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2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7259" y="497222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>
                <a:latin typeface="Bodoni MT Poster Compressed" panose="02070706080601050204" pitchFamily="18" charset="-94"/>
              </a:rPr>
              <a:t>5</a:t>
            </a:r>
            <a:r>
              <a:rPr lang="tr-TR" sz="2000" i="1" dirty="0" smtClean="0">
                <a:latin typeface="Bodoni MT Poster Compressed" panose="02070706080601050204" pitchFamily="18" charset="-94"/>
              </a:rPr>
              <a:t>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4818" name="Picture 2" descr="http://slideplayer.biz.tr/slide/2450079/8/images/38/E-+BALIKLARDA+G%C3%96%C3%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185" y="1463039"/>
            <a:ext cx="5865134" cy="4275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31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26765" y="488910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5842" name="Picture 2" descr="http://slideplayer.biz.tr/slide/2450079/8/images/39/Diyadrom+G%C3%B6%C3%A7ler+Tatl%C4%B1su+ve+deniz+aras%C4%B1nda+yap%C4%B1lan+g%C3%B6%C3%A7lerdir.+Diyadrom+g%C3%B6%C3%A7ler+kendi+i%C3%A7inde+anadrom,+katadrom+ve+amfidrom+olmak+%C3%BCzere+%C3%BC%C3%A7e+ayr%C4%B1l%C4%B1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456" y="1535570"/>
            <a:ext cx="6136500" cy="449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37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kutusu 6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1.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401510" y="2868746"/>
            <a:ext cx="92721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dirty="0" smtClean="0">
                <a:latin typeface="+mj-lt"/>
                <a:cs typeface="Times New Roman" panose="02020603050405020304" pitchFamily="18" charset="0"/>
              </a:rPr>
              <a:t>Kaynaklar:</a:t>
            </a:r>
          </a:p>
          <a:p>
            <a:endParaRPr lang="tr-TR" sz="1200">
              <a:latin typeface="+mj-lt"/>
              <a:cs typeface="Times New Roman" panose="02020603050405020304" pitchFamily="18" charset="0"/>
            </a:endParaRPr>
          </a:p>
          <a:p>
            <a:r>
              <a:rPr lang="tr-TR" sz="1200" smtClean="0">
                <a:latin typeface="+mj-lt"/>
              </a:rPr>
              <a:t>Atay</a:t>
            </a:r>
            <a:r>
              <a:rPr lang="tr-TR" sz="1200" dirty="0">
                <a:latin typeface="+mj-lt"/>
              </a:rPr>
              <a:t>, D. 1987. </a:t>
            </a:r>
            <a:r>
              <a:rPr lang="tr-TR" sz="1200" dirty="0" err="1">
                <a:latin typeface="+mj-lt"/>
              </a:rPr>
              <a:t>İçsu</a:t>
            </a:r>
            <a:r>
              <a:rPr lang="tr-TR" sz="1200" dirty="0">
                <a:latin typeface="+mj-lt"/>
              </a:rPr>
              <a:t> Balıkları ve Üretim Tekniği. Ankara Üniversitesi Ziraat Fak. Yayınları. Ders Kitabı 300. </a:t>
            </a:r>
            <a:endParaRPr lang="en-GB" sz="1200" dirty="0">
              <a:latin typeface="+mj-lt"/>
            </a:endParaRPr>
          </a:p>
          <a:p>
            <a:r>
              <a:rPr lang="tr-TR" sz="1200" dirty="0">
                <a:latin typeface="+mj-lt"/>
              </a:rPr>
              <a:t>Atay, D. 1997. Kabuklu Su Ürünleri ve Üretim Tekniği. Ankara Üniversitesi Ziraat Fakültesi Ders Kitabı:441 </a:t>
            </a:r>
            <a:endParaRPr lang="en-GB" sz="1200" dirty="0">
              <a:latin typeface="+mj-lt"/>
            </a:endParaRPr>
          </a:p>
          <a:p>
            <a:r>
              <a:rPr lang="tr-TR" sz="1200" dirty="0">
                <a:latin typeface="+mj-lt"/>
              </a:rPr>
              <a:t>Atay, D. ve </a:t>
            </a:r>
            <a:r>
              <a:rPr lang="tr-TR" sz="1200" dirty="0" err="1">
                <a:latin typeface="+mj-lt"/>
              </a:rPr>
              <a:t>Bekcan</a:t>
            </a:r>
            <a:r>
              <a:rPr lang="tr-TR" sz="1200" dirty="0">
                <a:latin typeface="+mj-lt"/>
              </a:rPr>
              <a:t>, S. 2000. Deniz Balıkları ve Üretim Tekniği. Ankara Üniversitesi Ziraat Fakültesi Ders Kitabı:468 </a:t>
            </a:r>
            <a:endParaRPr lang="en-GB" sz="1200" dirty="0">
              <a:latin typeface="+mj-lt"/>
            </a:endParaRPr>
          </a:p>
          <a:p>
            <a:r>
              <a:rPr lang="tr-TR" sz="1200" dirty="0">
                <a:latin typeface="+mj-lt"/>
              </a:rPr>
              <a:t>Atay, D., Aydın, F. ve Yıldız HY. 2002. Su Ürünleri Yetiştirme İlkeleri. Ankara Üniversitesi Ziraat Fakültesi Ders Kitabı:481 </a:t>
            </a:r>
            <a:endParaRPr lang="en-GB" sz="1200" dirty="0">
              <a:latin typeface="+mj-lt"/>
            </a:endParaRPr>
          </a:p>
          <a:p>
            <a:r>
              <a:rPr lang="tr-TR" sz="1200" dirty="0" err="1">
                <a:latin typeface="+mj-lt"/>
              </a:rPr>
              <a:t>Bardach</a:t>
            </a:r>
            <a:r>
              <a:rPr lang="tr-TR" sz="1200" dirty="0">
                <a:latin typeface="+mj-lt"/>
              </a:rPr>
              <a:t>, J.E. 1997. </a:t>
            </a:r>
            <a:r>
              <a:rPr lang="tr-TR" sz="1200" dirty="0" err="1">
                <a:latin typeface="+mj-lt"/>
              </a:rPr>
              <a:t>Fish</a:t>
            </a:r>
            <a:r>
              <a:rPr lang="tr-TR" sz="1200" dirty="0">
                <a:latin typeface="+mj-lt"/>
              </a:rPr>
              <a:t> as </a:t>
            </a:r>
            <a:r>
              <a:rPr lang="tr-TR" sz="1200" dirty="0" err="1">
                <a:latin typeface="+mj-lt"/>
              </a:rPr>
              <a:t>Food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the</a:t>
            </a:r>
            <a:r>
              <a:rPr lang="tr-TR" sz="1200" dirty="0">
                <a:latin typeface="+mj-lt"/>
              </a:rPr>
              <a:t> Case </a:t>
            </a:r>
            <a:r>
              <a:rPr lang="tr-TR" sz="1200" dirty="0" err="1">
                <a:latin typeface="+mj-lt"/>
              </a:rPr>
              <a:t>for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Aquaculture</a:t>
            </a:r>
            <a:r>
              <a:rPr lang="tr-TR" sz="1200" dirty="0">
                <a:latin typeface="+mj-lt"/>
              </a:rPr>
              <a:t>. </a:t>
            </a:r>
            <a:r>
              <a:rPr lang="tr-TR" sz="1200" dirty="0" err="1">
                <a:latin typeface="+mj-lt"/>
              </a:rPr>
              <a:t>Pages</a:t>
            </a:r>
            <a:r>
              <a:rPr lang="tr-TR" sz="1200" dirty="0">
                <a:latin typeface="+mj-lt"/>
              </a:rPr>
              <a:t> 1-14 in J.D. </a:t>
            </a:r>
            <a:r>
              <a:rPr lang="tr-TR" sz="1200" dirty="0" err="1">
                <a:latin typeface="+mj-lt"/>
              </a:rPr>
              <a:t>Bardach</a:t>
            </a:r>
            <a:r>
              <a:rPr lang="tr-TR" sz="1200" dirty="0">
                <a:latin typeface="+mj-lt"/>
              </a:rPr>
              <a:t>, ed. </a:t>
            </a:r>
            <a:r>
              <a:rPr lang="tr-TR" sz="1200" dirty="0" err="1">
                <a:latin typeface="+mj-lt"/>
              </a:rPr>
              <a:t>Sustainable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Aquaculture</a:t>
            </a:r>
            <a:r>
              <a:rPr lang="tr-TR" sz="1200" dirty="0">
                <a:latin typeface="+mj-lt"/>
              </a:rPr>
              <a:t>. John </a:t>
            </a:r>
            <a:r>
              <a:rPr lang="tr-TR" sz="1200" dirty="0" err="1">
                <a:latin typeface="+mj-lt"/>
              </a:rPr>
              <a:t>Wiley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Sons</a:t>
            </a:r>
            <a:r>
              <a:rPr lang="tr-TR" sz="1200" dirty="0">
                <a:latin typeface="+mj-lt"/>
              </a:rPr>
              <a:t>, New York.</a:t>
            </a:r>
            <a:endParaRPr lang="en-GB" sz="1200" dirty="0">
              <a:latin typeface="+mj-lt"/>
            </a:endParaRPr>
          </a:p>
          <a:p>
            <a:r>
              <a:rPr lang="tr-TR" sz="1200" dirty="0" err="1">
                <a:latin typeface="+mj-lt"/>
              </a:rPr>
              <a:t>Costa</a:t>
            </a:r>
            <a:r>
              <a:rPr lang="tr-TR" sz="1200" dirty="0">
                <a:latin typeface="+mj-lt"/>
              </a:rPr>
              <a:t>-Pierce, BA. 2002. </a:t>
            </a:r>
            <a:r>
              <a:rPr lang="tr-TR" sz="1200" dirty="0" err="1">
                <a:latin typeface="+mj-lt"/>
              </a:rPr>
              <a:t>Ecology</a:t>
            </a:r>
            <a:r>
              <a:rPr lang="tr-TR" sz="1200" dirty="0">
                <a:latin typeface="+mj-lt"/>
              </a:rPr>
              <a:t> as </a:t>
            </a:r>
            <a:r>
              <a:rPr lang="tr-TR" sz="1200" dirty="0" err="1">
                <a:latin typeface="+mj-lt"/>
              </a:rPr>
              <a:t>the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Paradigm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for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the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Future</a:t>
            </a:r>
            <a:r>
              <a:rPr lang="tr-TR" sz="1200" dirty="0">
                <a:latin typeface="+mj-lt"/>
              </a:rPr>
              <a:t> of </a:t>
            </a:r>
            <a:r>
              <a:rPr lang="tr-TR" sz="1200" dirty="0" err="1">
                <a:latin typeface="+mj-lt"/>
              </a:rPr>
              <a:t>Aquaculture</a:t>
            </a:r>
            <a:r>
              <a:rPr lang="tr-TR" sz="1200" dirty="0">
                <a:latin typeface="+mj-lt"/>
              </a:rPr>
              <a:t>. </a:t>
            </a:r>
            <a:r>
              <a:rPr lang="tr-TR" sz="1200" dirty="0" err="1">
                <a:latin typeface="+mj-lt"/>
              </a:rPr>
              <a:t>Pages</a:t>
            </a:r>
            <a:r>
              <a:rPr lang="tr-TR" sz="1200" dirty="0">
                <a:latin typeface="+mj-lt"/>
              </a:rPr>
              <a:t> 339-372 in B.A. </a:t>
            </a:r>
            <a:r>
              <a:rPr lang="tr-TR" sz="1200" dirty="0" err="1">
                <a:latin typeface="+mj-lt"/>
              </a:rPr>
              <a:t>Costa</a:t>
            </a:r>
            <a:r>
              <a:rPr lang="tr-TR" sz="1200" dirty="0">
                <a:latin typeface="+mj-lt"/>
              </a:rPr>
              <a:t>-Pierce, ed. </a:t>
            </a:r>
            <a:r>
              <a:rPr lang="tr-TR" sz="1200" dirty="0" err="1">
                <a:latin typeface="+mj-lt"/>
              </a:rPr>
              <a:t>Ecological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Aquaculture</a:t>
            </a:r>
            <a:r>
              <a:rPr lang="tr-TR" sz="1200" dirty="0">
                <a:latin typeface="+mj-lt"/>
              </a:rPr>
              <a:t>: </a:t>
            </a:r>
            <a:r>
              <a:rPr lang="tr-TR" sz="1200" dirty="0" err="1">
                <a:latin typeface="+mj-lt"/>
              </a:rPr>
              <a:t>The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Evolution</a:t>
            </a:r>
            <a:r>
              <a:rPr lang="tr-TR" sz="1200" dirty="0">
                <a:latin typeface="+mj-lt"/>
              </a:rPr>
              <a:t> of </a:t>
            </a:r>
            <a:r>
              <a:rPr lang="tr-TR" sz="1200" dirty="0" err="1">
                <a:latin typeface="+mj-lt"/>
              </a:rPr>
              <a:t>the</a:t>
            </a:r>
            <a:r>
              <a:rPr lang="tr-TR" sz="1200" dirty="0">
                <a:latin typeface="+mj-lt"/>
              </a:rPr>
              <a:t> Blue </a:t>
            </a:r>
            <a:r>
              <a:rPr lang="tr-TR" sz="1200" dirty="0" err="1">
                <a:latin typeface="+mj-lt"/>
              </a:rPr>
              <a:t>Revolution</a:t>
            </a:r>
            <a:r>
              <a:rPr lang="tr-TR" sz="1200" dirty="0">
                <a:latin typeface="+mj-lt"/>
              </a:rPr>
              <a:t>. </a:t>
            </a:r>
            <a:r>
              <a:rPr lang="tr-TR" sz="1200" dirty="0" err="1">
                <a:latin typeface="+mj-lt"/>
              </a:rPr>
              <a:t>Blackwell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Science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Malden</a:t>
            </a:r>
            <a:r>
              <a:rPr lang="tr-TR" sz="1200" dirty="0">
                <a:latin typeface="+mj-lt"/>
              </a:rPr>
              <a:t>, Massachusetts.</a:t>
            </a:r>
            <a:endParaRPr lang="en-GB" sz="1200" dirty="0">
              <a:latin typeface="+mj-lt"/>
            </a:endParaRPr>
          </a:p>
          <a:p>
            <a:r>
              <a:rPr lang="tr-TR" sz="1200" dirty="0">
                <a:latin typeface="+mj-lt"/>
              </a:rPr>
              <a:t>Genç, E. 2017. Balık Yetiştiriciliğinde Hastalıklar ve Koruyucu Önlemler. Balık Yetiştiriciliği (</a:t>
            </a:r>
            <a:r>
              <a:rPr lang="tr-TR" sz="1200" dirty="0" err="1">
                <a:latin typeface="+mj-lt"/>
              </a:rPr>
              <a:t>Ed</a:t>
            </a:r>
            <a:r>
              <a:rPr lang="tr-TR" sz="1200" dirty="0">
                <a:latin typeface="+mj-lt"/>
              </a:rPr>
              <a:t>: Emiroğlu, Ö., Kuş, G) T.C. Anadolu Üniversitesi Yayını: 3618, </a:t>
            </a:r>
            <a:r>
              <a:rPr lang="tr-TR" sz="1200" dirty="0" err="1">
                <a:latin typeface="+mj-lt"/>
              </a:rPr>
              <a:t>Açıköğretim</a:t>
            </a:r>
            <a:r>
              <a:rPr lang="tr-TR" sz="1200" dirty="0">
                <a:latin typeface="+mj-lt"/>
              </a:rPr>
              <a:t> Fakültesi Yayını: 2442, ISBN: 978-975-06-2226-7, 214s, Eskişehir.</a:t>
            </a:r>
            <a:endParaRPr lang="en-GB" sz="1200" dirty="0">
              <a:latin typeface="+mj-lt"/>
            </a:endParaRPr>
          </a:p>
          <a:p>
            <a:r>
              <a:rPr lang="tr-TR" sz="1200" dirty="0" err="1">
                <a:latin typeface="+mj-lt"/>
              </a:rPr>
              <a:t>Lackey</a:t>
            </a:r>
            <a:r>
              <a:rPr lang="tr-TR" sz="1200" dirty="0">
                <a:latin typeface="+mj-lt"/>
              </a:rPr>
              <a:t>, R.T. 2005. </a:t>
            </a:r>
            <a:r>
              <a:rPr lang="tr-TR" sz="1200" dirty="0" err="1">
                <a:latin typeface="+mj-lt"/>
              </a:rPr>
              <a:t>Fisheries</a:t>
            </a:r>
            <a:r>
              <a:rPr lang="tr-TR" sz="1200" dirty="0">
                <a:latin typeface="+mj-lt"/>
              </a:rPr>
              <a:t>: </a:t>
            </a:r>
            <a:r>
              <a:rPr lang="tr-TR" sz="1200" dirty="0" err="1">
                <a:latin typeface="+mj-lt"/>
              </a:rPr>
              <a:t>history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science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management</a:t>
            </a:r>
            <a:r>
              <a:rPr lang="tr-TR" sz="1200" dirty="0">
                <a:latin typeface="+mj-lt"/>
              </a:rPr>
              <a:t>. </a:t>
            </a:r>
            <a:r>
              <a:rPr lang="tr-TR" sz="1200" dirty="0" err="1">
                <a:latin typeface="+mj-lt"/>
              </a:rPr>
              <a:t>pp</a:t>
            </a:r>
            <a:r>
              <a:rPr lang="tr-TR" sz="1200" dirty="0">
                <a:latin typeface="+mj-lt"/>
              </a:rPr>
              <a:t>. 121-129. </a:t>
            </a:r>
            <a:r>
              <a:rPr lang="tr-TR" sz="1200" dirty="0" err="1">
                <a:latin typeface="+mj-lt"/>
              </a:rPr>
              <a:t>In</a:t>
            </a:r>
            <a:r>
              <a:rPr lang="tr-TR" sz="1200" dirty="0">
                <a:latin typeface="+mj-lt"/>
              </a:rPr>
              <a:t>: </a:t>
            </a:r>
            <a:r>
              <a:rPr lang="tr-TR" sz="1200" dirty="0" err="1">
                <a:latin typeface="+mj-lt"/>
              </a:rPr>
              <a:t>Water</a:t>
            </a:r>
            <a:r>
              <a:rPr lang="tr-TR" sz="1200" dirty="0">
                <a:latin typeface="+mj-lt"/>
              </a:rPr>
              <a:t> Encyclopedia: </a:t>
            </a:r>
            <a:r>
              <a:rPr lang="tr-TR" sz="1200" dirty="0" err="1">
                <a:latin typeface="+mj-lt"/>
              </a:rPr>
              <a:t>Surface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Agricultural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Water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Jay</a:t>
            </a:r>
            <a:r>
              <a:rPr lang="tr-TR" sz="1200" dirty="0">
                <a:latin typeface="+mj-lt"/>
              </a:rPr>
              <a:t> H. </a:t>
            </a:r>
            <a:r>
              <a:rPr lang="tr-TR" sz="1200" dirty="0" err="1">
                <a:latin typeface="+mj-lt"/>
              </a:rPr>
              <a:t>Lehr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Jack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Keeley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editors</a:t>
            </a:r>
            <a:r>
              <a:rPr lang="tr-TR" sz="1200" dirty="0">
                <a:latin typeface="+mj-lt"/>
              </a:rPr>
              <a:t>, John </a:t>
            </a:r>
            <a:r>
              <a:rPr lang="tr-TR" sz="1200" dirty="0" err="1">
                <a:latin typeface="+mj-lt"/>
              </a:rPr>
              <a:t>Wiley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and</a:t>
            </a:r>
            <a:r>
              <a:rPr lang="tr-TR" sz="1200" dirty="0">
                <a:latin typeface="+mj-lt"/>
              </a:rPr>
              <a:t> </a:t>
            </a:r>
            <a:r>
              <a:rPr lang="tr-TR" sz="1200" dirty="0" err="1">
                <a:latin typeface="+mj-lt"/>
              </a:rPr>
              <a:t>Sons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Inc</a:t>
            </a:r>
            <a:r>
              <a:rPr lang="tr-TR" sz="1200" dirty="0">
                <a:latin typeface="+mj-lt"/>
              </a:rPr>
              <a:t>., </a:t>
            </a:r>
            <a:r>
              <a:rPr lang="tr-TR" sz="1200" dirty="0" err="1">
                <a:latin typeface="+mj-lt"/>
              </a:rPr>
              <a:t>Publishers</a:t>
            </a:r>
            <a:r>
              <a:rPr lang="tr-TR" sz="1200" dirty="0">
                <a:latin typeface="+mj-lt"/>
              </a:rPr>
              <a:t>, New York, 781 </a:t>
            </a:r>
            <a:r>
              <a:rPr lang="tr-TR" sz="1200" dirty="0" err="1">
                <a:latin typeface="+mj-lt"/>
              </a:rPr>
              <a:t>pp</a:t>
            </a:r>
            <a:r>
              <a:rPr lang="tr-TR" sz="1200" dirty="0">
                <a:latin typeface="+mj-lt"/>
              </a:rPr>
              <a:t>.</a:t>
            </a:r>
            <a:endParaRPr lang="en-GB" sz="1200" dirty="0">
              <a:latin typeface="+mj-lt"/>
            </a:endParaRPr>
          </a:p>
          <a:p>
            <a:r>
              <a:rPr lang="tr-TR" sz="1200" dirty="0" err="1">
                <a:latin typeface="+mj-lt"/>
              </a:rPr>
              <a:t>Stickney</a:t>
            </a:r>
            <a:r>
              <a:rPr lang="tr-TR" sz="1200" dirty="0">
                <a:latin typeface="+mj-lt"/>
              </a:rPr>
              <a:t>, RR. 2000. Encyclopedia of </a:t>
            </a:r>
            <a:r>
              <a:rPr lang="tr-TR" sz="1200" dirty="0" err="1">
                <a:latin typeface="+mj-lt"/>
              </a:rPr>
              <a:t>Aquaculture</a:t>
            </a:r>
            <a:r>
              <a:rPr lang="tr-TR" sz="1200" dirty="0">
                <a:latin typeface="+mj-lt"/>
              </a:rPr>
              <a:t>. John </a:t>
            </a:r>
            <a:r>
              <a:rPr lang="tr-TR" sz="1200" dirty="0" err="1">
                <a:latin typeface="+mj-lt"/>
              </a:rPr>
              <a:t>Wiley</a:t>
            </a:r>
            <a:r>
              <a:rPr lang="tr-TR" sz="1200" dirty="0">
                <a:latin typeface="+mj-lt"/>
              </a:rPr>
              <a:t> &amp; </a:t>
            </a:r>
            <a:r>
              <a:rPr lang="tr-TR" sz="1200" dirty="0" err="1">
                <a:latin typeface="+mj-lt"/>
              </a:rPr>
              <a:t>Sons</a:t>
            </a:r>
            <a:r>
              <a:rPr lang="tr-TR" sz="1200" dirty="0">
                <a:latin typeface="+mj-lt"/>
              </a:rPr>
              <a:t>, </a:t>
            </a:r>
            <a:r>
              <a:rPr lang="tr-TR" sz="1200" dirty="0" err="1">
                <a:latin typeface="+mj-lt"/>
              </a:rPr>
              <a:t>Inc</a:t>
            </a:r>
            <a:r>
              <a:rPr lang="tr-TR" sz="1200" dirty="0">
                <a:latin typeface="+mj-lt"/>
              </a:rPr>
              <a:t>. New York.</a:t>
            </a:r>
            <a:endParaRPr lang="en-GB" sz="1200" dirty="0">
              <a:latin typeface="+mj-lt"/>
            </a:endParaRPr>
          </a:p>
          <a:p>
            <a:r>
              <a:rPr lang="tr-TR" sz="1200" dirty="0">
                <a:latin typeface="+mj-lt"/>
              </a:rPr>
              <a:t>Yavuzcan, H. 2011. Su Ürünleri T.C. Anadolu Üniversitesi Yayını: 2243, </a:t>
            </a:r>
            <a:r>
              <a:rPr lang="tr-TR" sz="1200" dirty="0" err="1">
                <a:latin typeface="+mj-lt"/>
              </a:rPr>
              <a:t>Açıköğretim</a:t>
            </a:r>
            <a:r>
              <a:rPr lang="tr-TR" sz="1200" dirty="0">
                <a:latin typeface="+mj-lt"/>
              </a:rPr>
              <a:t> Fakültesi Yayını: 1242, ISBN: 978-975-06-0917-6, 184s, Eskişehir.</a:t>
            </a:r>
            <a:endParaRPr lang="tr-TR" sz="12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6051" y="941616"/>
            <a:ext cx="4919898" cy="497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09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8576" y="430720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24578" name="Picture 2" descr="http://slideplayer.biz.tr/slide/2450079/8/images/27/8-+Endokrin+Bezler.+Bal%C4%B1klarda+endokrin+bezler+y%C3%BCksek+omurgal%C4%B1lar%C4%B1nkine+benzerlik+g%C3%B6sterirken,+sadece+bal%C4%B1klara+%C3%B6zg%C3%BC+olanlarda+vard%C4%B1r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56" y="913628"/>
            <a:ext cx="6113020" cy="458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0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5324" y="347593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25602" name="Picture 2" descr="http://slideplayer.biz.tr/slide/2450079/8/images/28/9-+Gonad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204" y="1501734"/>
            <a:ext cx="6035740" cy="452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6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2074" y="139774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26626" name="Picture 2" descr="http://slideplayer.biz.tr/slide/2450079/8/images/30/1-)+Bal%C4%B1klarda+%C3%9Creme+Stratejil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298" y="1105591"/>
            <a:ext cx="6093695" cy="4570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8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84953" y="314343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27650" name="Picture 2" descr="http://slideplayer.biz.tr/slide/2450079/8/images/31/2-)+Bal%C4%B1klarda+%C3%9Creme+%C5%9Eekill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189" y="1459327"/>
            <a:ext cx="5784959" cy="433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42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68328" y="306029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28674" name="Picture 2" descr="http://slideplayer.biz.tr/slide/2450079/8/images/32/3-)+Bal%C4%B1klarda+E%C5%9Feysel+Farkl%C4%B1l%C4%B1k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21" y="1398079"/>
            <a:ext cx="5754271" cy="431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55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1702" y="380844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29698" name="Picture 2" descr="http://slideplayer.biz.tr/slide/2450079/8/images/33/4-)+Yumurta+Veri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925" y="1524431"/>
            <a:ext cx="5775209" cy="433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5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35572" y="380844"/>
            <a:ext cx="4901941" cy="965817"/>
          </a:xfrm>
        </p:spPr>
        <p:txBody>
          <a:bodyPr>
            <a:no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tr-TR" sz="5400" dirty="0" err="1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BalıK</a:t>
            </a:r>
            <a:r>
              <a:rPr lang="tr-TR" sz="5400" dirty="0" smtClean="0">
                <a:solidFill>
                  <a:schemeClr val="bg2">
                    <a:lumMod val="75000"/>
                  </a:schemeClr>
                </a:solidFill>
                <a:latin typeface="Bodoni MT Poster Compressed" panose="02070706080601050204" pitchFamily="18" charset="-94"/>
              </a:rPr>
              <a:t> BİYOLOJİSİ</a:t>
            </a:r>
            <a:endParaRPr lang="tr-TR" sz="5400" dirty="0">
              <a:solidFill>
                <a:schemeClr val="bg2">
                  <a:lumMod val="75000"/>
                </a:schemeClr>
              </a:solidFill>
              <a:latin typeface="Bodoni MT Poster Compressed" panose="02070706080601050204" pitchFamily="18" charset="-94"/>
            </a:endParaRPr>
          </a:p>
        </p:txBody>
      </p:sp>
      <p:sp>
        <p:nvSpPr>
          <p:cNvPr id="5" name="Metin kutusu 4"/>
          <p:cNvSpPr txBox="1"/>
          <p:nvPr/>
        </p:nvSpPr>
        <p:spPr>
          <a:xfrm>
            <a:off x="10981114" y="6276110"/>
            <a:ext cx="789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i="1" dirty="0" smtClean="0">
                <a:latin typeface="Bodoni MT Poster Compressed" panose="02070706080601050204" pitchFamily="18" charset="-94"/>
              </a:rPr>
              <a:t>5. Hafta</a:t>
            </a:r>
            <a:endParaRPr lang="tr-TR" sz="2000" i="1" dirty="0">
              <a:latin typeface="Bodoni MT Poster Compressed" panose="02070706080601050204" pitchFamily="18" charset="-94"/>
            </a:endParaRPr>
          </a:p>
        </p:txBody>
      </p:sp>
      <p:pic>
        <p:nvPicPr>
          <p:cNvPr id="30722" name="Picture 2" descr="http://slideplayer.biz.tr/slide/2450079/8/images/34/6-)+Sperman%C4%B1n+%C3%96zelikler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195" y="1275467"/>
            <a:ext cx="5736015" cy="4302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453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574</TotalTime>
  <Words>389</Words>
  <Application>Microsoft Office PowerPoint</Application>
  <PresentationFormat>Geniş ekran</PresentationFormat>
  <Paragraphs>39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Bodoni MT Poster Compressed</vt:lpstr>
      <vt:lpstr>Garamond</vt:lpstr>
      <vt:lpstr>Times New Roman</vt:lpstr>
      <vt:lpstr>Wingdings</vt:lpstr>
      <vt:lpstr>Organik</vt:lpstr>
      <vt:lpstr>Kuluçka Tekniği   Balık Biyolojisi</vt:lpstr>
      <vt:lpstr>PowerPoint Sunusu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BalıK BİYOLOJİSİ</vt:lpstr>
      <vt:lpstr>PowerPoint Sunusu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Akasya Topçu</dc:creator>
  <cp:lastModifiedBy>?</cp:lastModifiedBy>
  <cp:revision>65</cp:revision>
  <dcterms:created xsi:type="dcterms:W3CDTF">2017-06-01T08:33:22Z</dcterms:created>
  <dcterms:modified xsi:type="dcterms:W3CDTF">2018-01-11T09:12:37Z</dcterms:modified>
</cp:coreProperties>
</file>